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62" r:id="rId4"/>
    <p:sldId id="272" r:id="rId5"/>
    <p:sldId id="273" r:id="rId6"/>
    <p:sldId id="274" r:id="rId7"/>
    <p:sldId id="275" r:id="rId8"/>
    <p:sldId id="276" r:id="rId9"/>
    <p:sldId id="277" r:id="rId10"/>
    <p:sldId id="278" r:id="rId11"/>
    <p:sldId id="279" r:id="rId12"/>
    <p:sldId id="280" r:id="rId13"/>
    <p:sldId id="281" r:id="rId14"/>
    <p:sldId id="282" r:id="rId15"/>
    <p:sldId id="283" r:id="rId16"/>
    <p:sldId id="289" r:id="rId17"/>
    <p:sldId id="285" r:id="rId18"/>
    <p:sldId id="286" r:id="rId19"/>
    <p:sldId id="287" r:id="rId20"/>
    <p:sldId id="288" r:id="rId21"/>
    <p:sldId id="265" r:id="rId22"/>
    <p:sldId id="270" r:id="rId23"/>
    <p:sldId id="256" r:id="rId24"/>
    <p:sldId id="266" r:id="rId25"/>
    <p:sldId id="271"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2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15452-47DD-44B3-AD7A-7494982965D2}" type="doc">
      <dgm:prSet loTypeId="urn:microsoft.com/office/officeart/2005/8/layout/hProcess3" loCatId="process" qsTypeId="urn:microsoft.com/office/officeart/2005/8/quickstyle/simple1" qsCatId="simple" csTypeId="urn:microsoft.com/office/officeart/2005/8/colors/accent1_2" csCatId="accent1" phldr="1"/>
      <dgm:spPr/>
    </dgm:pt>
    <dgm:pt modelId="{52EB6A0F-75F7-4E6C-9043-7C3831921F3E}">
      <dgm:prSet phldrT="[Text]"/>
      <dgm:spPr/>
      <dgm:t>
        <a:bodyPr/>
        <a:lstStyle/>
        <a:p>
          <a:r>
            <a:rPr lang="cs-CZ" dirty="0"/>
            <a:t>Doprava a mobilita </a:t>
          </a:r>
        </a:p>
      </dgm:t>
    </dgm:pt>
    <dgm:pt modelId="{8208DF5D-852C-4AFA-B702-B2CA0FFBB48B}" type="parTrans" cxnId="{E6C98177-4367-496C-B2FB-3C7F99019F21}">
      <dgm:prSet/>
      <dgm:spPr/>
      <dgm:t>
        <a:bodyPr/>
        <a:lstStyle/>
        <a:p>
          <a:endParaRPr lang="cs-CZ"/>
        </a:p>
      </dgm:t>
    </dgm:pt>
    <dgm:pt modelId="{BE6072E8-EECD-4D59-BC59-2DF5A446E631}" type="sibTrans" cxnId="{E6C98177-4367-496C-B2FB-3C7F99019F21}">
      <dgm:prSet/>
      <dgm:spPr/>
      <dgm:t>
        <a:bodyPr/>
        <a:lstStyle/>
        <a:p>
          <a:endParaRPr lang="cs-CZ"/>
        </a:p>
      </dgm:t>
    </dgm:pt>
    <dgm:pt modelId="{FD5CB50B-E55B-4619-89C5-415028445ED2}">
      <dgm:prSet phldrT="[Text]"/>
      <dgm:spPr/>
      <dgm:t>
        <a:bodyPr/>
        <a:lstStyle/>
        <a:p>
          <a:r>
            <a:rPr lang="cs-CZ" dirty="0"/>
            <a:t>Využití území </a:t>
          </a:r>
        </a:p>
      </dgm:t>
    </dgm:pt>
    <dgm:pt modelId="{49B11B52-255C-43D4-98C4-8BBB06A6F1F9}" type="parTrans" cxnId="{3DF53E66-9814-482F-BEFD-ADA618C2A65A}">
      <dgm:prSet/>
      <dgm:spPr/>
      <dgm:t>
        <a:bodyPr/>
        <a:lstStyle/>
        <a:p>
          <a:endParaRPr lang="cs-CZ"/>
        </a:p>
      </dgm:t>
    </dgm:pt>
    <dgm:pt modelId="{FB5F0100-0911-4199-BED3-1EA9B7457B4B}" type="sibTrans" cxnId="{3DF53E66-9814-482F-BEFD-ADA618C2A65A}">
      <dgm:prSet/>
      <dgm:spPr/>
      <dgm:t>
        <a:bodyPr/>
        <a:lstStyle/>
        <a:p>
          <a:endParaRPr lang="cs-CZ"/>
        </a:p>
      </dgm:t>
    </dgm:pt>
    <dgm:pt modelId="{BED63488-88AE-4BD3-9CFD-4FAA0F78E021}">
      <dgm:prSet phldrT="[Text]"/>
      <dgm:spPr/>
      <dgm:t>
        <a:bodyPr/>
        <a:lstStyle/>
        <a:p>
          <a:r>
            <a:rPr lang="cs-CZ" dirty="0"/>
            <a:t>Životní prostředí </a:t>
          </a:r>
        </a:p>
      </dgm:t>
    </dgm:pt>
    <dgm:pt modelId="{D25B2737-E251-4AE6-9B45-D5B74C611A9E}" type="parTrans" cxnId="{71EAF6A3-3A58-4E27-A163-0A2F4178B864}">
      <dgm:prSet/>
      <dgm:spPr/>
      <dgm:t>
        <a:bodyPr/>
        <a:lstStyle/>
        <a:p>
          <a:endParaRPr lang="cs-CZ"/>
        </a:p>
      </dgm:t>
    </dgm:pt>
    <dgm:pt modelId="{3456851D-8177-4889-802B-1287FF798601}" type="sibTrans" cxnId="{71EAF6A3-3A58-4E27-A163-0A2F4178B864}">
      <dgm:prSet/>
      <dgm:spPr/>
      <dgm:t>
        <a:bodyPr/>
        <a:lstStyle/>
        <a:p>
          <a:endParaRPr lang="cs-CZ"/>
        </a:p>
      </dgm:t>
    </dgm:pt>
    <dgm:pt modelId="{F3EEA831-2FED-4A92-AE04-3E870B0DACF7}" type="pres">
      <dgm:prSet presAssocID="{70715452-47DD-44B3-AD7A-7494982965D2}" presName="Name0" presStyleCnt="0">
        <dgm:presLayoutVars>
          <dgm:dir/>
          <dgm:animLvl val="lvl"/>
          <dgm:resizeHandles val="exact"/>
        </dgm:presLayoutVars>
      </dgm:prSet>
      <dgm:spPr/>
    </dgm:pt>
    <dgm:pt modelId="{769C5AEF-771D-4E1D-B10A-AEA48F6F903D}" type="pres">
      <dgm:prSet presAssocID="{70715452-47DD-44B3-AD7A-7494982965D2}" presName="dummy" presStyleCnt="0"/>
      <dgm:spPr/>
    </dgm:pt>
    <dgm:pt modelId="{6B14D94A-A0DC-4C8B-BD92-9DB2E7B9D850}" type="pres">
      <dgm:prSet presAssocID="{70715452-47DD-44B3-AD7A-7494982965D2}" presName="linH" presStyleCnt="0"/>
      <dgm:spPr/>
    </dgm:pt>
    <dgm:pt modelId="{A23F9B2E-AEFF-4810-8873-7DC23F5892DF}" type="pres">
      <dgm:prSet presAssocID="{70715452-47DD-44B3-AD7A-7494982965D2}" presName="padding1" presStyleCnt="0"/>
      <dgm:spPr/>
    </dgm:pt>
    <dgm:pt modelId="{53CE3FF5-D3B6-41EC-A4FF-8EAA4E016035}" type="pres">
      <dgm:prSet presAssocID="{52EB6A0F-75F7-4E6C-9043-7C3831921F3E}" presName="linV" presStyleCnt="0"/>
      <dgm:spPr/>
    </dgm:pt>
    <dgm:pt modelId="{49F2274D-C306-4A8D-8830-451B5164F1C0}" type="pres">
      <dgm:prSet presAssocID="{52EB6A0F-75F7-4E6C-9043-7C3831921F3E}" presName="spVertical1" presStyleCnt="0"/>
      <dgm:spPr/>
    </dgm:pt>
    <dgm:pt modelId="{E9F3539A-8250-42C7-8C7A-807063487E39}" type="pres">
      <dgm:prSet presAssocID="{52EB6A0F-75F7-4E6C-9043-7C3831921F3E}" presName="parTx" presStyleLbl="revTx" presStyleIdx="0" presStyleCnt="3">
        <dgm:presLayoutVars>
          <dgm:chMax val="0"/>
          <dgm:chPref val="0"/>
          <dgm:bulletEnabled val="1"/>
        </dgm:presLayoutVars>
      </dgm:prSet>
      <dgm:spPr/>
    </dgm:pt>
    <dgm:pt modelId="{B2596E6A-56A1-420E-A5F7-540F0DB578D8}" type="pres">
      <dgm:prSet presAssocID="{52EB6A0F-75F7-4E6C-9043-7C3831921F3E}" presName="spVertical2" presStyleCnt="0"/>
      <dgm:spPr/>
    </dgm:pt>
    <dgm:pt modelId="{08932DD6-D961-4979-99F6-F6589FA11451}" type="pres">
      <dgm:prSet presAssocID="{52EB6A0F-75F7-4E6C-9043-7C3831921F3E}" presName="spVertical3" presStyleCnt="0"/>
      <dgm:spPr/>
    </dgm:pt>
    <dgm:pt modelId="{5A3C1BE0-C122-468D-A18F-4BF81EE7536F}" type="pres">
      <dgm:prSet presAssocID="{BE6072E8-EECD-4D59-BC59-2DF5A446E631}" presName="space" presStyleCnt="0"/>
      <dgm:spPr/>
    </dgm:pt>
    <dgm:pt modelId="{CC8C878D-66D8-499F-B687-F889B91F2703}" type="pres">
      <dgm:prSet presAssocID="{FD5CB50B-E55B-4619-89C5-415028445ED2}" presName="linV" presStyleCnt="0"/>
      <dgm:spPr/>
    </dgm:pt>
    <dgm:pt modelId="{F0BEA8F8-26FD-46F2-B880-1D359A4F191F}" type="pres">
      <dgm:prSet presAssocID="{FD5CB50B-E55B-4619-89C5-415028445ED2}" presName="spVertical1" presStyleCnt="0"/>
      <dgm:spPr/>
    </dgm:pt>
    <dgm:pt modelId="{05D9F40E-9D46-4969-9BBE-C4C3C570D2A0}" type="pres">
      <dgm:prSet presAssocID="{FD5CB50B-E55B-4619-89C5-415028445ED2}" presName="parTx" presStyleLbl="revTx" presStyleIdx="1" presStyleCnt="3" custLinFactNeighborY="-38865">
        <dgm:presLayoutVars>
          <dgm:chMax val="0"/>
          <dgm:chPref val="0"/>
          <dgm:bulletEnabled val="1"/>
        </dgm:presLayoutVars>
      </dgm:prSet>
      <dgm:spPr/>
    </dgm:pt>
    <dgm:pt modelId="{AEFEB563-5A01-407C-B389-C3B101966095}" type="pres">
      <dgm:prSet presAssocID="{FD5CB50B-E55B-4619-89C5-415028445ED2}" presName="spVertical2" presStyleCnt="0"/>
      <dgm:spPr/>
    </dgm:pt>
    <dgm:pt modelId="{6F56192B-365E-4FDD-9EEB-A344F50F660A}" type="pres">
      <dgm:prSet presAssocID="{FD5CB50B-E55B-4619-89C5-415028445ED2}" presName="spVertical3" presStyleCnt="0"/>
      <dgm:spPr/>
    </dgm:pt>
    <dgm:pt modelId="{F4771B52-F61C-4AF7-876A-085D51632FC1}" type="pres">
      <dgm:prSet presAssocID="{FB5F0100-0911-4199-BED3-1EA9B7457B4B}" presName="space" presStyleCnt="0"/>
      <dgm:spPr/>
    </dgm:pt>
    <dgm:pt modelId="{CF32DDC9-0BE1-47FE-B667-7236C8ECBCD3}" type="pres">
      <dgm:prSet presAssocID="{BED63488-88AE-4BD3-9CFD-4FAA0F78E021}" presName="linV" presStyleCnt="0"/>
      <dgm:spPr/>
    </dgm:pt>
    <dgm:pt modelId="{81DEF0B3-748D-4BCA-B3AC-F9526CF4FFE9}" type="pres">
      <dgm:prSet presAssocID="{BED63488-88AE-4BD3-9CFD-4FAA0F78E021}" presName="spVertical1" presStyleCnt="0"/>
      <dgm:spPr/>
    </dgm:pt>
    <dgm:pt modelId="{BDE4C6B0-0038-4850-8C8F-F3BCEC9C0854}" type="pres">
      <dgm:prSet presAssocID="{BED63488-88AE-4BD3-9CFD-4FAA0F78E021}" presName="parTx" presStyleLbl="revTx" presStyleIdx="2" presStyleCnt="3">
        <dgm:presLayoutVars>
          <dgm:chMax val="0"/>
          <dgm:chPref val="0"/>
          <dgm:bulletEnabled val="1"/>
        </dgm:presLayoutVars>
      </dgm:prSet>
      <dgm:spPr/>
    </dgm:pt>
    <dgm:pt modelId="{56A371DD-5DBF-4387-809D-8B7794D64A1E}" type="pres">
      <dgm:prSet presAssocID="{BED63488-88AE-4BD3-9CFD-4FAA0F78E021}" presName="spVertical2" presStyleCnt="0"/>
      <dgm:spPr/>
    </dgm:pt>
    <dgm:pt modelId="{95E1EDBF-D684-4982-90E0-70332C1E3438}" type="pres">
      <dgm:prSet presAssocID="{BED63488-88AE-4BD3-9CFD-4FAA0F78E021}" presName="spVertical3" presStyleCnt="0"/>
      <dgm:spPr/>
    </dgm:pt>
    <dgm:pt modelId="{5B746951-A5F8-4B9D-9A4B-4772D64CCC86}" type="pres">
      <dgm:prSet presAssocID="{70715452-47DD-44B3-AD7A-7494982965D2}" presName="padding2" presStyleCnt="0"/>
      <dgm:spPr/>
    </dgm:pt>
    <dgm:pt modelId="{58DB5E4F-0A7C-4860-85DE-42679BA069F5}" type="pres">
      <dgm:prSet presAssocID="{70715452-47DD-44B3-AD7A-7494982965D2}" presName="negArrow" presStyleCnt="0"/>
      <dgm:spPr/>
    </dgm:pt>
    <dgm:pt modelId="{A06D2D26-6647-4BB6-8725-ED156237261D}" type="pres">
      <dgm:prSet presAssocID="{70715452-47DD-44B3-AD7A-7494982965D2}" presName="backgroundArrow" presStyleLbl="node1" presStyleIdx="0" presStyleCnt="1" custLinFactNeighborX="20702" custLinFactNeighborY="-19013"/>
      <dgm:spPr/>
    </dgm:pt>
  </dgm:ptLst>
  <dgm:cxnLst>
    <dgm:cxn modelId="{0BEDE91E-3517-4C43-802F-C0E2B324CE2A}" type="presOf" srcId="{BED63488-88AE-4BD3-9CFD-4FAA0F78E021}" destId="{BDE4C6B0-0038-4850-8C8F-F3BCEC9C0854}" srcOrd="0" destOrd="0" presId="urn:microsoft.com/office/officeart/2005/8/layout/hProcess3"/>
    <dgm:cxn modelId="{FDC61937-15F7-4652-98C7-C40606304AF3}" type="presOf" srcId="{70715452-47DD-44B3-AD7A-7494982965D2}" destId="{F3EEA831-2FED-4A92-AE04-3E870B0DACF7}" srcOrd="0" destOrd="0" presId="urn:microsoft.com/office/officeart/2005/8/layout/hProcess3"/>
    <dgm:cxn modelId="{3DF53E66-9814-482F-BEFD-ADA618C2A65A}" srcId="{70715452-47DD-44B3-AD7A-7494982965D2}" destId="{FD5CB50B-E55B-4619-89C5-415028445ED2}" srcOrd="1" destOrd="0" parTransId="{49B11B52-255C-43D4-98C4-8BBB06A6F1F9}" sibTransId="{FB5F0100-0911-4199-BED3-1EA9B7457B4B}"/>
    <dgm:cxn modelId="{E6C98177-4367-496C-B2FB-3C7F99019F21}" srcId="{70715452-47DD-44B3-AD7A-7494982965D2}" destId="{52EB6A0F-75F7-4E6C-9043-7C3831921F3E}" srcOrd="0" destOrd="0" parTransId="{8208DF5D-852C-4AFA-B702-B2CA0FFBB48B}" sibTransId="{BE6072E8-EECD-4D59-BC59-2DF5A446E631}"/>
    <dgm:cxn modelId="{7661E59D-A447-4F3A-9D52-C7CF4522260A}" type="presOf" srcId="{52EB6A0F-75F7-4E6C-9043-7C3831921F3E}" destId="{E9F3539A-8250-42C7-8C7A-807063487E39}" srcOrd="0" destOrd="0" presId="urn:microsoft.com/office/officeart/2005/8/layout/hProcess3"/>
    <dgm:cxn modelId="{71EAF6A3-3A58-4E27-A163-0A2F4178B864}" srcId="{70715452-47DD-44B3-AD7A-7494982965D2}" destId="{BED63488-88AE-4BD3-9CFD-4FAA0F78E021}" srcOrd="2" destOrd="0" parTransId="{D25B2737-E251-4AE6-9B45-D5B74C611A9E}" sibTransId="{3456851D-8177-4889-802B-1287FF798601}"/>
    <dgm:cxn modelId="{D73F90A9-89B9-4659-9667-BB12D7F7AF50}" type="presOf" srcId="{FD5CB50B-E55B-4619-89C5-415028445ED2}" destId="{05D9F40E-9D46-4969-9BBE-C4C3C570D2A0}" srcOrd="0" destOrd="0" presId="urn:microsoft.com/office/officeart/2005/8/layout/hProcess3"/>
    <dgm:cxn modelId="{780B1E17-5242-44E7-9920-29B8EF9038CD}" type="presParOf" srcId="{F3EEA831-2FED-4A92-AE04-3E870B0DACF7}" destId="{769C5AEF-771D-4E1D-B10A-AEA48F6F903D}" srcOrd="0" destOrd="0" presId="urn:microsoft.com/office/officeart/2005/8/layout/hProcess3"/>
    <dgm:cxn modelId="{94760102-A3BD-40E4-8F6E-D22997F01CEB}" type="presParOf" srcId="{F3EEA831-2FED-4A92-AE04-3E870B0DACF7}" destId="{6B14D94A-A0DC-4C8B-BD92-9DB2E7B9D850}" srcOrd="1" destOrd="0" presId="urn:microsoft.com/office/officeart/2005/8/layout/hProcess3"/>
    <dgm:cxn modelId="{04DBBA45-1D28-45F1-A6AE-9CA3C1216ABF}" type="presParOf" srcId="{6B14D94A-A0DC-4C8B-BD92-9DB2E7B9D850}" destId="{A23F9B2E-AEFF-4810-8873-7DC23F5892DF}" srcOrd="0" destOrd="0" presId="urn:microsoft.com/office/officeart/2005/8/layout/hProcess3"/>
    <dgm:cxn modelId="{69AB50D2-FC74-446B-B26B-E4447C5D02B9}" type="presParOf" srcId="{6B14D94A-A0DC-4C8B-BD92-9DB2E7B9D850}" destId="{53CE3FF5-D3B6-41EC-A4FF-8EAA4E016035}" srcOrd="1" destOrd="0" presId="urn:microsoft.com/office/officeart/2005/8/layout/hProcess3"/>
    <dgm:cxn modelId="{1D8F4963-194C-4B25-8528-66E8AE0009AD}" type="presParOf" srcId="{53CE3FF5-D3B6-41EC-A4FF-8EAA4E016035}" destId="{49F2274D-C306-4A8D-8830-451B5164F1C0}" srcOrd="0" destOrd="0" presId="urn:microsoft.com/office/officeart/2005/8/layout/hProcess3"/>
    <dgm:cxn modelId="{B977B902-1151-4ACA-9D68-69110AD27ED0}" type="presParOf" srcId="{53CE3FF5-D3B6-41EC-A4FF-8EAA4E016035}" destId="{E9F3539A-8250-42C7-8C7A-807063487E39}" srcOrd="1" destOrd="0" presId="urn:microsoft.com/office/officeart/2005/8/layout/hProcess3"/>
    <dgm:cxn modelId="{04AB8E71-576B-446E-8BF1-61C42A94FEB3}" type="presParOf" srcId="{53CE3FF5-D3B6-41EC-A4FF-8EAA4E016035}" destId="{B2596E6A-56A1-420E-A5F7-540F0DB578D8}" srcOrd="2" destOrd="0" presId="urn:microsoft.com/office/officeart/2005/8/layout/hProcess3"/>
    <dgm:cxn modelId="{5485A368-7908-4AB6-9405-E18A70FA249A}" type="presParOf" srcId="{53CE3FF5-D3B6-41EC-A4FF-8EAA4E016035}" destId="{08932DD6-D961-4979-99F6-F6589FA11451}" srcOrd="3" destOrd="0" presId="urn:microsoft.com/office/officeart/2005/8/layout/hProcess3"/>
    <dgm:cxn modelId="{93E018B6-72F6-4490-BE46-7EDA18258ADA}" type="presParOf" srcId="{6B14D94A-A0DC-4C8B-BD92-9DB2E7B9D850}" destId="{5A3C1BE0-C122-468D-A18F-4BF81EE7536F}" srcOrd="2" destOrd="0" presId="urn:microsoft.com/office/officeart/2005/8/layout/hProcess3"/>
    <dgm:cxn modelId="{E69CC0EF-7E66-40CF-8190-AC3FB06D4949}" type="presParOf" srcId="{6B14D94A-A0DC-4C8B-BD92-9DB2E7B9D850}" destId="{CC8C878D-66D8-499F-B687-F889B91F2703}" srcOrd="3" destOrd="0" presId="urn:microsoft.com/office/officeart/2005/8/layout/hProcess3"/>
    <dgm:cxn modelId="{23B1094A-61A7-486E-9CEB-3A3762AE9936}" type="presParOf" srcId="{CC8C878D-66D8-499F-B687-F889B91F2703}" destId="{F0BEA8F8-26FD-46F2-B880-1D359A4F191F}" srcOrd="0" destOrd="0" presId="urn:microsoft.com/office/officeart/2005/8/layout/hProcess3"/>
    <dgm:cxn modelId="{E4F8F5DD-F894-429F-BF3D-655F81C8D025}" type="presParOf" srcId="{CC8C878D-66D8-499F-B687-F889B91F2703}" destId="{05D9F40E-9D46-4969-9BBE-C4C3C570D2A0}" srcOrd="1" destOrd="0" presId="urn:microsoft.com/office/officeart/2005/8/layout/hProcess3"/>
    <dgm:cxn modelId="{52F1884C-A1AF-4619-BF66-2F70850A8FAA}" type="presParOf" srcId="{CC8C878D-66D8-499F-B687-F889B91F2703}" destId="{AEFEB563-5A01-407C-B389-C3B101966095}" srcOrd="2" destOrd="0" presId="urn:microsoft.com/office/officeart/2005/8/layout/hProcess3"/>
    <dgm:cxn modelId="{1D7CE0C7-210B-4815-83CD-D4938797CFE9}" type="presParOf" srcId="{CC8C878D-66D8-499F-B687-F889B91F2703}" destId="{6F56192B-365E-4FDD-9EEB-A344F50F660A}" srcOrd="3" destOrd="0" presId="urn:microsoft.com/office/officeart/2005/8/layout/hProcess3"/>
    <dgm:cxn modelId="{29272F48-B3A9-4141-B245-BAD85A097F27}" type="presParOf" srcId="{6B14D94A-A0DC-4C8B-BD92-9DB2E7B9D850}" destId="{F4771B52-F61C-4AF7-876A-085D51632FC1}" srcOrd="4" destOrd="0" presId="urn:microsoft.com/office/officeart/2005/8/layout/hProcess3"/>
    <dgm:cxn modelId="{2EE5D951-FC3C-42BE-8B61-368FAB4DA82E}" type="presParOf" srcId="{6B14D94A-A0DC-4C8B-BD92-9DB2E7B9D850}" destId="{CF32DDC9-0BE1-47FE-B667-7236C8ECBCD3}" srcOrd="5" destOrd="0" presId="urn:microsoft.com/office/officeart/2005/8/layout/hProcess3"/>
    <dgm:cxn modelId="{3EB0B4C0-5669-48BC-BB19-72E912D05238}" type="presParOf" srcId="{CF32DDC9-0BE1-47FE-B667-7236C8ECBCD3}" destId="{81DEF0B3-748D-4BCA-B3AC-F9526CF4FFE9}" srcOrd="0" destOrd="0" presId="urn:microsoft.com/office/officeart/2005/8/layout/hProcess3"/>
    <dgm:cxn modelId="{616F8A86-4EB8-44AE-87BD-3AEDD1CAA908}" type="presParOf" srcId="{CF32DDC9-0BE1-47FE-B667-7236C8ECBCD3}" destId="{BDE4C6B0-0038-4850-8C8F-F3BCEC9C0854}" srcOrd="1" destOrd="0" presId="urn:microsoft.com/office/officeart/2005/8/layout/hProcess3"/>
    <dgm:cxn modelId="{672C2A37-E510-49C1-A8C6-C37A8E91F69E}" type="presParOf" srcId="{CF32DDC9-0BE1-47FE-B667-7236C8ECBCD3}" destId="{56A371DD-5DBF-4387-809D-8B7794D64A1E}" srcOrd="2" destOrd="0" presId="urn:microsoft.com/office/officeart/2005/8/layout/hProcess3"/>
    <dgm:cxn modelId="{1602B5CF-75AD-46C9-8A38-8165659FC369}" type="presParOf" srcId="{CF32DDC9-0BE1-47FE-B667-7236C8ECBCD3}" destId="{95E1EDBF-D684-4982-90E0-70332C1E3438}" srcOrd="3" destOrd="0" presId="urn:microsoft.com/office/officeart/2005/8/layout/hProcess3"/>
    <dgm:cxn modelId="{03BF7611-CFFB-40C2-990E-39002B4E7D1B}" type="presParOf" srcId="{6B14D94A-A0DC-4C8B-BD92-9DB2E7B9D850}" destId="{5B746951-A5F8-4B9D-9A4B-4772D64CCC86}" srcOrd="6" destOrd="0" presId="urn:microsoft.com/office/officeart/2005/8/layout/hProcess3"/>
    <dgm:cxn modelId="{73AB48A5-7030-435A-A234-1A044618D91B}" type="presParOf" srcId="{6B14D94A-A0DC-4C8B-BD92-9DB2E7B9D850}" destId="{58DB5E4F-0A7C-4860-85DE-42679BA069F5}" srcOrd="7" destOrd="0" presId="urn:microsoft.com/office/officeart/2005/8/layout/hProcess3"/>
    <dgm:cxn modelId="{9DC82021-F524-4F7A-A309-7DCF6BBE58D6}" type="presParOf" srcId="{6B14D94A-A0DC-4C8B-BD92-9DB2E7B9D850}" destId="{A06D2D26-6647-4BB6-8725-ED156237261D}"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084C2F-A825-40A4-B7C0-2874957684F7}" type="doc">
      <dgm:prSet loTypeId="urn:microsoft.com/office/officeart/2005/8/layout/hProcess9" loCatId="process" qsTypeId="urn:microsoft.com/office/officeart/2005/8/quickstyle/simple1" qsCatId="simple" csTypeId="urn:microsoft.com/office/officeart/2005/8/colors/accent1_2" csCatId="accent1" phldr="1"/>
      <dgm:spPr/>
    </dgm:pt>
    <dgm:pt modelId="{5E2D11C0-AA18-42AC-B7A3-7A5E31961699}">
      <dgm:prSet phldrT="[Text]"/>
      <dgm:spPr/>
      <dgm:t>
        <a:bodyPr/>
        <a:lstStyle/>
        <a:p>
          <a:r>
            <a:rPr lang="cs-CZ" dirty="0"/>
            <a:t>Transport and Mobility  </a:t>
          </a:r>
        </a:p>
      </dgm:t>
    </dgm:pt>
    <dgm:pt modelId="{38A04A03-B9C5-419D-A632-E56F2BB84D8E}" type="parTrans" cxnId="{76E2C5DE-0005-44A4-8171-A3950473F1EE}">
      <dgm:prSet/>
      <dgm:spPr/>
      <dgm:t>
        <a:bodyPr/>
        <a:lstStyle/>
        <a:p>
          <a:endParaRPr lang="cs-CZ"/>
        </a:p>
      </dgm:t>
    </dgm:pt>
    <dgm:pt modelId="{8CA759D6-B957-4E00-A145-3836502C9A73}" type="sibTrans" cxnId="{76E2C5DE-0005-44A4-8171-A3950473F1EE}">
      <dgm:prSet/>
      <dgm:spPr/>
      <dgm:t>
        <a:bodyPr/>
        <a:lstStyle/>
        <a:p>
          <a:endParaRPr lang="cs-CZ"/>
        </a:p>
      </dgm:t>
    </dgm:pt>
    <dgm:pt modelId="{A89EBE11-F457-469F-A69E-1041A7E5A574}">
      <dgm:prSet phldrT="[Text]"/>
      <dgm:spPr/>
      <dgm:t>
        <a:bodyPr/>
        <a:lstStyle/>
        <a:p>
          <a:r>
            <a:rPr lang="cs-CZ" dirty="0"/>
            <a:t>Land Use  </a:t>
          </a:r>
        </a:p>
      </dgm:t>
    </dgm:pt>
    <dgm:pt modelId="{B08DEF94-8F86-40D5-8634-9321FB4ED7B5}" type="parTrans" cxnId="{0F65B2EB-234D-43B0-B455-13C0136AB077}">
      <dgm:prSet/>
      <dgm:spPr/>
      <dgm:t>
        <a:bodyPr/>
        <a:lstStyle/>
        <a:p>
          <a:endParaRPr lang="cs-CZ"/>
        </a:p>
      </dgm:t>
    </dgm:pt>
    <dgm:pt modelId="{FB175A03-3949-4155-8A72-8A246D4CEB76}" type="sibTrans" cxnId="{0F65B2EB-234D-43B0-B455-13C0136AB077}">
      <dgm:prSet/>
      <dgm:spPr/>
      <dgm:t>
        <a:bodyPr/>
        <a:lstStyle/>
        <a:p>
          <a:endParaRPr lang="cs-CZ"/>
        </a:p>
      </dgm:t>
    </dgm:pt>
    <dgm:pt modelId="{8CC1331B-F2CC-496A-8A75-ED42695CCF43}">
      <dgm:prSet phldrT="[Text]"/>
      <dgm:spPr/>
      <dgm:t>
        <a:bodyPr/>
        <a:lstStyle/>
        <a:p>
          <a:r>
            <a:rPr lang="cs-CZ" dirty="0" err="1"/>
            <a:t>Environmental</a:t>
          </a:r>
          <a:r>
            <a:rPr lang="cs-CZ" dirty="0"/>
            <a:t> </a:t>
          </a:r>
          <a:r>
            <a:rPr lang="cs-CZ" dirty="0" err="1"/>
            <a:t>quality</a:t>
          </a:r>
          <a:r>
            <a:rPr lang="cs-CZ" dirty="0"/>
            <a:t>  </a:t>
          </a:r>
        </a:p>
      </dgm:t>
    </dgm:pt>
    <dgm:pt modelId="{66121A3E-1FD0-4E43-AB23-F51C372622F5}" type="parTrans" cxnId="{B9D62E94-BA96-4F7C-84AA-FA0AD4C3A6C9}">
      <dgm:prSet/>
      <dgm:spPr/>
      <dgm:t>
        <a:bodyPr/>
        <a:lstStyle/>
        <a:p>
          <a:endParaRPr lang="cs-CZ"/>
        </a:p>
      </dgm:t>
    </dgm:pt>
    <dgm:pt modelId="{72CFDFBF-DB0A-4A8D-9CB0-852BDBF82835}" type="sibTrans" cxnId="{B9D62E94-BA96-4F7C-84AA-FA0AD4C3A6C9}">
      <dgm:prSet/>
      <dgm:spPr/>
      <dgm:t>
        <a:bodyPr/>
        <a:lstStyle/>
        <a:p>
          <a:endParaRPr lang="cs-CZ"/>
        </a:p>
      </dgm:t>
    </dgm:pt>
    <dgm:pt modelId="{22AE29A4-F8CC-45CA-9186-B3D084B941E5}" type="pres">
      <dgm:prSet presAssocID="{61084C2F-A825-40A4-B7C0-2874957684F7}" presName="CompostProcess" presStyleCnt="0">
        <dgm:presLayoutVars>
          <dgm:dir/>
          <dgm:resizeHandles val="exact"/>
        </dgm:presLayoutVars>
      </dgm:prSet>
      <dgm:spPr/>
    </dgm:pt>
    <dgm:pt modelId="{47E68AD1-936D-4F82-B7C2-B0CF68FCA0A0}" type="pres">
      <dgm:prSet presAssocID="{61084C2F-A825-40A4-B7C0-2874957684F7}" presName="arrow" presStyleLbl="bgShp" presStyleIdx="0" presStyleCnt="1"/>
      <dgm:spPr/>
    </dgm:pt>
    <dgm:pt modelId="{7B8215C2-8D8F-410E-B79B-C79066C09829}" type="pres">
      <dgm:prSet presAssocID="{61084C2F-A825-40A4-B7C0-2874957684F7}" presName="linearProcess" presStyleCnt="0"/>
      <dgm:spPr/>
    </dgm:pt>
    <dgm:pt modelId="{3A4CC7BF-942E-46D2-9151-C257CB507E22}" type="pres">
      <dgm:prSet presAssocID="{5E2D11C0-AA18-42AC-B7A3-7A5E31961699}" presName="textNode" presStyleLbl="node1" presStyleIdx="0" presStyleCnt="3">
        <dgm:presLayoutVars>
          <dgm:bulletEnabled val="1"/>
        </dgm:presLayoutVars>
      </dgm:prSet>
      <dgm:spPr/>
    </dgm:pt>
    <dgm:pt modelId="{1E4C8D9F-4368-43BD-A58A-64494AA518FE}" type="pres">
      <dgm:prSet presAssocID="{8CA759D6-B957-4E00-A145-3836502C9A73}" presName="sibTrans" presStyleCnt="0"/>
      <dgm:spPr/>
    </dgm:pt>
    <dgm:pt modelId="{6C72ECF3-D0C6-4ABD-912A-30532F14F9C0}" type="pres">
      <dgm:prSet presAssocID="{A89EBE11-F457-469F-A69E-1041A7E5A574}" presName="textNode" presStyleLbl="node1" presStyleIdx="1" presStyleCnt="3">
        <dgm:presLayoutVars>
          <dgm:bulletEnabled val="1"/>
        </dgm:presLayoutVars>
      </dgm:prSet>
      <dgm:spPr/>
    </dgm:pt>
    <dgm:pt modelId="{C457EA34-7444-4177-B4A6-957B9BFDEBE4}" type="pres">
      <dgm:prSet presAssocID="{FB175A03-3949-4155-8A72-8A246D4CEB76}" presName="sibTrans" presStyleCnt="0"/>
      <dgm:spPr/>
    </dgm:pt>
    <dgm:pt modelId="{70A6F5D6-F256-4AB5-8809-47ECFDEFC64C}" type="pres">
      <dgm:prSet presAssocID="{8CC1331B-F2CC-496A-8A75-ED42695CCF43}" presName="textNode" presStyleLbl="node1" presStyleIdx="2" presStyleCnt="3">
        <dgm:presLayoutVars>
          <dgm:bulletEnabled val="1"/>
        </dgm:presLayoutVars>
      </dgm:prSet>
      <dgm:spPr/>
    </dgm:pt>
  </dgm:ptLst>
  <dgm:cxnLst>
    <dgm:cxn modelId="{D6B31031-D209-403C-BA96-6F37CF5BA151}" type="presOf" srcId="{5E2D11C0-AA18-42AC-B7A3-7A5E31961699}" destId="{3A4CC7BF-942E-46D2-9151-C257CB507E22}" srcOrd="0" destOrd="0" presId="urn:microsoft.com/office/officeart/2005/8/layout/hProcess9"/>
    <dgm:cxn modelId="{991E3149-5D9E-49F9-8D84-141F056F624B}" type="presOf" srcId="{61084C2F-A825-40A4-B7C0-2874957684F7}" destId="{22AE29A4-F8CC-45CA-9186-B3D084B941E5}" srcOrd="0" destOrd="0" presId="urn:microsoft.com/office/officeart/2005/8/layout/hProcess9"/>
    <dgm:cxn modelId="{F2E05751-22D8-4849-977A-8967A4BD5D47}" type="presOf" srcId="{A89EBE11-F457-469F-A69E-1041A7E5A574}" destId="{6C72ECF3-D0C6-4ABD-912A-30532F14F9C0}" srcOrd="0" destOrd="0" presId="urn:microsoft.com/office/officeart/2005/8/layout/hProcess9"/>
    <dgm:cxn modelId="{B9D62E94-BA96-4F7C-84AA-FA0AD4C3A6C9}" srcId="{61084C2F-A825-40A4-B7C0-2874957684F7}" destId="{8CC1331B-F2CC-496A-8A75-ED42695CCF43}" srcOrd="2" destOrd="0" parTransId="{66121A3E-1FD0-4E43-AB23-F51C372622F5}" sibTransId="{72CFDFBF-DB0A-4A8D-9CB0-852BDBF82835}"/>
    <dgm:cxn modelId="{047ACFD3-38DA-4E73-825A-AB5741F26D14}" type="presOf" srcId="{8CC1331B-F2CC-496A-8A75-ED42695CCF43}" destId="{70A6F5D6-F256-4AB5-8809-47ECFDEFC64C}" srcOrd="0" destOrd="0" presId="urn:microsoft.com/office/officeart/2005/8/layout/hProcess9"/>
    <dgm:cxn modelId="{76E2C5DE-0005-44A4-8171-A3950473F1EE}" srcId="{61084C2F-A825-40A4-B7C0-2874957684F7}" destId="{5E2D11C0-AA18-42AC-B7A3-7A5E31961699}" srcOrd="0" destOrd="0" parTransId="{38A04A03-B9C5-419D-A632-E56F2BB84D8E}" sibTransId="{8CA759D6-B957-4E00-A145-3836502C9A73}"/>
    <dgm:cxn modelId="{0F65B2EB-234D-43B0-B455-13C0136AB077}" srcId="{61084C2F-A825-40A4-B7C0-2874957684F7}" destId="{A89EBE11-F457-469F-A69E-1041A7E5A574}" srcOrd="1" destOrd="0" parTransId="{B08DEF94-8F86-40D5-8634-9321FB4ED7B5}" sibTransId="{FB175A03-3949-4155-8A72-8A246D4CEB76}"/>
    <dgm:cxn modelId="{9EEF4CFB-0214-4B27-9584-F6E9A44FB4DE}" type="presParOf" srcId="{22AE29A4-F8CC-45CA-9186-B3D084B941E5}" destId="{47E68AD1-936D-4F82-B7C2-B0CF68FCA0A0}" srcOrd="0" destOrd="0" presId="urn:microsoft.com/office/officeart/2005/8/layout/hProcess9"/>
    <dgm:cxn modelId="{60AEAB93-00AC-43CF-803C-D7AC98DF03AD}" type="presParOf" srcId="{22AE29A4-F8CC-45CA-9186-B3D084B941E5}" destId="{7B8215C2-8D8F-410E-B79B-C79066C09829}" srcOrd="1" destOrd="0" presId="urn:microsoft.com/office/officeart/2005/8/layout/hProcess9"/>
    <dgm:cxn modelId="{0C32F6AC-9911-4113-9421-E2818E878FC2}" type="presParOf" srcId="{7B8215C2-8D8F-410E-B79B-C79066C09829}" destId="{3A4CC7BF-942E-46D2-9151-C257CB507E22}" srcOrd="0" destOrd="0" presId="urn:microsoft.com/office/officeart/2005/8/layout/hProcess9"/>
    <dgm:cxn modelId="{3F9782A9-431C-4677-B16B-0529BE8F88A0}" type="presParOf" srcId="{7B8215C2-8D8F-410E-B79B-C79066C09829}" destId="{1E4C8D9F-4368-43BD-A58A-64494AA518FE}" srcOrd="1" destOrd="0" presId="urn:microsoft.com/office/officeart/2005/8/layout/hProcess9"/>
    <dgm:cxn modelId="{9399F3D2-A1AE-48F2-A2F7-D5C778AAE323}" type="presParOf" srcId="{7B8215C2-8D8F-410E-B79B-C79066C09829}" destId="{6C72ECF3-D0C6-4ABD-912A-30532F14F9C0}" srcOrd="2" destOrd="0" presId="urn:microsoft.com/office/officeart/2005/8/layout/hProcess9"/>
    <dgm:cxn modelId="{5893DD26-B0D9-4C95-933E-5B106AB4DF57}" type="presParOf" srcId="{7B8215C2-8D8F-410E-B79B-C79066C09829}" destId="{C457EA34-7444-4177-B4A6-957B9BFDEBE4}" srcOrd="3" destOrd="0" presId="urn:microsoft.com/office/officeart/2005/8/layout/hProcess9"/>
    <dgm:cxn modelId="{94BF8027-6782-429C-87B7-AE74FEDDC97C}" type="presParOf" srcId="{7B8215C2-8D8F-410E-B79B-C79066C09829}" destId="{70A6F5D6-F256-4AB5-8809-47ECFDEFC64C}"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D2D26-6647-4BB6-8725-ED156237261D}">
      <dsp:nvSpPr>
        <dsp:cNvPr id="0" name=""/>
        <dsp:cNvSpPr/>
      </dsp:nvSpPr>
      <dsp:spPr>
        <a:xfrm>
          <a:off x="0" y="0"/>
          <a:ext cx="3087125" cy="576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4C6B0-0038-4850-8C8F-F3BCEC9C0854}">
      <dsp:nvSpPr>
        <dsp:cNvPr id="0" name=""/>
        <dsp:cNvSpPr/>
      </dsp:nvSpPr>
      <dsp:spPr>
        <a:xfrm>
          <a:off x="2135579" y="185380"/>
          <a:ext cx="786855" cy="2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1280" rIns="0" bIns="81280" numCol="1" spcCol="1270" anchor="ctr" anchorCtr="0">
          <a:noAutofit/>
        </a:bodyPr>
        <a:lstStyle/>
        <a:p>
          <a:pPr marL="0" lvl="0" indent="0" algn="ctr" defTabSz="355600">
            <a:lnSpc>
              <a:spcPct val="90000"/>
            </a:lnSpc>
            <a:spcBef>
              <a:spcPct val="0"/>
            </a:spcBef>
            <a:spcAft>
              <a:spcPct val="35000"/>
            </a:spcAft>
            <a:buNone/>
          </a:pPr>
          <a:r>
            <a:rPr lang="cs-CZ" sz="800" kern="1200" dirty="0"/>
            <a:t>Životní prostředí </a:t>
          </a:r>
        </a:p>
      </dsp:txBody>
      <dsp:txXfrm>
        <a:off x="2135579" y="185380"/>
        <a:ext cx="786855" cy="288000"/>
      </dsp:txXfrm>
    </dsp:sp>
    <dsp:sp modelId="{05D9F40E-9D46-4969-9BBE-C4C3C570D2A0}">
      <dsp:nvSpPr>
        <dsp:cNvPr id="0" name=""/>
        <dsp:cNvSpPr/>
      </dsp:nvSpPr>
      <dsp:spPr>
        <a:xfrm>
          <a:off x="1191353" y="129414"/>
          <a:ext cx="786855" cy="2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1280" rIns="0" bIns="81280" numCol="1" spcCol="1270" anchor="ctr" anchorCtr="0">
          <a:noAutofit/>
        </a:bodyPr>
        <a:lstStyle/>
        <a:p>
          <a:pPr marL="0" lvl="0" indent="0" algn="ctr" defTabSz="355600">
            <a:lnSpc>
              <a:spcPct val="90000"/>
            </a:lnSpc>
            <a:spcBef>
              <a:spcPct val="0"/>
            </a:spcBef>
            <a:spcAft>
              <a:spcPct val="35000"/>
            </a:spcAft>
            <a:buNone/>
          </a:pPr>
          <a:r>
            <a:rPr lang="cs-CZ" sz="800" kern="1200" dirty="0"/>
            <a:t>Využití území </a:t>
          </a:r>
        </a:p>
      </dsp:txBody>
      <dsp:txXfrm>
        <a:off x="1191353" y="129414"/>
        <a:ext cx="786855" cy="288000"/>
      </dsp:txXfrm>
    </dsp:sp>
    <dsp:sp modelId="{E9F3539A-8250-42C7-8C7A-807063487E39}">
      <dsp:nvSpPr>
        <dsp:cNvPr id="0" name=""/>
        <dsp:cNvSpPr/>
      </dsp:nvSpPr>
      <dsp:spPr>
        <a:xfrm>
          <a:off x="247127" y="185380"/>
          <a:ext cx="786855" cy="2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1280" rIns="0" bIns="81280" numCol="1" spcCol="1270" anchor="ctr" anchorCtr="0">
          <a:noAutofit/>
        </a:bodyPr>
        <a:lstStyle/>
        <a:p>
          <a:pPr marL="0" lvl="0" indent="0" algn="ctr" defTabSz="355600">
            <a:lnSpc>
              <a:spcPct val="90000"/>
            </a:lnSpc>
            <a:spcBef>
              <a:spcPct val="0"/>
            </a:spcBef>
            <a:spcAft>
              <a:spcPct val="35000"/>
            </a:spcAft>
            <a:buNone/>
          </a:pPr>
          <a:r>
            <a:rPr lang="cs-CZ" sz="800" kern="1200" dirty="0"/>
            <a:t>Doprava a mobilita </a:t>
          </a:r>
        </a:p>
      </dsp:txBody>
      <dsp:txXfrm>
        <a:off x="247127" y="185380"/>
        <a:ext cx="786855" cy="28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68AD1-936D-4F82-B7C2-B0CF68FCA0A0}">
      <dsp:nvSpPr>
        <dsp:cNvPr id="0" name=""/>
        <dsp:cNvSpPr/>
      </dsp:nvSpPr>
      <dsp:spPr>
        <a:xfrm>
          <a:off x="353223" y="0"/>
          <a:ext cx="4003203" cy="17022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CC7BF-942E-46D2-9151-C257CB507E22}">
      <dsp:nvSpPr>
        <dsp:cNvPr id="0" name=""/>
        <dsp:cNvSpPr/>
      </dsp:nvSpPr>
      <dsp:spPr>
        <a:xfrm>
          <a:off x="5059" y="510677"/>
          <a:ext cx="1515918" cy="680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t>Transport and Mobility  </a:t>
          </a:r>
        </a:p>
      </dsp:txBody>
      <dsp:txXfrm>
        <a:off x="38298" y="543916"/>
        <a:ext cx="1449440" cy="614424"/>
      </dsp:txXfrm>
    </dsp:sp>
    <dsp:sp modelId="{6C72ECF3-D0C6-4ABD-912A-30532F14F9C0}">
      <dsp:nvSpPr>
        <dsp:cNvPr id="0" name=""/>
        <dsp:cNvSpPr/>
      </dsp:nvSpPr>
      <dsp:spPr>
        <a:xfrm>
          <a:off x="1596866" y="510677"/>
          <a:ext cx="1515918" cy="680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t>Land Use  </a:t>
          </a:r>
        </a:p>
      </dsp:txBody>
      <dsp:txXfrm>
        <a:off x="1630105" y="543916"/>
        <a:ext cx="1449440" cy="614424"/>
      </dsp:txXfrm>
    </dsp:sp>
    <dsp:sp modelId="{70A6F5D6-F256-4AB5-8809-47ECFDEFC64C}">
      <dsp:nvSpPr>
        <dsp:cNvPr id="0" name=""/>
        <dsp:cNvSpPr/>
      </dsp:nvSpPr>
      <dsp:spPr>
        <a:xfrm>
          <a:off x="3188672" y="510677"/>
          <a:ext cx="1515918" cy="680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err="1"/>
            <a:t>Environmental</a:t>
          </a:r>
          <a:r>
            <a:rPr lang="cs-CZ" sz="1700" kern="1200" dirty="0"/>
            <a:t> </a:t>
          </a:r>
          <a:r>
            <a:rPr lang="cs-CZ" sz="1700" kern="1200" dirty="0" err="1"/>
            <a:t>quality</a:t>
          </a:r>
          <a:r>
            <a:rPr lang="cs-CZ" sz="1700" kern="1200" dirty="0"/>
            <a:t>  </a:t>
          </a:r>
        </a:p>
      </dsp:txBody>
      <dsp:txXfrm>
        <a:off x="3221911" y="543916"/>
        <a:ext cx="1449440" cy="6144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683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541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2459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428230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63617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597422-3587-41E8-B69A-AC744C47F59C}" type="datetimeFigureOut">
              <a:rPr lang="cs-CZ" smtClean="0"/>
              <a:t>28.02.2022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22588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597422-3587-41E8-B69A-AC744C47F59C}" type="datetimeFigureOut">
              <a:rPr lang="cs-CZ" smtClean="0"/>
              <a:t>28.02.2022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8972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D597422-3587-41E8-B69A-AC744C47F59C}" type="datetimeFigureOut">
              <a:rPr lang="cs-CZ" smtClean="0"/>
              <a:t>28.02.2022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4459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597422-3587-41E8-B69A-AC744C47F59C}" type="datetimeFigureOut">
              <a:rPr lang="cs-CZ" smtClean="0"/>
              <a:t>28.02.2022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83154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28.02.2022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79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28.02.2022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28970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865A0-C6C3-4F59-AA1C-33A7F75F5649}" type="slidenum">
              <a:rPr lang="cs-CZ" smtClean="0"/>
              <a:t>‹#›</a:t>
            </a:fld>
            <a:endParaRPr lang="cs-CZ"/>
          </a:p>
        </p:txBody>
      </p:sp>
    </p:spTree>
    <p:extLst>
      <p:ext uri="{BB962C8B-B14F-4D97-AF65-F5344CB8AC3E}">
        <p14:creationId xmlns:p14="http://schemas.microsoft.com/office/powerpoint/2010/main" val="293033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LexUriServ/LexUriServ.do?uri=COM:2011:0144:FIN:EN:PDF" TargetMode="External"/><Relationship Id="rId7" Type="http://schemas.openxmlformats.org/officeDocument/2006/relationships/hyperlink" Target="https://ec.europa.eu/info/strategy/priorities-2019-2024/european-green-deal_en" TargetMode="External"/><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s://eur-lex.europa.eu/legal-content/EN/TXT/?uri=CELEX%3A52020DC0789" TargetMode="External"/><Relationship Id="rId5" Type="http://schemas.openxmlformats.org/officeDocument/2006/relationships/hyperlink" Target="https://www.eea.europa.eu/policy-documents/a-european-strategy-for-low" TargetMode="External"/><Relationship Id="rId4" Type="http://schemas.openxmlformats.org/officeDocument/2006/relationships/hyperlink" Target="https://eur-lex.europa.eu/legal-content/EN/TXT/HTML/?uri=CELEX:52013DC0913&amp;from=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2461847"/>
            <a:ext cx="9421935" cy="1608268"/>
          </a:xfrm>
        </p:spPr>
        <p:txBody>
          <a:bodyPr>
            <a:normAutofit/>
          </a:bodyPr>
          <a:lstStyle/>
          <a:p>
            <a:pPr algn="ctr"/>
            <a:r>
              <a:rPr lang="en-GB" sz="4000" b="1" cap="all" dirty="0">
                <a:solidFill>
                  <a:srgbClr val="1EA2C1"/>
                </a:solidFill>
                <a:latin typeface="Montserrat" panose="00000500000000000000" pitchFamily="2" charset="-18"/>
              </a:rPr>
              <a:t>Sustainable urban mobility plans  (SUMP) and related  policies</a:t>
            </a:r>
          </a:p>
        </p:txBody>
      </p:sp>
      <p:sp>
        <p:nvSpPr>
          <p:cNvPr id="9" name="TextovéPole 8"/>
          <p:cNvSpPr txBox="1"/>
          <p:nvPr/>
        </p:nvSpPr>
        <p:spPr>
          <a:xfrm>
            <a:off x="640130" y="269282"/>
            <a:ext cx="7097104" cy="861774"/>
          </a:xfrm>
          <a:prstGeom prst="rect">
            <a:avLst/>
          </a:prstGeom>
          <a:noFill/>
        </p:spPr>
        <p:txBody>
          <a:bodyPr wrap="square" rtlCol="0">
            <a:spAutoFit/>
          </a:bodyPr>
          <a:lstStyle/>
          <a:p>
            <a:r>
              <a:rPr lang="cs-CZ" sz="3200" b="1" dirty="0" err="1">
                <a:solidFill>
                  <a:schemeClr val="bg1"/>
                </a:solidFill>
                <a:latin typeface="Calibri" panose="020F0502020204030204" pitchFamily="34" charset="0"/>
                <a:cs typeface="Calibri" panose="020F0502020204030204" pitchFamily="34" charset="0"/>
              </a:rPr>
              <a:t>S@mpler</a:t>
            </a:r>
            <a:endParaRPr lang="cs-CZ" sz="3200" b="1" dirty="0">
              <a:solidFill>
                <a:schemeClr val="bg1"/>
              </a:solidFill>
              <a:latin typeface="Calibri" panose="020F0502020204030204" pitchFamily="34" charset="0"/>
              <a:cs typeface="Calibri" panose="020F0502020204030204" pitchFamily="34" charset="0"/>
            </a:endParaRPr>
          </a:p>
          <a:p>
            <a:r>
              <a:rPr lang="cs-CZ" b="1" dirty="0" err="1">
                <a:solidFill>
                  <a:schemeClr val="bg1"/>
                </a:solidFill>
                <a:latin typeface="Calibri" panose="020F0502020204030204" pitchFamily="34" charset="0"/>
                <a:cs typeface="Calibri" panose="020F0502020204030204" pitchFamily="34" charset="0"/>
              </a:rPr>
              <a:t>Integrated</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Education</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Based</a:t>
            </a:r>
            <a:r>
              <a:rPr lang="cs-CZ" b="1" dirty="0">
                <a:solidFill>
                  <a:schemeClr val="bg1"/>
                </a:solidFill>
                <a:latin typeface="Calibri" panose="020F0502020204030204" pitchFamily="34" charset="0"/>
                <a:cs typeface="Calibri" panose="020F0502020204030204" pitchFamily="34" charset="0"/>
              </a:rPr>
              <a:t> On </a:t>
            </a:r>
            <a:r>
              <a:rPr lang="cs-CZ" b="1" dirty="0" err="1">
                <a:solidFill>
                  <a:schemeClr val="bg1"/>
                </a:solidFill>
                <a:latin typeface="Calibri" panose="020F0502020204030204" pitchFamily="34" charset="0"/>
                <a:cs typeface="Calibri" panose="020F0502020204030204" pitchFamily="34" charset="0"/>
              </a:rPr>
              <a:t>Sustainable</a:t>
            </a:r>
            <a:r>
              <a:rPr lang="cs-CZ" b="1" dirty="0">
                <a:solidFill>
                  <a:schemeClr val="bg1"/>
                </a:solidFill>
                <a:latin typeface="Calibri" panose="020F0502020204030204" pitchFamily="34" charset="0"/>
                <a:cs typeface="Calibri" panose="020F0502020204030204" pitchFamily="34" charset="0"/>
              </a:rPr>
              <a:t> Urban Mobility </a:t>
            </a:r>
            <a:r>
              <a:rPr lang="cs-CZ" b="1" dirty="0" err="1">
                <a:solidFill>
                  <a:schemeClr val="bg1"/>
                </a:solidFill>
                <a:latin typeface="Calibri" panose="020F0502020204030204" pitchFamily="34" charset="0"/>
                <a:cs typeface="Calibri" panose="020F0502020204030204" pitchFamily="34" charset="0"/>
              </a:rPr>
              <a:t>Projects</a:t>
            </a:r>
            <a:endParaRPr lang="cs-CZ" b="1" dirty="0">
              <a:solidFill>
                <a:schemeClr val="bg1"/>
              </a:solidFill>
              <a:latin typeface="Calibri" panose="020F0502020204030204" pitchFamily="34" charset="0"/>
              <a:cs typeface="Calibri" panose="020F0502020204030204" pitchFamily="34" charset="0"/>
            </a:endParaRP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5" name="Zástupný symbol pro text 4">
            <a:extLst>
              <a:ext uri="{FF2B5EF4-FFF2-40B4-BE49-F238E27FC236}">
                <a16:creationId xmlns:a16="http://schemas.microsoft.com/office/drawing/2014/main" id="{EF979CDD-F82B-4CF0-9C0E-4536FCD1A310}"/>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9824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fontScale="90000"/>
          </a:bodyPr>
          <a:lstStyle/>
          <a:p>
            <a:r>
              <a:rPr lang="cs-CZ" sz="2800" b="1" dirty="0" err="1">
                <a:solidFill>
                  <a:srgbClr val="1EA2C1"/>
                </a:solidFill>
              </a:rPr>
              <a:t>Main</a:t>
            </a:r>
            <a:r>
              <a:rPr lang="cs-CZ" sz="2800" b="1" dirty="0">
                <a:solidFill>
                  <a:srgbClr val="1EA2C1"/>
                </a:solidFill>
              </a:rPr>
              <a:t> SUMP </a:t>
            </a:r>
            <a:r>
              <a:rPr lang="cs-CZ" sz="2800" b="1" dirty="0" err="1">
                <a:solidFill>
                  <a:srgbClr val="1EA2C1"/>
                </a:solidFill>
              </a:rPr>
              <a:t>objective</a:t>
            </a:r>
            <a:r>
              <a:rPr lang="cs-CZ" sz="2800" b="1" dirty="0">
                <a:solidFill>
                  <a:srgbClr val="1EA2C1"/>
                </a:solidFill>
              </a:rPr>
              <a:t>: </a:t>
            </a:r>
            <a:r>
              <a:rPr lang="cs-CZ" altLang="cs-CZ" sz="2800" dirty="0" err="1"/>
              <a:t>create</a:t>
            </a:r>
            <a:r>
              <a:rPr lang="cs-CZ" altLang="cs-CZ" sz="2800" dirty="0"/>
              <a:t> a </a:t>
            </a:r>
            <a:r>
              <a:rPr lang="cs-CZ" altLang="cs-CZ" sz="2800" dirty="0" err="1"/>
              <a:t>sustainable</a:t>
            </a:r>
            <a:r>
              <a:rPr lang="cs-CZ" altLang="cs-CZ" sz="2800" dirty="0"/>
              <a:t> transport </a:t>
            </a:r>
            <a:r>
              <a:rPr lang="cs-CZ" altLang="cs-CZ" sz="2800" dirty="0" err="1"/>
              <a:t>system</a:t>
            </a:r>
            <a:r>
              <a:rPr lang="cs-CZ" altLang="cs-CZ" sz="2800" dirty="0"/>
              <a:t> and mobility </a:t>
            </a:r>
            <a:endParaRPr lang="cs-CZ"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Autofit/>
          </a:bodyPr>
          <a:lstStyle/>
          <a:p>
            <a:pPr marL="342900" lvl="0" indent="-342900">
              <a:buFont typeface="Arial" panose="020B0604020202020204" pitchFamily="34" charset="0"/>
              <a:buChar char="•"/>
            </a:pPr>
            <a:r>
              <a:rPr lang="en-GB" sz="1800" dirty="0">
                <a:solidFill>
                  <a:schemeClr val="tx1"/>
                </a:solidFill>
              </a:rPr>
              <a:t>Ensure </a:t>
            </a:r>
            <a:r>
              <a:rPr lang="en-GB" sz="1800" b="1" dirty="0">
                <a:solidFill>
                  <a:schemeClr val="tx1"/>
                </a:solidFill>
              </a:rPr>
              <a:t>transport accessibility </a:t>
            </a:r>
            <a:r>
              <a:rPr lang="en-GB" sz="1800" dirty="0">
                <a:solidFill>
                  <a:schemeClr val="tx1"/>
                </a:solidFill>
              </a:rPr>
              <a:t>for all; </a:t>
            </a:r>
          </a:p>
          <a:p>
            <a:pPr lvl="0"/>
            <a:endParaRPr lang="en-GB" sz="1800" dirty="0">
              <a:solidFill>
                <a:schemeClr val="tx1"/>
              </a:solidFill>
            </a:endParaRPr>
          </a:p>
          <a:p>
            <a:pPr marL="342900" lvl="0" indent="-342900">
              <a:buFont typeface="Arial" panose="020B0604020202020204" pitchFamily="34" charset="0"/>
              <a:buChar char="•"/>
            </a:pPr>
            <a:r>
              <a:rPr lang="en-GB" sz="1800" dirty="0">
                <a:solidFill>
                  <a:schemeClr val="tx1"/>
                </a:solidFill>
              </a:rPr>
              <a:t>Improve </a:t>
            </a:r>
            <a:r>
              <a:rPr lang="en-GB" sz="1800" b="1" dirty="0">
                <a:solidFill>
                  <a:schemeClr val="tx1"/>
                </a:solidFill>
              </a:rPr>
              <a:t>transport safety and security;</a:t>
            </a:r>
            <a:endParaRPr lang="en-GB" sz="1800" dirty="0">
              <a:solidFill>
                <a:schemeClr val="tx1"/>
              </a:solidFill>
            </a:endParaRPr>
          </a:p>
          <a:p>
            <a:pPr lvl="0"/>
            <a:r>
              <a:rPr lang="en-GB" sz="1800" dirty="0">
                <a:solidFill>
                  <a:schemeClr val="tx1"/>
                </a:solidFill>
              </a:rPr>
              <a:t> </a:t>
            </a:r>
          </a:p>
          <a:p>
            <a:pPr marL="342900" lvl="0" indent="-342900">
              <a:buFont typeface="Arial" panose="020B0604020202020204" pitchFamily="34" charset="0"/>
              <a:buChar char="•"/>
            </a:pPr>
            <a:r>
              <a:rPr lang="en-GB" sz="1800" dirty="0">
                <a:solidFill>
                  <a:schemeClr val="tx1"/>
                </a:solidFill>
              </a:rPr>
              <a:t>Reduce </a:t>
            </a:r>
            <a:r>
              <a:rPr lang="en-GB" sz="1800" b="1" dirty="0">
                <a:solidFill>
                  <a:schemeClr val="tx1"/>
                </a:solidFill>
              </a:rPr>
              <a:t>air pollution</a:t>
            </a:r>
            <a:r>
              <a:rPr lang="en-GB" sz="1800" dirty="0">
                <a:solidFill>
                  <a:schemeClr val="tx1"/>
                </a:solidFill>
              </a:rPr>
              <a:t>, noise levels, GHG emissions and energy consumption; </a:t>
            </a:r>
          </a:p>
          <a:p>
            <a:pPr lvl="0"/>
            <a:endParaRPr lang="en-GB" sz="1800" dirty="0">
              <a:solidFill>
                <a:schemeClr val="tx1"/>
              </a:solidFill>
            </a:endParaRPr>
          </a:p>
          <a:p>
            <a:pPr marL="342900" lvl="0" indent="-342900">
              <a:buFont typeface="Arial" panose="020B0604020202020204" pitchFamily="34" charset="0"/>
              <a:buChar char="•"/>
            </a:pPr>
            <a:r>
              <a:rPr lang="en-GB" sz="1800" dirty="0">
                <a:solidFill>
                  <a:schemeClr val="tx1"/>
                </a:solidFill>
              </a:rPr>
              <a:t>Improve </a:t>
            </a:r>
            <a:r>
              <a:rPr lang="en-GB" sz="1800" b="1" dirty="0">
                <a:solidFill>
                  <a:schemeClr val="tx1"/>
                </a:solidFill>
              </a:rPr>
              <a:t>effectivity of personal and freight transports</a:t>
            </a:r>
            <a:r>
              <a:rPr lang="en-GB" sz="1800" dirty="0">
                <a:solidFill>
                  <a:schemeClr val="tx1"/>
                </a:solidFill>
              </a:rPr>
              <a:t>; </a:t>
            </a:r>
          </a:p>
          <a:p>
            <a:pPr marL="342900" lvl="0" indent="-342900">
              <a:buFont typeface="Arial" panose="020B0604020202020204" pitchFamily="34" charset="0"/>
              <a:buChar char="•"/>
            </a:pPr>
            <a:endParaRPr lang="en-GB" sz="1800" dirty="0">
              <a:solidFill>
                <a:schemeClr val="tx1"/>
              </a:solidFill>
            </a:endParaRPr>
          </a:p>
          <a:p>
            <a:pPr marL="342900" lvl="0" indent="-342900">
              <a:buFont typeface="Arial" panose="020B0604020202020204" pitchFamily="34" charset="0"/>
              <a:buChar char="•"/>
            </a:pPr>
            <a:r>
              <a:rPr lang="en-GB" sz="1800" dirty="0">
                <a:solidFill>
                  <a:schemeClr val="tx1"/>
                </a:solidFill>
              </a:rPr>
              <a:t>Ensure a </a:t>
            </a:r>
            <a:r>
              <a:rPr lang="en-GB" sz="1800" b="1" dirty="0">
                <a:solidFill>
                  <a:schemeClr val="tx1"/>
                </a:solidFill>
              </a:rPr>
              <a:t>good-quality urban environment </a:t>
            </a:r>
            <a:r>
              <a:rPr lang="en-GB" sz="1800" dirty="0">
                <a:solidFill>
                  <a:schemeClr val="tx1"/>
                </a:solidFill>
              </a:rPr>
              <a:t>as a pleasant place for life. </a:t>
            </a:r>
          </a:p>
          <a:p>
            <a:r>
              <a:rPr lang="en-GB" altLang="cs-CZ" sz="1800" dirty="0">
                <a:solidFill>
                  <a:schemeClr val="tx1"/>
                </a:solidFill>
              </a:rPr>
              <a:t>          </a:t>
            </a:r>
            <a:endParaRPr lang="en-GB" sz="1800" dirty="0">
              <a:solidFill>
                <a:schemeClr val="tx1"/>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r>
              <a:rPr lang="cs-CZ" sz="2000" dirty="0">
                <a:solidFill>
                  <a:schemeClr val="bg1"/>
                </a:solidFill>
                <a:latin typeface="Lora" pitchFamily="2" charset="-18"/>
              </a:rPr>
              <a:t> </a:t>
            </a:r>
          </a:p>
        </p:txBody>
      </p:sp>
      <p:pic>
        <p:nvPicPr>
          <p:cNvPr id="4" name="Obrázek 3">
            <a:extLst>
              <a:ext uri="{FF2B5EF4-FFF2-40B4-BE49-F238E27FC236}">
                <a16:creationId xmlns:a16="http://schemas.microsoft.com/office/drawing/2014/main" id="{F2A1C956-447A-41AF-8DD5-ECBAE7C3EB5D}"/>
              </a:ext>
            </a:extLst>
          </p:cNvPr>
          <p:cNvPicPr>
            <a:picLocks noChangeAspect="1"/>
          </p:cNvPicPr>
          <p:nvPr/>
        </p:nvPicPr>
        <p:blipFill>
          <a:blip r:embed="rId3"/>
          <a:stretch>
            <a:fillRect/>
          </a:stretch>
        </p:blipFill>
        <p:spPr>
          <a:xfrm>
            <a:off x="8318816" y="2820810"/>
            <a:ext cx="3342242" cy="2503157"/>
          </a:xfrm>
          <a:prstGeom prst="rect">
            <a:avLst/>
          </a:prstGeom>
        </p:spPr>
      </p:pic>
    </p:spTree>
    <p:extLst>
      <p:ext uri="{BB962C8B-B14F-4D97-AF65-F5344CB8AC3E}">
        <p14:creationId xmlns:p14="http://schemas.microsoft.com/office/powerpoint/2010/main" val="343264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fontScale="90000"/>
          </a:bodyPr>
          <a:lstStyle/>
          <a:p>
            <a:br>
              <a:rPr lang="cs-CZ" sz="2800" b="1" dirty="0">
                <a:solidFill>
                  <a:srgbClr val="1EA2C1"/>
                </a:solidFill>
              </a:rPr>
            </a:br>
            <a:r>
              <a:rPr lang="en-GB" sz="2800" b="1" dirty="0">
                <a:solidFill>
                  <a:srgbClr val="1EA2C1"/>
                </a:solidFill>
              </a:rPr>
              <a:t>Thematic Strategy on the Urban Environment (COM(2005)718</a:t>
            </a:r>
            <a:r>
              <a:rPr lang="en-GB" sz="2400" b="1" dirty="0">
                <a:solidFill>
                  <a:srgbClr val="1EA2C1"/>
                </a:solidFill>
              </a:rPr>
              <a:t>) </a:t>
            </a:r>
            <a:br>
              <a:rPr lang="cs-CZ" altLang="cs-CZ" sz="2400" b="1" dirty="0">
                <a:solidFill>
                  <a:srgbClr val="1EA2C1"/>
                </a:solidFill>
              </a:rPr>
            </a:br>
            <a:endParaRPr lang="cs-CZ" altLang="cs-CZ" sz="2800" b="1" dirty="0">
              <a:solidFill>
                <a:srgbClr val="1EA2C1"/>
              </a:solidFill>
            </a:endParaRPr>
          </a:p>
        </p:txBody>
      </p:sp>
      <p:sp>
        <p:nvSpPr>
          <p:cNvPr id="3" name="Zástupný symbol pro text 2"/>
          <p:cNvSpPr>
            <a:spLocks noGrp="1"/>
          </p:cNvSpPr>
          <p:nvPr>
            <p:ph type="body" idx="1"/>
          </p:nvPr>
        </p:nvSpPr>
        <p:spPr>
          <a:xfrm>
            <a:off x="675381" y="2751098"/>
            <a:ext cx="10533189" cy="3853462"/>
          </a:xfrm>
        </p:spPr>
        <p:txBody>
          <a:bodyPr>
            <a:noAutofit/>
          </a:bodyPr>
          <a:lstStyle/>
          <a:p>
            <a:endParaRPr lang="cs-CZ" altLang="cs-CZ" sz="1600" dirty="0">
              <a:solidFill>
                <a:schemeClr val="tx1"/>
              </a:solidFill>
            </a:endParaRPr>
          </a:p>
          <a:p>
            <a:pPr marL="285750" indent="-285750">
              <a:buFont typeface="Wingdings" panose="05000000000000000000" pitchFamily="2" charset="2"/>
              <a:buChar char="§"/>
            </a:pPr>
            <a:r>
              <a:rPr lang="en-GB" altLang="cs-CZ" sz="1800" dirty="0">
                <a:solidFill>
                  <a:schemeClr val="tx1"/>
                </a:solidFill>
              </a:rPr>
              <a:t>Proposes elaboration of the EU guidelines for sustainable Urban </a:t>
            </a:r>
          </a:p>
          <a:p>
            <a:r>
              <a:rPr lang="en-GB" altLang="cs-CZ" sz="1800" dirty="0">
                <a:solidFill>
                  <a:schemeClr val="tx1"/>
                </a:solidFill>
              </a:rPr>
              <a:t>     transport plans</a:t>
            </a:r>
          </a:p>
          <a:p>
            <a:pPr marL="285750" indent="-285750">
              <a:buFont typeface="Wingdings" panose="05000000000000000000" pitchFamily="2" charset="2"/>
              <a:buChar char="§"/>
            </a:pPr>
            <a:r>
              <a:rPr lang="en-GB" altLang="cs-CZ" sz="1800" dirty="0">
                <a:solidFill>
                  <a:schemeClr val="tx1"/>
                </a:solidFill>
              </a:rPr>
              <a:t>Experiences of cities </a:t>
            </a:r>
          </a:p>
          <a:p>
            <a:pPr marL="285750" indent="-285750">
              <a:buFont typeface="Wingdings" panose="05000000000000000000" pitchFamily="2" charset="2"/>
              <a:buChar char="§"/>
            </a:pPr>
            <a:r>
              <a:rPr lang="en-GB" altLang="cs-CZ" sz="1800" dirty="0">
                <a:solidFill>
                  <a:schemeClr val="tx1"/>
                </a:solidFill>
              </a:rPr>
              <a:t>Expert views  </a:t>
            </a:r>
          </a:p>
          <a:p>
            <a:pPr marL="285750" indent="-285750">
              <a:buFont typeface="Wingdings" panose="05000000000000000000" pitchFamily="2" charset="2"/>
              <a:buChar char="§"/>
            </a:pPr>
            <a:r>
              <a:rPr lang="en-GB" altLang="cs-CZ" sz="1800" dirty="0">
                <a:solidFill>
                  <a:schemeClr val="tx1"/>
                </a:solidFill>
              </a:rPr>
              <a:t>Support of research   </a:t>
            </a:r>
          </a:p>
          <a:p>
            <a:endParaRPr lang="cs-CZ" sz="12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pic>
        <p:nvPicPr>
          <p:cNvPr id="5" name="Obrázek 4">
            <a:extLst>
              <a:ext uri="{FF2B5EF4-FFF2-40B4-BE49-F238E27FC236}">
                <a16:creationId xmlns:a16="http://schemas.microsoft.com/office/drawing/2014/main" id="{CE00B8DE-F24E-4487-8404-97767558B6BF}"/>
              </a:ext>
            </a:extLst>
          </p:cNvPr>
          <p:cNvPicPr>
            <a:picLocks noChangeAspect="1"/>
          </p:cNvPicPr>
          <p:nvPr/>
        </p:nvPicPr>
        <p:blipFill>
          <a:blip r:embed="rId3"/>
          <a:stretch>
            <a:fillRect/>
          </a:stretch>
        </p:blipFill>
        <p:spPr>
          <a:xfrm>
            <a:off x="7562201" y="2751098"/>
            <a:ext cx="4433153" cy="3320586"/>
          </a:xfrm>
          <a:prstGeom prst="rect">
            <a:avLst/>
          </a:prstGeom>
        </p:spPr>
      </p:pic>
    </p:spTree>
    <p:extLst>
      <p:ext uri="{BB962C8B-B14F-4D97-AF65-F5344CB8AC3E}">
        <p14:creationId xmlns:p14="http://schemas.microsoft.com/office/powerpoint/2010/main" val="380721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fontScale="90000"/>
          </a:bodyPr>
          <a:lstStyle/>
          <a:p>
            <a:pPr>
              <a:lnSpc>
                <a:spcPct val="80000"/>
              </a:lnSpc>
            </a:pPr>
            <a:br>
              <a:rPr lang="cs-CZ" altLang="cs-CZ" sz="2800" b="1" dirty="0">
                <a:solidFill>
                  <a:srgbClr val="0070C0"/>
                </a:solidFill>
                <a:sym typeface="Arial" charset="0"/>
              </a:rPr>
            </a:br>
            <a:br>
              <a:rPr lang="cs-CZ" altLang="cs-CZ" sz="2800" b="1" dirty="0">
                <a:solidFill>
                  <a:srgbClr val="0070C0"/>
                </a:solidFill>
                <a:sym typeface="Arial" charset="0"/>
              </a:rPr>
            </a:br>
            <a:r>
              <a:rPr lang="cs-CZ" altLang="cs-CZ" sz="3200" b="1" dirty="0" err="1">
                <a:solidFill>
                  <a:srgbClr val="1EA2C1"/>
                </a:solidFill>
                <a:sym typeface="Arial" charset="0"/>
              </a:rPr>
              <a:t>Action</a:t>
            </a:r>
            <a:r>
              <a:rPr lang="cs-CZ" altLang="cs-CZ" sz="3200" b="1" dirty="0">
                <a:solidFill>
                  <a:srgbClr val="1EA2C1"/>
                </a:solidFill>
                <a:sym typeface="Arial" charset="0"/>
              </a:rPr>
              <a:t> </a:t>
            </a:r>
            <a:r>
              <a:rPr lang="cs-CZ" altLang="cs-CZ" sz="3200" b="1" dirty="0" err="1">
                <a:solidFill>
                  <a:srgbClr val="1EA2C1"/>
                </a:solidFill>
                <a:sym typeface="Arial" charset="0"/>
              </a:rPr>
              <a:t>Plan</a:t>
            </a:r>
            <a:r>
              <a:rPr lang="cs-CZ" altLang="cs-CZ" sz="3200" b="1" dirty="0">
                <a:solidFill>
                  <a:srgbClr val="1EA2C1"/>
                </a:solidFill>
                <a:sym typeface="Arial" charset="0"/>
              </a:rPr>
              <a:t> on Urban Mobility (COM2009(490)</a:t>
            </a:r>
            <a:br>
              <a:rPr lang="cs-CZ" altLang="cs-CZ" sz="3200" b="1" dirty="0">
                <a:solidFill>
                  <a:srgbClr val="1EA2C1"/>
                </a:solidFill>
                <a:sym typeface="Arial" charset="0"/>
              </a:rPr>
            </a:br>
            <a:br>
              <a:rPr lang="cs-CZ" altLang="cs-CZ" sz="3200" dirty="0">
                <a:sym typeface="Arial" charset="0"/>
              </a:rPr>
            </a:br>
            <a:endParaRPr lang="cs-CZ" sz="31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Autofit/>
          </a:bodyPr>
          <a:lstStyle/>
          <a:p>
            <a:pPr>
              <a:lnSpc>
                <a:spcPct val="80000"/>
              </a:lnSpc>
            </a:pPr>
            <a:r>
              <a:rPr lang="en-GB" altLang="cs-CZ" sz="1800" dirty="0">
                <a:solidFill>
                  <a:schemeClr val="tx1"/>
                </a:solidFill>
                <a:sym typeface="Arial" charset="0"/>
              </a:rPr>
              <a:t>– 20 activities  </a:t>
            </a:r>
          </a:p>
          <a:p>
            <a:endParaRPr lang="en-GB" altLang="cs-CZ" sz="1800" dirty="0">
              <a:sym typeface="Arial" charset="0"/>
            </a:endParaRPr>
          </a:p>
          <a:p>
            <a:r>
              <a:rPr lang="en-GB" altLang="cs-CZ" sz="1800" b="1" dirty="0">
                <a:solidFill>
                  <a:schemeClr val="tx1"/>
                </a:solidFill>
                <a:sym typeface="Arial" charset="0"/>
              </a:rPr>
              <a:t>recommends to prepare and implement SUMPs in agglomerations with more than 100.000 </a:t>
            </a:r>
            <a:r>
              <a:rPr lang="en-GB" altLang="cs-CZ" sz="1800" dirty="0">
                <a:solidFill>
                  <a:schemeClr val="tx1"/>
                </a:solidFill>
                <a:sym typeface="Arial" charset="0"/>
              </a:rPr>
              <a:t>inhabitants.</a:t>
            </a:r>
          </a:p>
          <a:p>
            <a:endParaRPr lang="en-GB" altLang="cs-CZ" sz="1800" dirty="0">
              <a:sym typeface="Arial" charset="0"/>
            </a:endParaRPr>
          </a:p>
          <a:p>
            <a:r>
              <a:rPr lang="en-GB" altLang="cs-CZ" sz="1800" b="1" dirty="0">
                <a:solidFill>
                  <a:schemeClr val="tx1"/>
                </a:solidFill>
              </a:rPr>
              <a:t>The Council of EU </a:t>
            </a:r>
            <a:r>
              <a:rPr lang="en-GB" altLang="cs-CZ" sz="1800" dirty="0">
                <a:solidFill>
                  <a:schemeClr val="tx1"/>
                </a:solidFill>
              </a:rPr>
              <a:t>„supports development of SUMPs in cities and metropolitan areas (…) and supports initiatives for preparation of SUMPs” </a:t>
            </a:r>
            <a:endParaRPr lang="en-GB" altLang="cs-CZ" sz="1800" dirty="0">
              <a:solidFill>
                <a:schemeClr val="tx1"/>
              </a:solidFill>
              <a:sym typeface="Arial" charset="0"/>
            </a:endParaRPr>
          </a:p>
          <a:p>
            <a:endParaRPr lang="cs-CZ" sz="12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212250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fontScale="90000"/>
          </a:bodyPr>
          <a:lstStyle/>
          <a:p>
            <a:br>
              <a:rPr lang="cs-CZ" altLang="cs-CZ" sz="2800" b="1" dirty="0">
                <a:solidFill>
                  <a:srgbClr val="0070C0"/>
                </a:solidFill>
              </a:rPr>
            </a:br>
            <a:br>
              <a:rPr lang="cs-CZ" altLang="cs-CZ" sz="2800" b="1" dirty="0">
                <a:solidFill>
                  <a:srgbClr val="0070C0"/>
                </a:solidFill>
              </a:rPr>
            </a:br>
            <a:r>
              <a:rPr lang="en-GB" altLang="cs-CZ" sz="2700" b="1" dirty="0">
                <a:solidFill>
                  <a:srgbClr val="1EA2C1"/>
                </a:solidFill>
              </a:rPr>
              <a:t>White Paper on Transport – Roadmap to a Single European Transport Area – Towards a competitive and resource efficient transport system</a:t>
            </a:r>
            <a:r>
              <a:rPr lang="cs-CZ" altLang="cs-CZ" sz="2700" dirty="0">
                <a:solidFill>
                  <a:srgbClr val="1EA2C1"/>
                </a:solidFill>
              </a:rPr>
              <a:t> (2011)</a:t>
            </a:r>
            <a:br>
              <a:rPr lang="cs-CZ" altLang="cs-CZ" sz="2700" dirty="0">
                <a:solidFill>
                  <a:srgbClr val="1EA2C1"/>
                </a:solidFill>
              </a:rPr>
            </a:br>
            <a:endParaRPr lang="cs-CZ" sz="27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Autofit/>
          </a:bodyPr>
          <a:lstStyle/>
          <a:p>
            <a:r>
              <a:rPr lang="cs-CZ" altLang="cs-CZ" sz="1600" dirty="0">
                <a:solidFill>
                  <a:schemeClr val="tx1"/>
                </a:solidFill>
              </a:rPr>
              <a:t>- </a:t>
            </a:r>
            <a:r>
              <a:rPr lang="en-GB" altLang="cs-CZ" sz="1600" dirty="0">
                <a:solidFill>
                  <a:schemeClr val="tx1"/>
                </a:solidFill>
              </a:rPr>
              <a:t>40 initiatives </a:t>
            </a:r>
          </a:p>
          <a:p>
            <a:endParaRPr lang="en-GB" altLang="cs-CZ" sz="1600" dirty="0">
              <a:solidFill>
                <a:schemeClr val="tx1"/>
              </a:solidFill>
            </a:endParaRPr>
          </a:p>
          <a:p>
            <a:r>
              <a:rPr lang="en-GB" altLang="cs-CZ" sz="1600" b="1" dirty="0">
                <a:solidFill>
                  <a:schemeClr val="tx1"/>
                </a:solidFill>
              </a:rPr>
              <a:t>Initiative 31. Sustainable Urban Mobility Plans </a:t>
            </a:r>
          </a:p>
          <a:p>
            <a:endParaRPr lang="en-GB" altLang="cs-CZ" sz="1600" b="1" dirty="0">
              <a:solidFill>
                <a:schemeClr val="tx1"/>
              </a:solidFill>
            </a:endParaRPr>
          </a:p>
          <a:p>
            <a:pPr algn="just"/>
            <a:r>
              <a:rPr lang="en-GB" altLang="cs-CZ" sz="1600" dirty="0">
                <a:solidFill>
                  <a:schemeClr val="tx1"/>
                </a:solidFill>
              </a:rPr>
              <a:t>„Introduce procedures and </a:t>
            </a:r>
            <a:r>
              <a:rPr lang="en-GB" altLang="cs-CZ" sz="1600" b="1" dirty="0">
                <a:solidFill>
                  <a:schemeClr val="tx1"/>
                </a:solidFill>
              </a:rPr>
              <a:t>mechanisms of financial support </a:t>
            </a:r>
            <a:r>
              <a:rPr lang="en-GB" altLang="cs-CZ" sz="1600" dirty="0">
                <a:solidFill>
                  <a:schemeClr val="tx1"/>
                </a:solidFill>
              </a:rPr>
              <a:t>non the EU level for preparation of </a:t>
            </a:r>
            <a:r>
              <a:rPr lang="en-GB" altLang="cs-CZ" sz="1600" b="1" dirty="0">
                <a:solidFill>
                  <a:schemeClr val="tx1"/>
                </a:solidFill>
              </a:rPr>
              <a:t>urban mobility audits</a:t>
            </a:r>
            <a:r>
              <a:rPr lang="en-GB" altLang="cs-CZ" sz="1600" dirty="0">
                <a:solidFill>
                  <a:schemeClr val="tx1"/>
                </a:solidFill>
              </a:rPr>
              <a:t>, and elaborate the European urban mobility observatory based on common objectives. Investigate possibilities for mandatory approach in case of cities of a certain size, on the basis of national norms coming out from EU guidelines.“</a:t>
            </a:r>
          </a:p>
          <a:p>
            <a:endParaRPr lang="en-GB" altLang="cs-CZ" sz="1600" dirty="0">
              <a:solidFill>
                <a:schemeClr val="tx1"/>
              </a:solidFill>
            </a:endParaRPr>
          </a:p>
          <a:p>
            <a:r>
              <a:rPr lang="en-GB" altLang="cs-CZ" sz="1600" dirty="0">
                <a:solidFill>
                  <a:schemeClr val="tx1"/>
                </a:solidFill>
              </a:rPr>
              <a:t>„Support large employers to introduce company travel plans“</a:t>
            </a:r>
          </a:p>
          <a:p>
            <a:endParaRPr lang="cs-CZ" sz="12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7248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fontScale="90000"/>
          </a:bodyPr>
          <a:lstStyle/>
          <a:p>
            <a:br>
              <a:rPr lang="cs-CZ" sz="2800" b="1" dirty="0">
                <a:solidFill>
                  <a:srgbClr val="1EA2C1"/>
                </a:solidFill>
              </a:rPr>
            </a:br>
            <a:br>
              <a:rPr lang="cs-CZ" sz="2800" b="1" dirty="0">
                <a:solidFill>
                  <a:srgbClr val="1EA2C1"/>
                </a:solidFill>
              </a:rPr>
            </a:br>
            <a:br>
              <a:rPr lang="cs-CZ" sz="2800" b="1" dirty="0">
                <a:solidFill>
                  <a:srgbClr val="1EA2C1"/>
                </a:solidFill>
              </a:rPr>
            </a:br>
            <a:r>
              <a:rPr lang="cs-CZ" sz="2800" b="1" dirty="0">
                <a:solidFill>
                  <a:srgbClr val="1EA2C1"/>
                </a:solidFill>
              </a:rPr>
              <a:t>Urban Mobility </a:t>
            </a:r>
            <a:r>
              <a:rPr lang="cs-CZ" sz="2800" b="1" dirty="0" err="1">
                <a:solidFill>
                  <a:srgbClr val="1EA2C1"/>
                </a:solidFill>
              </a:rPr>
              <a:t>Package</a:t>
            </a:r>
            <a:r>
              <a:rPr lang="cs-CZ" sz="2800" b="1" dirty="0">
                <a:solidFill>
                  <a:srgbClr val="1EA2C1"/>
                </a:solidFill>
              </a:rPr>
              <a:t> </a:t>
            </a:r>
            <a:r>
              <a:rPr lang="cs-CZ" altLang="cs-CZ" sz="2800" b="1" dirty="0">
                <a:solidFill>
                  <a:srgbClr val="1EA2C1"/>
                </a:solidFill>
              </a:rPr>
              <a:t>(2013)</a:t>
            </a:r>
            <a:br>
              <a:rPr lang="cs-CZ" altLang="cs-CZ" sz="2800" b="1" dirty="0">
                <a:solidFill>
                  <a:srgbClr val="1EA2C1"/>
                </a:solidFill>
              </a:rPr>
            </a:br>
            <a:br>
              <a:rPr lang="cs-CZ" altLang="cs-CZ" sz="2000" dirty="0"/>
            </a:br>
            <a:br>
              <a:rPr lang="cs-CZ" altLang="cs-CZ" sz="2800" b="1" dirty="0">
                <a:solidFill>
                  <a:srgbClr val="0070C0"/>
                </a:solidFill>
              </a:rPr>
            </a:br>
            <a:endParaRPr lang="cs-CZ" sz="31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Autofit/>
          </a:bodyPr>
          <a:lstStyle/>
          <a:p>
            <a:r>
              <a:rPr lang="en-GB" altLang="cs-CZ" sz="1600" dirty="0">
                <a:solidFill>
                  <a:schemeClr val="tx1"/>
                </a:solidFill>
              </a:rPr>
              <a:t>EC endeavours to strengthen sustainable urban mobility: </a:t>
            </a:r>
            <a:endParaRPr lang="cs-CZ" altLang="cs-CZ" sz="1600" dirty="0">
              <a:solidFill>
                <a:schemeClr val="tx1"/>
              </a:solidFill>
            </a:endParaRPr>
          </a:p>
          <a:p>
            <a:endParaRPr lang="en-GB" altLang="cs-CZ" sz="1600" dirty="0">
              <a:solidFill>
                <a:schemeClr val="tx1"/>
              </a:solidFill>
            </a:endParaRPr>
          </a:p>
          <a:p>
            <a:pPr marL="285750" lvl="0" indent="-285750">
              <a:lnSpc>
                <a:spcPct val="150000"/>
              </a:lnSpc>
              <a:buFont typeface="Arial" panose="020B0604020202020204" pitchFamily="34" charset="0"/>
              <a:buChar char="•"/>
            </a:pPr>
            <a:r>
              <a:rPr lang="en-GB" sz="1600" dirty="0">
                <a:solidFill>
                  <a:schemeClr val="tx1"/>
                </a:solidFill>
              </a:rPr>
              <a:t>Share </a:t>
            </a:r>
            <a:r>
              <a:rPr lang="en-AU" sz="1600" dirty="0">
                <a:solidFill>
                  <a:schemeClr val="tx1"/>
                </a:solidFill>
              </a:rPr>
              <a:t>experiences</a:t>
            </a:r>
            <a:r>
              <a:rPr lang="en-GB" sz="1600" dirty="0">
                <a:solidFill>
                  <a:schemeClr val="tx1"/>
                </a:solidFill>
              </a:rPr>
              <a:t>, distribute </a:t>
            </a:r>
            <a:r>
              <a:rPr lang="en-GB" sz="1600" b="1" dirty="0">
                <a:solidFill>
                  <a:schemeClr val="tx1"/>
                </a:solidFill>
              </a:rPr>
              <a:t>good practice </a:t>
            </a:r>
            <a:r>
              <a:rPr lang="en-GB" sz="1600" dirty="0">
                <a:solidFill>
                  <a:schemeClr val="tx1"/>
                </a:solidFill>
              </a:rPr>
              <a:t>and cooperate at the EU level, </a:t>
            </a:r>
          </a:p>
          <a:p>
            <a:pPr marL="285750" lvl="0" indent="-285750">
              <a:lnSpc>
                <a:spcPct val="150000"/>
              </a:lnSpc>
              <a:buFont typeface="Arial" panose="020B0604020202020204" pitchFamily="34" charset="0"/>
              <a:buChar char="•"/>
            </a:pPr>
            <a:r>
              <a:rPr lang="en-GB" sz="1600" dirty="0">
                <a:solidFill>
                  <a:schemeClr val="tx1"/>
                </a:solidFill>
              </a:rPr>
              <a:t>Provide targeted </a:t>
            </a:r>
            <a:r>
              <a:rPr lang="en-GB" sz="1600" b="1" dirty="0">
                <a:solidFill>
                  <a:schemeClr val="tx1"/>
                </a:solidFill>
              </a:rPr>
              <a:t>financial support</a:t>
            </a:r>
            <a:r>
              <a:rPr lang="en-GB" sz="1600" dirty="0">
                <a:solidFill>
                  <a:schemeClr val="tx1"/>
                </a:solidFill>
              </a:rPr>
              <a:t>, </a:t>
            </a:r>
          </a:p>
          <a:p>
            <a:pPr marL="285750" lvl="0" indent="-285750">
              <a:lnSpc>
                <a:spcPct val="150000"/>
              </a:lnSpc>
              <a:buFont typeface="Arial" panose="020B0604020202020204" pitchFamily="34" charset="0"/>
              <a:buChar char="•"/>
            </a:pPr>
            <a:r>
              <a:rPr lang="en-GB" sz="1600" dirty="0">
                <a:solidFill>
                  <a:schemeClr val="tx1"/>
                </a:solidFill>
              </a:rPr>
              <a:t>Focus on </a:t>
            </a:r>
            <a:r>
              <a:rPr lang="en-GB" sz="1600" b="1" dirty="0">
                <a:solidFill>
                  <a:schemeClr val="tx1"/>
                </a:solidFill>
              </a:rPr>
              <a:t>research and innovation </a:t>
            </a:r>
            <a:r>
              <a:rPr lang="en-GB" sz="1600" dirty="0">
                <a:solidFill>
                  <a:schemeClr val="tx1"/>
                </a:solidFill>
              </a:rPr>
              <a:t>– new solutions of transport problems in cities,  H2020, Civitas, Smart cities </a:t>
            </a:r>
          </a:p>
          <a:p>
            <a:pPr marL="285750" lvl="0" indent="-285750">
              <a:lnSpc>
                <a:spcPct val="150000"/>
              </a:lnSpc>
              <a:buFont typeface="Arial" panose="020B0604020202020204" pitchFamily="34" charset="0"/>
              <a:buChar char="•"/>
            </a:pPr>
            <a:r>
              <a:rPr lang="en-GB" sz="1600" dirty="0">
                <a:solidFill>
                  <a:schemeClr val="tx1"/>
                </a:solidFill>
              </a:rPr>
              <a:t>Involve </a:t>
            </a:r>
            <a:r>
              <a:rPr lang="en-GB" sz="1600" b="1" dirty="0">
                <a:solidFill>
                  <a:schemeClr val="tx1"/>
                </a:solidFill>
              </a:rPr>
              <a:t>national levels of EU Member States </a:t>
            </a:r>
            <a:r>
              <a:rPr lang="en-GB" sz="1600" dirty="0">
                <a:solidFill>
                  <a:schemeClr val="tx1"/>
                </a:solidFill>
              </a:rPr>
              <a:t>– to ensure framework conditions for municipalities (+ operational programs in transport), in Czechia SUMPs/SUMFs are mandatory when applied for OP subsidies </a:t>
            </a:r>
          </a:p>
          <a:p>
            <a:endParaRPr lang="cs-CZ" sz="12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378249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AU" sz="2800" b="1" dirty="0">
                <a:solidFill>
                  <a:srgbClr val="1EA2C1"/>
                </a:solidFill>
                <a:ea typeface="ＭＳ Ｐゴシック" pitchFamily="-106" charset="-128"/>
              </a:rPr>
              <a:t>European Strategy for low-emission mobility COM 2016(501)final</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Autofit/>
          </a:bodyPr>
          <a:lstStyle/>
          <a:p>
            <a:pPr marL="285750" indent="-285750">
              <a:lnSpc>
                <a:spcPct val="150000"/>
              </a:lnSpc>
              <a:buFont typeface="Wingdings" panose="05000000000000000000" pitchFamily="2" charset="2"/>
              <a:buChar char="§"/>
            </a:pPr>
            <a:r>
              <a:rPr lang="en-GB" sz="1800" dirty="0">
                <a:solidFill>
                  <a:schemeClr val="tx1"/>
                </a:solidFill>
              </a:rPr>
              <a:t>Principles such as multimodality, support of public transport; just pricing, smart technologies </a:t>
            </a:r>
          </a:p>
          <a:p>
            <a:pPr marL="285750" indent="-285750">
              <a:lnSpc>
                <a:spcPct val="150000"/>
              </a:lnSpc>
              <a:buFont typeface="Wingdings" panose="05000000000000000000" pitchFamily="2" charset="2"/>
              <a:buChar char="§"/>
            </a:pPr>
            <a:r>
              <a:rPr lang="en-GB" sz="1800" dirty="0">
                <a:solidFill>
                  <a:schemeClr val="tx1"/>
                </a:solidFill>
              </a:rPr>
              <a:t>Zero emission vehicles – integration of electromobility into the energetic system etc.   </a:t>
            </a:r>
          </a:p>
          <a:p>
            <a:pPr marL="285750" indent="-285750">
              <a:lnSpc>
                <a:spcPct val="150000"/>
              </a:lnSpc>
              <a:buFont typeface="Wingdings" panose="05000000000000000000" pitchFamily="2" charset="2"/>
              <a:buChar char="§"/>
            </a:pPr>
            <a:r>
              <a:rPr lang="en-GB" sz="1800" dirty="0">
                <a:solidFill>
                  <a:schemeClr val="tx1"/>
                </a:solidFill>
              </a:rPr>
              <a:t>Integration of land use and transport planning (demand for transport) </a:t>
            </a:r>
          </a:p>
          <a:p>
            <a:pPr marL="285750" indent="-285750">
              <a:lnSpc>
                <a:spcPct val="150000"/>
              </a:lnSpc>
              <a:buFont typeface="Wingdings" panose="05000000000000000000" pitchFamily="2" charset="2"/>
              <a:buChar char="§"/>
            </a:pPr>
            <a:r>
              <a:rPr lang="en-GB" sz="1800" b="1" dirty="0">
                <a:solidFill>
                  <a:srgbClr val="1EA2C1"/>
                </a:solidFill>
              </a:rPr>
              <a:t>Changes in modal split </a:t>
            </a:r>
            <a:r>
              <a:rPr lang="en-GB" sz="1800" dirty="0">
                <a:solidFill>
                  <a:schemeClr val="tx1"/>
                </a:solidFill>
              </a:rPr>
              <a:t>– supply of alternatives (sharing of mobility, public transport) </a:t>
            </a:r>
          </a:p>
          <a:p>
            <a:endParaRPr lang="cs-CZ" sz="12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pic>
        <p:nvPicPr>
          <p:cNvPr id="5" name="Obrázek 4">
            <a:extLst>
              <a:ext uri="{FF2B5EF4-FFF2-40B4-BE49-F238E27FC236}">
                <a16:creationId xmlns:a16="http://schemas.microsoft.com/office/drawing/2014/main" id="{BF27769F-CAD1-4EBC-BBEF-06A0A74F2189}"/>
              </a:ext>
            </a:extLst>
          </p:cNvPr>
          <p:cNvPicPr>
            <a:picLocks noChangeAspect="1"/>
          </p:cNvPicPr>
          <p:nvPr/>
        </p:nvPicPr>
        <p:blipFill>
          <a:blip r:embed="rId3"/>
          <a:stretch>
            <a:fillRect/>
          </a:stretch>
        </p:blipFill>
        <p:spPr>
          <a:xfrm>
            <a:off x="8093466" y="4889979"/>
            <a:ext cx="3115104" cy="1744458"/>
          </a:xfrm>
          <a:prstGeom prst="rect">
            <a:avLst/>
          </a:prstGeom>
        </p:spPr>
      </p:pic>
    </p:spTree>
    <p:extLst>
      <p:ext uri="{BB962C8B-B14F-4D97-AF65-F5344CB8AC3E}">
        <p14:creationId xmlns:p14="http://schemas.microsoft.com/office/powerpoint/2010/main" val="262687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0" name="Nadpis 19"/>
          <p:cNvSpPr>
            <a:spLocks noGrp="1"/>
          </p:cNvSpPr>
          <p:nvPr>
            <p:ph type="title"/>
          </p:nvPr>
        </p:nvSpPr>
        <p:spPr>
          <a:xfrm>
            <a:off x="838200" y="1711857"/>
            <a:ext cx="10515600" cy="632004"/>
          </a:xfrm>
        </p:spPr>
        <p:txBody>
          <a:bodyPr>
            <a:normAutofit/>
          </a:bodyPr>
          <a:lstStyle/>
          <a:p>
            <a:r>
              <a:rPr lang="en-AU" sz="2800" b="1" dirty="0">
                <a:solidFill>
                  <a:srgbClr val="1EA2C1"/>
                </a:solidFill>
                <a:ea typeface="ＭＳ Ｐゴシック" pitchFamily="-106" charset="-128"/>
              </a:rPr>
              <a:t>Green Deal for Europe </a:t>
            </a:r>
            <a:r>
              <a:rPr lang="cs-CZ" sz="2800" b="1" dirty="0">
                <a:solidFill>
                  <a:srgbClr val="1EA2C1"/>
                </a:solidFill>
                <a:ea typeface="ＭＳ Ｐゴシック" pitchFamily="-106" charset="-128"/>
              </a:rPr>
              <a:t>(2019)</a:t>
            </a:r>
            <a:endParaRPr lang="cs-CZ" sz="2800" b="1" cap="all" dirty="0">
              <a:solidFill>
                <a:srgbClr val="1EA2C1"/>
              </a:solidFill>
              <a:latin typeface="Montserrat" panose="00000500000000000000" pitchFamily="2" charset="-18"/>
            </a:endParaRPr>
          </a:p>
        </p:txBody>
      </p:sp>
      <p:sp>
        <p:nvSpPr>
          <p:cNvPr id="21" name="Zástupný symbol pro obsah 20"/>
          <p:cNvSpPr>
            <a:spLocks noGrp="1"/>
          </p:cNvSpPr>
          <p:nvPr>
            <p:ph sz="half" idx="1"/>
          </p:nvPr>
        </p:nvSpPr>
        <p:spPr>
          <a:xfrm>
            <a:off x="838200" y="2597555"/>
            <a:ext cx="5181600" cy="3988886"/>
          </a:xfrm>
        </p:spPr>
        <p:txBody>
          <a:bodyPr>
            <a:normAutofit/>
          </a:bodyPr>
          <a:lstStyle/>
          <a:p>
            <a:r>
              <a:rPr lang="en-GB" sz="1800" b="1" dirty="0"/>
              <a:t>Climate neutrality till 2050</a:t>
            </a:r>
          </a:p>
          <a:p>
            <a:r>
              <a:rPr lang="en-GB" sz="1800" dirty="0"/>
              <a:t>Transport – almost 25% GHG emissions in EU cities  </a:t>
            </a:r>
          </a:p>
          <a:p>
            <a:r>
              <a:rPr lang="en-GB" sz="1800" b="1" dirty="0"/>
              <a:t>Objective:</a:t>
            </a:r>
            <a:r>
              <a:rPr lang="en-GB" sz="1800" dirty="0"/>
              <a:t> reduce GHG emissions from transport till 2030 by 55 % in comparison to 1990 </a:t>
            </a:r>
          </a:p>
          <a:p>
            <a:r>
              <a:rPr lang="en-GB" sz="1800" b="1" dirty="0"/>
              <a:t>Objective: </a:t>
            </a:r>
            <a:r>
              <a:rPr lang="en-GB" sz="1800" dirty="0"/>
              <a:t>reduce GHG emissions from transport till 2050 by 90 % in comparison to 1990  </a:t>
            </a:r>
          </a:p>
          <a:p>
            <a:r>
              <a:rPr lang="en-GB" sz="1800" dirty="0"/>
              <a:t>Task: to implement cleaner, cheaper and healthier  forms of private and public transport, electromobility, alternative fuels and propulsions </a:t>
            </a:r>
          </a:p>
          <a:p>
            <a:r>
              <a:rPr lang="en-GB" sz="1800" b="1" dirty="0">
                <a:solidFill>
                  <a:srgbClr val="1EA2C1"/>
                </a:solidFill>
              </a:rPr>
              <a:t>Strategy for sustainable and smart mobility  </a:t>
            </a:r>
            <a:r>
              <a:rPr lang="en-GB" sz="1800" dirty="0"/>
              <a:t>– brings solutions to </a:t>
            </a:r>
            <a:r>
              <a:rPr lang="cs-CZ" sz="1800" dirty="0" err="1"/>
              <a:t>the</a:t>
            </a:r>
            <a:r>
              <a:rPr lang="cs-CZ" sz="1800" dirty="0"/>
              <a:t> </a:t>
            </a:r>
            <a:r>
              <a:rPr lang="en-GB" sz="1800" dirty="0"/>
              <a:t>Green Deal objectives  </a:t>
            </a:r>
          </a:p>
          <a:p>
            <a:pPr marL="0" indent="0">
              <a:buNone/>
            </a:pPr>
            <a:endParaRPr lang="cs-CZ" sz="2000" dirty="0">
              <a:solidFill>
                <a:schemeClr val="tx1">
                  <a:lumMod val="65000"/>
                  <a:lumOff val="35000"/>
                </a:schemeClr>
              </a:solidFill>
              <a:latin typeface="Lora" pitchFamily="2" charset="-18"/>
            </a:endParaRPr>
          </a:p>
        </p:txBody>
      </p:sp>
      <p:pic>
        <p:nvPicPr>
          <p:cNvPr id="2" name="Zástupný symbol pro obsah 1">
            <a:extLst>
              <a:ext uri="{FF2B5EF4-FFF2-40B4-BE49-F238E27FC236}">
                <a16:creationId xmlns:a16="http://schemas.microsoft.com/office/drawing/2014/main" id="{43492CDD-A3AB-4ED0-B1B9-A3D34DEBE016}"/>
              </a:ext>
            </a:extLst>
          </p:cNvPr>
          <p:cNvPicPr>
            <a:picLocks noGrp="1" noChangeAspect="1"/>
          </p:cNvPicPr>
          <p:nvPr>
            <p:ph sz="half" idx="2"/>
          </p:nvPr>
        </p:nvPicPr>
        <p:blipFill>
          <a:blip r:embed="rId3"/>
          <a:stretch>
            <a:fillRect/>
          </a:stretch>
        </p:blipFill>
        <p:spPr>
          <a:xfrm>
            <a:off x="6162675" y="2153265"/>
            <a:ext cx="6051440" cy="4270091"/>
          </a:xfrm>
          <a:prstGeom prst="rect">
            <a:avLst/>
          </a:prstGeom>
        </p:spPr>
      </p:pic>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268283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757085" y="1705707"/>
            <a:ext cx="10620162" cy="638049"/>
          </a:xfrm>
        </p:spPr>
        <p:txBody>
          <a:bodyPr anchor="ctr">
            <a:normAutofit fontScale="90000"/>
          </a:bodyPr>
          <a:lstStyle/>
          <a:p>
            <a:pPr lvl="0" algn="just"/>
            <a:r>
              <a:rPr lang="en-US" sz="2800" b="1" dirty="0">
                <a:solidFill>
                  <a:srgbClr val="1EA2C1"/>
                </a:solidFill>
              </a:rPr>
              <a:t>Sustainable and Smart Mobility Strategy – putting European transport on track for the future</a:t>
            </a:r>
            <a:r>
              <a:rPr lang="cs-CZ" sz="2800" b="1" dirty="0">
                <a:solidFill>
                  <a:srgbClr val="1EA2C1"/>
                </a:solidFill>
              </a:rPr>
              <a:t> (2020)</a:t>
            </a:r>
          </a:p>
        </p:txBody>
      </p:sp>
      <p:sp>
        <p:nvSpPr>
          <p:cNvPr id="3" name="Zástupný symbol pro text 2"/>
          <p:cNvSpPr>
            <a:spLocks noGrp="1"/>
          </p:cNvSpPr>
          <p:nvPr>
            <p:ph type="body" idx="1"/>
          </p:nvPr>
        </p:nvSpPr>
        <p:spPr>
          <a:xfrm>
            <a:off x="675381" y="2592083"/>
            <a:ext cx="10533189" cy="4012477"/>
          </a:xfrm>
        </p:spPr>
        <p:txBody>
          <a:bodyPr>
            <a:noAutofit/>
          </a:bodyPr>
          <a:lstStyle/>
          <a:p>
            <a:pPr lvl="0" algn="just"/>
            <a:r>
              <a:rPr lang="en-GB" sz="1600" dirty="0">
                <a:solidFill>
                  <a:schemeClr val="tx1"/>
                </a:solidFill>
              </a:rPr>
              <a:t>As set out in the 2030 climate target plan, increasing the modal shares of collective transport, walking and cycling, as well as automated, connected and multimodal mobility will significantly lower pollution and congestion from transport, especially in cities and improve the health and well-being of people. </a:t>
            </a:r>
            <a:r>
              <a:rPr lang="en-GB" sz="1600" b="1" dirty="0">
                <a:solidFill>
                  <a:schemeClr val="tx1"/>
                </a:solidFill>
              </a:rPr>
              <a:t>Cities are and should therefore remain at the forefront of the transition towards greater sustainability</a:t>
            </a:r>
            <a:r>
              <a:rPr lang="en-GB" sz="1600" dirty="0">
                <a:solidFill>
                  <a:schemeClr val="tx1"/>
                </a:solidFill>
              </a:rPr>
              <a:t>. The Commission will further engage with cities and Member States to ensure that all large and medium-sized cities that are </a:t>
            </a:r>
            <a:r>
              <a:rPr lang="en-GB" sz="1600" b="1" dirty="0">
                <a:solidFill>
                  <a:schemeClr val="tx1"/>
                </a:solidFill>
              </a:rPr>
              <a:t>urban nodes on the TEN-T network put in place their own sustainable urban mobility plans by 2030. </a:t>
            </a:r>
            <a:r>
              <a:rPr lang="en-GB" sz="1600" dirty="0">
                <a:solidFill>
                  <a:schemeClr val="tx1"/>
                </a:solidFill>
              </a:rPr>
              <a:t>The plans should include new goals, for example on having zero emissions and zero road fatalities. Active transport modes, such as cycling, have seen growth with cities announcing over 2300 km of extra cycling infrastructure. This should be doubled in the next decade towards 5000 km in safe bike lanes. The Commission is also considering developing a mission in the area of Climate-neutral and Smart Cities as a strategic priority for joint action to accomplish decarbonisation within a large number of European cities by 2030.</a:t>
            </a:r>
            <a:endParaRPr lang="cs-CZ" sz="1600" dirty="0">
              <a:solidFill>
                <a:schemeClr val="tx1"/>
              </a:solidFill>
            </a:endParaRPr>
          </a:p>
          <a:p>
            <a:pPr algn="just"/>
            <a:r>
              <a:rPr lang="en-US" sz="1600" dirty="0">
                <a:solidFill>
                  <a:schemeClr val="tx1"/>
                </a:solidFill>
              </a:rPr>
              <a:t>European research and innovation missions will aim to deliver solutions to some of the greatest challenges facing our world. They are an integral part of the Horizon Europe framework </a:t>
            </a:r>
            <a:r>
              <a:rPr lang="en-AU" sz="1600" dirty="0">
                <a:solidFill>
                  <a:schemeClr val="tx1"/>
                </a:solidFill>
              </a:rPr>
              <a:t>programme </a:t>
            </a:r>
            <a:r>
              <a:rPr lang="en-US" sz="1600" dirty="0">
                <a:solidFill>
                  <a:schemeClr val="tx1"/>
                </a:solidFill>
              </a:rPr>
              <a:t>beginning in 2021. </a:t>
            </a:r>
            <a:endParaRPr lang="cs-CZ" sz="1600" dirty="0">
              <a:solidFill>
                <a:schemeClr val="tx1"/>
              </a:solidFill>
            </a:endParaRPr>
          </a:p>
          <a:p>
            <a:r>
              <a:rPr lang="en-US" sz="1600" dirty="0">
                <a:solidFill>
                  <a:schemeClr val="tx1"/>
                </a:solidFill>
              </a:rPr>
              <a:t>https://ec.europa.eu/info/horizon-europe/missions-horizon-europe/climate-neutral-and-smart-cities_en </a:t>
            </a:r>
            <a:endParaRPr lang="cs-CZ" sz="1600" dirty="0">
              <a:solidFill>
                <a:schemeClr val="tx1"/>
              </a:solidFill>
            </a:endParaRPr>
          </a:p>
          <a:p>
            <a:pPr lvl="0" algn="just"/>
            <a:endParaRPr lang="cs-CZ" sz="1600" dirty="0"/>
          </a:p>
          <a:p>
            <a:endParaRPr lang="cs-CZ" sz="12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362747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fontScale="90000"/>
          </a:bodyPr>
          <a:lstStyle/>
          <a:p>
            <a:r>
              <a:rPr lang="en-GB" sz="2800" b="1" dirty="0">
                <a:solidFill>
                  <a:srgbClr val="1EA2C1"/>
                </a:solidFill>
              </a:rPr>
              <a:t>National strategic documents related to sustainable urban mobility planning – example of Czechia  </a:t>
            </a:r>
            <a:endParaRPr lang="en-GB"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592083"/>
            <a:ext cx="10533189" cy="4012477"/>
          </a:xfrm>
        </p:spPr>
        <p:txBody>
          <a:bodyPr>
            <a:noAutofit/>
          </a:bodyPr>
          <a:lstStyle/>
          <a:p>
            <a:pPr marL="457200" indent="-457200">
              <a:buFont typeface="Wingdings" panose="05000000000000000000" pitchFamily="2" charset="2"/>
              <a:buChar char="§"/>
            </a:pPr>
            <a:r>
              <a:rPr lang="en-AU" sz="1800" dirty="0">
                <a:solidFill>
                  <a:schemeClr val="tx1"/>
                </a:solidFill>
              </a:rPr>
              <a:t>National Transport Policy of the Czech Republic – 2021-2027 with prospect of 2050 </a:t>
            </a:r>
          </a:p>
          <a:p>
            <a:pPr marL="457200" indent="-457200">
              <a:buFont typeface="Wingdings" panose="05000000000000000000" pitchFamily="2" charset="2"/>
              <a:buChar char="§"/>
            </a:pPr>
            <a:r>
              <a:rPr lang="en-AU" sz="1800" dirty="0">
                <a:solidFill>
                  <a:schemeClr val="tx1"/>
                </a:solidFill>
              </a:rPr>
              <a:t>Conception of urban and active mobility (2020) – recommended </a:t>
            </a:r>
            <a:r>
              <a:rPr lang="en-AU" sz="1800" dirty="0" err="1">
                <a:solidFill>
                  <a:schemeClr val="tx1"/>
                </a:solidFill>
              </a:rPr>
              <a:t>measur</a:t>
            </a:r>
            <a:r>
              <a:rPr lang="cs-CZ" sz="1800" dirty="0">
                <a:solidFill>
                  <a:schemeClr val="tx1"/>
                </a:solidFill>
              </a:rPr>
              <a:t>e</a:t>
            </a:r>
            <a:r>
              <a:rPr lang="en-AU" sz="1800" dirty="0">
                <a:solidFill>
                  <a:schemeClr val="tx1"/>
                </a:solidFill>
              </a:rPr>
              <a:t>s for cities of different sizes </a:t>
            </a:r>
          </a:p>
          <a:p>
            <a:pPr marL="457200" indent="-457200">
              <a:buFont typeface="Wingdings" panose="05000000000000000000" pitchFamily="2" charset="2"/>
              <a:buChar char="§"/>
            </a:pPr>
            <a:r>
              <a:rPr lang="en-AU" sz="1800" dirty="0">
                <a:solidFill>
                  <a:schemeClr val="tx1"/>
                </a:solidFill>
              </a:rPr>
              <a:t>Conception of public transport  </a:t>
            </a:r>
          </a:p>
          <a:p>
            <a:pPr marL="457200" indent="-457200">
              <a:buFont typeface="Wingdings" panose="05000000000000000000" pitchFamily="2" charset="2"/>
              <a:buChar char="§"/>
            </a:pPr>
            <a:r>
              <a:rPr lang="en-AU" sz="1800" dirty="0">
                <a:solidFill>
                  <a:schemeClr val="tx1"/>
                </a:solidFill>
              </a:rPr>
              <a:t>National SUMP guidelines 2015, update 2021</a:t>
            </a:r>
          </a:p>
          <a:p>
            <a:pPr marL="457200" indent="-457200">
              <a:buFont typeface="Wingdings" panose="05000000000000000000" pitchFamily="2" charset="2"/>
              <a:buChar char="§"/>
            </a:pPr>
            <a:r>
              <a:rPr lang="en-AU" sz="1800" dirty="0">
                <a:solidFill>
                  <a:schemeClr val="tx1"/>
                </a:solidFill>
              </a:rPr>
              <a:t>Sectorial policies – Policy of territorial development of the Czech Republic, </a:t>
            </a:r>
            <a:r>
              <a:rPr lang="en-AU" sz="1800" dirty="0" err="1">
                <a:solidFill>
                  <a:schemeClr val="tx1"/>
                </a:solidFill>
              </a:rPr>
              <a:t>Strateg</a:t>
            </a:r>
            <a:r>
              <a:rPr lang="cs-CZ" sz="1800" dirty="0">
                <a:solidFill>
                  <a:schemeClr val="tx1"/>
                </a:solidFill>
              </a:rPr>
              <a:t>y</a:t>
            </a:r>
            <a:r>
              <a:rPr lang="en-AU" sz="1800" dirty="0">
                <a:solidFill>
                  <a:schemeClr val="tx1"/>
                </a:solidFill>
              </a:rPr>
              <a:t> of regional development 2021+ (Ministry for Regional Development), Strategic Framework of sustainable development of the Czech Republic (Ministry of the Environment)</a:t>
            </a:r>
          </a:p>
          <a:p>
            <a:pPr marL="457200" indent="-457200">
              <a:buFont typeface="Wingdings" panose="05000000000000000000" pitchFamily="2" charset="2"/>
              <a:buChar char="§"/>
            </a:pPr>
            <a:r>
              <a:rPr lang="en-AU" sz="1800" dirty="0">
                <a:solidFill>
                  <a:schemeClr val="tx1"/>
                </a:solidFill>
              </a:rPr>
              <a:t>National program for reduction of emissions of the Czech Republic   </a:t>
            </a:r>
          </a:p>
          <a:p>
            <a:pPr marL="457200" indent="-457200">
              <a:buFont typeface="Wingdings" panose="05000000000000000000" pitchFamily="2" charset="2"/>
              <a:buChar char="§"/>
            </a:pPr>
            <a:r>
              <a:rPr lang="en-AU" sz="1800" dirty="0">
                <a:solidFill>
                  <a:schemeClr val="tx1"/>
                </a:solidFill>
              </a:rPr>
              <a:t>National Energy and Climate Plan of the Czech Republic   </a:t>
            </a:r>
          </a:p>
          <a:p>
            <a:pPr marL="457200" indent="-457200">
              <a:buFont typeface="Wingdings" panose="05000000000000000000" pitchFamily="2" charset="2"/>
              <a:buChar char="§"/>
            </a:pPr>
            <a:r>
              <a:rPr lang="en-AU" sz="1800" dirty="0">
                <a:solidFill>
                  <a:schemeClr val="tx1"/>
                </a:solidFill>
              </a:rPr>
              <a:t>National Clean Mobility Plan </a:t>
            </a:r>
          </a:p>
          <a:p>
            <a:pPr marL="457200" indent="-457200">
              <a:buFont typeface="Wingdings" panose="05000000000000000000" pitchFamily="2" charset="2"/>
              <a:buChar char="§"/>
            </a:pPr>
            <a:r>
              <a:rPr lang="en-AU" sz="1800" dirty="0">
                <a:solidFill>
                  <a:schemeClr val="tx1"/>
                </a:solidFill>
              </a:rPr>
              <a:t>Specific directives (emission limits, on pricing freight transport, toll interoperability, on support of clean and energy efficient vehicles…)</a:t>
            </a:r>
          </a:p>
          <a:p>
            <a:endParaRPr lang="cs-CZ" sz="12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333346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fontScale="90000"/>
          </a:bodyPr>
          <a:lstStyle/>
          <a:p>
            <a:r>
              <a:rPr lang="en-AU" sz="2800" b="1" dirty="0">
                <a:solidFill>
                  <a:srgbClr val="1EA2C1"/>
                </a:solidFill>
              </a:rPr>
              <a:t>National Transport Policy of the Czech Republic – 2021-2027 with prospect of 2050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Autofit/>
          </a:bodyPr>
          <a:lstStyle/>
          <a:p>
            <a:r>
              <a:rPr lang="en-GB" sz="1800" b="1" dirty="0">
                <a:solidFill>
                  <a:schemeClr val="tx1"/>
                </a:solidFill>
              </a:rPr>
              <a:t>Specific objective 1.3: Transport in metropolitan areas and agglomerations, SUMP </a:t>
            </a:r>
          </a:p>
          <a:p>
            <a:endParaRPr lang="en-GB" sz="1800" b="1" dirty="0">
              <a:solidFill>
                <a:schemeClr val="tx1"/>
              </a:solidFill>
            </a:endParaRPr>
          </a:p>
          <a:p>
            <a:r>
              <a:rPr lang="en-GB" sz="1800" b="1" dirty="0">
                <a:solidFill>
                  <a:schemeClr val="tx1"/>
                </a:solidFill>
              </a:rPr>
              <a:t>Articulated into mobility plans and regional public transport strategies  </a:t>
            </a:r>
          </a:p>
          <a:p>
            <a:pPr marL="285750" lvl="0" indent="-285750">
              <a:buFont typeface="Wingdings" panose="05000000000000000000" pitchFamily="2" charset="2"/>
              <a:buChar char="§"/>
            </a:pPr>
            <a:r>
              <a:rPr lang="en-GB" sz="1800" dirty="0">
                <a:solidFill>
                  <a:schemeClr val="tx1"/>
                </a:solidFill>
              </a:rPr>
              <a:t>Prevention of mobility needs,</a:t>
            </a:r>
          </a:p>
          <a:p>
            <a:pPr marL="285750" lvl="0" indent="-285750">
              <a:buFont typeface="Wingdings" panose="05000000000000000000" pitchFamily="2" charset="2"/>
              <a:buChar char="§"/>
            </a:pPr>
            <a:r>
              <a:rPr lang="en-GB" sz="1800" dirty="0">
                <a:solidFill>
                  <a:schemeClr val="tx1"/>
                </a:solidFill>
              </a:rPr>
              <a:t>Supporting the use of alternative means of transport (public transport, active mobility),</a:t>
            </a:r>
          </a:p>
          <a:p>
            <a:pPr marL="285750" lvl="0" indent="-285750">
              <a:buFont typeface="Wingdings" panose="05000000000000000000" pitchFamily="2" charset="2"/>
              <a:buChar char="§"/>
            </a:pPr>
            <a:r>
              <a:rPr lang="en-GB" sz="1800" dirty="0">
                <a:solidFill>
                  <a:schemeClr val="tx1"/>
                </a:solidFill>
              </a:rPr>
              <a:t>Reduction of negative impacts of particular modes of transport in cities (environmental and health impacts and global changes),</a:t>
            </a:r>
          </a:p>
          <a:p>
            <a:pPr marL="285750" lvl="0" indent="-285750">
              <a:buFont typeface="Wingdings" panose="05000000000000000000" pitchFamily="2" charset="2"/>
              <a:buChar char="§"/>
            </a:pPr>
            <a:r>
              <a:rPr lang="en-GB" sz="1800" dirty="0">
                <a:solidFill>
                  <a:schemeClr val="tx1"/>
                </a:solidFill>
              </a:rPr>
              <a:t>Humanisation of street spaces so as streets become a multifunctional space and not only a one-purpose capacity for transport and parking functions.</a:t>
            </a:r>
          </a:p>
          <a:p>
            <a:pPr marL="285750" indent="-285750">
              <a:buFont typeface="Wingdings" panose="05000000000000000000" pitchFamily="2" charset="2"/>
              <a:buChar char="§"/>
            </a:pPr>
            <a:endParaRPr lang="en-GB" sz="1600" b="1" dirty="0">
              <a:solidFill>
                <a:schemeClr val="tx1"/>
              </a:solidFill>
            </a:endParaRPr>
          </a:p>
          <a:p>
            <a:endParaRPr lang="cs-CZ" sz="1200" dirty="0">
              <a:solidFill>
                <a:schemeClr val="tx1">
                  <a:lumMod val="65000"/>
                  <a:lumOff val="35000"/>
                </a:schemeClr>
              </a:solidFill>
              <a:latin typeface="Lora" pitchFamily="2" charset="-18"/>
            </a:endParaRPr>
          </a:p>
        </p:txBody>
      </p:sp>
      <p:sp>
        <p:nvSpPr>
          <p:cNvPr id="11" name="TextovéPole 10"/>
          <p:cNvSpPr txBox="1"/>
          <p:nvPr/>
        </p:nvSpPr>
        <p:spPr>
          <a:xfrm>
            <a:off x="844057" y="458683"/>
            <a:ext cx="6925129"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90211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0" name="Nadpis 19"/>
          <p:cNvSpPr>
            <a:spLocks noGrp="1"/>
          </p:cNvSpPr>
          <p:nvPr>
            <p:ph type="title"/>
          </p:nvPr>
        </p:nvSpPr>
        <p:spPr>
          <a:xfrm>
            <a:off x="838200" y="1711857"/>
            <a:ext cx="10515600" cy="632004"/>
          </a:xfrm>
        </p:spPr>
        <p:txBody>
          <a:bodyPr>
            <a:normAutofit/>
          </a:bodyPr>
          <a:lstStyle/>
          <a:p>
            <a:r>
              <a:rPr lang="en-GB" sz="2800" b="1" cap="all" dirty="0">
                <a:solidFill>
                  <a:srgbClr val="1EA2C1"/>
                </a:solidFill>
                <a:latin typeface="Montserrat" panose="00000500000000000000" pitchFamily="2" charset="-18"/>
              </a:rPr>
              <a:t>Topic in the sump cycle </a:t>
            </a:r>
          </a:p>
        </p:txBody>
      </p:sp>
      <p:pic>
        <p:nvPicPr>
          <p:cNvPr id="3" name="Zástupný symbol pro obsah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199" y="2597553"/>
            <a:ext cx="5516478" cy="3760311"/>
          </a:xfrm>
        </p:spPr>
      </p:pic>
      <p:sp>
        <p:nvSpPr>
          <p:cNvPr id="22" name="Zástupný symbol pro obsah 21"/>
          <p:cNvSpPr>
            <a:spLocks noGrp="1"/>
          </p:cNvSpPr>
          <p:nvPr>
            <p:ph sz="half" idx="2"/>
          </p:nvPr>
        </p:nvSpPr>
        <p:spPr>
          <a:xfrm>
            <a:off x="6567854" y="2597555"/>
            <a:ext cx="4785946" cy="3760310"/>
          </a:xfrm>
        </p:spPr>
        <p:txBody>
          <a:bodyPr>
            <a:normAutofit/>
          </a:bodyPr>
          <a:lstStyle/>
          <a:p>
            <a:pPr marL="0" indent="0">
              <a:buNone/>
            </a:pPr>
            <a:r>
              <a:rPr lang="cs-CZ" sz="2000" dirty="0">
                <a:solidFill>
                  <a:schemeClr val="tx1">
                    <a:lumMod val="65000"/>
                    <a:lumOff val="35000"/>
                  </a:schemeClr>
                </a:solidFill>
                <a:latin typeface="Lora" pitchFamily="2" charset="-18"/>
              </a:rPr>
              <a:t>02 </a:t>
            </a:r>
            <a:r>
              <a:rPr lang="en-GB" sz="2000" dirty="0">
                <a:solidFill>
                  <a:schemeClr val="tx1">
                    <a:lumMod val="65000"/>
                    <a:lumOff val="35000"/>
                  </a:schemeClr>
                </a:solidFill>
                <a:latin typeface="Lora" pitchFamily="2" charset="-18"/>
              </a:rPr>
              <a:t>– planning framework, supporting policies and context for implementation of SUMPs  </a:t>
            </a: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161671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fontScale="90000"/>
          </a:bodyPr>
          <a:lstStyle/>
          <a:p>
            <a:r>
              <a:rPr lang="en-AU" sz="2800" b="1" dirty="0">
                <a:solidFill>
                  <a:srgbClr val="1EA2C1"/>
                </a:solidFill>
              </a:rPr>
              <a:t>National Transport Policy of the Czech Republic – 2021-2027 with prospect of 2050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818529" cy="3853462"/>
          </a:xfrm>
        </p:spPr>
        <p:txBody>
          <a:bodyPr>
            <a:noAutofit/>
          </a:bodyPr>
          <a:lstStyle/>
          <a:p>
            <a:r>
              <a:rPr lang="en-GB" sz="1800" b="1" dirty="0">
                <a:solidFill>
                  <a:schemeClr val="tx1"/>
                </a:solidFill>
              </a:rPr>
              <a:t>Specific objective 1.3: Transport in metropolitan areas and agglomerations, SUMP </a:t>
            </a:r>
          </a:p>
          <a:p>
            <a:endParaRPr lang="en-GB" sz="1800" b="1" dirty="0">
              <a:solidFill>
                <a:schemeClr val="tx1"/>
              </a:solidFill>
            </a:endParaRPr>
          </a:p>
          <a:p>
            <a:r>
              <a:rPr lang="en-GB" sz="1800" b="1" dirty="0">
                <a:solidFill>
                  <a:schemeClr val="tx1"/>
                </a:solidFill>
              </a:rPr>
              <a:t>Measures:</a:t>
            </a:r>
            <a:endParaRPr lang="en-GB" sz="1800" dirty="0">
              <a:solidFill>
                <a:schemeClr val="tx1"/>
              </a:solidFill>
            </a:endParaRPr>
          </a:p>
          <a:p>
            <a:pPr marL="742950" lvl="1" indent="-285750" algn="just">
              <a:buFont typeface="Wingdings" panose="05000000000000000000" pitchFamily="2" charset="2"/>
              <a:buChar char="§"/>
            </a:pPr>
            <a:r>
              <a:rPr lang="en-GB" sz="1800" dirty="0">
                <a:solidFill>
                  <a:schemeClr val="tx1"/>
                </a:solidFill>
              </a:rPr>
              <a:t>On the basis of Sustainable Urban Mobility Plans to adapt public space in cities as multifunctional areas with suitable criteria for public life. </a:t>
            </a:r>
            <a:endParaRPr lang="en-GB" sz="1800" i="1" dirty="0">
              <a:solidFill>
                <a:schemeClr val="tx1"/>
              </a:solidFill>
            </a:endParaRPr>
          </a:p>
          <a:p>
            <a:pPr marL="742950" lvl="1" indent="-285750" algn="just">
              <a:buFont typeface="Wingdings" panose="05000000000000000000" pitchFamily="2" charset="2"/>
              <a:buChar char="§"/>
            </a:pPr>
            <a:r>
              <a:rPr lang="en-GB" sz="1800" b="1" dirty="0">
                <a:solidFill>
                  <a:schemeClr val="tx1"/>
                </a:solidFill>
              </a:rPr>
              <a:t>Reduce </a:t>
            </a:r>
            <a:r>
              <a:rPr lang="en-AU" sz="1800" b="1" dirty="0" err="1">
                <a:solidFill>
                  <a:schemeClr val="tx1"/>
                </a:solidFill>
              </a:rPr>
              <a:t>automobilisation</a:t>
            </a:r>
            <a:r>
              <a:rPr lang="en-GB" sz="1800" b="1" dirty="0">
                <a:solidFill>
                  <a:schemeClr val="tx1"/>
                </a:solidFill>
              </a:rPr>
              <a:t> rates in large cities </a:t>
            </a:r>
            <a:r>
              <a:rPr lang="en-GB" sz="1800" dirty="0">
                <a:solidFill>
                  <a:schemeClr val="tx1"/>
                </a:solidFill>
              </a:rPr>
              <a:t>and their suburban areas and </a:t>
            </a:r>
            <a:r>
              <a:rPr lang="en-GB" sz="1800" b="1" dirty="0">
                <a:solidFill>
                  <a:schemeClr val="tx1"/>
                </a:solidFill>
              </a:rPr>
              <a:t>increase the share of trips by public and active transports.</a:t>
            </a:r>
            <a:endParaRPr lang="en-GB" sz="1800" b="1" i="1" dirty="0">
              <a:solidFill>
                <a:schemeClr val="tx1"/>
              </a:solidFill>
            </a:endParaRPr>
          </a:p>
          <a:p>
            <a:pPr marL="742950" lvl="1" indent="-285750" algn="just">
              <a:buFont typeface="Wingdings" panose="05000000000000000000" pitchFamily="2" charset="2"/>
              <a:buChar char="§"/>
            </a:pPr>
            <a:r>
              <a:rPr lang="en-GB" sz="1800" dirty="0">
                <a:solidFill>
                  <a:schemeClr val="tx1"/>
                </a:solidFill>
              </a:rPr>
              <a:t>Develop services related to mobility of people and goods with focus on various options to satisfy mobility needs through trips by the means of transport alternative to car transport (incl. Needs of specific target groups such as e.g. Children, elderly, caregivers, people with disabilities in movement, orientation and communication).</a:t>
            </a:r>
            <a:endParaRPr lang="en-GB" sz="1800" i="1" dirty="0">
              <a:solidFill>
                <a:schemeClr val="tx1"/>
              </a:solidFill>
            </a:endParaRPr>
          </a:p>
          <a:p>
            <a:endParaRPr lang="cs-CZ" sz="1200" dirty="0">
              <a:solidFill>
                <a:schemeClr val="tx1">
                  <a:lumMod val="65000"/>
                  <a:lumOff val="35000"/>
                </a:schemeClr>
              </a:solidFill>
              <a:latin typeface="Lora" pitchFamily="2" charset="-18"/>
            </a:endParaRPr>
          </a:p>
        </p:txBody>
      </p:sp>
      <p:sp>
        <p:nvSpPr>
          <p:cNvPr id="11" name="TextovéPole 10"/>
          <p:cNvSpPr txBox="1"/>
          <p:nvPr/>
        </p:nvSpPr>
        <p:spPr>
          <a:xfrm>
            <a:off x="581231" y="440207"/>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141507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cs-CZ" sz="2800" b="1" cap="all" dirty="0">
                <a:solidFill>
                  <a:srgbClr val="1EA2C1"/>
                </a:solidFill>
                <a:latin typeface="Montserrat" panose="00000500000000000000" pitchFamily="2" charset="-18"/>
              </a:rPr>
              <a:t>Odkazy, zdroje, literatura</a:t>
            </a:r>
          </a:p>
        </p:txBody>
      </p:sp>
      <p:sp>
        <p:nvSpPr>
          <p:cNvPr id="3" name="Zástupný symbol pro text 2"/>
          <p:cNvSpPr>
            <a:spLocks noGrp="1"/>
          </p:cNvSpPr>
          <p:nvPr>
            <p:ph type="body" idx="1"/>
          </p:nvPr>
        </p:nvSpPr>
        <p:spPr>
          <a:xfrm>
            <a:off x="844057" y="2591300"/>
            <a:ext cx="10533189" cy="3853462"/>
          </a:xfrm>
        </p:spPr>
        <p:txBody>
          <a:bodyPr>
            <a:normAutofit fontScale="70000" lnSpcReduction="20000"/>
          </a:bodyPr>
          <a:lstStyle/>
          <a:p>
            <a:pPr marL="285750" indent="-285750">
              <a:buFont typeface="Wingdings" panose="05000000000000000000" pitchFamily="2" charset="2"/>
              <a:buChar char="§"/>
            </a:pPr>
            <a:r>
              <a:rPr lang="en-GB" sz="1900" dirty="0"/>
              <a:t>European Commission. (2011). </a:t>
            </a:r>
            <a:r>
              <a:rPr lang="en-GB" sz="1900" b="1" dirty="0"/>
              <a:t>White Paper: Roadmap to a Single European Transport Area - Towards a competitive and resource efficient transport system</a:t>
            </a:r>
            <a:r>
              <a:rPr lang="en-GB" sz="1900" dirty="0"/>
              <a:t>. </a:t>
            </a:r>
            <a:r>
              <a:rPr lang="cs-CZ" sz="1900" dirty="0"/>
              <a:t>COM(2011) 144 </a:t>
            </a:r>
            <a:r>
              <a:rPr lang="cs-CZ" sz="1900" dirty="0" err="1"/>
              <a:t>final</a:t>
            </a:r>
            <a:r>
              <a:rPr lang="cs-CZ" sz="1900" dirty="0"/>
              <a:t>. </a:t>
            </a:r>
            <a:r>
              <a:rPr lang="en-GB" sz="1900" u="sng" dirty="0">
                <a:hlinkClick r:id="rId3"/>
              </a:rPr>
              <a:t>https://eur-lex.europa.eu/LexUriServ/LexUriServ.do?uri=COM:2011:0144:FIN:EN:PDF</a:t>
            </a:r>
            <a:r>
              <a:rPr lang="en-GB" sz="1900" dirty="0"/>
              <a:t> </a:t>
            </a:r>
            <a:endParaRPr lang="cs-CZ" sz="1900" dirty="0"/>
          </a:p>
          <a:p>
            <a:pPr marL="285750" indent="-285750">
              <a:buFont typeface="Wingdings" panose="05000000000000000000" pitchFamily="2" charset="2"/>
              <a:buChar char="§"/>
            </a:pPr>
            <a:endParaRPr lang="cs-CZ" sz="1900" dirty="0"/>
          </a:p>
          <a:p>
            <a:pPr marL="285750" indent="-285750">
              <a:buFont typeface="Wingdings" panose="05000000000000000000" pitchFamily="2" charset="2"/>
              <a:buChar char="§"/>
            </a:pPr>
            <a:r>
              <a:rPr lang="en-GB" sz="1900" dirty="0"/>
              <a:t>European Commission. (2013). </a:t>
            </a:r>
            <a:r>
              <a:rPr lang="en-GB" sz="1900" b="1" i="1" dirty="0"/>
              <a:t>Urban Mobility Package - Together towards competitive and resource-efficient urban mobility</a:t>
            </a:r>
            <a:r>
              <a:rPr lang="en-GB" sz="1900" b="1" dirty="0"/>
              <a:t> (COM(2013)0913 final. </a:t>
            </a:r>
            <a:r>
              <a:rPr lang="en-GB" sz="1900" u="sng" dirty="0">
                <a:hlinkClick r:id="rId4"/>
              </a:rPr>
              <a:t>https://eur-lex.europa.eu/legal-content/EN/TXT/HTML/?uri=CELEX:52013DC0913&amp;from=EN</a:t>
            </a:r>
            <a:r>
              <a:rPr lang="en-GB" sz="1900" b="1" dirty="0"/>
              <a:t> </a:t>
            </a:r>
            <a:endParaRPr lang="cs-CZ" sz="1900" b="1" dirty="0"/>
          </a:p>
          <a:p>
            <a:endParaRPr lang="cs-CZ" sz="1900" dirty="0"/>
          </a:p>
          <a:p>
            <a:pPr marL="285750" indent="-285750">
              <a:buFont typeface="Wingdings" panose="05000000000000000000" pitchFamily="2" charset="2"/>
              <a:buChar char="§"/>
            </a:pPr>
            <a:r>
              <a:rPr lang="en-GB" sz="1900" dirty="0"/>
              <a:t> </a:t>
            </a:r>
            <a:r>
              <a:rPr lang="en-GB" sz="1900" b="1" dirty="0"/>
              <a:t>European strategy</a:t>
            </a:r>
            <a:r>
              <a:rPr lang="en-GB" sz="1900" dirty="0"/>
              <a:t> </a:t>
            </a:r>
            <a:r>
              <a:rPr lang="en-GB" sz="1900" b="1" dirty="0"/>
              <a:t>for low-emission mobility</a:t>
            </a:r>
            <a:r>
              <a:rPr lang="en-GB" sz="1900" dirty="0"/>
              <a:t>, COM(2016) 501 final </a:t>
            </a:r>
            <a:r>
              <a:rPr lang="en-GB" sz="1900" dirty="0">
                <a:hlinkClick r:id="rId5"/>
              </a:rPr>
              <a:t>https://www.eea.europa.eu/policy-documents/a-european-strategy-for-low</a:t>
            </a:r>
            <a:r>
              <a:rPr lang="cs-CZ" sz="1900" dirty="0"/>
              <a:t> </a:t>
            </a:r>
          </a:p>
          <a:p>
            <a:pPr marL="285750" indent="-285750">
              <a:buFont typeface="Wingdings" panose="05000000000000000000" pitchFamily="2" charset="2"/>
              <a:buChar char="§"/>
            </a:pPr>
            <a:r>
              <a:rPr lang="en-US" sz="2000" dirty="0">
                <a:solidFill>
                  <a:schemeClr val="tx1"/>
                </a:solidFill>
              </a:rPr>
              <a:t>Sustainable and Smart Mobility Strategy – putting European transport on track for the future</a:t>
            </a:r>
            <a:r>
              <a:rPr lang="cs-CZ" sz="2000" dirty="0">
                <a:solidFill>
                  <a:schemeClr val="tx1"/>
                </a:solidFill>
              </a:rPr>
              <a:t> (SWD 2020(331)</a:t>
            </a:r>
            <a:r>
              <a:rPr lang="cs-CZ" sz="2000" dirty="0" err="1">
                <a:solidFill>
                  <a:schemeClr val="tx1"/>
                </a:solidFill>
              </a:rPr>
              <a:t>final</a:t>
            </a:r>
            <a:r>
              <a:rPr lang="cs-CZ" sz="2000" dirty="0">
                <a:solidFill>
                  <a:schemeClr val="tx1"/>
                </a:solidFill>
              </a:rPr>
              <a:t>) </a:t>
            </a:r>
            <a:r>
              <a:rPr lang="cs-CZ" sz="2000" dirty="0">
                <a:solidFill>
                  <a:schemeClr val="tx1"/>
                </a:solidFill>
                <a:hlinkClick r:id="rId6"/>
              </a:rPr>
              <a:t>https://eur-lex.europa.eu/legal-content/EN/TXT/?uri=CELEX%3A52020DC0789</a:t>
            </a:r>
            <a:r>
              <a:rPr lang="cs-CZ" sz="2000" dirty="0">
                <a:solidFill>
                  <a:schemeClr val="tx1"/>
                </a:solidFill>
              </a:rPr>
              <a:t> </a:t>
            </a:r>
          </a:p>
          <a:p>
            <a:endParaRPr lang="cs-CZ" sz="1900" dirty="0"/>
          </a:p>
          <a:p>
            <a:pPr marL="285750" indent="-285750">
              <a:buFont typeface="Wingdings" panose="05000000000000000000" pitchFamily="2" charset="2"/>
              <a:buChar char="§"/>
            </a:pPr>
            <a:r>
              <a:rPr lang="cs-CZ" sz="1900" dirty="0" err="1"/>
              <a:t>European</a:t>
            </a:r>
            <a:r>
              <a:rPr lang="cs-CZ" sz="1900" dirty="0"/>
              <a:t> </a:t>
            </a:r>
            <a:r>
              <a:rPr lang="cs-CZ" sz="1900" dirty="0" err="1"/>
              <a:t>Commission</a:t>
            </a:r>
            <a:r>
              <a:rPr lang="cs-CZ" sz="1900" dirty="0"/>
              <a:t>. (2019). </a:t>
            </a:r>
            <a:r>
              <a:rPr lang="en-GB" sz="1900" i="1" dirty="0"/>
              <a:t>The European </a:t>
            </a:r>
            <a:r>
              <a:rPr lang="en-GB" sz="1900" b="1" i="1" dirty="0"/>
              <a:t>Green Deal</a:t>
            </a:r>
            <a:r>
              <a:rPr lang="en-GB" sz="1900" dirty="0"/>
              <a:t>. (COM (2019) 640 final. </a:t>
            </a:r>
            <a:r>
              <a:rPr lang="en-GB" sz="1900" u="sng" dirty="0">
                <a:hlinkClick r:id="rId7"/>
              </a:rPr>
              <a:t>https://ec.europa.eu/info/strategy/priorities-2019-2024/european-green-deal_en</a:t>
            </a:r>
            <a:endParaRPr lang="cs-CZ" sz="1900" u="sng" dirty="0"/>
          </a:p>
          <a:p>
            <a:endParaRPr lang="cs-CZ" sz="1900" u="sng" dirty="0"/>
          </a:p>
          <a:p>
            <a:pPr marL="285750" indent="-285750">
              <a:buFont typeface="Wingdings" panose="05000000000000000000" pitchFamily="2" charset="2"/>
              <a:buChar char="§"/>
            </a:pPr>
            <a:r>
              <a:rPr lang="en-GB" sz="1900" b="1" dirty="0"/>
              <a:t>EU SUMP Guidelines</a:t>
            </a:r>
            <a:r>
              <a:rPr lang="en-GB" sz="1900" dirty="0"/>
              <a:t> - </a:t>
            </a:r>
            <a:r>
              <a:rPr lang="en-GB" sz="1900" dirty="0" err="1"/>
              <a:t>Rupprecht</a:t>
            </a:r>
            <a:r>
              <a:rPr lang="en-GB" sz="1900" dirty="0"/>
              <a:t> Consult (editor), </a:t>
            </a:r>
            <a:r>
              <a:rPr lang="en-GB" sz="1900" i="1" dirty="0"/>
              <a:t>Guidelines for Developing and Implementing a Sustainable Urban Mobility Plan</a:t>
            </a:r>
            <a:r>
              <a:rPr lang="en-GB" sz="1900" dirty="0"/>
              <a:t> (SUMP), Second Edition</a:t>
            </a:r>
            <a:r>
              <a:rPr lang="cs-CZ" sz="1900" dirty="0"/>
              <a:t>, 2019.</a:t>
            </a:r>
          </a:p>
          <a:p>
            <a:r>
              <a:rPr lang="en-GB" sz="1900" b="1" dirty="0"/>
              <a:t> </a:t>
            </a:r>
            <a:endParaRPr lang="cs-CZ" sz="1900" dirty="0"/>
          </a:p>
          <a:p>
            <a:endParaRPr lang="cs-CZ" dirty="0"/>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400110"/>
          </a:xfrm>
          <a:prstGeom prst="rect">
            <a:avLst/>
          </a:prstGeom>
          <a:noFill/>
        </p:spPr>
        <p:txBody>
          <a:bodyPr wrap="square" rtlCol="0">
            <a:spAutoFit/>
          </a:bodyPr>
          <a:lstStyle/>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spTree>
    <p:extLst>
      <p:ext uri="{BB962C8B-B14F-4D97-AF65-F5344CB8AC3E}">
        <p14:creationId xmlns:p14="http://schemas.microsoft.com/office/powerpoint/2010/main" val="26236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1564078"/>
            <a:ext cx="9421935" cy="746623"/>
          </a:xfrm>
        </p:spPr>
        <p:txBody>
          <a:bodyPr>
            <a:normAutofit/>
          </a:bodyPr>
          <a:lstStyle/>
          <a:p>
            <a:pPr algn="ctr"/>
            <a:r>
              <a:rPr lang="en-GB" sz="4000" b="1" cap="all" dirty="0">
                <a:solidFill>
                  <a:srgbClr val="1EA2C1"/>
                </a:solidFill>
                <a:latin typeface="Montserrat" panose="00000500000000000000" pitchFamily="2" charset="-18"/>
              </a:rPr>
              <a:t>Thank you for attention !</a:t>
            </a:r>
          </a:p>
        </p:txBody>
      </p:sp>
      <p:sp>
        <p:nvSpPr>
          <p:cNvPr id="9" name="TextovéPole 8"/>
          <p:cNvSpPr txBox="1"/>
          <p:nvPr/>
        </p:nvSpPr>
        <p:spPr>
          <a:xfrm>
            <a:off x="826943" y="319595"/>
            <a:ext cx="7097104" cy="861774"/>
          </a:xfrm>
          <a:prstGeom prst="rect">
            <a:avLst/>
          </a:prstGeom>
          <a:noFill/>
        </p:spPr>
        <p:txBody>
          <a:bodyPr wrap="square" rtlCol="0">
            <a:spAutoFit/>
          </a:bodyPr>
          <a:lstStyle/>
          <a:p>
            <a:r>
              <a:rPr lang="cs-CZ" sz="3200" b="1" dirty="0" err="1">
                <a:solidFill>
                  <a:schemeClr val="bg1"/>
                </a:solidFill>
                <a:latin typeface="Calibri" panose="020F0502020204030204" pitchFamily="34" charset="0"/>
                <a:cs typeface="Calibri" panose="020F0502020204030204" pitchFamily="34" charset="0"/>
              </a:rPr>
              <a:t>S@mpler</a:t>
            </a:r>
            <a:endParaRPr lang="cs-CZ" sz="3200" b="1" dirty="0">
              <a:solidFill>
                <a:schemeClr val="bg1"/>
              </a:solidFill>
              <a:latin typeface="Calibri" panose="020F0502020204030204" pitchFamily="34" charset="0"/>
              <a:cs typeface="Calibri" panose="020F0502020204030204" pitchFamily="34" charset="0"/>
            </a:endParaRPr>
          </a:p>
          <a:p>
            <a:r>
              <a:rPr lang="cs-CZ" b="1" dirty="0" err="1">
                <a:solidFill>
                  <a:schemeClr val="bg1"/>
                </a:solidFill>
                <a:latin typeface="Calibri" panose="020F0502020204030204" pitchFamily="34" charset="0"/>
                <a:cs typeface="Calibri" panose="020F0502020204030204" pitchFamily="34" charset="0"/>
              </a:rPr>
              <a:t>Integrated</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Education</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Based</a:t>
            </a:r>
            <a:r>
              <a:rPr lang="cs-CZ" b="1" dirty="0">
                <a:solidFill>
                  <a:schemeClr val="bg1"/>
                </a:solidFill>
                <a:latin typeface="Calibri" panose="020F0502020204030204" pitchFamily="34" charset="0"/>
                <a:cs typeface="Calibri" panose="020F0502020204030204" pitchFamily="34" charset="0"/>
              </a:rPr>
              <a:t> On </a:t>
            </a:r>
            <a:r>
              <a:rPr lang="cs-CZ" b="1" dirty="0" err="1">
                <a:solidFill>
                  <a:schemeClr val="bg1"/>
                </a:solidFill>
                <a:latin typeface="Calibri" panose="020F0502020204030204" pitchFamily="34" charset="0"/>
                <a:cs typeface="Calibri" panose="020F0502020204030204" pitchFamily="34" charset="0"/>
              </a:rPr>
              <a:t>Sustainable</a:t>
            </a:r>
            <a:r>
              <a:rPr lang="cs-CZ" b="1" dirty="0">
                <a:solidFill>
                  <a:schemeClr val="bg1"/>
                </a:solidFill>
                <a:latin typeface="Calibri" panose="020F0502020204030204" pitchFamily="34" charset="0"/>
                <a:cs typeface="Calibri" panose="020F0502020204030204" pitchFamily="34" charset="0"/>
              </a:rPr>
              <a:t> Urban Mobility </a:t>
            </a:r>
            <a:r>
              <a:rPr lang="cs-CZ" b="1" dirty="0" err="1">
                <a:solidFill>
                  <a:schemeClr val="bg1"/>
                </a:solidFill>
                <a:latin typeface="Calibri" panose="020F0502020204030204" pitchFamily="34" charset="0"/>
                <a:cs typeface="Calibri" panose="020F0502020204030204" pitchFamily="34" charset="0"/>
              </a:rPr>
              <a:t>Projects</a:t>
            </a:r>
            <a:endParaRPr lang="cs-CZ" b="1" dirty="0">
              <a:solidFill>
                <a:schemeClr val="bg1"/>
              </a:solidFill>
              <a:latin typeface="Calibri" panose="020F0502020204030204" pitchFamily="34" charset="0"/>
              <a:cs typeface="Calibri" panose="020F0502020204030204" pitchFamily="34" charset="0"/>
            </a:endParaRP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cs-CZ" dirty="0">
                <a:solidFill>
                  <a:schemeClr val="tx1">
                    <a:lumMod val="65000"/>
                    <a:lumOff val="35000"/>
                  </a:schemeClr>
                </a:solidFill>
                <a:latin typeface="Lora" pitchFamily="2" charset="-18"/>
              </a:rPr>
              <a:t>.</a:t>
            </a:r>
          </a:p>
          <a:p>
            <a:pPr algn="ctr"/>
            <a:r>
              <a:rPr lang="en-GB" dirty="0">
                <a:solidFill>
                  <a:schemeClr val="tx1">
                    <a:lumMod val="65000"/>
                    <a:lumOff val="35000"/>
                  </a:schemeClr>
                </a:solidFill>
                <a:latin typeface="Lora" pitchFamily="2" charset="-18"/>
              </a:rPr>
              <a:t>Project information:</a:t>
            </a:r>
          </a:p>
          <a:p>
            <a:pPr algn="just">
              <a:lnSpc>
                <a:spcPct val="120000"/>
              </a:lnSpc>
            </a:pPr>
            <a:r>
              <a:rPr lang="en-GB" dirty="0">
                <a:solidFill>
                  <a:schemeClr val="tx1">
                    <a:lumMod val="65000"/>
                    <a:lumOff val="35000"/>
                  </a:schemeClr>
                </a:solidFill>
                <a:latin typeface="Lora" pitchFamily="2" charset="-18"/>
              </a:rPr>
              <a:t>The main project aim is to enhance the quality of teaching at the involved universities in the field of sustainable urban mobility management. Our efforts consist in distributing practical skills of students through implementation of the practical project methodology of teaching. The emphasis is put on the reflection of challenges which cities have to tackle in </a:t>
            </a:r>
            <a:r>
              <a:rPr lang="cs-CZ" dirty="0" err="1">
                <a:solidFill>
                  <a:schemeClr val="tx1">
                    <a:lumMod val="65000"/>
                    <a:lumOff val="35000"/>
                  </a:schemeClr>
                </a:solidFill>
                <a:latin typeface="Lora" pitchFamily="2" charset="-18"/>
              </a:rPr>
              <a:t>the</a:t>
            </a:r>
            <a:r>
              <a:rPr lang="cs-CZ" dirty="0">
                <a:solidFill>
                  <a:schemeClr val="tx1">
                    <a:lumMod val="65000"/>
                    <a:lumOff val="35000"/>
                  </a:schemeClr>
                </a:solidFill>
                <a:latin typeface="Lora" pitchFamily="2" charset="-18"/>
              </a:rPr>
              <a:t> </a:t>
            </a:r>
            <a:r>
              <a:rPr lang="en-GB" dirty="0">
                <a:solidFill>
                  <a:schemeClr val="tx1">
                    <a:lumMod val="65000"/>
                    <a:lumOff val="35000"/>
                  </a:schemeClr>
                </a:solidFill>
                <a:latin typeface="Lora" pitchFamily="2" charset="-18"/>
              </a:rPr>
              <a:t>real world, especially in the area of Sustainable Urban Mobility Plans (SUMP). The project is intended to contribute to improving the knowledge and skills of students, particularly for the position and job placement of mobility managers</a:t>
            </a:r>
            <a:r>
              <a:rPr lang="cs-CZ" dirty="0">
                <a:solidFill>
                  <a:schemeClr val="tx1">
                    <a:lumMod val="65000"/>
                    <a:lumOff val="35000"/>
                  </a:schemeClr>
                </a:solidFill>
                <a:latin typeface="Lora" pitchFamily="2" charset="-18"/>
              </a:rPr>
              <a:t>.</a:t>
            </a:r>
          </a:p>
          <a:p>
            <a:pPr algn="ctr"/>
            <a:r>
              <a:rPr lang="en-GB" dirty="0">
                <a:solidFill>
                  <a:schemeClr val="tx1">
                    <a:lumMod val="65000"/>
                    <a:lumOff val="35000"/>
                  </a:schemeClr>
                </a:solidFill>
                <a:latin typeface="Lora" pitchFamily="2" charset="-18"/>
              </a:rPr>
              <a:t>Topic elaborated by </a:t>
            </a:r>
            <a:r>
              <a:rPr lang="cs-CZ" dirty="0">
                <a:solidFill>
                  <a:schemeClr val="tx1">
                    <a:lumMod val="65000"/>
                    <a:lumOff val="35000"/>
                  </a:schemeClr>
                </a:solidFill>
                <a:latin typeface="Lora" pitchFamily="2" charset="-18"/>
              </a:rPr>
              <a:t>: Radomíra </a:t>
            </a:r>
            <a:r>
              <a:rPr lang="cs-CZ" dirty="0" err="1">
                <a:solidFill>
                  <a:schemeClr val="tx1">
                    <a:lumMod val="65000"/>
                    <a:lumOff val="35000"/>
                  </a:schemeClr>
                </a:solidFill>
                <a:latin typeface="Lora" pitchFamily="2" charset="-18"/>
              </a:rPr>
              <a:t>Jordová</a:t>
            </a:r>
            <a:r>
              <a:rPr lang="cs-CZ" dirty="0">
                <a:solidFill>
                  <a:schemeClr val="tx1">
                    <a:lumMod val="65000"/>
                    <a:lumOff val="35000"/>
                  </a:schemeClr>
                </a:solidFill>
                <a:latin typeface="Lora" pitchFamily="2" charset="-18"/>
              </a:rPr>
              <a:t> </a:t>
            </a:r>
            <a:endParaRPr lang="cs-CZ" dirty="0">
              <a:solidFill>
                <a:schemeClr val="tx1">
                  <a:lumMod val="65000"/>
                  <a:lumOff val="35000"/>
                </a:schemeClr>
              </a:solidFill>
              <a:latin typeface="Lora" pitchFamily="2" charset="-18"/>
              <a:hlinkClick r:id="rId6"/>
            </a:endParaRPr>
          </a:p>
          <a:p>
            <a:pPr algn="ctr"/>
            <a:r>
              <a:rPr lang="cs-CZ" dirty="0">
                <a:solidFill>
                  <a:schemeClr val="tx1">
                    <a:lumMod val="65000"/>
                    <a:lumOff val="35000"/>
                  </a:schemeClr>
                </a:solidFill>
                <a:latin typeface="Lora" pitchFamily="2" charset="-18"/>
                <a:hlinkClick r:id="rId6"/>
              </a:rPr>
              <a:t>mobilita-ieep.cz</a:t>
            </a:r>
            <a:endParaRPr lang="cs-CZ" dirty="0">
              <a:solidFill>
                <a:schemeClr val="tx1">
                  <a:lumMod val="65000"/>
                  <a:lumOff val="35000"/>
                </a:schemeClr>
              </a:solidFill>
              <a:latin typeface="Lora" pitchFamily="2" charset="-18"/>
            </a:endParaRPr>
          </a:p>
          <a:p>
            <a:pPr algn="ctr"/>
            <a:r>
              <a:rPr lang="cs-CZ" dirty="0">
                <a:solidFill>
                  <a:schemeClr val="tx1">
                    <a:lumMod val="65000"/>
                    <a:lumOff val="35000"/>
                  </a:schemeClr>
                </a:solidFill>
                <a:latin typeface="Lora" pitchFamily="2" charset="-18"/>
              </a:rPr>
              <a:t>Link to </a:t>
            </a:r>
            <a:r>
              <a:rPr lang="cs-CZ" dirty="0" err="1">
                <a:solidFill>
                  <a:schemeClr val="tx1">
                    <a:lumMod val="65000"/>
                    <a:lumOff val="35000"/>
                  </a:schemeClr>
                </a:solidFill>
                <a:latin typeface="Lora" pitchFamily="2" charset="-18"/>
              </a:rPr>
              <a:t>the</a:t>
            </a:r>
            <a:r>
              <a:rPr lang="cs-CZ" dirty="0">
                <a:solidFill>
                  <a:schemeClr val="tx1">
                    <a:lumMod val="65000"/>
                    <a:lumOff val="35000"/>
                  </a:schemeClr>
                </a:solidFill>
                <a:latin typeface="Lora" pitchFamily="2" charset="-18"/>
              </a:rPr>
              <a:t>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77769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50000" t="20073" r="10067" b="49977"/>
          <a:stretch/>
        </p:blipFill>
        <p:spPr>
          <a:xfrm>
            <a:off x="-1" y="0"/>
            <a:ext cx="12192001" cy="9143999"/>
          </a:xfrm>
          <a:prstGeom prst="rect">
            <a:avLst/>
          </a:prstGeom>
        </p:spPr>
      </p:pic>
      <p:sp>
        <p:nvSpPr>
          <p:cNvPr id="7" name="TextovéPole 6"/>
          <p:cNvSpPr txBox="1"/>
          <p:nvPr/>
        </p:nvSpPr>
        <p:spPr>
          <a:xfrm>
            <a:off x="1837592" y="3323492"/>
            <a:ext cx="8818685" cy="1200329"/>
          </a:xfrm>
          <a:prstGeom prst="rect">
            <a:avLst/>
          </a:prstGeom>
          <a:noFill/>
        </p:spPr>
        <p:txBody>
          <a:bodyPr wrap="square" rtlCol="0">
            <a:spAutoFit/>
          </a:bodyPr>
          <a:lstStyle/>
          <a:p>
            <a:pPr algn="ctr"/>
            <a:r>
              <a:rPr lang="cs-CZ" sz="3600" b="1" dirty="0">
                <a:solidFill>
                  <a:schemeClr val="bg1"/>
                </a:solidFill>
                <a:latin typeface="Montserrat" panose="00000500000000000000" pitchFamily="2" charset="-18"/>
              </a:rPr>
              <a:t>CORRESPONDING PART FOR TEACHERS AND THEIR COMMUNICATION WITH STUDENTS </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189" y="248324"/>
            <a:ext cx="4973977" cy="1370331"/>
          </a:xfrm>
          <a:prstGeom prst="rect">
            <a:avLst/>
          </a:prstGeom>
        </p:spPr>
      </p:pic>
    </p:spTree>
    <p:extLst>
      <p:ext uri="{BB962C8B-B14F-4D97-AF65-F5344CB8AC3E}">
        <p14:creationId xmlns:p14="http://schemas.microsoft.com/office/powerpoint/2010/main" val="2981164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cap="all" dirty="0">
                <a:solidFill>
                  <a:srgbClr val="1EA2C1"/>
                </a:solidFill>
                <a:latin typeface="Montserrat" panose="00000500000000000000" pitchFamily="2" charset="-18"/>
              </a:rPr>
              <a:t>Tasks for students </a:t>
            </a:r>
          </a:p>
        </p:txBody>
      </p:sp>
      <p:sp>
        <p:nvSpPr>
          <p:cNvPr id="3" name="Zástupný symbol pro text 2"/>
          <p:cNvSpPr>
            <a:spLocks noGrp="1"/>
          </p:cNvSpPr>
          <p:nvPr>
            <p:ph type="body" idx="1"/>
          </p:nvPr>
        </p:nvSpPr>
        <p:spPr>
          <a:xfrm>
            <a:off x="844057" y="2591300"/>
            <a:ext cx="10533189" cy="3853462"/>
          </a:xfrm>
        </p:spPr>
        <p:txBody>
          <a:bodyPr>
            <a:normAutofit/>
          </a:bodyPr>
          <a:lstStyle/>
          <a:p>
            <a:pPr marL="342900" indent="-342900">
              <a:buFont typeface="Wingdings" panose="05000000000000000000" pitchFamily="2" charset="2"/>
              <a:buChar char="§"/>
            </a:pPr>
            <a:r>
              <a:rPr lang="en-GB" sz="2000" dirty="0">
                <a:solidFill>
                  <a:schemeClr val="tx1">
                    <a:lumMod val="65000"/>
                    <a:lumOff val="35000"/>
                  </a:schemeClr>
                </a:solidFill>
                <a:latin typeface="Lora" pitchFamily="2" charset="-18"/>
              </a:rPr>
              <a:t>What encompasses „sustainability in transport“? What are its main aspects are considered at the world-wide, European and national levels? </a:t>
            </a:r>
          </a:p>
          <a:p>
            <a:pPr marL="342900" indent="-342900">
              <a:buFont typeface="Wingdings" panose="05000000000000000000" pitchFamily="2" charset="2"/>
              <a:buChar char="§"/>
            </a:pPr>
            <a:endParaRPr lang="en-GB"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dirty="0">
                <a:solidFill>
                  <a:schemeClr val="tx1">
                    <a:lumMod val="65000"/>
                    <a:lumOff val="35000"/>
                  </a:schemeClr>
                </a:solidFill>
                <a:latin typeface="Lora" pitchFamily="2" charset="-18"/>
              </a:rPr>
              <a:t>What are the main EU policies supporting sustainable urban mobility? </a:t>
            </a:r>
          </a:p>
          <a:p>
            <a:pPr marL="342900" indent="-342900">
              <a:buFont typeface="Wingdings" panose="05000000000000000000" pitchFamily="2" charset="2"/>
              <a:buChar char="§"/>
            </a:pPr>
            <a:endParaRPr lang="en-GB"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dirty="0">
                <a:solidFill>
                  <a:schemeClr val="tx1">
                    <a:lumMod val="65000"/>
                    <a:lumOff val="35000"/>
                  </a:schemeClr>
                </a:solidFill>
                <a:latin typeface="Lora" pitchFamily="2" charset="-18"/>
              </a:rPr>
              <a:t>How is the topic of SUMP reflected in these policies? </a:t>
            </a:r>
          </a:p>
          <a:p>
            <a:pPr marL="342900" indent="-342900">
              <a:buFont typeface="Wingdings" panose="05000000000000000000" pitchFamily="2" charset="2"/>
              <a:buChar char="§"/>
            </a:pPr>
            <a:endParaRPr lang="en-GB"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dirty="0">
                <a:solidFill>
                  <a:schemeClr val="tx1">
                    <a:lumMod val="65000"/>
                    <a:lumOff val="35000"/>
                  </a:schemeClr>
                </a:solidFill>
                <a:latin typeface="Lora" pitchFamily="2" charset="-18"/>
              </a:rPr>
              <a:t>What impact is expected to be achieved thanks to SUMPs? What is their aim? </a:t>
            </a:r>
          </a:p>
          <a:p>
            <a:endParaRPr lang="en-GB" sz="2000" dirty="0">
              <a:solidFill>
                <a:schemeClr val="tx1">
                  <a:lumMod val="65000"/>
                  <a:lumOff val="35000"/>
                </a:schemeClr>
              </a:solidFill>
              <a:latin typeface="Lora" pitchFamily="2" charset="-18"/>
            </a:endParaRP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and related policies</a:t>
            </a:r>
          </a:p>
        </p:txBody>
      </p:sp>
    </p:spTree>
    <p:extLst>
      <p:ext uri="{BB962C8B-B14F-4D97-AF65-F5344CB8AC3E}">
        <p14:creationId xmlns:p14="http://schemas.microsoft.com/office/powerpoint/2010/main" val="279568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1564078"/>
            <a:ext cx="9421935" cy="746623"/>
          </a:xfrm>
        </p:spPr>
        <p:txBody>
          <a:bodyPr>
            <a:normAutofit/>
          </a:bodyPr>
          <a:lstStyle/>
          <a:p>
            <a:pPr algn="ctr"/>
            <a:r>
              <a:rPr lang="cs-CZ" sz="4000" b="1" cap="all" dirty="0">
                <a:solidFill>
                  <a:srgbClr val="1EA2C1"/>
                </a:solidFill>
                <a:latin typeface="Montserrat" panose="00000500000000000000" pitchFamily="2" charset="-18"/>
              </a:rPr>
              <a:t>Děkuji za pozornost!</a:t>
            </a:r>
          </a:p>
        </p:txBody>
      </p:sp>
      <p:sp>
        <p:nvSpPr>
          <p:cNvPr id="9" name="TextovéPole 8"/>
          <p:cNvSpPr txBox="1"/>
          <p:nvPr/>
        </p:nvSpPr>
        <p:spPr>
          <a:xfrm>
            <a:off x="640130" y="286867"/>
            <a:ext cx="7097104" cy="861774"/>
          </a:xfrm>
          <a:prstGeom prst="rect">
            <a:avLst/>
          </a:prstGeom>
          <a:noFill/>
        </p:spPr>
        <p:txBody>
          <a:bodyPr wrap="square" rtlCol="0">
            <a:spAutoFit/>
          </a:bodyPr>
          <a:lstStyle/>
          <a:p>
            <a:r>
              <a:rPr lang="cs-CZ" sz="3200" b="1" dirty="0" err="1">
                <a:solidFill>
                  <a:schemeClr val="bg1"/>
                </a:solidFill>
                <a:latin typeface="Calibri" panose="020F0502020204030204" pitchFamily="34" charset="0"/>
                <a:cs typeface="Calibri" panose="020F0502020204030204" pitchFamily="34" charset="0"/>
              </a:rPr>
              <a:t>S@mpler</a:t>
            </a:r>
            <a:endParaRPr lang="cs-CZ" sz="3200" b="1" dirty="0">
              <a:solidFill>
                <a:schemeClr val="bg1"/>
              </a:solidFill>
              <a:latin typeface="Calibri" panose="020F0502020204030204" pitchFamily="34" charset="0"/>
              <a:cs typeface="Calibri" panose="020F0502020204030204" pitchFamily="34" charset="0"/>
            </a:endParaRPr>
          </a:p>
          <a:p>
            <a:r>
              <a:rPr lang="cs-CZ" b="1" dirty="0" err="1">
                <a:solidFill>
                  <a:schemeClr val="bg1"/>
                </a:solidFill>
                <a:latin typeface="Calibri" panose="020F0502020204030204" pitchFamily="34" charset="0"/>
                <a:cs typeface="Calibri" panose="020F0502020204030204" pitchFamily="34" charset="0"/>
              </a:rPr>
              <a:t>Integrated</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Education</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Based</a:t>
            </a:r>
            <a:r>
              <a:rPr lang="cs-CZ" b="1" dirty="0">
                <a:solidFill>
                  <a:schemeClr val="bg1"/>
                </a:solidFill>
                <a:latin typeface="Calibri" panose="020F0502020204030204" pitchFamily="34" charset="0"/>
                <a:cs typeface="Calibri" panose="020F0502020204030204" pitchFamily="34" charset="0"/>
              </a:rPr>
              <a:t> On </a:t>
            </a:r>
            <a:r>
              <a:rPr lang="cs-CZ" b="1" dirty="0" err="1">
                <a:solidFill>
                  <a:schemeClr val="bg1"/>
                </a:solidFill>
                <a:latin typeface="Calibri" panose="020F0502020204030204" pitchFamily="34" charset="0"/>
                <a:cs typeface="Calibri" panose="020F0502020204030204" pitchFamily="34" charset="0"/>
              </a:rPr>
              <a:t>Sustainable</a:t>
            </a:r>
            <a:r>
              <a:rPr lang="cs-CZ" b="1" dirty="0">
                <a:solidFill>
                  <a:schemeClr val="bg1"/>
                </a:solidFill>
                <a:latin typeface="Calibri" panose="020F0502020204030204" pitchFamily="34" charset="0"/>
                <a:cs typeface="Calibri" panose="020F0502020204030204" pitchFamily="34" charset="0"/>
              </a:rPr>
              <a:t> Urban Mobility </a:t>
            </a:r>
            <a:r>
              <a:rPr lang="cs-CZ" b="1" dirty="0" err="1">
                <a:solidFill>
                  <a:schemeClr val="bg1"/>
                </a:solidFill>
                <a:latin typeface="Calibri" panose="020F0502020204030204" pitchFamily="34" charset="0"/>
                <a:cs typeface="Calibri" panose="020F0502020204030204" pitchFamily="34" charset="0"/>
              </a:rPr>
              <a:t>Projects</a:t>
            </a:r>
            <a:endParaRPr lang="cs-CZ" b="1" dirty="0">
              <a:solidFill>
                <a:schemeClr val="bg1"/>
              </a:solidFill>
              <a:latin typeface="Calibri" panose="020F0502020204030204" pitchFamily="34" charset="0"/>
              <a:cs typeface="Calibri" panose="020F0502020204030204" pitchFamily="34" charset="0"/>
            </a:endParaRP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cs-CZ" dirty="0">
                <a:solidFill>
                  <a:schemeClr val="tx1">
                    <a:lumMod val="65000"/>
                    <a:lumOff val="35000"/>
                  </a:schemeClr>
                </a:solidFill>
                <a:latin typeface="Lora" pitchFamily="2" charset="-18"/>
              </a:rPr>
              <a:t>Informace o projektu:</a:t>
            </a:r>
          </a:p>
          <a:p>
            <a:pPr algn="just">
              <a:lnSpc>
                <a:spcPct val="120000"/>
              </a:lnSpc>
            </a:pPr>
            <a:r>
              <a:rPr lang="cs-CZ" dirty="0">
                <a:solidFill>
                  <a:schemeClr val="tx1">
                    <a:lumMod val="65000"/>
                    <a:lumOff val="35000"/>
                  </a:schemeClr>
                </a:solidFill>
                <a:latin typeface="Lora" pitchFamily="2" charset="-18"/>
              </a:rPr>
              <a:t>Hlavním cílem projektu je zvýšit kvalitu výuky na zapojených univerzitách v oblasti managementu udržitelné městské mobility. Naší snahou je rozšířit praktické dovednosti studentů díky implementaci praktické projektové metody výuky. Důraz je kladen na reflexi výzev, s kterými se města potýkají v reálném světě, především pak na problematiku Plánu udržitelné městské mobility (SUMP). Projekt by měl přispět ke zlepšení znalostí a dovedností studentů souvisejících s pozicí manažerů mobility.</a:t>
            </a:r>
          </a:p>
          <a:p>
            <a:pPr algn="just">
              <a:lnSpc>
                <a:spcPct val="120000"/>
              </a:lnSpc>
            </a:pPr>
            <a:endParaRPr lang="cs-CZ" dirty="0">
              <a:solidFill>
                <a:schemeClr val="tx1">
                  <a:lumMod val="65000"/>
                  <a:lumOff val="35000"/>
                </a:schemeClr>
              </a:solidFill>
              <a:latin typeface="Lora" pitchFamily="2" charset="-18"/>
            </a:endParaRPr>
          </a:p>
          <a:p>
            <a:pPr algn="ctr"/>
            <a:r>
              <a:rPr lang="cs-CZ" dirty="0">
                <a:solidFill>
                  <a:schemeClr val="tx1">
                    <a:lumMod val="65000"/>
                    <a:lumOff val="35000"/>
                  </a:schemeClr>
                </a:solidFill>
                <a:latin typeface="Lora" pitchFamily="2" charset="-18"/>
              </a:rPr>
              <a:t>Zpracovatel tématu: Radomíra </a:t>
            </a:r>
            <a:r>
              <a:rPr lang="cs-CZ" dirty="0" err="1">
                <a:solidFill>
                  <a:schemeClr val="tx1">
                    <a:lumMod val="65000"/>
                    <a:lumOff val="35000"/>
                  </a:schemeClr>
                </a:solidFill>
                <a:latin typeface="Lora" pitchFamily="2" charset="-18"/>
              </a:rPr>
              <a:t>Jordová</a:t>
            </a:r>
            <a:endParaRPr lang="cs-CZ" dirty="0">
              <a:solidFill>
                <a:schemeClr val="tx1">
                  <a:lumMod val="65000"/>
                  <a:lumOff val="35000"/>
                </a:schemeClr>
              </a:solidFill>
              <a:latin typeface="Lora" pitchFamily="2" charset="-18"/>
              <a:hlinkClick r:id="rId6"/>
            </a:endParaRPr>
          </a:p>
          <a:p>
            <a:pPr algn="ctr"/>
            <a:r>
              <a:rPr lang="cs-CZ" dirty="0">
                <a:solidFill>
                  <a:schemeClr val="tx1">
                    <a:lumMod val="65000"/>
                    <a:lumOff val="35000"/>
                  </a:schemeClr>
                </a:solidFill>
                <a:latin typeface="Lora" pitchFamily="2" charset="-18"/>
                <a:hlinkClick r:id="rId6"/>
              </a:rPr>
              <a:t>mobilita-ieep.cz</a:t>
            </a:r>
            <a:endParaRPr lang="cs-CZ" dirty="0">
              <a:solidFill>
                <a:schemeClr val="tx1">
                  <a:lumMod val="65000"/>
                  <a:lumOff val="35000"/>
                </a:schemeClr>
              </a:solidFill>
              <a:latin typeface="Lora" pitchFamily="2" charset="-18"/>
            </a:endParaRPr>
          </a:p>
          <a:p>
            <a:pPr algn="ctr"/>
            <a:r>
              <a:rPr lang="cs-CZ" dirty="0">
                <a:solidFill>
                  <a:schemeClr val="tx1">
                    <a:lumMod val="65000"/>
                    <a:lumOff val="35000"/>
                  </a:schemeClr>
                </a:solidFill>
                <a:latin typeface="Lora" pitchFamily="2" charset="-18"/>
              </a:rPr>
              <a:t>Link na web databáze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80776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dirty="0">
                <a:solidFill>
                  <a:srgbClr val="1EA2C1"/>
                </a:solidFill>
              </a:rPr>
              <a:t>Urban transport – sustainable? </a:t>
            </a:r>
            <a:endParaRPr lang="en-GB"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844057" y="2591300"/>
            <a:ext cx="10533189" cy="3853462"/>
          </a:xfrm>
        </p:spPr>
        <p:txBody>
          <a:bodyPr>
            <a:normAutofit/>
          </a:bodyPr>
          <a:lstStyle/>
          <a:p>
            <a:pPr algn="just"/>
            <a:r>
              <a:rPr lang="en-GB" sz="2000" dirty="0">
                <a:solidFill>
                  <a:schemeClr val="tx1"/>
                </a:solidFill>
              </a:rPr>
              <a:t>„ The majority of European citizens lives in urban areas, their daily lives take place in the same space and they share the same infrastructure for their journeys. Urban transport produces 40% of all CO</a:t>
            </a:r>
            <a:r>
              <a:rPr lang="en-GB" sz="2000" baseline="-25000" dirty="0">
                <a:solidFill>
                  <a:schemeClr val="tx1"/>
                </a:solidFill>
              </a:rPr>
              <a:t>2 </a:t>
            </a:r>
            <a:r>
              <a:rPr lang="en-GB" sz="2000" dirty="0">
                <a:solidFill>
                  <a:schemeClr val="tx1"/>
                </a:solidFill>
              </a:rPr>
              <a:t>emissions from road transport and up to 70% of other pollutants from transport.“ </a:t>
            </a:r>
          </a:p>
          <a:p>
            <a:pPr algn="just"/>
            <a:r>
              <a:rPr lang="en-GB" sz="2000" dirty="0">
                <a:solidFill>
                  <a:schemeClr val="tx1"/>
                </a:solidFill>
              </a:rPr>
              <a:t>„All external costs from transport amount to 1 </a:t>
            </a:r>
            <a:r>
              <a:rPr lang="en-GB" sz="2000" dirty="0" err="1">
                <a:solidFill>
                  <a:schemeClr val="tx1"/>
                </a:solidFill>
              </a:rPr>
              <a:t>bil</a:t>
            </a:r>
            <a:r>
              <a:rPr lang="en-GB" sz="2000" dirty="0">
                <a:solidFill>
                  <a:schemeClr val="tx1"/>
                </a:solidFill>
              </a:rPr>
              <a:t>. Euro yearly in the whole EU (7% GDP)“ (2019)                                                </a:t>
            </a:r>
          </a:p>
          <a:p>
            <a:r>
              <a:rPr lang="en-GB" sz="2000" dirty="0">
                <a:solidFill>
                  <a:schemeClr val="tx1"/>
                </a:solidFill>
              </a:rPr>
              <a:t>                                                               				</a:t>
            </a:r>
            <a:r>
              <a:rPr lang="en-GB" sz="1600" dirty="0">
                <a:solidFill>
                  <a:schemeClr val="tx1"/>
                </a:solidFill>
              </a:rPr>
              <a:t>(European Commission, Clean Urban Transport)</a:t>
            </a:r>
          </a:p>
          <a:p>
            <a:endParaRPr lang="cs-CZ" sz="1600" dirty="0"/>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1015663"/>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r>
              <a:rPr lang="cs-CZ" sz="2000" dirty="0">
                <a:solidFill>
                  <a:schemeClr val="bg1"/>
                </a:solidFill>
                <a:latin typeface="Lora" pitchFamily="2" charset="-18"/>
              </a:rPr>
              <a:t> </a:t>
            </a:r>
          </a:p>
          <a:p>
            <a:endParaRPr lang="cs-CZ" sz="2000" dirty="0">
              <a:solidFill>
                <a:schemeClr val="bg1"/>
              </a:solidFill>
              <a:latin typeface="Lora" pitchFamily="2" charset="-18"/>
            </a:endParaRPr>
          </a:p>
        </p:txBody>
      </p:sp>
      <p:pic>
        <p:nvPicPr>
          <p:cNvPr id="7" name="Picture 3">
            <a:extLst>
              <a:ext uri="{FF2B5EF4-FFF2-40B4-BE49-F238E27FC236}">
                <a16:creationId xmlns:a16="http://schemas.microsoft.com/office/drawing/2014/main" id="{8A430810-E08A-41D0-BD33-06DC1F873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356" y="4140568"/>
            <a:ext cx="3401991" cy="213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8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cs-CZ" sz="2800" b="1" dirty="0">
                <a:solidFill>
                  <a:srgbClr val="1EA2C1"/>
                </a:solidFill>
              </a:rPr>
              <a:t>Urban mobility – </a:t>
            </a:r>
            <a:r>
              <a:rPr lang="cs-CZ" sz="2800" b="1" dirty="0" err="1">
                <a:solidFill>
                  <a:srgbClr val="1EA2C1"/>
                </a:solidFill>
              </a:rPr>
              <a:t>sustainable</a:t>
            </a:r>
            <a:r>
              <a:rPr lang="cs-CZ" sz="2800" b="1" dirty="0">
                <a:solidFill>
                  <a:srgbClr val="1EA2C1"/>
                </a:solidFill>
              </a:rPr>
              <a:t>? </a:t>
            </a:r>
            <a:endParaRPr lang="cs-CZ"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844057" y="2591300"/>
            <a:ext cx="10533189" cy="3853462"/>
          </a:xfrm>
        </p:spPr>
        <p:txBody>
          <a:bodyPr>
            <a:normAutofit/>
          </a:bodyPr>
          <a:lstStyle/>
          <a:p>
            <a:pPr algn="just"/>
            <a:r>
              <a:rPr lang="en-GB" sz="2000" dirty="0">
                <a:solidFill>
                  <a:schemeClr val="tx1"/>
                </a:solidFill>
              </a:rPr>
              <a:t>„Approximately 74% of population of the whole Europe (350 mil. inhabitants) live and work in cities with more than 50,000 inhabitants. Europe thus represents the densest urbanised area in the world and the share of urban population is even expected to grow up to 82% till 2050.“    (UN)</a:t>
            </a:r>
          </a:p>
          <a:p>
            <a:endParaRPr lang="cs-CZ" sz="1600" dirty="0"/>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1015663"/>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r>
              <a:rPr lang="cs-CZ" sz="2000" dirty="0">
                <a:solidFill>
                  <a:schemeClr val="bg1"/>
                </a:solidFill>
                <a:latin typeface="Lora" pitchFamily="2" charset="-18"/>
              </a:rPr>
              <a:t> </a:t>
            </a:r>
          </a:p>
          <a:p>
            <a:endParaRPr lang="cs-CZ" sz="2000" dirty="0">
              <a:solidFill>
                <a:schemeClr val="bg1"/>
              </a:solidFill>
              <a:latin typeface="Lora" pitchFamily="2" charset="-18"/>
            </a:endParaRPr>
          </a:p>
        </p:txBody>
      </p:sp>
      <p:pic>
        <p:nvPicPr>
          <p:cNvPr id="4" name="Obrázek 3">
            <a:extLst>
              <a:ext uri="{FF2B5EF4-FFF2-40B4-BE49-F238E27FC236}">
                <a16:creationId xmlns:a16="http://schemas.microsoft.com/office/drawing/2014/main" id="{CBE8FA3C-04B6-4A18-AE2F-57740AFDC740}"/>
              </a:ext>
            </a:extLst>
          </p:cNvPr>
          <p:cNvPicPr>
            <a:picLocks noChangeAspect="1"/>
          </p:cNvPicPr>
          <p:nvPr/>
        </p:nvPicPr>
        <p:blipFill>
          <a:blip r:embed="rId3"/>
          <a:stretch>
            <a:fillRect/>
          </a:stretch>
        </p:blipFill>
        <p:spPr>
          <a:xfrm>
            <a:off x="1156570" y="3706095"/>
            <a:ext cx="9150889" cy="3151905"/>
          </a:xfrm>
          <a:prstGeom prst="rect">
            <a:avLst/>
          </a:prstGeom>
        </p:spPr>
      </p:pic>
    </p:spTree>
    <p:extLst>
      <p:ext uri="{BB962C8B-B14F-4D97-AF65-F5344CB8AC3E}">
        <p14:creationId xmlns:p14="http://schemas.microsoft.com/office/powerpoint/2010/main" val="134999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cs-CZ" sz="2800" b="1" dirty="0">
                <a:solidFill>
                  <a:srgbClr val="1EA2C1"/>
                </a:solidFill>
              </a:rPr>
              <a:t>Urban mobility – </a:t>
            </a:r>
            <a:r>
              <a:rPr lang="en-GB" sz="2800" b="1" dirty="0">
                <a:solidFill>
                  <a:srgbClr val="1EA2C1"/>
                </a:solidFill>
              </a:rPr>
              <a:t>sustainable?</a:t>
            </a:r>
            <a:r>
              <a:rPr lang="cs-CZ" sz="2800" b="1" dirty="0">
                <a:solidFill>
                  <a:srgbClr val="1EA2C1"/>
                </a:solidFill>
              </a:rPr>
              <a:t> </a:t>
            </a:r>
            <a:endParaRPr lang="cs-CZ"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rmAutofit/>
          </a:bodyPr>
          <a:lstStyle/>
          <a:p>
            <a:r>
              <a:rPr lang="en-GB" sz="2000" dirty="0">
                <a:solidFill>
                  <a:schemeClr val="tx1"/>
                </a:solidFill>
              </a:rPr>
              <a:t>Urban mobility problems are the most alarming problems in the field of transport. </a:t>
            </a:r>
          </a:p>
          <a:p>
            <a:r>
              <a:rPr lang="en-GB" sz="2000" dirty="0">
                <a:solidFill>
                  <a:schemeClr val="tx1"/>
                </a:solidFill>
              </a:rPr>
              <a:t>Coordinated reduction of unsustainable means of transport is necessary. </a:t>
            </a:r>
          </a:p>
          <a:p>
            <a:r>
              <a:rPr lang="en-GB" sz="2000" b="1" dirty="0">
                <a:solidFill>
                  <a:schemeClr val="tx1"/>
                </a:solidFill>
              </a:rPr>
              <a:t>Municipalities play the key role </a:t>
            </a:r>
            <a:r>
              <a:rPr lang="en-GB" sz="2000" dirty="0">
                <a:solidFill>
                  <a:schemeClr val="tx1"/>
                </a:solidFill>
              </a:rPr>
              <a:t>and occupy the most important position in decision-making on the future form of mobility but they should be supported from the national and EU levels.  </a:t>
            </a:r>
          </a:p>
          <a:p>
            <a:endParaRPr lang="en-GB" sz="2000" dirty="0">
              <a:solidFill>
                <a:schemeClr val="tx1"/>
              </a:solidFill>
            </a:endParaRPr>
          </a:p>
          <a:p>
            <a:endParaRPr lang="cs-CZ" sz="2000" dirty="0">
              <a:solidFill>
                <a:schemeClr val="tx1"/>
              </a:solidFill>
            </a:endParaRPr>
          </a:p>
          <a:p>
            <a:r>
              <a:rPr lang="cs-CZ" sz="2000" b="1" dirty="0">
                <a:solidFill>
                  <a:schemeClr val="tx1"/>
                </a:solidFill>
              </a:rPr>
              <a:t>                                                                                </a:t>
            </a:r>
          </a:p>
          <a:p>
            <a:r>
              <a:rPr lang="cs-CZ" sz="2000" b="1" dirty="0">
                <a:solidFill>
                  <a:schemeClr val="tx1"/>
                </a:solidFill>
              </a:rPr>
              <a:t>                                                                                 </a:t>
            </a:r>
            <a:r>
              <a:rPr lang="en-GB" sz="2000" b="1" dirty="0">
                <a:solidFill>
                  <a:schemeClr val="tx1"/>
                </a:solidFill>
              </a:rPr>
              <a:t>integrated planning and mobility plans </a:t>
            </a: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graphicFrame>
        <p:nvGraphicFramePr>
          <p:cNvPr id="5" name="Diagram 4">
            <a:extLst>
              <a:ext uri="{FF2B5EF4-FFF2-40B4-BE49-F238E27FC236}">
                <a16:creationId xmlns:a16="http://schemas.microsoft.com/office/drawing/2014/main" id="{61F6BA79-7A36-426A-A893-88397584F77E}"/>
              </a:ext>
            </a:extLst>
          </p:cNvPr>
          <p:cNvGraphicFramePr/>
          <p:nvPr>
            <p:extLst>
              <p:ext uri="{D42A27DB-BD31-4B8C-83A1-F6EECF244321}">
                <p14:modId xmlns:p14="http://schemas.microsoft.com/office/powerpoint/2010/main" val="1420066913"/>
              </p:ext>
            </p:extLst>
          </p:nvPr>
        </p:nvGraphicFramePr>
        <p:xfrm>
          <a:off x="983430" y="5034115"/>
          <a:ext cx="3087125" cy="658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012177AE-D548-4CD6-96D1-514D832A670F}"/>
              </a:ext>
            </a:extLst>
          </p:cNvPr>
          <p:cNvGraphicFramePr/>
          <p:nvPr>
            <p:extLst>
              <p:ext uri="{D42A27DB-BD31-4B8C-83A1-F6EECF244321}">
                <p14:modId xmlns:p14="http://schemas.microsoft.com/office/powerpoint/2010/main" val="3713656057"/>
              </p:ext>
            </p:extLst>
          </p:nvPr>
        </p:nvGraphicFramePr>
        <p:xfrm>
          <a:off x="560439" y="4611329"/>
          <a:ext cx="4709651" cy="17022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7049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cs-CZ" sz="2800" b="1" dirty="0">
                <a:solidFill>
                  <a:srgbClr val="1EA2C1"/>
                </a:solidFill>
              </a:rPr>
              <a:t>Urban transport – </a:t>
            </a:r>
            <a:r>
              <a:rPr lang="cs-CZ" sz="2800" b="1" dirty="0" err="1">
                <a:solidFill>
                  <a:srgbClr val="1EA2C1"/>
                </a:solidFill>
              </a:rPr>
              <a:t>sustainable</a:t>
            </a:r>
            <a:r>
              <a:rPr lang="cs-CZ" sz="2800" b="1" dirty="0">
                <a:solidFill>
                  <a:srgbClr val="1EA2C1"/>
                </a:solidFill>
              </a:rPr>
              <a:t>? </a:t>
            </a:r>
            <a:endParaRPr lang="cs-CZ"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rmAutofit/>
          </a:bodyPr>
          <a:lstStyle/>
          <a:p>
            <a:r>
              <a:rPr lang="en-GB" dirty="0">
                <a:solidFill>
                  <a:schemeClr val="tx1"/>
                </a:solidFill>
              </a:rPr>
              <a:t>UN Brundtland Commission (WCED, 1987)</a:t>
            </a:r>
            <a:endParaRPr lang="cs-CZ" dirty="0">
              <a:solidFill>
                <a:schemeClr val="tx1"/>
              </a:solidFill>
            </a:endParaRPr>
          </a:p>
          <a:p>
            <a:pPr marL="292608" lvl="1"/>
            <a:r>
              <a:rPr lang="cs-CZ" dirty="0">
                <a:solidFill>
                  <a:schemeClr val="tx1"/>
                </a:solidFill>
              </a:rPr>
              <a:t>„…</a:t>
            </a:r>
            <a:r>
              <a:rPr lang="cs-CZ" dirty="0" err="1">
                <a:solidFill>
                  <a:schemeClr val="tx1"/>
                </a:solidFill>
              </a:rPr>
              <a:t>planning</a:t>
            </a:r>
            <a:r>
              <a:rPr lang="cs-CZ" dirty="0">
                <a:solidFill>
                  <a:schemeClr val="tx1"/>
                </a:solidFill>
              </a:rPr>
              <a:t> </a:t>
            </a:r>
            <a:r>
              <a:rPr lang="en-US" dirty="0">
                <a:solidFill>
                  <a:schemeClr val="tx1"/>
                </a:solidFill>
              </a:rPr>
              <a:t>that satisfies the needs of present </a:t>
            </a:r>
            <a:endParaRPr lang="cs-CZ" dirty="0">
              <a:solidFill>
                <a:schemeClr val="tx1"/>
              </a:solidFill>
            </a:endParaRPr>
          </a:p>
          <a:p>
            <a:pPr marL="292608" lvl="1"/>
            <a:r>
              <a:rPr lang="en-US" dirty="0">
                <a:solidFill>
                  <a:schemeClr val="tx1"/>
                </a:solidFill>
              </a:rPr>
              <a:t>generations without compromising future generations’ ability to satisfy</a:t>
            </a:r>
            <a:r>
              <a:rPr lang="cs-CZ" dirty="0">
                <a:solidFill>
                  <a:schemeClr val="tx1"/>
                </a:solidFill>
              </a:rPr>
              <a:t> </a:t>
            </a:r>
            <a:r>
              <a:rPr lang="cs-CZ" dirty="0" err="1">
                <a:solidFill>
                  <a:schemeClr val="tx1"/>
                </a:solidFill>
              </a:rPr>
              <a:t>their</a:t>
            </a:r>
            <a:r>
              <a:rPr lang="cs-CZ" dirty="0">
                <a:solidFill>
                  <a:schemeClr val="tx1"/>
                </a:solidFill>
              </a:rPr>
              <a:t> </a:t>
            </a:r>
            <a:r>
              <a:rPr lang="cs-CZ" dirty="0" err="1">
                <a:solidFill>
                  <a:schemeClr val="tx1"/>
                </a:solidFill>
              </a:rPr>
              <a:t>own</a:t>
            </a:r>
            <a:r>
              <a:rPr lang="cs-CZ" dirty="0">
                <a:solidFill>
                  <a:schemeClr val="tx1"/>
                </a:solidFill>
              </a:rPr>
              <a:t> </a:t>
            </a:r>
            <a:r>
              <a:rPr lang="cs-CZ" dirty="0" err="1">
                <a:solidFill>
                  <a:schemeClr val="tx1"/>
                </a:solidFill>
              </a:rPr>
              <a:t>needs</a:t>
            </a:r>
            <a:endParaRPr lang="cs-CZ" dirty="0">
              <a:solidFill>
                <a:schemeClr val="tx1"/>
              </a:solidFill>
            </a:endParaRPr>
          </a:p>
          <a:p>
            <a:endParaRPr lang="cs-CZ" dirty="0">
              <a:solidFill>
                <a:schemeClr val="tx1"/>
              </a:solidFill>
            </a:endParaRPr>
          </a:p>
          <a:p>
            <a:endParaRPr lang="cs-CZ" dirty="0">
              <a:solidFill>
                <a:schemeClr val="tx1"/>
              </a:solidFill>
            </a:endParaRPr>
          </a:p>
          <a:p>
            <a:r>
              <a:rPr lang="en-US" dirty="0">
                <a:solidFill>
                  <a:schemeClr val="tx1"/>
                </a:solidFill>
              </a:rPr>
              <a:t>Marsden and McDonald (2017)</a:t>
            </a:r>
            <a:r>
              <a:rPr lang="cs-CZ" dirty="0">
                <a:solidFill>
                  <a:schemeClr val="tx1"/>
                </a:solidFill>
              </a:rPr>
              <a:t>:</a:t>
            </a:r>
            <a:r>
              <a:rPr lang="en-US" dirty="0">
                <a:solidFill>
                  <a:schemeClr val="tx1"/>
                </a:solidFill>
              </a:rPr>
              <a:t> </a:t>
            </a:r>
            <a:endParaRPr lang="cs-CZ" dirty="0">
              <a:solidFill>
                <a:schemeClr val="tx1"/>
              </a:solidFill>
            </a:endParaRPr>
          </a:p>
          <a:p>
            <a:pPr marL="246888" lvl="1"/>
            <a:r>
              <a:rPr lang="cs-CZ" dirty="0">
                <a:solidFill>
                  <a:schemeClr val="tx1"/>
                </a:solidFill>
              </a:rPr>
              <a:t>„…</a:t>
            </a:r>
            <a:r>
              <a:rPr lang="en-US" dirty="0">
                <a:solidFill>
                  <a:schemeClr val="tx1"/>
                </a:solidFill>
              </a:rPr>
              <a:t>planning</a:t>
            </a:r>
            <a:r>
              <a:rPr lang="cs-CZ" dirty="0">
                <a:solidFill>
                  <a:schemeClr val="tx1"/>
                </a:solidFill>
              </a:rPr>
              <a:t> </a:t>
            </a:r>
            <a:r>
              <a:rPr lang="cs-CZ" dirty="0" err="1">
                <a:solidFill>
                  <a:schemeClr val="tx1"/>
                </a:solidFill>
              </a:rPr>
              <a:t>which</a:t>
            </a:r>
            <a:r>
              <a:rPr lang="cs-CZ" dirty="0">
                <a:solidFill>
                  <a:schemeClr val="tx1"/>
                </a:solidFill>
              </a:rPr>
              <a:t> </a:t>
            </a:r>
            <a:r>
              <a:rPr lang="cs-CZ" dirty="0" err="1">
                <a:solidFill>
                  <a:schemeClr val="tx1"/>
                </a:solidFill>
              </a:rPr>
              <a:t>accepts</a:t>
            </a:r>
            <a:r>
              <a:rPr lang="cs-CZ" dirty="0">
                <a:solidFill>
                  <a:schemeClr val="tx1"/>
                </a:solidFill>
              </a:rPr>
              <a:t> </a:t>
            </a:r>
            <a:r>
              <a:rPr lang="en-US" dirty="0">
                <a:solidFill>
                  <a:schemeClr val="tx1"/>
                </a:solidFill>
              </a:rPr>
              <a:t>that supply </a:t>
            </a:r>
            <a:r>
              <a:rPr lang="en-US" b="1" dirty="0">
                <a:solidFill>
                  <a:schemeClr val="tx1"/>
                </a:solidFill>
              </a:rPr>
              <a:t>cannot expand to</a:t>
            </a:r>
            <a:r>
              <a:rPr lang="cs-CZ" b="1" dirty="0">
                <a:solidFill>
                  <a:schemeClr val="tx1"/>
                </a:solidFill>
              </a:rPr>
              <a:t> </a:t>
            </a:r>
            <a:r>
              <a:rPr lang="en-US" b="1" dirty="0">
                <a:solidFill>
                  <a:schemeClr val="tx1"/>
                </a:solidFill>
              </a:rPr>
              <a:t>meet demand </a:t>
            </a:r>
            <a:r>
              <a:rPr lang="en-US" dirty="0">
                <a:solidFill>
                  <a:schemeClr val="tx1"/>
                </a:solidFill>
              </a:rPr>
              <a:t>and </a:t>
            </a:r>
            <a:r>
              <a:rPr lang="cs-CZ" dirty="0" err="1">
                <a:solidFill>
                  <a:schemeClr val="tx1"/>
                </a:solidFill>
              </a:rPr>
              <a:t>endeavours</a:t>
            </a:r>
            <a:r>
              <a:rPr lang="cs-CZ" dirty="0">
                <a:solidFill>
                  <a:schemeClr val="tx1"/>
                </a:solidFill>
              </a:rPr>
              <a:t> to </a:t>
            </a:r>
            <a:r>
              <a:rPr lang="en-US" b="1" dirty="0">
                <a:solidFill>
                  <a:schemeClr val="tx1"/>
                </a:solidFill>
              </a:rPr>
              <a:t>limit congestion</a:t>
            </a:r>
            <a:r>
              <a:rPr lang="en-US" dirty="0">
                <a:solidFill>
                  <a:schemeClr val="tx1"/>
                </a:solidFill>
              </a:rPr>
              <a:t>, improve </a:t>
            </a:r>
            <a:r>
              <a:rPr lang="en-US" b="1" dirty="0">
                <a:solidFill>
                  <a:schemeClr val="tx1"/>
                </a:solidFill>
              </a:rPr>
              <a:t>air quality</a:t>
            </a:r>
            <a:r>
              <a:rPr lang="en-US" dirty="0">
                <a:solidFill>
                  <a:schemeClr val="tx1"/>
                </a:solidFill>
              </a:rPr>
              <a:t>, and</a:t>
            </a:r>
            <a:r>
              <a:rPr lang="cs-CZ" dirty="0">
                <a:solidFill>
                  <a:schemeClr val="tx1"/>
                </a:solidFill>
              </a:rPr>
              <a:t> </a:t>
            </a:r>
            <a:r>
              <a:rPr lang="en-US" dirty="0">
                <a:solidFill>
                  <a:schemeClr val="tx1"/>
                </a:solidFill>
              </a:rPr>
              <a:t>socially </a:t>
            </a:r>
            <a:r>
              <a:rPr lang="en-US" dirty="0" err="1">
                <a:solidFill>
                  <a:schemeClr val="tx1"/>
                </a:solidFill>
              </a:rPr>
              <a:t>optimise</a:t>
            </a:r>
            <a:r>
              <a:rPr lang="en-US" dirty="0">
                <a:solidFill>
                  <a:schemeClr val="tx1"/>
                </a:solidFill>
              </a:rPr>
              <a:t> </a:t>
            </a:r>
            <a:r>
              <a:rPr lang="en-US" b="1" dirty="0">
                <a:solidFill>
                  <a:schemeClr val="tx1"/>
                </a:solidFill>
              </a:rPr>
              <a:t>safety, climate and social external costs</a:t>
            </a:r>
            <a:r>
              <a:rPr lang="cs-CZ" dirty="0">
                <a:solidFill>
                  <a:schemeClr val="tx1"/>
                </a:solidFill>
              </a:rPr>
              <a:t>“</a:t>
            </a:r>
            <a:r>
              <a:rPr lang="en-US" dirty="0">
                <a:solidFill>
                  <a:schemeClr val="tx1"/>
                </a:solidFill>
              </a:rPr>
              <a:t>.</a:t>
            </a:r>
            <a:endParaRPr lang="cs-CZ" dirty="0">
              <a:solidFill>
                <a:schemeClr val="tx1"/>
              </a:solidFill>
            </a:endParaRPr>
          </a:p>
          <a:p>
            <a:endParaRPr lang="cs-CZ" sz="2000" b="1" dirty="0">
              <a:solidFill>
                <a:schemeClr val="tx1"/>
              </a:solidFill>
            </a:endParaRP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pic>
        <p:nvPicPr>
          <p:cNvPr id="4" name="Obrázek 3">
            <a:extLst>
              <a:ext uri="{FF2B5EF4-FFF2-40B4-BE49-F238E27FC236}">
                <a16:creationId xmlns:a16="http://schemas.microsoft.com/office/drawing/2014/main" id="{B92C2C5C-623B-488C-AAB1-09C5739B9452}"/>
              </a:ext>
            </a:extLst>
          </p:cNvPr>
          <p:cNvPicPr>
            <a:picLocks noChangeAspect="1"/>
          </p:cNvPicPr>
          <p:nvPr/>
        </p:nvPicPr>
        <p:blipFill>
          <a:blip r:embed="rId3"/>
          <a:stretch>
            <a:fillRect/>
          </a:stretch>
        </p:blipFill>
        <p:spPr>
          <a:xfrm>
            <a:off x="7492464" y="1705707"/>
            <a:ext cx="3261643" cy="1396105"/>
          </a:xfrm>
          <a:prstGeom prst="rect">
            <a:avLst/>
          </a:prstGeom>
        </p:spPr>
      </p:pic>
    </p:spTree>
    <p:extLst>
      <p:ext uri="{BB962C8B-B14F-4D97-AF65-F5344CB8AC3E}">
        <p14:creationId xmlns:p14="http://schemas.microsoft.com/office/powerpoint/2010/main" val="221302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cs-CZ" sz="2800" b="1" dirty="0">
                <a:solidFill>
                  <a:srgbClr val="0070C0"/>
                </a:solidFill>
              </a:rPr>
              <a:t>Urban transport - </a:t>
            </a:r>
            <a:r>
              <a:rPr lang="cs-CZ" sz="2800" b="1" dirty="0" err="1">
                <a:solidFill>
                  <a:srgbClr val="0070C0"/>
                </a:solidFill>
              </a:rPr>
              <a:t>sustainable</a:t>
            </a:r>
            <a:r>
              <a:rPr lang="cs-CZ" sz="2800" b="1" dirty="0">
                <a:solidFill>
                  <a:srgbClr val="0070C0"/>
                </a:solidFill>
              </a:rPr>
              <a:t>? </a:t>
            </a:r>
            <a:endParaRPr lang="cs-CZ" sz="2800" b="1" cap="all" dirty="0">
              <a:solidFill>
                <a:srgbClr val="0070C0"/>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rmAutofit/>
          </a:bodyPr>
          <a:lstStyle/>
          <a:p>
            <a:r>
              <a:rPr lang="en-GB" sz="1700" dirty="0">
                <a:solidFill>
                  <a:schemeClr val="tx1"/>
                </a:solidFill>
              </a:rPr>
              <a:t>Sustainability in transport is not luxury but a necessity for maintaining the quality of life  </a:t>
            </a:r>
          </a:p>
          <a:p>
            <a:pPr marL="292608" lvl="1"/>
            <a:endParaRPr lang="en-GB" sz="1700" dirty="0">
              <a:solidFill>
                <a:schemeClr val="tx1"/>
              </a:solidFill>
            </a:endParaRPr>
          </a:p>
          <a:p>
            <a:r>
              <a:rPr lang="en-GB" sz="1700" dirty="0">
                <a:solidFill>
                  <a:schemeClr val="tx1"/>
                </a:solidFill>
              </a:rPr>
              <a:t>Sustainable mobility is based on </a:t>
            </a:r>
            <a:r>
              <a:rPr lang="en-GB" sz="1700" b="1" dirty="0">
                <a:solidFill>
                  <a:schemeClr val="tx1"/>
                </a:solidFill>
              </a:rPr>
              <a:t>multimodality</a:t>
            </a:r>
            <a:r>
              <a:rPr lang="en-GB" sz="1700" dirty="0">
                <a:solidFill>
                  <a:schemeClr val="tx1"/>
                </a:solidFill>
              </a:rPr>
              <a:t> (use of all modes of transport) and the best combination of transport system, on the principle of integration </a:t>
            </a:r>
          </a:p>
          <a:p>
            <a:r>
              <a:rPr lang="en-GB" sz="1700" dirty="0">
                <a:solidFill>
                  <a:schemeClr val="tx1"/>
                </a:solidFill>
              </a:rPr>
              <a:t>Sustainability in transport includes </a:t>
            </a:r>
            <a:r>
              <a:rPr lang="en-GB" sz="1700" b="1" dirty="0">
                <a:solidFill>
                  <a:schemeClr val="tx1"/>
                </a:solidFill>
              </a:rPr>
              <a:t>regulation of polluting modes of transport </a:t>
            </a:r>
            <a:r>
              <a:rPr lang="en-GB" sz="1700" dirty="0">
                <a:solidFill>
                  <a:schemeClr val="tx1"/>
                </a:solidFill>
              </a:rPr>
              <a:t>  </a:t>
            </a:r>
          </a:p>
          <a:p>
            <a:endParaRPr lang="en-GB" sz="1700" dirty="0">
              <a:solidFill>
                <a:schemeClr val="tx1"/>
              </a:solidFill>
            </a:endParaRPr>
          </a:p>
          <a:p>
            <a:r>
              <a:rPr lang="en-GB" sz="1700" b="1" dirty="0">
                <a:solidFill>
                  <a:schemeClr val="tx1"/>
                </a:solidFill>
              </a:rPr>
              <a:t>Modal split </a:t>
            </a:r>
            <a:r>
              <a:rPr lang="en-GB" sz="1700" dirty="0">
                <a:solidFill>
                  <a:schemeClr val="tx1"/>
                </a:solidFill>
              </a:rPr>
              <a:t>– clear mobility indicator, its target could be: </a:t>
            </a:r>
          </a:p>
          <a:p>
            <a:r>
              <a:rPr lang="en-GB" sz="1700" dirty="0">
                <a:solidFill>
                  <a:schemeClr val="tx1"/>
                </a:solidFill>
              </a:rPr>
              <a:t>  </a:t>
            </a:r>
          </a:p>
          <a:p>
            <a:pPr marL="742950" lvl="1" indent="-285750">
              <a:buFont typeface="Wingdings" panose="05000000000000000000" pitchFamily="2" charset="2"/>
              <a:buChar char="§"/>
            </a:pPr>
            <a:r>
              <a:rPr lang="en-GB" sz="1700" dirty="0">
                <a:solidFill>
                  <a:schemeClr val="tx1"/>
                </a:solidFill>
              </a:rPr>
              <a:t>Individual car transport &lt; 30% </a:t>
            </a:r>
          </a:p>
          <a:p>
            <a:pPr marL="742950" lvl="1" indent="-285750">
              <a:buFont typeface="Wingdings" panose="05000000000000000000" pitchFamily="2" charset="2"/>
              <a:buChar char="§"/>
            </a:pPr>
            <a:r>
              <a:rPr lang="en-GB" sz="1700" dirty="0">
                <a:solidFill>
                  <a:schemeClr val="tx1"/>
                </a:solidFill>
              </a:rPr>
              <a:t>Public transport &gt; 40%</a:t>
            </a:r>
          </a:p>
          <a:p>
            <a:pPr marL="742950" lvl="1" indent="-285750">
              <a:buFont typeface="Wingdings" panose="05000000000000000000" pitchFamily="2" charset="2"/>
              <a:buChar char="§"/>
            </a:pPr>
            <a:r>
              <a:rPr lang="en-GB" sz="1700" dirty="0">
                <a:solidFill>
                  <a:schemeClr val="tx1"/>
                </a:solidFill>
              </a:rPr>
              <a:t>Non-motorised transport &gt; 30%</a:t>
            </a: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1015663"/>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a:p>
            <a:endParaRPr lang="cs-CZ" sz="2000" dirty="0">
              <a:solidFill>
                <a:schemeClr val="bg1"/>
              </a:solidFill>
              <a:latin typeface="Lora" pitchFamily="2" charset="-18"/>
            </a:endParaRPr>
          </a:p>
        </p:txBody>
      </p:sp>
    </p:spTree>
    <p:extLst>
      <p:ext uri="{BB962C8B-B14F-4D97-AF65-F5344CB8AC3E}">
        <p14:creationId xmlns:p14="http://schemas.microsoft.com/office/powerpoint/2010/main" val="246575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cs-CZ" sz="2800" b="1" dirty="0">
                <a:solidFill>
                  <a:srgbClr val="1EA2C1"/>
                </a:solidFill>
              </a:rPr>
              <a:t>Urban transport – </a:t>
            </a:r>
            <a:r>
              <a:rPr lang="cs-CZ" sz="2800" b="1" dirty="0" err="1">
                <a:solidFill>
                  <a:srgbClr val="1EA2C1"/>
                </a:solidFill>
              </a:rPr>
              <a:t>sustainable</a:t>
            </a:r>
            <a:r>
              <a:rPr lang="cs-CZ" sz="2800" b="1" dirty="0">
                <a:solidFill>
                  <a:srgbClr val="1EA2C1"/>
                </a:solidFill>
              </a:rPr>
              <a:t>? </a:t>
            </a:r>
            <a:endParaRPr lang="cs-CZ"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rmAutofit fontScale="92500" lnSpcReduction="10000"/>
          </a:bodyPr>
          <a:lstStyle/>
          <a:p>
            <a:br>
              <a:rPr lang="cs-CZ" altLang="cs-CZ" sz="1800" b="1" dirty="0">
                <a:solidFill>
                  <a:schemeClr val="tx1"/>
                </a:solidFill>
              </a:rPr>
            </a:br>
            <a:r>
              <a:rPr lang="en-GB" altLang="cs-CZ" sz="1800" b="1" dirty="0">
                <a:solidFill>
                  <a:schemeClr val="tx1"/>
                </a:solidFill>
              </a:rPr>
              <a:t>Sustainable Urban Mobility Plan – SUMP </a:t>
            </a:r>
          </a:p>
          <a:p>
            <a:endParaRPr lang="en-GB" sz="1800" b="1" dirty="0">
              <a:solidFill>
                <a:schemeClr val="tx1"/>
              </a:solidFill>
              <a:latin typeface="Lora" pitchFamily="2" charset="-18"/>
            </a:endParaRPr>
          </a:p>
          <a:p>
            <a:r>
              <a:rPr lang="en-GB" altLang="cs-CZ" sz="2000" dirty="0">
                <a:solidFill>
                  <a:schemeClr val="tx1"/>
                </a:solidFill>
              </a:rPr>
              <a:t>Definition: </a:t>
            </a:r>
          </a:p>
          <a:p>
            <a:r>
              <a:rPr lang="en-GB" altLang="cs-CZ" sz="2000" i="1" dirty="0">
                <a:solidFill>
                  <a:schemeClr val="tx1"/>
                </a:solidFill>
              </a:rPr>
              <a:t>„SUMP is a </a:t>
            </a:r>
            <a:r>
              <a:rPr lang="en-GB" altLang="cs-CZ" sz="2000" b="1" i="1" dirty="0">
                <a:solidFill>
                  <a:schemeClr val="tx1"/>
                </a:solidFill>
              </a:rPr>
              <a:t>strategic plan </a:t>
            </a:r>
            <a:r>
              <a:rPr lang="en-GB" altLang="cs-CZ" sz="2000" i="1" dirty="0">
                <a:solidFill>
                  <a:schemeClr val="tx1"/>
                </a:solidFill>
              </a:rPr>
              <a:t>that is created to satisfy  </a:t>
            </a:r>
          </a:p>
          <a:p>
            <a:r>
              <a:rPr lang="en-GB" altLang="cs-CZ" sz="2000" i="1" dirty="0">
                <a:solidFill>
                  <a:schemeClr val="tx1"/>
                </a:solidFill>
              </a:rPr>
              <a:t>mobility needs of people and companies in cities and their </a:t>
            </a:r>
          </a:p>
          <a:p>
            <a:r>
              <a:rPr lang="en-GB" altLang="cs-CZ" sz="2000" i="1" dirty="0">
                <a:solidFill>
                  <a:schemeClr val="tx1"/>
                </a:solidFill>
              </a:rPr>
              <a:t>surroundings to improving the quality of life. It is based on </a:t>
            </a:r>
          </a:p>
          <a:p>
            <a:r>
              <a:rPr lang="en-GB" altLang="cs-CZ" sz="2000" i="1" dirty="0">
                <a:solidFill>
                  <a:schemeClr val="tx1"/>
                </a:solidFill>
              </a:rPr>
              <a:t>existing activities and integration, participation and evaluation</a:t>
            </a:r>
          </a:p>
          <a:p>
            <a:r>
              <a:rPr lang="en-GB" altLang="cs-CZ" sz="2000" i="1" dirty="0">
                <a:solidFill>
                  <a:schemeClr val="tx1"/>
                </a:solidFill>
              </a:rPr>
              <a:t>principles</a:t>
            </a:r>
            <a:r>
              <a:rPr lang="en-GB" sz="2000" b="1" i="1" dirty="0">
                <a:solidFill>
                  <a:schemeClr val="tx1"/>
                </a:solidFill>
              </a:rPr>
              <a:t>.</a:t>
            </a:r>
            <a:r>
              <a:rPr lang="en-GB" altLang="cs-CZ" sz="2000" b="1" i="1" dirty="0">
                <a:solidFill>
                  <a:schemeClr val="tx1"/>
                </a:solidFill>
              </a:rPr>
              <a:t>“ </a:t>
            </a:r>
            <a:r>
              <a:rPr lang="en-GB" altLang="cs-CZ" sz="1600" b="1" i="1" dirty="0">
                <a:solidFill>
                  <a:schemeClr val="tx1"/>
                </a:solidFill>
              </a:rPr>
              <a:t>EU SUMP Guidelines </a:t>
            </a:r>
          </a:p>
          <a:p>
            <a:r>
              <a:rPr lang="en-GB" altLang="cs-CZ" sz="2000" dirty="0">
                <a:solidFill>
                  <a:srgbClr val="0070C0"/>
                </a:solidFill>
              </a:rPr>
              <a:t>          </a:t>
            </a:r>
          </a:p>
          <a:p>
            <a:r>
              <a:rPr lang="en-GB" altLang="cs-CZ" sz="2000" dirty="0">
                <a:solidFill>
                  <a:srgbClr val="0070C0"/>
                </a:solidFill>
              </a:rPr>
              <a:t>                Mobility solutions + better quality of life </a:t>
            </a:r>
            <a:endParaRPr lang="en-GB"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pic>
        <p:nvPicPr>
          <p:cNvPr id="4" name="Obrázek 3">
            <a:extLst>
              <a:ext uri="{FF2B5EF4-FFF2-40B4-BE49-F238E27FC236}">
                <a16:creationId xmlns:a16="http://schemas.microsoft.com/office/drawing/2014/main" id="{6DEF9F27-0230-4F1D-9CF0-130772385CE4}"/>
              </a:ext>
            </a:extLst>
          </p:cNvPr>
          <p:cNvPicPr>
            <a:picLocks noChangeAspect="1"/>
          </p:cNvPicPr>
          <p:nvPr/>
        </p:nvPicPr>
        <p:blipFill>
          <a:blip r:embed="rId3"/>
          <a:stretch>
            <a:fillRect/>
          </a:stretch>
        </p:blipFill>
        <p:spPr>
          <a:xfrm>
            <a:off x="6942146" y="1705707"/>
            <a:ext cx="3794679" cy="4990481"/>
          </a:xfrm>
          <a:prstGeom prst="rect">
            <a:avLst/>
          </a:prstGeom>
        </p:spPr>
      </p:pic>
    </p:spTree>
    <p:extLst>
      <p:ext uri="{BB962C8B-B14F-4D97-AF65-F5344CB8AC3E}">
        <p14:creationId xmlns:p14="http://schemas.microsoft.com/office/powerpoint/2010/main" val="2277712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cs-CZ" sz="2800" b="1" dirty="0">
                <a:solidFill>
                  <a:srgbClr val="1EA2C1"/>
                </a:solidFill>
              </a:rPr>
              <a:t>Doprava ve městech – udržitelná? </a:t>
            </a:r>
            <a:endParaRPr lang="cs-CZ"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rmAutofit lnSpcReduction="10000"/>
          </a:bodyPr>
          <a:lstStyle/>
          <a:p>
            <a:r>
              <a:rPr lang="cs-CZ" altLang="cs-CZ" sz="1800" dirty="0">
                <a:solidFill>
                  <a:schemeClr val="tx1"/>
                </a:solidFill>
              </a:rPr>
              <a:t>EU:   </a:t>
            </a:r>
            <a:r>
              <a:rPr lang="cs-CZ" altLang="cs-CZ" sz="1800" b="1" dirty="0" err="1">
                <a:solidFill>
                  <a:schemeClr val="tx1"/>
                </a:solidFill>
              </a:rPr>
              <a:t>SUMPs</a:t>
            </a:r>
            <a:r>
              <a:rPr lang="cs-CZ" altLang="cs-CZ" sz="1800" b="1" dirty="0">
                <a:solidFill>
                  <a:schemeClr val="tx1"/>
                </a:solidFill>
              </a:rPr>
              <a:t> </a:t>
            </a:r>
            <a:r>
              <a:rPr lang="cs-CZ" altLang="cs-CZ" sz="1800" dirty="0">
                <a:solidFill>
                  <a:schemeClr val="tx1"/>
                </a:solidFill>
              </a:rPr>
              <a:t>(</a:t>
            </a:r>
            <a:r>
              <a:rPr lang="cs-CZ" altLang="cs-CZ" sz="1800" dirty="0" err="1">
                <a:solidFill>
                  <a:schemeClr val="tx1"/>
                </a:solidFill>
              </a:rPr>
              <a:t>Sustainable</a:t>
            </a:r>
            <a:r>
              <a:rPr lang="cs-CZ" altLang="cs-CZ" sz="1800" dirty="0">
                <a:solidFill>
                  <a:schemeClr val="tx1"/>
                </a:solidFill>
              </a:rPr>
              <a:t> Urban Mobility </a:t>
            </a:r>
            <a:r>
              <a:rPr lang="cs-CZ" altLang="cs-CZ" sz="1800" dirty="0" err="1">
                <a:solidFill>
                  <a:schemeClr val="tx1"/>
                </a:solidFill>
              </a:rPr>
              <a:t>Plans</a:t>
            </a:r>
            <a:r>
              <a:rPr lang="cs-CZ" altLang="cs-CZ" sz="1800" dirty="0">
                <a:solidFill>
                  <a:schemeClr val="tx1"/>
                </a:solidFill>
              </a:rPr>
              <a:t>)</a:t>
            </a:r>
          </a:p>
          <a:p>
            <a:r>
              <a:rPr lang="cs-CZ" altLang="cs-CZ" sz="1800" dirty="0">
                <a:solidFill>
                  <a:schemeClr val="tx1"/>
                </a:solidFill>
              </a:rPr>
              <a:t>France:  </a:t>
            </a:r>
            <a:r>
              <a:rPr lang="cs-CZ" altLang="cs-CZ" sz="1800" b="1" dirty="0" err="1">
                <a:solidFill>
                  <a:schemeClr val="tx1"/>
                </a:solidFill>
              </a:rPr>
              <a:t>PDUs</a:t>
            </a:r>
            <a:r>
              <a:rPr lang="cs-CZ" altLang="cs-CZ" sz="1800" b="1" dirty="0">
                <a:solidFill>
                  <a:schemeClr val="tx1"/>
                </a:solidFill>
              </a:rPr>
              <a:t> </a:t>
            </a:r>
            <a:r>
              <a:rPr lang="cs-CZ" altLang="cs-CZ" sz="1800" dirty="0">
                <a:solidFill>
                  <a:schemeClr val="tx1"/>
                </a:solidFill>
              </a:rPr>
              <a:t>(</a:t>
            </a:r>
            <a:r>
              <a:rPr lang="cs-CZ" altLang="cs-CZ" sz="1800" dirty="0" err="1">
                <a:solidFill>
                  <a:schemeClr val="tx1"/>
                </a:solidFill>
              </a:rPr>
              <a:t>Plans</a:t>
            </a:r>
            <a:r>
              <a:rPr lang="cs-CZ" altLang="cs-CZ" sz="1800" dirty="0">
                <a:solidFill>
                  <a:schemeClr val="tx1"/>
                </a:solidFill>
              </a:rPr>
              <a:t> de </a:t>
            </a:r>
            <a:r>
              <a:rPr lang="cs-CZ" altLang="cs-CZ" sz="1800" dirty="0" err="1">
                <a:solidFill>
                  <a:schemeClr val="tx1"/>
                </a:solidFill>
              </a:rPr>
              <a:t>Déplacements</a:t>
            </a:r>
            <a:r>
              <a:rPr lang="cs-CZ" altLang="cs-CZ" sz="1800" dirty="0">
                <a:solidFill>
                  <a:schemeClr val="tx1"/>
                </a:solidFill>
              </a:rPr>
              <a:t> </a:t>
            </a:r>
            <a:r>
              <a:rPr lang="cs-CZ" altLang="cs-CZ" sz="1800" dirty="0" err="1">
                <a:solidFill>
                  <a:schemeClr val="tx1"/>
                </a:solidFill>
              </a:rPr>
              <a:t>Urbains</a:t>
            </a:r>
            <a:r>
              <a:rPr lang="cs-CZ" altLang="cs-CZ" sz="1800" dirty="0">
                <a:solidFill>
                  <a:schemeClr val="tx1"/>
                </a:solidFill>
              </a:rPr>
              <a:t>)</a:t>
            </a:r>
          </a:p>
          <a:p>
            <a:r>
              <a:rPr lang="cs-CZ" altLang="cs-CZ" sz="1800" dirty="0">
                <a:solidFill>
                  <a:schemeClr val="tx1"/>
                </a:solidFill>
              </a:rPr>
              <a:t>UK:   </a:t>
            </a:r>
            <a:r>
              <a:rPr lang="cs-CZ" altLang="cs-CZ" sz="1800" b="1" dirty="0" err="1">
                <a:solidFill>
                  <a:schemeClr val="tx1"/>
                </a:solidFill>
              </a:rPr>
              <a:t>LTPs</a:t>
            </a:r>
            <a:r>
              <a:rPr lang="cs-CZ" altLang="cs-CZ" sz="1800" dirty="0">
                <a:solidFill>
                  <a:schemeClr val="tx1"/>
                </a:solidFill>
              </a:rPr>
              <a:t> (</a:t>
            </a:r>
            <a:r>
              <a:rPr lang="cs-CZ" altLang="cs-CZ" sz="1800" dirty="0" err="1">
                <a:solidFill>
                  <a:schemeClr val="tx1"/>
                </a:solidFill>
              </a:rPr>
              <a:t>Local</a:t>
            </a:r>
            <a:r>
              <a:rPr lang="cs-CZ" altLang="cs-CZ" sz="1800" dirty="0">
                <a:solidFill>
                  <a:schemeClr val="tx1"/>
                </a:solidFill>
              </a:rPr>
              <a:t> Transport </a:t>
            </a:r>
            <a:r>
              <a:rPr lang="cs-CZ" altLang="cs-CZ" sz="1800" dirty="0" err="1">
                <a:solidFill>
                  <a:schemeClr val="tx1"/>
                </a:solidFill>
              </a:rPr>
              <a:t>Plans</a:t>
            </a:r>
            <a:r>
              <a:rPr lang="cs-CZ" altLang="cs-CZ" sz="1800" dirty="0">
                <a:solidFill>
                  <a:schemeClr val="tx1"/>
                </a:solidFill>
              </a:rPr>
              <a:t>)</a:t>
            </a:r>
          </a:p>
          <a:p>
            <a:r>
              <a:rPr lang="cs-CZ" altLang="cs-CZ" sz="1800" dirty="0" err="1">
                <a:solidFill>
                  <a:schemeClr val="tx1"/>
                </a:solidFill>
              </a:rPr>
              <a:t>Czechia</a:t>
            </a:r>
            <a:r>
              <a:rPr lang="cs-CZ" altLang="cs-CZ" sz="1800" dirty="0">
                <a:solidFill>
                  <a:schemeClr val="tx1"/>
                </a:solidFill>
              </a:rPr>
              <a:t>:   </a:t>
            </a:r>
            <a:r>
              <a:rPr lang="cs-CZ" altLang="cs-CZ" sz="1800" b="1" dirty="0">
                <a:solidFill>
                  <a:schemeClr val="tx1"/>
                </a:solidFill>
              </a:rPr>
              <a:t>PUMM</a:t>
            </a:r>
            <a:r>
              <a:rPr lang="cs-CZ" altLang="cs-CZ" sz="1800" dirty="0">
                <a:solidFill>
                  <a:schemeClr val="tx1"/>
                </a:solidFill>
              </a:rPr>
              <a:t> (Plány udržitelné městské mobility)</a:t>
            </a:r>
          </a:p>
          <a:p>
            <a:pPr>
              <a:defRPr/>
            </a:pPr>
            <a:endParaRPr lang="cs-CZ" sz="1800" dirty="0">
              <a:solidFill>
                <a:schemeClr val="tx1"/>
              </a:solidFill>
            </a:endParaRPr>
          </a:p>
          <a:p>
            <a:pPr>
              <a:defRPr/>
            </a:pPr>
            <a:r>
              <a:rPr lang="en-GB" sz="1800" dirty="0">
                <a:solidFill>
                  <a:schemeClr val="tx1"/>
                </a:solidFill>
              </a:rPr>
              <a:t>In EU countries – different level of obligation (legislation) and financial support </a:t>
            </a:r>
          </a:p>
          <a:p>
            <a:pPr>
              <a:defRPr/>
            </a:pPr>
            <a:endParaRPr lang="en-GB" altLang="cs-CZ" sz="1800" dirty="0">
              <a:solidFill>
                <a:schemeClr val="tx1"/>
              </a:solidFill>
            </a:endParaRPr>
          </a:p>
          <a:p>
            <a:pPr>
              <a:defRPr/>
            </a:pPr>
            <a:r>
              <a:rPr lang="en-GB" altLang="cs-CZ" sz="1800" dirty="0">
                <a:solidFill>
                  <a:schemeClr val="tx1"/>
                </a:solidFill>
              </a:rPr>
              <a:t>In Czechia, since </a:t>
            </a:r>
            <a:r>
              <a:rPr lang="en-GB" altLang="cs-CZ" sz="1800" dirty="0">
                <a:solidFill>
                  <a:schemeClr val="tx1"/>
                </a:solidFill>
                <a:cs typeface="Arial" panose="020B0604020202020204" pitchFamily="34" charset="0"/>
              </a:rPr>
              <a:t>2020 the cities over 50 thousand </a:t>
            </a:r>
            <a:r>
              <a:rPr lang="en-GB" altLang="cs-CZ" sz="1800" dirty="0" err="1">
                <a:solidFill>
                  <a:schemeClr val="tx1"/>
                </a:solidFill>
                <a:cs typeface="Arial" panose="020B0604020202020204" pitchFamily="34" charset="0"/>
              </a:rPr>
              <a:t>inh</a:t>
            </a:r>
            <a:r>
              <a:rPr lang="en-GB" altLang="cs-CZ" sz="1800" dirty="0">
                <a:solidFill>
                  <a:schemeClr val="tx1"/>
                </a:solidFill>
                <a:cs typeface="Arial" panose="020B0604020202020204" pitchFamily="34" charset="0"/>
              </a:rPr>
              <a:t>. have to prove they have adopted a SUMP f they apply for subsidies for transport projects from the Operational programme for Transport </a:t>
            </a:r>
          </a:p>
          <a:p>
            <a:pPr>
              <a:defRPr/>
            </a:pPr>
            <a:r>
              <a:rPr lang="en-GB" altLang="cs-CZ" sz="1800" dirty="0">
                <a:solidFill>
                  <a:schemeClr val="tx1"/>
                </a:solidFill>
                <a:cs typeface="Arial" panose="020B0604020202020204" pitchFamily="34" charset="0"/>
              </a:rPr>
              <a:t>In the present – over 40 Czech cities have their SUMPs </a:t>
            </a:r>
          </a:p>
          <a:p>
            <a:r>
              <a:rPr lang="en-GB" altLang="cs-CZ" sz="1800" dirty="0">
                <a:solidFill>
                  <a:schemeClr val="tx1"/>
                </a:solidFill>
              </a:rPr>
              <a:t>          </a:t>
            </a:r>
            <a:endParaRPr lang="en-GB"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and </a:t>
            </a:r>
            <a:r>
              <a:rPr lang="cs-CZ" sz="2000" dirty="0" err="1">
                <a:solidFill>
                  <a:schemeClr val="bg1"/>
                </a:solidFill>
                <a:latin typeface="Lora" pitchFamily="2" charset="-18"/>
              </a:rPr>
              <a:t>related</a:t>
            </a:r>
            <a:r>
              <a:rPr lang="cs-CZ" sz="2000" dirty="0">
                <a:solidFill>
                  <a:schemeClr val="bg1"/>
                </a:solidFill>
                <a:latin typeface="Lora" pitchFamily="2" charset="-18"/>
              </a:rPr>
              <a:t> </a:t>
            </a:r>
            <a:r>
              <a:rPr lang="cs-CZ" sz="2000" dirty="0" err="1">
                <a:solidFill>
                  <a:schemeClr val="bg1"/>
                </a:solidFill>
                <a:latin typeface="Lora" pitchFamily="2" charset="-18"/>
              </a:rPr>
              <a:t>policies</a:t>
            </a:r>
            <a:endParaRPr lang="cs-CZ" sz="2000" dirty="0">
              <a:solidFill>
                <a:schemeClr val="bg1"/>
              </a:solidFill>
              <a:latin typeface="Lora" pitchFamily="2" charset="-18"/>
            </a:endParaRPr>
          </a:p>
        </p:txBody>
      </p:sp>
      <p:pic>
        <p:nvPicPr>
          <p:cNvPr id="5" name="Obrázek 4">
            <a:extLst>
              <a:ext uri="{FF2B5EF4-FFF2-40B4-BE49-F238E27FC236}">
                <a16:creationId xmlns:a16="http://schemas.microsoft.com/office/drawing/2014/main" id="{72B47F0E-5E72-441F-B25B-DBBA39E27FE3}"/>
              </a:ext>
            </a:extLst>
          </p:cNvPr>
          <p:cNvPicPr>
            <a:picLocks noChangeAspect="1"/>
          </p:cNvPicPr>
          <p:nvPr/>
        </p:nvPicPr>
        <p:blipFill>
          <a:blip r:embed="rId3"/>
          <a:stretch>
            <a:fillRect/>
          </a:stretch>
        </p:blipFill>
        <p:spPr>
          <a:xfrm>
            <a:off x="8224110" y="1864722"/>
            <a:ext cx="2402032" cy="3097036"/>
          </a:xfrm>
          <a:prstGeom prst="rect">
            <a:avLst/>
          </a:prstGeom>
        </p:spPr>
      </p:pic>
    </p:spTree>
    <p:extLst>
      <p:ext uri="{BB962C8B-B14F-4D97-AF65-F5344CB8AC3E}">
        <p14:creationId xmlns:p14="http://schemas.microsoft.com/office/powerpoint/2010/main" val="153156207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TotalTime>
  <Words>2433</Words>
  <Application>Microsoft Office PowerPoint</Application>
  <PresentationFormat>Širokoúhlá obrazovka</PresentationFormat>
  <Paragraphs>226</Paragraphs>
  <Slides>25</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25</vt:i4>
      </vt:variant>
    </vt:vector>
  </HeadingPairs>
  <TitlesOfParts>
    <vt:vector size="33" baseType="lpstr">
      <vt:lpstr>ＭＳ Ｐゴシック</vt:lpstr>
      <vt:lpstr>Arial</vt:lpstr>
      <vt:lpstr>Calibri</vt:lpstr>
      <vt:lpstr>Calibri Light</vt:lpstr>
      <vt:lpstr>Lora</vt:lpstr>
      <vt:lpstr>Montserrat</vt:lpstr>
      <vt:lpstr>Wingdings</vt:lpstr>
      <vt:lpstr>Motiv Office</vt:lpstr>
      <vt:lpstr>Sustainable urban mobility plans  (SUMP) and related  policies</vt:lpstr>
      <vt:lpstr>Topic in the sump cycle </vt:lpstr>
      <vt:lpstr>Urban transport – sustainable? </vt:lpstr>
      <vt:lpstr>Urban mobility – sustainable? </vt:lpstr>
      <vt:lpstr>Urban mobility – sustainable? </vt:lpstr>
      <vt:lpstr>Urban transport – sustainable? </vt:lpstr>
      <vt:lpstr>Urban transport - sustainable? </vt:lpstr>
      <vt:lpstr>Urban transport – sustainable? </vt:lpstr>
      <vt:lpstr>Doprava ve městech – udržitelná? </vt:lpstr>
      <vt:lpstr>Main SUMP objective: create a sustainable transport system and mobility </vt:lpstr>
      <vt:lpstr> Thematic Strategy on the Urban Environment (COM(2005)718)  </vt:lpstr>
      <vt:lpstr>  Action Plan on Urban Mobility (COM2009(490)  </vt:lpstr>
      <vt:lpstr>  White Paper on Transport – Roadmap to a Single European Transport Area – Towards a competitive and resource efficient transport system (2011) </vt:lpstr>
      <vt:lpstr>   Urban Mobility Package (2013)   </vt:lpstr>
      <vt:lpstr>European Strategy for low-emission mobility COM 2016(501)final</vt:lpstr>
      <vt:lpstr>Green Deal for Europe (2019)</vt:lpstr>
      <vt:lpstr>Sustainable and Smart Mobility Strategy – putting European transport on track for the future (2020)</vt:lpstr>
      <vt:lpstr>National strategic documents related to sustainable urban mobility planning – example of Czechia  </vt:lpstr>
      <vt:lpstr>National Transport Policy of the Czech Republic – 2021-2027 with prospect of 2050 </vt:lpstr>
      <vt:lpstr>National Transport Policy of the Czech Republic – 2021-2027 with prospect of 2050 </vt:lpstr>
      <vt:lpstr>Odkazy, zdroje, literatura</vt:lpstr>
      <vt:lpstr>Thank you for attention !</vt:lpstr>
      <vt:lpstr>Prezentace aplikace PowerPoint</vt:lpstr>
      <vt:lpstr>Tasks for students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Alice Králiková</dc:creator>
  <cp:lastModifiedBy>Hana.Bruhova-Foltynova</cp:lastModifiedBy>
  <cp:revision>49</cp:revision>
  <dcterms:created xsi:type="dcterms:W3CDTF">2021-04-05T10:49:40Z</dcterms:created>
  <dcterms:modified xsi:type="dcterms:W3CDTF">2022-02-28T14:44:15Z</dcterms:modified>
</cp:coreProperties>
</file>