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68" r:id="rId3"/>
    <p:sldId id="262" r:id="rId4"/>
    <p:sldId id="272" r:id="rId5"/>
    <p:sldId id="273" r:id="rId6"/>
    <p:sldId id="274" r:id="rId7"/>
    <p:sldId id="275" r:id="rId8"/>
    <p:sldId id="276" r:id="rId9"/>
    <p:sldId id="277" r:id="rId10"/>
    <p:sldId id="285" r:id="rId11"/>
    <p:sldId id="286" r:id="rId12"/>
    <p:sldId id="278" r:id="rId13"/>
    <p:sldId id="282" r:id="rId14"/>
    <p:sldId id="279" r:id="rId15"/>
    <p:sldId id="280" r:id="rId16"/>
    <p:sldId id="284" r:id="rId17"/>
    <p:sldId id="281" r:id="rId18"/>
    <p:sldId id="283" r:id="rId19"/>
    <p:sldId id="265" r:id="rId20"/>
    <p:sldId id="270" r:id="rId21"/>
    <p:sldId id="256" r:id="rId22"/>
    <p:sldId id="266" r:id="rId23"/>
    <p:sldId id="271" r:id="rId2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PC" initials="P" lastIdx="1" clrIdx="0">
    <p:extLst>
      <p:ext uri="{19B8F6BF-5375-455C-9EA6-DF929625EA0E}">
        <p15:presenceInfo xmlns:p15="http://schemas.microsoft.com/office/powerpoint/2012/main" userId="PC"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0DBCB"/>
    <a:srgbClr val="5DD5C4"/>
    <a:srgbClr val="5ACFBF"/>
    <a:srgbClr val="56C8BE"/>
    <a:srgbClr val="52C1BE"/>
    <a:srgbClr val="50BDBC"/>
    <a:srgbClr val="1EA2C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53" autoAdjust="0"/>
    <p:restoredTop sz="94660"/>
  </p:normalViewPr>
  <p:slideViewPr>
    <p:cSldViewPr snapToGrid="0">
      <p:cViewPr>
        <p:scale>
          <a:sx n="75" d="100"/>
          <a:sy n="75" d="100"/>
        </p:scale>
        <p:origin x="1398" y="8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Bruhova-Foltynova\Documents\UJEP\VYUKA+AKREDITACE\V&#253;voj%20dopravy%20CR.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cap="all" spc="50" baseline="0">
                <a:solidFill>
                  <a:schemeClr val="tx1">
                    <a:lumMod val="65000"/>
                    <a:lumOff val="35000"/>
                  </a:schemeClr>
                </a:solidFill>
                <a:latin typeface="+mn-lt"/>
                <a:ea typeface="+mn-ea"/>
                <a:cs typeface="+mn-cs"/>
              </a:defRPr>
            </a:pPr>
            <a:r>
              <a:rPr lang="en-GB" sz="1200" b="1" i="0" cap="all" baseline="0"/>
              <a:t>Traffic performance (millions of passenger km), CR</a:t>
            </a:r>
          </a:p>
        </c:rich>
      </c:tx>
      <c:overlay val="0"/>
      <c:spPr>
        <a:noFill/>
        <a:ln>
          <a:noFill/>
        </a:ln>
        <a:effectLst/>
      </c:spPr>
      <c:txPr>
        <a:bodyPr rot="0" spcFirstLastPara="1" vertOverflow="ellipsis" vert="horz" wrap="square" anchor="ctr" anchorCtr="1"/>
        <a:lstStyle/>
        <a:p>
          <a:pPr>
            <a:defRPr sz="1200" b="1" i="0" u="none" strike="noStrike" kern="1200" cap="all" spc="5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List2!$B$6</c:f>
              <c:strCache>
                <c:ptCount val="1"/>
                <c:pt idx="0">
                  <c:v>TOTAL </c:v>
                </c:pt>
              </c:strCache>
            </c:strRef>
          </c:tx>
          <c:spPr>
            <a:gradFill flip="none" rotWithShape="1">
              <a:gsLst>
                <a:gs pos="0">
                  <a:schemeClr val="accent1"/>
                </a:gs>
                <a:gs pos="75000">
                  <a:schemeClr val="accent1">
                    <a:lumMod val="60000"/>
                    <a:lumOff val="40000"/>
                  </a:schemeClr>
                </a:gs>
                <a:gs pos="51000">
                  <a:schemeClr val="accent1">
                    <a:alpha val="75000"/>
                  </a:schemeClr>
                </a:gs>
                <a:gs pos="100000">
                  <a:schemeClr val="accent1">
                    <a:lumMod val="20000"/>
                    <a:lumOff val="80000"/>
                    <a:alpha val="15000"/>
                  </a:schemeClr>
                </a:gs>
              </a:gsLst>
              <a:lin ang="5400000" scaled="0"/>
            </a:gradFill>
            <a:ln>
              <a:noFill/>
            </a:ln>
            <a:effectLst/>
          </c:spPr>
          <c:invertIfNegative val="0"/>
          <c:cat>
            <c:numRef>
              <c:f>List2!$C$5:$H$5</c:f>
              <c:numCache>
                <c:formatCode>General</c:formatCode>
                <c:ptCount val="6"/>
                <c:pt idx="0">
                  <c:v>1995</c:v>
                </c:pt>
                <c:pt idx="1">
                  <c:v>2000</c:v>
                </c:pt>
                <c:pt idx="2">
                  <c:v>2005</c:v>
                </c:pt>
                <c:pt idx="3">
                  <c:v>2010</c:v>
                </c:pt>
                <c:pt idx="4">
                  <c:v>2015</c:v>
                </c:pt>
                <c:pt idx="5">
                  <c:v>2020</c:v>
                </c:pt>
              </c:numCache>
            </c:numRef>
          </c:cat>
          <c:val>
            <c:numRef>
              <c:f>List2!$C$6:$H$6</c:f>
              <c:numCache>
                <c:formatCode>#,##0.00</c:formatCode>
                <c:ptCount val="6"/>
                <c:pt idx="0">
                  <c:v>91662.399999999994</c:v>
                </c:pt>
                <c:pt idx="1">
                  <c:v>101320.7</c:v>
                </c:pt>
                <c:pt idx="2">
                  <c:v>108602.8</c:v>
                </c:pt>
                <c:pt idx="3">
                  <c:v>107028.6</c:v>
                </c:pt>
                <c:pt idx="4">
                  <c:v>113813.6</c:v>
                </c:pt>
                <c:pt idx="5">
                  <c:v>90600</c:v>
                </c:pt>
              </c:numCache>
            </c:numRef>
          </c:val>
          <c:extLst>
            <c:ext xmlns:c16="http://schemas.microsoft.com/office/drawing/2014/chart" uri="{C3380CC4-5D6E-409C-BE32-E72D297353CC}">
              <c16:uniqueId val="{00000000-799E-4EDF-9563-3E1C04585F62}"/>
            </c:ext>
          </c:extLst>
        </c:ser>
        <c:ser>
          <c:idx val="1"/>
          <c:order val="1"/>
          <c:tx>
            <c:strRef>
              <c:f>List2!$B$7</c:f>
              <c:strCache>
                <c:ptCount val="1"/>
                <c:pt idx="0">
                  <c:v>PT </c:v>
                </c:pt>
              </c:strCache>
            </c:strRef>
          </c:tx>
          <c:spPr>
            <a:gradFill flip="none" rotWithShape="1">
              <a:gsLst>
                <a:gs pos="0">
                  <a:schemeClr val="accent2"/>
                </a:gs>
                <a:gs pos="75000">
                  <a:schemeClr val="accent2">
                    <a:lumMod val="60000"/>
                    <a:lumOff val="40000"/>
                  </a:schemeClr>
                </a:gs>
                <a:gs pos="51000">
                  <a:schemeClr val="accent2">
                    <a:alpha val="75000"/>
                  </a:schemeClr>
                </a:gs>
                <a:gs pos="100000">
                  <a:schemeClr val="accent2">
                    <a:lumMod val="20000"/>
                    <a:lumOff val="80000"/>
                    <a:alpha val="15000"/>
                  </a:schemeClr>
                </a:gs>
              </a:gsLst>
              <a:lin ang="5400000" scaled="0"/>
            </a:gradFill>
            <a:ln>
              <a:noFill/>
            </a:ln>
            <a:effectLst/>
          </c:spPr>
          <c:invertIfNegative val="0"/>
          <c:cat>
            <c:numRef>
              <c:f>List2!$C$5:$H$5</c:f>
              <c:numCache>
                <c:formatCode>General</c:formatCode>
                <c:ptCount val="6"/>
                <c:pt idx="0">
                  <c:v>1995</c:v>
                </c:pt>
                <c:pt idx="1">
                  <c:v>2000</c:v>
                </c:pt>
                <c:pt idx="2">
                  <c:v>2005</c:v>
                </c:pt>
                <c:pt idx="3">
                  <c:v>2010</c:v>
                </c:pt>
                <c:pt idx="4">
                  <c:v>2015</c:v>
                </c:pt>
                <c:pt idx="5">
                  <c:v>2020</c:v>
                </c:pt>
              </c:numCache>
            </c:numRef>
          </c:cat>
          <c:val>
            <c:numRef>
              <c:f>List2!$C$7:$H$7</c:f>
              <c:numCache>
                <c:formatCode>#,##0.00</c:formatCode>
                <c:ptCount val="6"/>
                <c:pt idx="0">
                  <c:v>37162.400000000001</c:v>
                </c:pt>
                <c:pt idx="1">
                  <c:v>37480.699999999997</c:v>
                </c:pt>
                <c:pt idx="2">
                  <c:v>39952.800000000003</c:v>
                </c:pt>
                <c:pt idx="3">
                  <c:v>43458.6</c:v>
                </c:pt>
                <c:pt idx="4">
                  <c:v>44108.6</c:v>
                </c:pt>
                <c:pt idx="5">
                  <c:v>21664</c:v>
                </c:pt>
              </c:numCache>
            </c:numRef>
          </c:val>
          <c:extLst>
            <c:ext xmlns:c16="http://schemas.microsoft.com/office/drawing/2014/chart" uri="{C3380CC4-5D6E-409C-BE32-E72D297353CC}">
              <c16:uniqueId val="{00000001-799E-4EDF-9563-3E1C04585F62}"/>
            </c:ext>
          </c:extLst>
        </c:ser>
        <c:ser>
          <c:idx val="2"/>
          <c:order val="2"/>
          <c:tx>
            <c:strRef>
              <c:f>List2!$B$8</c:f>
              <c:strCache>
                <c:ptCount val="1"/>
                <c:pt idx="0">
                  <c:v>Car</c:v>
                </c:pt>
              </c:strCache>
            </c:strRef>
          </c:tx>
          <c:spPr>
            <a:gradFill flip="none" rotWithShape="1">
              <a:gsLst>
                <a:gs pos="0">
                  <a:schemeClr val="accent3"/>
                </a:gs>
                <a:gs pos="75000">
                  <a:schemeClr val="accent3">
                    <a:lumMod val="60000"/>
                    <a:lumOff val="40000"/>
                  </a:schemeClr>
                </a:gs>
                <a:gs pos="51000">
                  <a:schemeClr val="accent3">
                    <a:alpha val="75000"/>
                  </a:schemeClr>
                </a:gs>
                <a:gs pos="100000">
                  <a:schemeClr val="accent3">
                    <a:lumMod val="20000"/>
                    <a:lumOff val="80000"/>
                    <a:alpha val="15000"/>
                  </a:schemeClr>
                </a:gs>
              </a:gsLst>
              <a:lin ang="5400000" scaled="0"/>
            </a:gradFill>
            <a:ln>
              <a:noFill/>
            </a:ln>
            <a:effectLst/>
          </c:spPr>
          <c:invertIfNegative val="0"/>
          <c:cat>
            <c:numRef>
              <c:f>List2!$C$5:$H$5</c:f>
              <c:numCache>
                <c:formatCode>General</c:formatCode>
                <c:ptCount val="6"/>
                <c:pt idx="0">
                  <c:v>1995</c:v>
                </c:pt>
                <c:pt idx="1">
                  <c:v>2000</c:v>
                </c:pt>
                <c:pt idx="2">
                  <c:v>2005</c:v>
                </c:pt>
                <c:pt idx="3">
                  <c:v>2010</c:v>
                </c:pt>
                <c:pt idx="4">
                  <c:v>2015</c:v>
                </c:pt>
                <c:pt idx="5">
                  <c:v>2020</c:v>
                </c:pt>
              </c:numCache>
            </c:numRef>
          </c:cat>
          <c:val>
            <c:numRef>
              <c:f>List2!$C$8:$H$8</c:f>
              <c:numCache>
                <c:formatCode>#,##0.00</c:formatCode>
                <c:ptCount val="6"/>
                <c:pt idx="0">
                  <c:v>54500</c:v>
                </c:pt>
                <c:pt idx="1">
                  <c:v>63840</c:v>
                </c:pt>
                <c:pt idx="2">
                  <c:v>68640</c:v>
                </c:pt>
                <c:pt idx="3">
                  <c:v>63570</c:v>
                </c:pt>
                <c:pt idx="4">
                  <c:v>69705</c:v>
                </c:pt>
                <c:pt idx="5">
                  <c:v>68936</c:v>
                </c:pt>
              </c:numCache>
            </c:numRef>
          </c:val>
          <c:extLst>
            <c:ext xmlns:c16="http://schemas.microsoft.com/office/drawing/2014/chart" uri="{C3380CC4-5D6E-409C-BE32-E72D297353CC}">
              <c16:uniqueId val="{00000002-799E-4EDF-9563-3E1C04585F62}"/>
            </c:ext>
          </c:extLst>
        </c:ser>
        <c:dLbls>
          <c:showLegendKey val="0"/>
          <c:showVal val="0"/>
          <c:showCatName val="0"/>
          <c:showSerName val="0"/>
          <c:showPercent val="0"/>
          <c:showBubbleSize val="0"/>
        </c:dLbls>
        <c:gapWidth val="355"/>
        <c:overlap val="-70"/>
        <c:axId val="531281424"/>
        <c:axId val="531283392"/>
      </c:barChart>
      <c:catAx>
        <c:axId val="5312814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31283392"/>
        <c:crosses val="autoZero"/>
        <c:auto val="1"/>
        <c:lblAlgn val="ctr"/>
        <c:lblOffset val="100"/>
        <c:noMultiLvlLbl val="0"/>
      </c:catAx>
      <c:valAx>
        <c:axId val="531283392"/>
        <c:scaling>
          <c:orientation val="minMax"/>
        </c:scaling>
        <c:delete val="0"/>
        <c:axPos val="l"/>
        <c:majorGridlines>
          <c:spPr>
            <a:ln w="9525" cap="flat" cmpd="sng" algn="ctr">
              <a:gradFill>
                <a:gsLst>
                  <a:gs pos="100000">
                    <a:schemeClr val="tx1">
                      <a:lumMod val="5000"/>
                      <a:lumOff val="95000"/>
                    </a:schemeClr>
                  </a:gs>
                  <a:gs pos="0">
                    <a:schemeClr val="tx1">
                      <a:lumMod val="25000"/>
                      <a:lumOff val="75000"/>
                    </a:schemeClr>
                  </a:gs>
                </a:gsLst>
                <a:lin ang="5400000" scaled="0"/>
              </a:gra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crossAx val="53128142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0">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bg1"/>
    </cs:fontRef>
    <cs:spPr>
      <a:solidFill>
        <a:schemeClr val="tx1">
          <a:lumMod val="50000"/>
          <a:lumOff val="50000"/>
        </a:schemeClr>
      </a:solidFill>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
  <cs:dataPoint3D>
    <cs:lnRef idx="0"/>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cs:spPr>
  </cs:dataPoint3D>
  <cs:dataPointLine>
    <cs:lnRef idx="0">
      <cs:styleClr val="auto"/>
    </cs:lnRef>
    <cs:fillRef idx="0"/>
    <cs:effectRef idx="0"/>
    <cs:fontRef idx="minor">
      <a:schemeClr val="dk1"/>
    </cs:fontRef>
    <cs:spPr>
      <a:ln w="28575" cap="rnd">
        <a:solidFill>
          <a:schemeClr val="phClr"/>
        </a:solidFill>
        <a:round/>
      </a:ln>
    </cs:spPr>
  </cs:dataPointLine>
  <cs:dataPointMarker>
    <cs:lnRef idx="0">
      <cs:styleClr val="auto"/>
    </cs:lnRef>
    <cs:fillRef idx="0">
      <cs:styleClr val="auto"/>
    </cs:fillRef>
    <cs:effectRef idx="0"/>
    <cs:fontRef idx="minor">
      <a:schemeClr val="dk1"/>
    </cs:fontRef>
    <cs:spPr>
      <a:gradFill flip="none" rotWithShape="1">
        <a:gsLst>
          <a:gs pos="0">
            <a:schemeClr val="phClr"/>
          </a:gs>
          <a:gs pos="75000">
            <a:schemeClr val="phClr">
              <a:lumMod val="60000"/>
              <a:lumOff val="40000"/>
            </a:schemeClr>
          </a:gs>
          <a:gs pos="51000">
            <a:schemeClr val="phClr">
              <a:alpha val="75000"/>
            </a:schemeClr>
          </a:gs>
          <a:gs pos="100000">
            <a:schemeClr val="phClr">
              <a:lumMod val="20000"/>
              <a:lumOff val="80000"/>
              <a:alpha val="15000"/>
            </a:schemeClr>
          </a:gs>
        </a:gsLst>
        <a:lin ang="5400000" scaled="0"/>
      </a:gradFill>
      <a:ln w="9525" cap="flat" cmpd="sng" algn="ctr">
        <a:solidFill>
          <a:schemeClr val="phClr">
            <a:shade val="95000"/>
          </a:scheme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65000"/>
            <a:lumOff val="3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cap="flat" cmpd="sng" algn="ctr">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ajor>
  <cs:gridlineMinor>
    <cs:lnRef idx="0"/>
    <cs:fillRef idx="0"/>
    <cs:effectRef idx="0"/>
    <cs:fontRef idx="minor">
      <a:schemeClr val="dk1"/>
    </cs:fontRef>
    <cs:spPr>
      <a:ln w="9525" cap="flat" cmpd="sng" algn="ctr">
        <a:gradFill>
          <a:gsLst>
            <a:gs pos="100000">
              <a:schemeClr val="tx1">
                <a:lumMod val="5000"/>
                <a:lumOff val="95000"/>
              </a:schemeClr>
            </a:gs>
            <a:gs pos="0">
              <a:schemeClr val="tx1">
                <a:lumMod val="25000"/>
                <a:lumOff val="75000"/>
              </a:schemeClr>
            </a:gs>
          </a:gsLst>
          <a:lin ang="5400000" scaled="0"/>
        </a:gradFill>
        <a:round/>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headEnd type="none" w="sm" len="sm"/>
        <a:tailEnd type="none" w="sm" len="sm"/>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800" b="1" kern="1200" cap="all" spc="50" baseline="0"/>
  </cs:title>
  <cs:trendline>
    <cs:lnRef idx="0">
      <cs:styleClr val="auto"/>
    </cs:lnRef>
    <cs:fillRef idx="0"/>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3-08T09:19:39.302" idx="1">
    <p:pos x="10" y="202"/>
    <p:text>Jak už jsem poznamenával předloni, "Nizozemí" není žádná v současnosti existující země. Správně se jmenuje "Nizozemsko".</p:text>
    <p:extLst>
      <p:ext uri="{C676402C-5697-4E1C-873F-D02D1690AC5C}">
        <p15:threadingInfo xmlns:p15="http://schemas.microsoft.com/office/powerpoint/2012/main" timeZoneBias="0"/>
      </p:ext>
    </p:extLst>
  </p:cm>
</p:cmLst>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9E09508-F436-CD43-8FF7-18A4A4A45608}" type="doc">
      <dgm:prSet loTypeId="urn:microsoft.com/office/officeart/2005/8/layout/pyramid1" loCatId="" qsTypeId="urn:microsoft.com/office/officeart/2005/8/quickstyle/simple1" qsCatId="simple" csTypeId="urn:microsoft.com/office/officeart/2005/8/colors/accent3_3" csCatId="accent3" phldr="1"/>
      <dgm:spPr/>
    </dgm:pt>
    <dgm:pt modelId="{B2EFEAFF-F628-4245-80AE-B0CD2DF75679}">
      <dgm:prSet phldrT="[Text]" custT="1"/>
      <dgm:spPr>
        <a:solidFill>
          <a:srgbClr val="50BDBC"/>
        </a:solidFill>
      </dgm:spPr>
      <dgm:t>
        <a:bodyPr/>
        <a:lstStyle/>
        <a:p>
          <a:endParaRPr lang="cs-CZ" sz="2000" dirty="0">
            <a:solidFill>
              <a:schemeClr val="bg1"/>
            </a:solidFill>
          </a:endParaRPr>
        </a:p>
        <a:p>
          <a:r>
            <a:rPr lang="en-GB" sz="2000">
              <a:solidFill>
                <a:schemeClr val="bg1"/>
              </a:solidFill>
            </a:rPr>
            <a:t>tidiness</a:t>
          </a:r>
        </a:p>
      </dgm:t>
    </dgm:pt>
    <dgm:pt modelId="{0C8E8B88-60EF-F547-838A-1AA66FCE1C1B}" type="parTrans" cxnId="{3A6DD190-A585-9844-963C-BF8B0C067E32}">
      <dgm:prSet/>
      <dgm:spPr/>
      <dgm:t>
        <a:bodyPr/>
        <a:lstStyle/>
        <a:p>
          <a:endParaRPr lang="cs-CZ"/>
        </a:p>
      </dgm:t>
    </dgm:pt>
    <dgm:pt modelId="{A908F92C-1ED9-8844-BDD7-475CA1626C54}" type="sibTrans" cxnId="{3A6DD190-A585-9844-963C-BF8B0C067E32}">
      <dgm:prSet/>
      <dgm:spPr/>
      <dgm:t>
        <a:bodyPr/>
        <a:lstStyle/>
        <a:p>
          <a:endParaRPr lang="cs-CZ"/>
        </a:p>
      </dgm:t>
    </dgm:pt>
    <dgm:pt modelId="{5AFEAC2D-94B7-194A-9BD7-DA93C5370209}">
      <dgm:prSet phldrT="[Text]"/>
      <dgm:spPr>
        <a:solidFill>
          <a:srgbClr val="52C1BE"/>
        </a:solidFill>
      </dgm:spPr>
      <dgm:t>
        <a:bodyPr/>
        <a:lstStyle/>
        <a:p>
          <a:r>
            <a:rPr lang="en-GB">
              <a:solidFill>
                <a:schemeClr val="bg1"/>
              </a:solidFill>
            </a:rPr>
            <a:t>speed</a:t>
          </a:r>
        </a:p>
      </dgm:t>
    </dgm:pt>
    <dgm:pt modelId="{0EB6E659-8C77-1C41-AA77-EB4B832C436E}" type="parTrans" cxnId="{FE0F69C1-E785-1B42-82AB-643D33EE85B6}">
      <dgm:prSet/>
      <dgm:spPr/>
      <dgm:t>
        <a:bodyPr/>
        <a:lstStyle/>
        <a:p>
          <a:endParaRPr lang="cs-CZ"/>
        </a:p>
      </dgm:t>
    </dgm:pt>
    <dgm:pt modelId="{86527A08-C04F-5A46-BC79-656C2128E82E}" type="sibTrans" cxnId="{FE0F69C1-E785-1B42-82AB-643D33EE85B6}">
      <dgm:prSet/>
      <dgm:spPr/>
      <dgm:t>
        <a:bodyPr/>
        <a:lstStyle/>
        <a:p>
          <a:endParaRPr lang="cs-CZ"/>
        </a:p>
      </dgm:t>
    </dgm:pt>
    <dgm:pt modelId="{62F3A44D-505D-C04D-92A5-08DD892C9340}">
      <dgm:prSet phldrT="[Text]"/>
      <dgm:spPr>
        <a:solidFill>
          <a:srgbClr val="56C8BE"/>
        </a:solidFill>
      </dgm:spPr>
      <dgm:t>
        <a:bodyPr/>
        <a:lstStyle/>
        <a:p>
          <a:r>
            <a:rPr lang="en-GB">
              <a:solidFill>
                <a:schemeClr val="bg1"/>
              </a:solidFill>
            </a:rPr>
            <a:t>safety</a:t>
          </a:r>
        </a:p>
      </dgm:t>
    </dgm:pt>
    <dgm:pt modelId="{6F9AD1C1-FE60-1E45-8D86-C9B66D72316A}" type="parTrans" cxnId="{2ACDE820-94D0-AD48-A440-8BC1F6552E39}">
      <dgm:prSet/>
      <dgm:spPr/>
      <dgm:t>
        <a:bodyPr/>
        <a:lstStyle/>
        <a:p>
          <a:endParaRPr lang="cs-CZ"/>
        </a:p>
      </dgm:t>
    </dgm:pt>
    <dgm:pt modelId="{25DCC504-45E1-A840-B32F-D37C3528BB7E}" type="sibTrans" cxnId="{2ACDE820-94D0-AD48-A440-8BC1F6552E39}">
      <dgm:prSet/>
      <dgm:spPr/>
      <dgm:t>
        <a:bodyPr/>
        <a:lstStyle/>
        <a:p>
          <a:endParaRPr lang="cs-CZ"/>
        </a:p>
      </dgm:t>
    </dgm:pt>
    <dgm:pt modelId="{B36B6821-B0C3-E349-8A4C-3DFF621E30E9}">
      <dgm:prSet/>
      <dgm:spPr>
        <a:solidFill>
          <a:srgbClr val="5ACFBF"/>
        </a:solidFill>
      </dgm:spPr>
      <dgm:t>
        <a:bodyPr/>
        <a:lstStyle/>
        <a:p>
          <a:r>
            <a:rPr lang="en-GB">
              <a:solidFill>
                <a:schemeClr val="bg1"/>
              </a:solidFill>
            </a:rPr>
            <a:t>affordability</a:t>
          </a:r>
        </a:p>
      </dgm:t>
    </dgm:pt>
    <dgm:pt modelId="{35875038-C760-5840-8158-FFBB8631A65A}" type="parTrans" cxnId="{A60F278A-632A-2142-AC6F-62D2A830BB6B}">
      <dgm:prSet/>
      <dgm:spPr/>
      <dgm:t>
        <a:bodyPr/>
        <a:lstStyle/>
        <a:p>
          <a:endParaRPr lang="cs-CZ"/>
        </a:p>
      </dgm:t>
    </dgm:pt>
    <dgm:pt modelId="{BBB0C185-CC42-C84B-8ABF-2A79F25B4C68}" type="sibTrans" cxnId="{A60F278A-632A-2142-AC6F-62D2A830BB6B}">
      <dgm:prSet/>
      <dgm:spPr/>
      <dgm:t>
        <a:bodyPr/>
        <a:lstStyle/>
        <a:p>
          <a:endParaRPr lang="cs-CZ"/>
        </a:p>
      </dgm:t>
    </dgm:pt>
    <dgm:pt modelId="{60122360-9975-B341-99AC-309FBD0A916C}">
      <dgm:prSet/>
      <dgm:spPr>
        <a:solidFill>
          <a:srgbClr val="5DD5C4"/>
        </a:solidFill>
      </dgm:spPr>
      <dgm:t>
        <a:bodyPr/>
        <a:lstStyle/>
        <a:p>
          <a:r>
            <a:rPr lang="en-GB">
              <a:solidFill>
                <a:schemeClr val="bg1"/>
              </a:solidFill>
            </a:rPr>
            <a:t>comfort, easy access</a:t>
          </a:r>
        </a:p>
      </dgm:t>
    </dgm:pt>
    <dgm:pt modelId="{FBC57064-9C3D-4F48-B57F-A561832E5D43}" type="parTrans" cxnId="{588C9B93-C89B-D646-A0E0-8E3D0A3A4BBE}">
      <dgm:prSet/>
      <dgm:spPr/>
      <dgm:t>
        <a:bodyPr/>
        <a:lstStyle/>
        <a:p>
          <a:endParaRPr lang="cs-CZ"/>
        </a:p>
      </dgm:t>
    </dgm:pt>
    <dgm:pt modelId="{05BA2CFB-D7A6-8847-8FE9-27C4EC637CFE}" type="sibTrans" cxnId="{588C9B93-C89B-D646-A0E0-8E3D0A3A4BBE}">
      <dgm:prSet/>
      <dgm:spPr/>
      <dgm:t>
        <a:bodyPr/>
        <a:lstStyle/>
        <a:p>
          <a:endParaRPr lang="cs-CZ"/>
        </a:p>
      </dgm:t>
    </dgm:pt>
    <dgm:pt modelId="{5B2C7048-8700-B944-BF53-FA51B83D357A}">
      <dgm:prSet/>
      <dgm:spPr>
        <a:solidFill>
          <a:srgbClr val="60DBCB"/>
        </a:solidFill>
      </dgm:spPr>
      <dgm:t>
        <a:bodyPr/>
        <a:lstStyle/>
        <a:p>
          <a:r>
            <a:rPr lang="en-GB">
              <a:solidFill>
                <a:schemeClr val="bg1"/>
              </a:solidFill>
            </a:rPr>
            <a:t>reliability, regularity, no delays</a:t>
          </a:r>
        </a:p>
      </dgm:t>
    </dgm:pt>
    <dgm:pt modelId="{35EC8DE1-6367-E148-8C77-C6423B5E52BB}" type="parTrans" cxnId="{0DEC3782-2901-4649-956A-A579C0D9F030}">
      <dgm:prSet/>
      <dgm:spPr/>
      <dgm:t>
        <a:bodyPr/>
        <a:lstStyle/>
        <a:p>
          <a:endParaRPr lang="cs-CZ"/>
        </a:p>
      </dgm:t>
    </dgm:pt>
    <dgm:pt modelId="{654A48C8-936A-EC4C-8C1D-D7254A008CB4}" type="sibTrans" cxnId="{0DEC3782-2901-4649-956A-A579C0D9F030}">
      <dgm:prSet/>
      <dgm:spPr/>
      <dgm:t>
        <a:bodyPr/>
        <a:lstStyle/>
        <a:p>
          <a:endParaRPr lang="cs-CZ"/>
        </a:p>
      </dgm:t>
    </dgm:pt>
    <dgm:pt modelId="{11D5C098-7A2B-7D4A-ABE5-7F6C5A1C7C8D}" type="pres">
      <dgm:prSet presAssocID="{B9E09508-F436-CD43-8FF7-18A4A4A45608}" presName="Name0" presStyleCnt="0">
        <dgm:presLayoutVars>
          <dgm:dir/>
          <dgm:animLvl val="lvl"/>
          <dgm:resizeHandles val="exact"/>
        </dgm:presLayoutVars>
      </dgm:prSet>
      <dgm:spPr/>
    </dgm:pt>
    <dgm:pt modelId="{24E8E5D9-1C88-A24E-B9D3-C078825625A6}" type="pres">
      <dgm:prSet presAssocID="{B2EFEAFF-F628-4245-80AE-B0CD2DF75679}" presName="Name8" presStyleCnt="0"/>
      <dgm:spPr/>
    </dgm:pt>
    <dgm:pt modelId="{F33DE552-12FB-664A-BDDC-274229B68FA8}" type="pres">
      <dgm:prSet presAssocID="{B2EFEAFF-F628-4245-80AE-B0CD2DF75679}" presName="level" presStyleLbl="node1" presStyleIdx="0" presStyleCnt="6" custScaleY="185304">
        <dgm:presLayoutVars>
          <dgm:chMax val="1"/>
          <dgm:bulletEnabled val="1"/>
        </dgm:presLayoutVars>
      </dgm:prSet>
      <dgm:spPr/>
    </dgm:pt>
    <dgm:pt modelId="{73F304E4-FEE2-ED4E-AA18-EA4C245A75CA}" type="pres">
      <dgm:prSet presAssocID="{B2EFEAFF-F628-4245-80AE-B0CD2DF75679}" presName="levelTx" presStyleLbl="revTx" presStyleIdx="0" presStyleCnt="0">
        <dgm:presLayoutVars>
          <dgm:chMax val="1"/>
          <dgm:bulletEnabled val="1"/>
        </dgm:presLayoutVars>
      </dgm:prSet>
      <dgm:spPr/>
    </dgm:pt>
    <dgm:pt modelId="{031E96AC-0E45-9447-8318-B852401548BC}" type="pres">
      <dgm:prSet presAssocID="{5AFEAC2D-94B7-194A-9BD7-DA93C5370209}" presName="Name8" presStyleCnt="0"/>
      <dgm:spPr/>
    </dgm:pt>
    <dgm:pt modelId="{E65DBD75-5848-094D-AC41-EFF3A01DDB0F}" type="pres">
      <dgm:prSet presAssocID="{5AFEAC2D-94B7-194A-9BD7-DA93C5370209}" presName="level" presStyleLbl="node1" presStyleIdx="1" presStyleCnt="6">
        <dgm:presLayoutVars>
          <dgm:chMax val="1"/>
          <dgm:bulletEnabled val="1"/>
        </dgm:presLayoutVars>
      </dgm:prSet>
      <dgm:spPr/>
    </dgm:pt>
    <dgm:pt modelId="{B0447402-5EB9-374E-8572-956E0BF1CE01}" type="pres">
      <dgm:prSet presAssocID="{5AFEAC2D-94B7-194A-9BD7-DA93C5370209}" presName="levelTx" presStyleLbl="revTx" presStyleIdx="0" presStyleCnt="0">
        <dgm:presLayoutVars>
          <dgm:chMax val="1"/>
          <dgm:bulletEnabled val="1"/>
        </dgm:presLayoutVars>
      </dgm:prSet>
      <dgm:spPr/>
    </dgm:pt>
    <dgm:pt modelId="{CBCD9ECF-ADC7-7B43-98FD-DC8742EB5BCC}" type="pres">
      <dgm:prSet presAssocID="{62F3A44D-505D-C04D-92A5-08DD892C9340}" presName="Name8" presStyleCnt="0"/>
      <dgm:spPr/>
    </dgm:pt>
    <dgm:pt modelId="{DAB46613-110E-E044-B81B-A2C464BDAE29}" type="pres">
      <dgm:prSet presAssocID="{62F3A44D-505D-C04D-92A5-08DD892C9340}" presName="level" presStyleLbl="node1" presStyleIdx="2" presStyleCnt="6">
        <dgm:presLayoutVars>
          <dgm:chMax val="1"/>
          <dgm:bulletEnabled val="1"/>
        </dgm:presLayoutVars>
      </dgm:prSet>
      <dgm:spPr/>
    </dgm:pt>
    <dgm:pt modelId="{7A0A50D4-412B-E345-95E7-E3FC319E1185}" type="pres">
      <dgm:prSet presAssocID="{62F3A44D-505D-C04D-92A5-08DD892C9340}" presName="levelTx" presStyleLbl="revTx" presStyleIdx="0" presStyleCnt="0">
        <dgm:presLayoutVars>
          <dgm:chMax val="1"/>
          <dgm:bulletEnabled val="1"/>
        </dgm:presLayoutVars>
      </dgm:prSet>
      <dgm:spPr/>
    </dgm:pt>
    <dgm:pt modelId="{36E95457-448F-B748-ABBB-80B4E8965597}" type="pres">
      <dgm:prSet presAssocID="{B36B6821-B0C3-E349-8A4C-3DFF621E30E9}" presName="Name8" presStyleCnt="0"/>
      <dgm:spPr/>
    </dgm:pt>
    <dgm:pt modelId="{B7B059B1-D3D7-B248-8D91-CCD0F636E897}" type="pres">
      <dgm:prSet presAssocID="{B36B6821-B0C3-E349-8A4C-3DFF621E30E9}" presName="level" presStyleLbl="node1" presStyleIdx="3" presStyleCnt="6">
        <dgm:presLayoutVars>
          <dgm:chMax val="1"/>
          <dgm:bulletEnabled val="1"/>
        </dgm:presLayoutVars>
      </dgm:prSet>
      <dgm:spPr/>
    </dgm:pt>
    <dgm:pt modelId="{FAEFD497-540E-6E4A-81F5-C3018281E3D5}" type="pres">
      <dgm:prSet presAssocID="{B36B6821-B0C3-E349-8A4C-3DFF621E30E9}" presName="levelTx" presStyleLbl="revTx" presStyleIdx="0" presStyleCnt="0">
        <dgm:presLayoutVars>
          <dgm:chMax val="1"/>
          <dgm:bulletEnabled val="1"/>
        </dgm:presLayoutVars>
      </dgm:prSet>
      <dgm:spPr/>
    </dgm:pt>
    <dgm:pt modelId="{81C0FDD5-6F8F-2949-84DF-F8F645F26476}" type="pres">
      <dgm:prSet presAssocID="{60122360-9975-B341-99AC-309FBD0A916C}" presName="Name8" presStyleCnt="0"/>
      <dgm:spPr/>
    </dgm:pt>
    <dgm:pt modelId="{E0D47568-EE36-AF4A-96B2-12C39D6F6762}" type="pres">
      <dgm:prSet presAssocID="{60122360-9975-B341-99AC-309FBD0A916C}" presName="level" presStyleLbl="node1" presStyleIdx="4" presStyleCnt="6">
        <dgm:presLayoutVars>
          <dgm:chMax val="1"/>
          <dgm:bulletEnabled val="1"/>
        </dgm:presLayoutVars>
      </dgm:prSet>
      <dgm:spPr/>
    </dgm:pt>
    <dgm:pt modelId="{9DA05483-9ACE-2949-9E14-A55AAD9CC925}" type="pres">
      <dgm:prSet presAssocID="{60122360-9975-B341-99AC-309FBD0A916C}" presName="levelTx" presStyleLbl="revTx" presStyleIdx="0" presStyleCnt="0">
        <dgm:presLayoutVars>
          <dgm:chMax val="1"/>
          <dgm:bulletEnabled val="1"/>
        </dgm:presLayoutVars>
      </dgm:prSet>
      <dgm:spPr/>
    </dgm:pt>
    <dgm:pt modelId="{3A5BC1A3-7A92-1746-95D1-5DC7608D9AE4}" type="pres">
      <dgm:prSet presAssocID="{5B2C7048-8700-B944-BF53-FA51B83D357A}" presName="Name8" presStyleCnt="0"/>
      <dgm:spPr/>
    </dgm:pt>
    <dgm:pt modelId="{9AFB49C5-0F6B-8D43-B285-E79DC265971F}" type="pres">
      <dgm:prSet presAssocID="{5B2C7048-8700-B944-BF53-FA51B83D357A}" presName="level" presStyleLbl="node1" presStyleIdx="5" presStyleCnt="6">
        <dgm:presLayoutVars>
          <dgm:chMax val="1"/>
          <dgm:bulletEnabled val="1"/>
        </dgm:presLayoutVars>
      </dgm:prSet>
      <dgm:spPr/>
    </dgm:pt>
    <dgm:pt modelId="{77563E18-6864-984D-8561-888FC0A73807}" type="pres">
      <dgm:prSet presAssocID="{5B2C7048-8700-B944-BF53-FA51B83D357A}" presName="levelTx" presStyleLbl="revTx" presStyleIdx="0" presStyleCnt="0">
        <dgm:presLayoutVars>
          <dgm:chMax val="1"/>
          <dgm:bulletEnabled val="1"/>
        </dgm:presLayoutVars>
      </dgm:prSet>
      <dgm:spPr/>
    </dgm:pt>
  </dgm:ptLst>
  <dgm:cxnLst>
    <dgm:cxn modelId="{5343C701-04D2-E447-800B-13CA2A9D7DD6}" type="presOf" srcId="{60122360-9975-B341-99AC-309FBD0A916C}" destId="{E0D47568-EE36-AF4A-96B2-12C39D6F6762}" srcOrd="0" destOrd="0" presId="urn:microsoft.com/office/officeart/2005/8/layout/pyramid1"/>
    <dgm:cxn modelId="{6C028F09-0899-4143-8FAB-7BA77750CD58}" type="presOf" srcId="{5B2C7048-8700-B944-BF53-FA51B83D357A}" destId="{9AFB49C5-0F6B-8D43-B285-E79DC265971F}" srcOrd="0" destOrd="0" presId="urn:microsoft.com/office/officeart/2005/8/layout/pyramid1"/>
    <dgm:cxn modelId="{4BAF9718-FE76-FA48-835B-84AD41DD6835}" type="presOf" srcId="{5AFEAC2D-94B7-194A-9BD7-DA93C5370209}" destId="{E65DBD75-5848-094D-AC41-EFF3A01DDB0F}" srcOrd="0" destOrd="0" presId="urn:microsoft.com/office/officeart/2005/8/layout/pyramid1"/>
    <dgm:cxn modelId="{056D6B1D-0386-BD47-BA95-4967DB36F3AE}" type="presOf" srcId="{B2EFEAFF-F628-4245-80AE-B0CD2DF75679}" destId="{73F304E4-FEE2-ED4E-AA18-EA4C245A75CA}" srcOrd="1" destOrd="0" presId="urn:microsoft.com/office/officeart/2005/8/layout/pyramid1"/>
    <dgm:cxn modelId="{B8CDBE1E-FE00-0A42-854A-0FCBB96389A1}" type="presOf" srcId="{5B2C7048-8700-B944-BF53-FA51B83D357A}" destId="{77563E18-6864-984D-8561-888FC0A73807}" srcOrd="1" destOrd="0" presId="urn:microsoft.com/office/officeart/2005/8/layout/pyramid1"/>
    <dgm:cxn modelId="{2ACDE820-94D0-AD48-A440-8BC1F6552E39}" srcId="{B9E09508-F436-CD43-8FF7-18A4A4A45608}" destId="{62F3A44D-505D-C04D-92A5-08DD892C9340}" srcOrd="2" destOrd="0" parTransId="{6F9AD1C1-FE60-1E45-8D86-C9B66D72316A}" sibTransId="{25DCC504-45E1-A840-B32F-D37C3528BB7E}"/>
    <dgm:cxn modelId="{0EEEE84B-E27F-2648-AEB0-6A44CB80AE21}" type="presOf" srcId="{B36B6821-B0C3-E349-8A4C-3DFF621E30E9}" destId="{FAEFD497-540E-6E4A-81F5-C3018281E3D5}" srcOrd="1" destOrd="0" presId="urn:microsoft.com/office/officeart/2005/8/layout/pyramid1"/>
    <dgm:cxn modelId="{BBE20372-0863-C740-B2BA-0E042045BBF4}" type="presOf" srcId="{B9E09508-F436-CD43-8FF7-18A4A4A45608}" destId="{11D5C098-7A2B-7D4A-ABE5-7F6C5A1C7C8D}" srcOrd="0" destOrd="0" presId="urn:microsoft.com/office/officeart/2005/8/layout/pyramid1"/>
    <dgm:cxn modelId="{42358454-9C44-D346-9F0F-8BFD389359E6}" type="presOf" srcId="{B2EFEAFF-F628-4245-80AE-B0CD2DF75679}" destId="{F33DE552-12FB-664A-BDDC-274229B68FA8}" srcOrd="0" destOrd="0" presId="urn:microsoft.com/office/officeart/2005/8/layout/pyramid1"/>
    <dgm:cxn modelId="{EE03D578-29F5-7F4B-A814-1EBC1BDF1BB4}" type="presOf" srcId="{5AFEAC2D-94B7-194A-9BD7-DA93C5370209}" destId="{B0447402-5EB9-374E-8572-956E0BF1CE01}" srcOrd="1" destOrd="0" presId="urn:microsoft.com/office/officeart/2005/8/layout/pyramid1"/>
    <dgm:cxn modelId="{0DEC3782-2901-4649-956A-A579C0D9F030}" srcId="{B9E09508-F436-CD43-8FF7-18A4A4A45608}" destId="{5B2C7048-8700-B944-BF53-FA51B83D357A}" srcOrd="5" destOrd="0" parTransId="{35EC8DE1-6367-E148-8C77-C6423B5E52BB}" sibTransId="{654A48C8-936A-EC4C-8C1D-D7254A008CB4}"/>
    <dgm:cxn modelId="{A60F278A-632A-2142-AC6F-62D2A830BB6B}" srcId="{B9E09508-F436-CD43-8FF7-18A4A4A45608}" destId="{B36B6821-B0C3-E349-8A4C-3DFF621E30E9}" srcOrd="3" destOrd="0" parTransId="{35875038-C760-5840-8158-FFBB8631A65A}" sibTransId="{BBB0C185-CC42-C84B-8ABF-2A79F25B4C68}"/>
    <dgm:cxn modelId="{3A6DD190-A585-9844-963C-BF8B0C067E32}" srcId="{B9E09508-F436-CD43-8FF7-18A4A4A45608}" destId="{B2EFEAFF-F628-4245-80AE-B0CD2DF75679}" srcOrd="0" destOrd="0" parTransId="{0C8E8B88-60EF-F547-838A-1AA66FCE1C1B}" sibTransId="{A908F92C-1ED9-8844-BDD7-475CA1626C54}"/>
    <dgm:cxn modelId="{588C9B93-C89B-D646-A0E0-8E3D0A3A4BBE}" srcId="{B9E09508-F436-CD43-8FF7-18A4A4A45608}" destId="{60122360-9975-B341-99AC-309FBD0A916C}" srcOrd="4" destOrd="0" parTransId="{FBC57064-9C3D-4F48-B57F-A561832E5D43}" sibTransId="{05BA2CFB-D7A6-8847-8FE9-27C4EC637CFE}"/>
    <dgm:cxn modelId="{B377BF9F-2DFA-A245-9DB4-B6E695DDFD5A}" type="presOf" srcId="{B36B6821-B0C3-E349-8A4C-3DFF621E30E9}" destId="{B7B059B1-D3D7-B248-8D91-CCD0F636E897}" srcOrd="0" destOrd="0" presId="urn:microsoft.com/office/officeart/2005/8/layout/pyramid1"/>
    <dgm:cxn modelId="{B1D5ACAC-525B-F84D-AC19-FC77E8323528}" type="presOf" srcId="{62F3A44D-505D-C04D-92A5-08DD892C9340}" destId="{DAB46613-110E-E044-B81B-A2C464BDAE29}" srcOrd="0" destOrd="0" presId="urn:microsoft.com/office/officeart/2005/8/layout/pyramid1"/>
    <dgm:cxn modelId="{FE0F69C1-E785-1B42-82AB-643D33EE85B6}" srcId="{B9E09508-F436-CD43-8FF7-18A4A4A45608}" destId="{5AFEAC2D-94B7-194A-9BD7-DA93C5370209}" srcOrd="1" destOrd="0" parTransId="{0EB6E659-8C77-1C41-AA77-EB4B832C436E}" sibTransId="{86527A08-C04F-5A46-BC79-656C2128E82E}"/>
    <dgm:cxn modelId="{31E94ED9-6ACE-1E45-B27E-D4835BAA8892}" type="presOf" srcId="{60122360-9975-B341-99AC-309FBD0A916C}" destId="{9DA05483-9ACE-2949-9E14-A55AAD9CC925}" srcOrd="1" destOrd="0" presId="urn:microsoft.com/office/officeart/2005/8/layout/pyramid1"/>
    <dgm:cxn modelId="{55EF2CFD-1FF5-AB4A-8DBA-32E23AB89DC2}" type="presOf" srcId="{62F3A44D-505D-C04D-92A5-08DD892C9340}" destId="{7A0A50D4-412B-E345-95E7-E3FC319E1185}" srcOrd="1" destOrd="0" presId="urn:microsoft.com/office/officeart/2005/8/layout/pyramid1"/>
    <dgm:cxn modelId="{11358404-544D-C946-9881-5F3E8E30341B}" type="presParOf" srcId="{11D5C098-7A2B-7D4A-ABE5-7F6C5A1C7C8D}" destId="{24E8E5D9-1C88-A24E-B9D3-C078825625A6}" srcOrd="0" destOrd="0" presId="urn:microsoft.com/office/officeart/2005/8/layout/pyramid1"/>
    <dgm:cxn modelId="{C5FCEC99-67AA-8949-AFDF-C574E3DC74F3}" type="presParOf" srcId="{24E8E5D9-1C88-A24E-B9D3-C078825625A6}" destId="{F33DE552-12FB-664A-BDDC-274229B68FA8}" srcOrd="0" destOrd="0" presId="urn:microsoft.com/office/officeart/2005/8/layout/pyramid1"/>
    <dgm:cxn modelId="{123E1BDB-981B-5748-9781-08C426C7E9AF}" type="presParOf" srcId="{24E8E5D9-1C88-A24E-B9D3-C078825625A6}" destId="{73F304E4-FEE2-ED4E-AA18-EA4C245A75CA}" srcOrd="1" destOrd="0" presId="urn:microsoft.com/office/officeart/2005/8/layout/pyramid1"/>
    <dgm:cxn modelId="{604D4598-B226-D940-ADE9-7B96DB2E3208}" type="presParOf" srcId="{11D5C098-7A2B-7D4A-ABE5-7F6C5A1C7C8D}" destId="{031E96AC-0E45-9447-8318-B852401548BC}" srcOrd="1" destOrd="0" presId="urn:microsoft.com/office/officeart/2005/8/layout/pyramid1"/>
    <dgm:cxn modelId="{455DC6FC-292C-6F45-A66E-4C160AB02C4E}" type="presParOf" srcId="{031E96AC-0E45-9447-8318-B852401548BC}" destId="{E65DBD75-5848-094D-AC41-EFF3A01DDB0F}" srcOrd="0" destOrd="0" presId="urn:microsoft.com/office/officeart/2005/8/layout/pyramid1"/>
    <dgm:cxn modelId="{82B0584E-BF5A-C64E-A106-9D36FF36B1A7}" type="presParOf" srcId="{031E96AC-0E45-9447-8318-B852401548BC}" destId="{B0447402-5EB9-374E-8572-956E0BF1CE01}" srcOrd="1" destOrd="0" presId="urn:microsoft.com/office/officeart/2005/8/layout/pyramid1"/>
    <dgm:cxn modelId="{7575844D-3EAD-5142-9477-2934B01FB860}" type="presParOf" srcId="{11D5C098-7A2B-7D4A-ABE5-7F6C5A1C7C8D}" destId="{CBCD9ECF-ADC7-7B43-98FD-DC8742EB5BCC}" srcOrd="2" destOrd="0" presId="urn:microsoft.com/office/officeart/2005/8/layout/pyramid1"/>
    <dgm:cxn modelId="{550C1F40-1880-0C43-889D-802BD5998C53}" type="presParOf" srcId="{CBCD9ECF-ADC7-7B43-98FD-DC8742EB5BCC}" destId="{DAB46613-110E-E044-B81B-A2C464BDAE29}" srcOrd="0" destOrd="0" presId="urn:microsoft.com/office/officeart/2005/8/layout/pyramid1"/>
    <dgm:cxn modelId="{4DA8E29D-AA69-C34A-A410-D853FE79AA44}" type="presParOf" srcId="{CBCD9ECF-ADC7-7B43-98FD-DC8742EB5BCC}" destId="{7A0A50D4-412B-E345-95E7-E3FC319E1185}" srcOrd="1" destOrd="0" presId="urn:microsoft.com/office/officeart/2005/8/layout/pyramid1"/>
    <dgm:cxn modelId="{DFE3D446-C956-CE49-A47C-C70328E0B9E2}" type="presParOf" srcId="{11D5C098-7A2B-7D4A-ABE5-7F6C5A1C7C8D}" destId="{36E95457-448F-B748-ABBB-80B4E8965597}" srcOrd="3" destOrd="0" presId="urn:microsoft.com/office/officeart/2005/8/layout/pyramid1"/>
    <dgm:cxn modelId="{94BEA60A-8030-BD4F-AB9E-6716CB7D6017}" type="presParOf" srcId="{36E95457-448F-B748-ABBB-80B4E8965597}" destId="{B7B059B1-D3D7-B248-8D91-CCD0F636E897}" srcOrd="0" destOrd="0" presId="urn:microsoft.com/office/officeart/2005/8/layout/pyramid1"/>
    <dgm:cxn modelId="{8E9234BE-9261-6D43-A795-5B52ABAD73D5}" type="presParOf" srcId="{36E95457-448F-B748-ABBB-80B4E8965597}" destId="{FAEFD497-540E-6E4A-81F5-C3018281E3D5}" srcOrd="1" destOrd="0" presId="urn:microsoft.com/office/officeart/2005/8/layout/pyramid1"/>
    <dgm:cxn modelId="{4D94F01D-29A0-3542-904F-9BA8E5812B5C}" type="presParOf" srcId="{11D5C098-7A2B-7D4A-ABE5-7F6C5A1C7C8D}" destId="{81C0FDD5-6F8F-2949-84DF-F8F645F26476}" srcOrd="4" destOrd="0" presId="urn:microsoft.com/office/officeart/2005/8/layout/pyramid1"/>
    <dgm:cxn modelId="{542CA371-6D22-F54D-95D4-59412967F1EA}" type="presParOf" srcId="{81C0FDD5-6F8F-2949-84DF-F8F645F26476}" destId="{E0D47568-EE36-AF4A-96B2-12C39D6F6762}" srcOrd="0" destOrd="0" presId="urn:microsoft.com/office/officeart/2005/8/layout/pyramid1"/>
    <dgm:cxn modelId="{EC5ECA38-1670-404A-96C8-B7382A33A5CC}" type="presParOf" srcId="{81C0FDD5-6F8F-2949-84DF-F8F645F26476}" destId="{9DA05483-9ACE-2949-9E14-A55AAD9CC925}" srcOrd="1" destOrd="0" presId="urn:microsoft.com/office/officeart/2005/8/layout/pyramid1"/>
    <dgm:cxn modelId="{37E81697-6208-1448-B7DA-6B9E2434E6CF}" type="presParOf" srcId="{11D5C098-7A2B-7D4A-ABE5-7F6C5A1C7C8D}" destId="{3A5BC1A3-7A92-1746-95D1-5DC7608D9AE4}" srcOrd="5" destOrd="0" presId="urn:microsoft.com/office/officeart/2005/8/layout/pyramid1"/>
    <dgm:cxn modelId="{4EB1E6B9-0A0D-3F48-9E6D-2F275F3531B1}" type="presParOf" srcId="{3A5BC1A3-7A92-1746-95D1-5DC7608D9AE4}" destId="{9AFB49C5-0F6B-8D43-B285-E79DC265971F}" srcOrd="0" destOrd="0" presId="urn:microsoft.com/office/officeart/2005/8/layout/pyramid1"/>
    <dgm:cxn modelId="{CD6AFE6A-06FD-0C47-A969-C7FD4DA0C15D}" type="presParOf" srcId="{3A5BC1A3-7A92-1746-95D1-5DC7608D9AE4}" destId="{77563E18-6864-984D-8561-888FC0A73807}" srcOrd="1" destOrd="0" presId="urn:microsoft.com/office/officeart/2005/8/layout/pyramid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B2943B-7423-9142-95D4-67FB07CCCB03}" type="doc">
      <dgm:prSet loTypeId="urn:microsoft.com/office/officeart/2005/8/layout/vList2" loCatId="" qsTypeId="urn:microsoft.com/office/officeart/2005/8/quickstyle/simple1" qsCatId="simple" csTypeId="urn:microsoft.com/office/officeart/2005/8/colors/accent1_2" csCatId="accent1" phldr="1"/>
      <dgm:spPr/>
      <dgm:t>
        <a:bodyPr/>
        <a:lstStyle/>
        <a:p>
          <a:endParaRPr lang="cs-CZ"/>
        </a:p>
      </dgm:t>
    </dgm:pt>
    <dgm:pt modelId="{D44B3FE0-6164-E143-A4AB-6DEFC2D62CC5}">
      <dgm:prSet phldrT="[Text]"/>
      <dgm:spPr>
        <a:solidFill>
          <a:srgbClr val="52C1BE"/>
        </a:solidFill>
      </dgm:spPr>
      <dgm:t>
        <a:bodyPr/>
        <a:lstStyle/>
        <a:p>
          <a:pPr algn="ctr"/>
          <a:r>
            <a:rPr lang="en-GB"/>
            <a:t>safety</a:t>
          </a:r>
        </a:p>
      </dgm:t>
    </dgm:pt>
    <dgm:pt modelId="{09F791D8-6ABF-204B-A1F4-B35EA202E6A6}" type="parTrans" cxnId="{B741C695-DC78-4547-8434-CB6D6D5EEEDB}">
      <dgm:prSet/>
      <dgm:spPr/>
      <dgm:t>
        <a:bodyPr/>
        <a:lstStyle/>
        <a:p>
          <a:pPr algn="ctr"/>
          <a:endParaRPr lang="cs-CZ"/>
        </a:p>
      </dgm:t>
    </dgm:pt>
    <dgm:pt modelId="{4356CDB6-224F-A04B-ABAC-4ACCFF9A852A}" type="sibTrans" cxnId="{B741C695-DC78-4547-8434-CB6D6D5EEEDB}">
      <dgm:prSet/>
      <dgm:spPr/>
      <dgm:t>
        <a:bodyPr/>
        <a:lstStyle/>
        <a:p>
          <a:pPr algn="ctr"/>
          <a:endParaRPr lang="cs-CZ"/>
        </a:p>
      </dgm:t>
    </dgm:pt>
    <dgm:pt modelId="{A302A1DD-D7E9-0442-9000-F09456558E90}">
      <dgm:prSet phldrT="[Text]"/>
      <dgm:spPr>
        <a:solidFill>
          <a:srgbClr val="52C1BE"/>
        </a:solidFill>
      </dgm:spPr>
      <dgm:t>
        <a:bodyPr/>
        <a:lstStyle/>
        <a:p>
          <a:pPr algn="ctr"/>
          <a:r>
            <a:rPr lang="en-GB"/>
            <a:t>bicycle storage at destinations</a:t>
          </a:r>
        </a:p>
      </dgm:t>
    </dgm:pt>
    <dgm:pt modelId="{343AF997-E477-0648-B2A1-23F520C89206}" type="parTrans" cxnId="{9FE0F94F-B1E1-4840-A2A9-2716AB65A8EA}">
      <dgm:prSet/>
      <dgm:spPr/>
      <dgm:t>
        <a:bodyPr/>
        <a:lstStyle/>
        <a:p>
          <a:pPr algn="ctr"/>
          <a:endParaRPr lang="cs-CZ"/>
        </a:p>
      </dgm:t>
    </dgm:pt>
    <dgm:pt modelId="{F6AC8BB7-0A10-C549-872C-C7D269743202}" type="sibTrans" cxnId="{9FE0F94F-B1E1-4840-A2A9-2716AB65A8EA}">
      <dgm:prSet/>
      <dgm:spPr/>
      <dgm:t>
        <a:bodyPr/>
        <a:lstStyle/>
        <a:p>
          <a:pPr algn="ctr"/>
          <a:endParaRPr lang="cs-CZ"/>
        </a:p>
      </dgm:t>
    </dgm:pt>
    <dgm:pt modelId="{8504A39F-0339-7F4A-BA72-CC14EC1183DB}">
      <dgm:prSet phldrT="[Text]"/>
      <dgm:spPr>
        <a:solidFill>
          <a:srgbClr val="56C8BE"/>
        </a:solidFill>
      </dgm:spPr>
      <dgm:t>
        <a:bodyPr/>
        <a:lstStyle/>
        <a:p>
          <a:pPr algn="ctr"/>
          <a:r>
            <a:rPr lang="en-GB"/>
            <a:t>cycling path network</a:t>
          </a:r>
        </a:p>
      </dgm:t>
    </dgm:pt>
    <dgm:pt modelId="{F78BE609-A664-3E49-84D9-D82E7E8F8B7D}" type="parTrans" cxnId="{AAA0F407-20A4-8E4E-886D-3D6B77EF0E33}">
      <dgm:prSet/>
      <dgm:spPr/>
      <dgm:t>
        <a:bodyPr/>
        <a:lstStyle/>
        <a:p>
          <a:pPr algn="ctr"/>
          <a:endParaRPr lang="cs-CZ"/>
        </a:p>
      </dgm:t>
    </dgm:pt>
    <dgm:pt modelId="{95C555E0-15EB-3844-A282-1F213CBE4A84}" type="sibTrans" cxnId="{AAA0F407-20A4-8E4E-886D-3D6B77EF0E33}">
      <dgm:prSet/>
      <dgm:spPr/>
      <dgm:t>
        <a:bodyPr/>
        <a:lstStyle/>
        <a:p>
          <a:pPr algn="ctr"/>
          <a:endParaRPr lang="cs-CZ"/>
        </a:p>
      </dgm:t>
    </dgm:pt>
    <dgm:pt modelId="{8D97D428-71A6-714E-9F7B-F1F5A2D66286}">
      <dgm:prSet phldrT="[Text]"/>
      <dgm:spPr>
        <a:solidFill>
          <a:srgbClr val="5ACFBF"/>
        </a:solidFill>
      </dgm:spPr>
      <dgm:t>
        <a:bodyPr/>
        <a:lstStyle/>
        <a:p>
          <a:pPr algn="ctr"/>
          <a:r>
            <a:rPr lang="en-GB"/>
            <a:t>hygiene and changing rooms</a:t>
          </a:r>
        </a:p>
      </dgm:t>
    </dgm:pt>
    <dgm:pt modelId="{7A29101B-ECA5-9B4D-A485-7C936DC0CF99}" type="parTrans" cxnId="{200987F6-0A33-FE4A-866F-2F96C24D6853}">
      <dgm:prSet/>
      <dgm:spPr/>
      <dgm:t>
        <a:bodyPr/>
        <a:lstStyle/>
        <a:p>
          <a:pPr algn="ctr"/>
          <a:endParaRPr lang="cs-CZ"/>
        </a:p>
      </dgm:t>
    </dgm:pt>
    <dgm:pt modelId="{DA92A3F8-6A5E-5E41-BD8E-AE77EABE87A9}" type="sibTrans" cxnId="{200987F6-0A33-FE4A-866F-2F96C24D6853}">
      <dgm:prSet/>
      <dgm:spPr/>
      <dgm:t>
        <a:bodyPr/>
        <a:lstStyle/>
        <a:p>
          <a:pPr algn="ctr"/>
          <a:endParaRPr lang="cs-CZ"/>
        </a:p>
      </dgm:t>
    </dgm:pt>
    <dgm:pt modelId="{5E581831-A848-7C42-A6D0-DB5D436C6B73}">
      <dgm:prSet phldrT="[Text]"/>
      <dgm:spPr>
        <a:solidFill>
          <a:srgbClr val="5DD5C4"/>
        </a:solidFill>
      </dgm:spPr>
      <dgm:t>
        <a:bodyPr/>
        <a:lstStyle/>
        <a:p>
          <a:pPr algn="ctr"/>
          <a:r>
            <a:rPr lang="en-GB"/>
            <a:t>bicycle storage at home</a:t>
          </a:r>
        </a:p>
      </dgm:t>
    </dgm:pt>
    <dgm:pt modelId="{1CDDC6B6-FD1B-1B48-BF29-51621768D1D6}" type="parTrans" cxnId="{F198B236-5C1F-2E42-9DA0-76DAA451A8C0}">
      <dgm:prSet/>
      <dgm:spPr/>
      <dgm:t>
        <a:bodyPr/>
        <a:lstStyle/>
        <a:p>
          <a:pPr algn="ctr"/>
          <a:endParaRPr lang="cs-CZ"/>
        </a:p>
      </dgm:t>
    </dgm:pt>
    <dgm:pt modelId="{2FF25F5D-58AF-A94C-BC3C-B1777C707E67}" type="sibTrans" cxnId="{F198B236-5C1F-2E42-9DA0-76DAA451A8C0}">
      <dgm:prSet/>
      <dgm:spPr/>
      <dgm:t>
        <a:bodyPr/>
        <a:lstStyle/>
        <a:p>
          <a:pPr algn="ctr"/>
          <a:endParaRPr lang="cs-CZ"/>
        </a:p>
      </dgm:t>
    </dgm:pt>
    <dgm:pt modelId="{50FF57E1-7F55-3E43-A74F-9948BA76B16C}">
      <dgm:prSet phldrT="[Text]"/>
      <dgm:spPr>
        <a:solidFill>
          <a:srgbClr val="60DBCB"/>
        </a:solidFill>
      </dgm:spPr>
      <dgm:t>
        <a:bodyPr/>
        <a:lstStyle/>
        <a:p>
          <a:pPr algn="ctr"/>
          <a:r>
            <a:rPr lang="en-GB"/>
            <a:t>cycle path marking</a:t>
          </a:r>
        </a:p>
      </dgm:t>
    </dgm:pt>
    <dgm:pt modelId="{E34C0773-2AEF-864D-B9D5-397F5B47508B}" type="parTrans" cxnId="{D2EDFC37-EDEB-F745-BB8F-15939E2027AF}">
      <dgm:prSet/>
      <dgm:spPr/>
      <dgm:t>
        <a:bodyPr/>
        <a:lstStyle/>
        <a:p>
          <a:pPr algn="ctr"/>
          <a:endParaRPr lang="cs-CZ"/>
        </a:p>
      </dgm:t>
    </dgm:pt>
    <dgm:pt modelId="{26D2F634-F5D2-4846-B78C-71930620F45F}" type="sibTrans" cxnId="{D2EDFC37-EDEB-F745-BB8F-15939E2027AF}">
      <dgm:prSet/>
      <dgm:spPr/>
      <dgm:t>
        <a:bodyPr/>
        <a:lstStyle/>
        <a:p>
          <a:pPr algn="ctr"/>
          <a:endParaRPr lang="cs-CZ"/>
        </a:p>
      </dgm:t>
    </dgm:pt>
    <dgm:pt modelId="{36A12C15-BE90-A248-96BC-4CFB048A16BF}">
      <dgm:prSet phldrT="[Text]"/>
      <dgm:spPr>
        <a:solidFill>
          <a:srgbClr val="60DBCB"/>
        </a:solidFill>
      </dgm:spPr>
      <dgm:t>
        <a:bodyPr/>
        <a:lstStyle/>
        <a:p>
          <a:pPr algn="ctr"/>
          <a:r>
            <a:rPr lang="en-GB"/>
            <a:t>perception by others</a:t>
          </a:r>
        </a:p>
      </dgm:t>
    </dgm:pt>
    <dgm:pt modelId="{EC7C9105-00A7-8846-A656-7BD4B397572D}" type="parTrans" cxnId="{5532FA3A-1424-B649-AE83-82B0AEB63438}">
      <dgm:prSet/>
      <dgm:spPr/>
      <dgm:t>
        <a:bodyPr/>
        <a:lstStyle/>
        <a:p>
          <a:pPr algn="ctr"/>
          <a:endParaRPr lang="cs-CZ"/>
        </a:p>
      </dgm:t>
    </dgm:pt>
    <dgm:pt modelId="{7F01002E-B61C-364B-8BFB-C4FFCE20CE9D}" type="sibTrans" cxnId="{5532FA3A-1424-B649-AE83-82B0AEB63438}">
      <dgm:prSet/>
      <dgm:spPr/>
      <dgm:t>
        <a:bodyPr/>
        <a:lstStyle/>
        <a:p>
          <a:pPr algn="ctr"/>
          <a:endParaRPr lang="cs-CZ"/>
        </a:p>
      </dgm:t>
    </dgm:pt>
    <dgm:pt modelId="{4272BC7D-9D6B-3740-919A-B17919C2EDC2}" type="pres">
      <dgm:prSet presAssocID="{EBB2943B-7423-9142-95D4-67FB07CCCB03}" presName="linear" presStyleCnt="0">
        <dgm:presLayoutVars>
          <dgm:animLvl val="lvl"/>
          <dgm:resizeHandles val="exact"/>
        </dgm:presLayoutVars>
      </dgm:prSet>
      <dgm:spPr/>
    </dgm:pt>
    <dgm:pt modelId="{9304A6CE-BA87-5948-BA3B-E16180296810}" type="pres">
      <dgm:prSet presAssocID="{D44B3FE0-6164-E143-A4AB-6DEFC2D62CC5}" presName="parentText" presStyleLbl="node1" presStyleIdx="0" presStyleCnt="7">
        <dgm:presLayoutVars>
          <dgm:chMax val="0"/>
          <dgm:bulletEnabled val="1"/>
        </dgm:presLayoutVars>
      </dgm:prSet>
      <dgm:spPr/>
    </dgm:pt>
    <dgm:pt modelId="{071CEA55-1FD5-C847-A491-73B1397E1103}" type="pres">
      <dgm:prSet presAssocID="{4356CDB6-224F-A04B-ABAC-4ACCFF9A852A}" presName="spacer" presStyleCnt="0"/>
      <dgm:spPr/>
    </dgm:pt>
    <dgm:pt modelId="{06D4404B-48B8-2848-9670-E472839C038D}" type="pres">
      <dgm:prSet presAssocID="{A302A1DD-D7E9-0442-9000-F09456558E90}" presName="parentText" presStyleLbl="node1" presStyleIdx="1" presStyleCnt="7">
        <dgm:presLayoutVars>
          <dgm:chMax val="0"/>
          <dgm:bulletEnabled val="1"/>
        </dgm:presLayoutVars>
      </dgm:prSet>
      <dgm:spPr/>
    </dgm:pt>
    <dgm:pt modelId="{F4EE59A8-6389-2E47-BBA6-94D6E1FEDDB3}" type="pres">
      <dgm:prSet presAssocID="{F6AC8BB7-0A10-C549-872C-C7D269743202}" presName="spacer" presStyleCnt="0"/>
      <dgm:spPr/>
    </dgm:pt>
    <dgm:pt modelId="{8F5DD6D0-1005-2B4B-9CF2-8C4FDA28D751}" type="pres">
      <dgm:prSet presAssocID="{8504A39F-0339-7F4A-BA72-CC14EC1183DB}" presName="parentText" presStyleLbl="node1" presStyleIdx="2" presStyleCnt="7">
        <dgm:presLayoutVars>
          <dgm:chMax val="0"/>
          <dgm:bulletEnabled val="1"/>
        </dgm:presLayoutVars>
      </dgm:prSet>
      <dgm:spPr/>
    </dgm:pt>
    <dgm:pt modelId="{EFAA3D9A-CDEF-FD42-8612-EE45B024C5F2}" type="pres">
      <dgm:prSet presAssocID="{95C555E0-15EB-3844-A282-1F213CBE4A84}" presName="spacer" presStyleCnt="0"/>
      <dgm:spPr/>
    </dgm:pt>
    <dgm:pt modelId="{2D71F98C-05C5-DC46-95F7-7422DAF50475}" type="pres">
      <dgm:prSet presAssocID="{8D97D428-71A6-714E-9F7B-F1F5A2D66286}" presName="parentText" presStyleLbl="node1" presStyleIdx="3" presStyleCnt="7">
        <dgm:presLayoutVars>
          <dgm:chMax val="0"/>
          <dgm:bulletEnabled val="1"/>
        </dgm:presLayoutVars>
      </dgm:prSet>
      <dgm:spPr/>
    </dgm:pt>
    <dgm:pt modelId="{40218817-042E-D546-9B15-DF7C1E4E6361}" type="pres">
      <dgm:prSet presAssocID="{DA92A3F8-6A5E-5E41-BD8E-AE77EABE87A9}" presName="spacer" presStyleCnt="0"/>
      <dgm:spPr/>
    </dgm:pt>
    <dgm:pt modelId="{AE43577A-B969-F947-B15A-5C4DA02A3888}" type="pres">
      <dgm:prSet presAssocID="{5E581831-A848-7C42-A6D0-DB5D436C6B73}" presName="parentText" presStyleLbl="node1" presStyleIdx="4" presStyleCnt="7">
        <dgm:presLayoutVars>
          <dgm:chMax val="0"/>
          <dgm:bulletEnabled val="1"/>
        </dgm:presLayoutVars>
      </dgm:prSet>
      <dgm:spPr/>
    </dgm:pt>
    <dgm:pt modelId="{1FFD288E-1218-7144-831A-7C052C771200}" type="pres">
      <dgm:prSet presAssocID="{2FF25F5D-58AF-A94C-BC3C-B1777C707E67}" presName="spacer" presStyleCnt="0"/>
      <dgm:spPr/>
    </dgm:pt>
    <dgm:pt modelId="{698C26B5-B905-554F-900F-55C6AE9566C7}" type="pres">
      <dgm:prSet presAssocID="{50FF57E1-7F55-3E43-A74F-9948BA76B16C}" presName="parentText" presStyleLbl="node1" presStyleIdx="5" presStyleCnt="7">
        <dgm:presLayoutVars>
          <dgm:chMax val="0"/>
          <dgm:bulletEnabled val="1"/>
        </dgm:presLayoutVars>
      </dgm:prSet>
      <dgm:spPr/>
    </dgm:pt>
    <dgm:pt modelId="{5B85EEBD-4519-6640-99F9-07722783370B}" type="pres">
      <dgm:prSet presAssocID="{26D2F634-F5D2-4846-B78C-71930620F45F}" presName="spacer" presStyleCnt="0"/>
      <dgm:spPr/>
    </dgm:pt>
    <dgm:pt modelId="{6CDEBB21-9765-5C4C-9ECE-1D076CC22284}" type="pres">
      <dgm:prSet presAssocID="{36A12C15-BE90-A248-96BC-4CFB048A16BF}" presName="parentText" presStyleLbl="node1" presStyleIdx="6" presStyleCnt="7">
        <dgm:presLayoutVars>
          <dgm:chMax val="0"/>
          <dgm:bulletEnabled val="1"/>
        </dgm:presLayoutVars>
      </dgm:prSet>
      <dgm:spPr/>
    </dgm:pt>
  </dgm:ptLst>
  <dgm:cxnLst>
    <dgm:cxn modelId="{AAA0F407-20A4-8E4E-886D-3D6B77EF0E33}" srcId="{EBB2943B-7423-9142-95D4-67FB07CCCB03}" destId="{8504A39F-0339-7F4A-BA72-CC14EC1183DB}" srcOrd="2" destOrd="0" parTransId="{F78BE609-A664-3E49-84D9-D82E7E8F8B7D}" sibTransId="{95C555E0-15EB-3844-A282-1F213CBE4A84}"/>
    <dgm:cxn modelId="{F198B236-5C1F-2E42-9DA0-76DAA451A8C0}" srcId="{EBB2943B-7423-9142-95D4-67FB07CCCB03}" destId="{5E581831-A848-7C42-A6D0-DB5D436C6B73}" srcOrd="4" destOrd="0" parTransId="{1CDDC6B6-FD1B-1B48-BF29-51621768D1D6}" sibTransId="{2FF25F5D-58AF-A94C-BC3C-B1777C707E67}"/>
    <dgm:cxn modelId="{D2EDFC37-EDEB-F745-BB8F-15939E2027AF}" srcId="{EBB2943B-7423-9142-95D4-67FB07CCCB03}" destId="{50FF57E1-7F55-3E43-A74F-9948BA76B16C}" srcOrd="5" destOrd="0" parTransId="{E34C0773-2AEF-864D-B9D5-397F5B47508B}" sibTransId="{26D2F634-F5D2-4846-B78C-71930620F45F}"/>
    <dgm:cxn modelId="{5532FA3A-1424-B649-AE83-82B0AEB63438}" srcId="{EBB2943B-7423-9142-95D4-67FB07CCCB03}" destId="{36A12C15-BE90-A248-96BC-4CFB048A16BF}" srcOrd="6" destOrd="0" parTransId="{EC7C9105-00A7-8846-A656-7BD4B397572D}" sibTransId="{7F01002E-B61C-364B-8BFB-C4FFCE20CE9D}"/>
    <dgm:cxn modelId="{B2CBF45B-F25F-1B4D-9E84-39B4D40380E9}" type="presOf" srcId="{A302A1DD-D7E9-0442-9000-F09456558E90}" destId="{06D4404B-48B8-2848-9670-E472839C038D}" srcOrd="0" destOrd="0" presId="urn:microsoft.com/office/officeart/2005/8/layout/vList2"/>
    <dgm:cxn modelId="{9FE0F94F-B1E1-4840-A2A9-2716AB65A8EA}" srcId="{EBB2943B-7423-9142-95D4-67FB07CCCB03}" destId="{A302A1DD-D7E9-0442-9000-F09456558E90}" srcOrd="1" destOrd="0" parTransId="{343AF997-E477-0648-B2A1-23F520C89206}" sibTransId="{F6AC8BB7-0A10-C549-872C-C7D269743202}"/>
    <dgm:cxn modelId="{2EC8CC7F-9EA2-E746-808D-F6AEF9094D33}" type="presOf" srcId="{D44B3FE0-6164-E143-A4AB-6DEFC2D62CC5}" destId="{9304A6CE-BA87-5948-BA3B-E16180296810}" srcOrd="0" destOrd="0" presId="urn:microsoft.com/office/officeart/2005/8/layout/vList2"/>
    <dgm:cxn modelId="{69F81C83-219C-EC4A-B640-B853750B7D6B}" type="presOf" srcId="{8D97D428-71A6-714E-9F7B-F1F5A2D66286}" destId="{2D71F98C-05C5-DC46-95F7-7422DAF50475}" srcOrd="0" destOrd="0" presId="urn:microsoft.com/office/officeart/2005/8/layout/vList2"/>
    <dgm:cxn modelId="{B741C695-DC78-4547-8434-CB6D6D5EEEDB}" srcId="{EBB2943B-7423-9142-95D4-67FB07CCCB03}" destId="{D44B3FE0-6164-E143-A4AB-6DEFC2D62CC5}" srcOrd="0" destOrd="0" parTransId="{09F791D8-6ABF-204B-A1F4-B35EA202E6A6}" sibTransId="{4356CDB6-224F-A04B-ABAC-4ACCFF9A852A}"/>
    <dgm:cxn modelId="{47CC6196-ED5F-A74D-BD6E-3A5F1646C92D}" type="presOf" srcId="{EBB2943B-7423-9142-95D4-67FB07CCCB03}" destId="{4272BC7D-9D6B-3740-919A-B17919C2EDC2}" srcOrd="0" destOrd="0" presId="urn:microsoft.com/office/officeart/2005/8/layout/vList2"/>
    <dgm:cxn modelId="{D2B2E4B8-7D2F-D649-A02A-682149BE5017}" type="presOf" srcId="{5E581831-A848-7C42-A6D0-DB5D436C6B73}" destId="{AE43577A-B969-F947-B15A-5C4DA02A3888}" srcOrd="0" destOrd="0" presId="urn:microsoft.com/office/officeart/2005/8/layout/vList2"/>
    <dgm:cxn modelId="{A0158FC0-BCAF-634F-8ABF-0543C8235E48}" type="presOf" srcId="{8504A39F-0339-7F4A-BA72-CC14EC1183DB}" destId="{8F5DD6D0-1005-2B4B-9CF2-8C4FDA28D751}" srcOrd="0" destOrd="0" presId="urn:microsoft.com/office/officeart/2005/8/layout/vList2"/>
    <dgm:cxn modelId="{92D598CD-8BFE-894D-BF12-97505260E003}" type="presOf" srcId="{36A12C15-BE90-A248-96BC-4CFB048A16BF}" destId="{6CDEBB21-9765-5C4C-9ECE-1D076CC22284}" srcOrd="0" destOrd="0" presId="urn:microsoft.com/office/officeart/2005/8/layout/vList2"/>
    <dgm:cxn modelId="{7DA53ADA-1E96-D142-8D5A-3A8761394FF6}" type="presOf" srcId="{50FF57E1-7F55-3E43-A74F-9948BA76B16C}" destId="{698C26B5-B905-554F-900F-55C6AE9566C7}" srcOrd="0" destOrd="0" presId="urn:microsoft.com/office/officeart/2005/8/layout/vList2"/>
    <dgm:cxn modelId="{200987F6-0A33-FE4A-866F-2F96C24D6853}" srcId="{EBB2943B-7423-9142-95D4-67FB07CCCB03}" destId="{8D97D428-71A6-714E-9F7B-F1F5A2D66286}" srcOrd="3" destOrd="0" parTransId="{7A29101B-ECA5-9B4D-A485-7C936DC0CF99}" sibTransId="{DA92A3F8-6A5E-5E41-BD8E-AE77EABE87A9}"/>
    <dgm:cxn modelId="{46CC394B-9F38-FA4D-912A-360C8E8D273D}" type="presParOf" srcId="{4272BC7D-9D6B-3740-919A-B17919C2EDC2}" destId="{9304A6CE-BA87-5948-BA3B-E16180296810}" srcOrd="0" destOrd="0" presId="urn:microsoft.com/office/officeart/2005/8/layout/vList2"/>
    <dgm:cxn modelId="{22290787-2789-5A41-A253-6F8B59FBAFB1}" type="presParOf" srcId="{4272BC7D-9D6B-3740-919A-B17919C2EDC2}" destId="{071CEA55-1FD5-C847-A491-73B1397E1103}" srcOrd="1" destOrd="0" presId="urn:microsoft.com/office/officeart/2005/8/layout/vList2"/>
    <dgm:cxn modelId="{1953CC05-780B-4245-84C6-AA67931441F5}" type="presParOf" srcId="{4272BC7D-9D6B-3740-919A-B17919C2EDC2}" destId="{06D4404B-48B8-2848-9670-E472839C038D}" srcOrd="2" destOrd="0" presId="urn:microsoft.com/office/officeart/2005/8/layout/vList2"/>
    <dgm:cxn modelId="{1DA80983-2E05-894C-9B99-B8DC631A47D2}" type="presParOf" srcId="{4272BC7D-9D6B-3740-919A-B17919C2EDC2}" destId="{F4EE59A8-6389-2E47-BBA6-94D6E1FEDDB3}" srcOrd="3" destOrd="0" presId="urn:microsoft.com/office/officeart/2005/8/layout/vList2"/>
    <dgm:cxn modelId="{66BABA73-0304-DF41-BE3E-7D8F22B0559E}" type="presParOf" srcId="{4272BC7D-9D6B-3740-919A-B17919C2EDC2}" destId="{8F5DD6D0-1005-2B4B-9CF2-8C4FDA28D751}" srcOrd="4" destOrd="0" presId="urn:microsoft.com/office/officeart/2005/8/layout/vList2"/>
    <dgm:cxn modelId="{49078080-7F09-CE4D-86FD-1E054C28CE10}" type="presParOf" srcId="{4272BC7D-9D6B-3740-919A-B17919C2EDC2}" destId="{EFAA3D9A-CDEF-FD42-8612-EE45B024C5F2}" srcOrd="5" destOrd="0" presId="urn:microsoft.com/office/officeart/2005/8/layout/vList2"/>
    <dgm:cxn modelId="{3B9DC88B-90D8-504A-AB01-62380BBE8BB4}" type="presParOf" srcId="{4272BC7D-9D6B-3740-919A-B17919C2EDC2}" destId="{2D71F98C-05C5-DC46-95F7-7422DAF50475}" srcOrd="6" destOrd="0" presId="urn:microsoft.com/office/officeart/2005/8/layout/vList2"/>
    <dgm:cxn modelId="{1B0D5AD7-2F1E-A54E-A7F5-3B624ACA56A8}" type="presParOf" srcId="{4272BC7D-9D6B-3740-919A-B17919C2EDC2}" destId="{40218817-042E-D546-9B15-DF7C1E4E6361}" srcOrd="7" destOrd="0" presId="urn:microsoft.com/office/officeart/2005/8/layout/vList2"/>
    <dgm:cxn modelId="{5B14CDA2-D25F-1F4B-B394-C95978AFD803}" type="presParOf" srcId="{4272BC7D-9D6B-3740-919A-B17919C2EDC2}" destId="{AE43577A-B969-F947-B15A-5C4DA02A3888}" srcOrd="8" destOrd="0" presId="urn:microsoft.com/office/officeart/2005/8/layout/vList2"/>
    <dgm:cxn modelId="{F1AD2424-AED2-4146-8425-69BF2B0DE6B6}" type="presParOf" srcId="{4272BC7D-9D6B-3740-919A-B17919C2EDC2}" destId="{1FFD288E-1218-7144-831A-7C052C771200}" srcOrd="9" destOrd="0" presId="urn:microsoft.com/office/officeart/2005/8/layout/vList2"/>
    <dgm:cxn modelId="{6F2CA5B9-4218-3646-8D9D-97F72B931365}" type="presParOf" srcId="{4272BC7D-9D6B-3740-919A-B17919C2EDC2}" destId="{698C26B5-B905-554F-900F-55C6AE9566C7}" srcOrd="10" destOrd="0" presId="urn:microsoft.com/office/officeart/2005/8/layout/vList2"/>
    <dgm:cxn modelId="{FD8943C6-90B5-8149-8322-5B741D00F247}" type="presParOf" srcId="{4272BC7D-9D6B-3740-919A-B17919C2EDC2}" destId="{5B85EEBD-4519-6640-99F9-07722783370B}" srcOrd="11" destOrd="0" presId="urn:microsoft.com/office/officeart/2005/8/layout/vList2"/>
    <dgm:cxn modelId="{B1A1F1EF-98C8-B849-BDA4-3E8950AD2990}" type="presParOf" srcId="{4272BC7D-9D6B-3740-919A-B17919C2EDC2}" destId="{6CDEBB21-9765-5C4C-9ECE-1D076CC22284}" srcOrd="12"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3DE552-12FB-664A-BDDC-274229B68FA8}">
      <dsp:nvSpPr>
        <dsp:cNvPr id="0" name=""/>
        <dsp:cNvSpPr/>
      </dsp:nvSpPr>
      <dsp:spPr>
        <a:xfrm>
          <a:off x="2619780" y="0"/>
          <a:ext cx="1941823" cy="1198567"/>
        </a:xfrm>
        <a:prstGeom prst="trapezoid">
          <a:avLst>
            <a:gd name="adj" fmla="val 81006"/>
          </a:avLst>
        </a:prstGeom>
        <a:solidFill>
          <a:srgbClr val="50BDBC"/>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endParaRPr lang="cs-CZ" sz="2000" kern="1200" dirty="0">
            <a:solidFill>
              <a:schemeClr val="bg1"/>
            </a:solidFill>
          </a:endParaRPr>
        </a:p>
        <a:p>
          <a:pPr marL="0" lvl="0" indent="0" algn="ctr" defTabSz="889000">
            <a:lnSpc>
              <a:spcPct val="90000"/>
            </a:lnSpc>
            <a:spcBef>
              <a:spcPct val="0"/>
            </a:spcBef>
            <a:spcAft>
              <a:spcPct val="35000"/>
            </a:spcAft>
            <a:buNone/>
          </a:pPr>
          <a:r>
            <a:rPr lang="en-GB" sz="2000" kern="1200">
              <a:solidFill>
                <a:schemeClr val="bg1"/>
              </a:solidFill>
            </a:rPr>
            <a:t>tidiness</a:t>
          </a:r>
        </a:p>
      </dsp:txBody>
      <dsp:txXfrm>
        <a:off x="2619780" y="0"/>
        <a:ext cx="1941823" cy="1198567"/>
      </dsp:txXfrm>
    </dsp:sp>
    <dsp:sp modelId="{E65DBD75-5848-094D-AC41-EFF3A01DDB0F}">
      <dsp:nvSpPr>
        <dsp:cNvPr id="0" name=""/>
        <dsp:cNvSpPr/>
      </dsp:nvSpPr>
      <dsp:spPr>
        <a:xfrm>
          <a:off x="2095824" y="1198567"/>
          <a:ext cx="2989735" cy="646811"/>
        </a:xfrm>
        <a:prstGeom prst="trapezoid">
          <a:avLst>
            <a:gd name="adj" fmla="val 81006"/>
          </a:avLst>
        </a:prstGeom>
        <a:solidFill>
          <a:srgbClr val="52C1B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a:solidFill>
                <a:schemeClr val="bg1"/>
              </a:solidFill>
            </a:rPr>
            <a:t>speed</a:t>
          </a:r>
        </a:p>
      </dsp:txBody>
      <dsp:txXfrm>
        <a:off x="2619028" y="1198567"/>
        <a:ext cx="1943328" cy="646811"/>
      </dsp:txXfrm>
    </dsp:sp>
    <dsp:sp modelId="{DAB46613-110E-E044-B81B-A2C464BDAE29}">
      <dsp:nvSpPr>
        <dsp:cNvPr id="0" name=""/>
        <dsp:cNvSpPr/>
      </dsp:nvSpPr>
      <dsp:spPr>
        <a:xfrm>
          <a:off x="1571868" y="1845379"/>
          <a:ext cx="4037648" cy="646811"/>
        </a:xfrm>
        <a:prstGeom prst="trapezoid">
          <a:avLst>
            <a:gd name="adj" fmla="val 81006"/>
          </a:avLst>
        </a:prstGeom>
        <a:solidFill>
          <a:srgbClr val="56C8B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a:solidFill>
                <a:schemeClr val="bg1"/>
              </a:solidFill>
            </a:rPr>
            <a:t>safety</a:t>
          </a:r>
        </a:p>
      </dsp:txBody>
      <dsp:txXfrm>
        <a:off x="2278456" y="1845379"/>
        <a:ext cx="2624471" cy="646811"/>
      </dsp:txXfrm>
    </dsp:sp>
    <dsp:sp modelId="{B7B059B1-D3D7-B248-8D91-CCD0F636E897}">
      <dsp:nvSpPr>
        <dsp:cNvPr id="0" name=""/>
        <dsp:cNvSpPr/>
      </dsp:nvSpPr>
      <dsp:spPr>
        <a:xfrm>
          <a:off x="1047912" y="2492191"/>
          <a:ext cx="5085560" cy="646811"/>
        </a:xfrm>
        <a:prstGeom prst="trapezoid">
          <a:avLst>
            <a:gd name="adj" fmla="val 81006"/>
          </a:avLst>
        </a:prstGeom>
        <a:solidFill>
          <a:srgbClr val="5ACFB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a:solidFill>
                <a:schemeClr val="bg1"/>
              </a:solidFill>
            </a:rPr>
            <a:t>affordability</a:t>
          </a:r>
        </a:p>
      </dsp:txBody>
      <dsp:txXfrm>
        <a:off x="1937885" y="2492191"/>
        <a:ext cx="3305614" cy="646811"/>
      </dsp:txXfrm>
    </dsp:sp>
    <dsp:sp modelId="{E0D47568-EE36-AF4A-96B2-12C39D6F6762}">
      <dsp:nvSpPr>
        <dsp:cNvPr id="0" name=""/>
        <dsp:cNvSpPr/>
      </dsp:nvSpPr>
      <dsp:spPr>
        <a:xfrm>
          <a:off x="523956" y="3139002"/>
          <a:ext cx="6133472" cy="646811"/>
        </a:xfrm>
        <a:prstGeom prst="trapezoid">
          <a:avLst>
            <a:gd name="adj" fmla="val 81006"/>
          </a:avLst>
        </a:prstGeom>
        <a:solidFill>
          <a:srgbClr val="5DD5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a:solidFill>
                <a:schemeClr val="bg1"/>
              </a:solidFill>
            </a:rPr>
            <a:t>comfort, easy access</a:t>
          </a:r>
        </a:p>
      </dsp:txBody>
      <dsp:txXfrm>
        <a:off x="1597313" y="3139002"/>
        <a:ext cx="3986757" cy="646811"/>
      </dsp:txXfrm>
    </dsp:sp>
    <dsp:sp modelId="{9AFB49C5-0F6B-8D43-B285-E79DC265971F}">
      <dsp:nvSpPr>
        <dsp:cNvPr id="0" name=""/>
        <dsp:cNvSpPr/>
      </dsp:nvSpPr>
      <dsp:spPr>
        <a:xfrm>
          <a:off x="0" y="3785814"/>
          <a:ext cx="7181385" cy="646811"/>
        </a:xfrm>
        <a:prstGeom prst="trapezoid">
          <a:avLst>
            <a:gd name="adj" fmla="val 81006"/>
          </a:avLst>
        </a:prstGeom>
        <a:solidFill>
          <a:srgbClr val="60DBC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marL="0" lvl="0" indent="0" algn="ctr" defTabSz="1289050">
            <a:lnSpc>
              <a:spcPct val="90000"/>
            </a:lnSpc>
            <a:spcBef>
              <a:spcPct val="0"/>
            </a:spcBef>
            <a:spcAft>
              <a:spcPct val="35000"/>
            </a:spcAft>
            <a:buNone/>
          </a:pPr>
          <a:r>
            <a:rPr lang="en-GB" sz="2900" kern="1200">
              <a:solidFill>
                <a:schemeClr val="bg1"/>
              </a:solidFill>
            </a:rPr>
            <a:t>reliability, regularity, no delays</a:t>
          </a:r>
        </a:p>
      </dsp:txBody>
      <dsp:txXfrm>
        <a:off x="1256742" y="3785814"/>
        <a:ext cx="4667900" cy="64681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04A6CE-BA87-5948-BA3B-E16180296810}">
      <dsp:nvSpPr>
        <dsp:cNvPr id="0" name=""/>
        <dsp:cNvSpPr/>
      </dsp:nvSpPr>
      <dsp:spPr>
        <a:xfrm>
          <a:off x="0" y="87002"/>
          <a:ext cx="7205471" cy="407745"/>
        </a:xfrm>
        <a:prstGeom prst="roundRect">
          <a:avLst/>
        </a:prstGeom>
        <a:solidFill>
          <a:srgbClr val="52C1B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safety</a:t>
          </a:r>
        </a:p>
      </dsp:txBody>
      <dsp:txXfrm>
        <a:off x="19904" y="106906"/>
        <a:ext cx="7165663" cy="367937"/>
      </dsp:txXfrm>
    </dsp:sp>
    <dsp:sp modelId="{06D4404B-48B8-2848-9670-E472839C038D}">
      <dsp:nvSpPr>
        <dsp:cNvPr id="0" name=""/>
        <dsp:cNvSpPr/>
      </dsp:nvSpPr>
      <dsp:spPr>
        <a:xfrm>
          <a:off x="0" y="543707"/>
          <a:ext cx="7205471" cy="407745"/>
        </a:xfrm>
        <a:prstGeom prst="roundRect">
          <a:avLst/>
        </a:prstGeom>
        <a:solidFill>
          <a:srgbClr val="52C1B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bicycle storage at destinations</a:t>
          </a:r>
        </a:p>
      </dsp:txBody>
      <dsp:txXfrm>
        <a:off x="19904" y="563611"/>
        <a:ext cx="7165663" cy="367937"/>
      </dsp:txXfrm>
    </dsp:sp>
    <dsp:sp modelId="{8F5DD6D0-1005-2B4B-9CF2-8C4FDA28D751}">
      <dsp:nvSpPr>
        <dsp:cNvPr id="0" name=""/>
        <dsp:cNvSpPr/>
      </dsp:nvSpPr>
      <dsp:spPr>
        <a:xfrm>
          <a:off x="0" y="1000412"/>
          <a:ext cx="7205471" cy="407745"/>
        </a:xfrm>
        <a:prstGeom prst="roundRect">
          <a:avLst/>
        </a:prstGeom>
        <a:solidFill>
          <a:srgbClr val="56C8BE"/>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cycling path network</a:t>
          </a:r>
        </a:p>
      </dsp:txBody>
      <dsp:txXfrm>
        <a:off x="19904" y="1020316"/>
        <a:ext cx="7165663" cy="367937"/>
      </dsp:txXfrm>
    </dsp:sp>
    <dsp:sp modelId="{2D71F98C-05C5-DC46-95F7-7422DAF50475}">
      <dsp:nvSpPr>
        <dsp:cNvPr id="0" name=""/>
        <dsp:cNvSpPr/>
      </dsp:nvSpPr>
      <dsp:spPr>
        <a:xfrm>
          <a:off x="0" y="1457117"/>
          <a:ext cx="7205471" cy="407745"/>
        </a:xfrm>
        <a:prstGeom prst="roundRect">
          <a:avLst/>
        </a:prstGeom>
        <a:solidFill>
          <a:srgbClr val="5ACFBF"/>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hygiene and changing rooms</a:t>
          </a:r>
        </a:p>
      </dsp:txBody>
      <dsp:txXfrm>
        <a:off x="19904" y="1477021"/>
        <a:ext cx="7165663" cy="367937"/>
      </dsp:txXfrm>
    </dsp:sp>
    <dsp:sp modelId="{AE43577A-B969-F947-B15A-5C4DA02A3888}">
      <dsp:nvSpPr>
        <dsp:cNvPr id="0" name=""/>
        <dsp:cNvSpPr/>
      </dsp:nvSpPr>
      <dsp:spPr>
        <a:xfrm>
          <a:off x="0" y="1913822"/>
          <a:ext cx="7205471" cy="407745"/>
        </a:xfrm>
        <a:prstGeom prst="roundRect">
          <a:avLst/>
        </a:prstGeom>
        <a:solidFill>
          <a:srgbClr val="5DD5C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bicycle storage at home</a:t>
          </a:r>
        </a:p>
      </dsp:txBody>
      <dsp:txXfrm>
        <a:off x="19904" y="1933726"/>
        <a:ext cx="7165663" cy="367937"/>
      </dsp:txXfrm>
    </dsp:sp>
    <dsp:sp modelId="{698C26B5-B905-554F-900F-55C6AE9566C7}">
      <dsp:nvSpPr>
        <dsp:cNvPr id="0" name=""/>
        <dsp:cNvSpPr/>
      </dsp:nvSpPr>
      <dsp:spPr>
        <a:xfrm>
          <a:off x="0" y="2370527"/>
          <a:ext cx="7205471" cy="407745"/>
        </a:xfrm>
        <a:prstGeom prst="roundRect">
          <a:avLst/>
        </a:prstGeom>
        <a:solidFill>
          <a:srgbClr val="60DBC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cycle path marking</a:t>
          </a:r>
        </a:p>
      </dsp:txBody>
      <dsp:txXfrm>
        <a:off x="19904" y="2390431"/>
        <a:ext cx="7165663" cy="367937"/>
      </dsp:txXfrm>
    </dsp:sp>
    <dsp:sp modelId="{6CDEBB21-9765-5C4C-9ECE-1D076CC22284}">
      <dsp:nvSpPr>
        <dsp:cNvPr id="0" name=""/>
        <dsp:cNvSpPr/>
      </dsp:nvSpPr>
      <dsp:spPr>
        <a:xfrm>
          <a:off x="0" y="2827232"/>
          <a:ext cx="7205471" cy="407745"/>
        </a:xfrm>
        <a:prstGeom prst="roundRect">
          <a:avLst/>
        </a:prstGeom>
        <a:solidFill>
          <a:srgbClr val="60DBCB"/>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GB" sz="1700" kern="1200"/>
            <a:t>perception by others</a:t>
          </a:r>
        </a:p>
      </dsp:txBody>
      <dsp:txXfrm>
        <a:off x="19904" y="2847136"/>
        <a:ext cx="7165663" cy="367937"/>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4868333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454165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3245967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4282307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p:cNvSpPr>
            <a:spLocks noGrp="1"/>
          </p:cNvSpPr>
          <p:nvPr>
            <p:ph type="dt" sz="half" idx="10"/>
          </p:nvPr>
        </p:nvSpPr>
        <p:spPr/>
        <p:txBody>
          <a:body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63617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D597422-3587-41E8-B69A-AC744C47F59C}" type="datetimeFigureOut">
              <a:rPr lang="cs-CZ" smtClean="0"/>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225883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D597422-3587-41E8-B69A-AC744C47F59C}" type="datetimeFigureOut">
              <a:rPr lang="cs-CZ" smtClean="0"/>
              <a:t>10.03.2022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897285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D597422-3587-41E8-B69A-AC744C47F59C}" type="datetimeFigureOut">
              <a:rPr lang="cs-CZ" smtClean="0"/>
              <a:t>10.03.2022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3445951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D597422-3587-41E8-B69A-AC744C47F59C}" type="datetimeFigureOut">
              <a:rPr lang="cs-CZ" smtClean="0"/>
              <a:t>10.03.2022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8315430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D597422-3587-41E8-B69A-AC744C47F59C}" type="datetimeFigureOut">
              <a:rPr lang="cs-CZ" smtClean="0"/>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1487972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p:cNvSpPr>
            <a:spLocks noGrp="1"/>
          </p:cNvSpPr>
          <p:nvPr>
            <p:ph type="dt" sz="half" idx="10"/>
          </p:nvPr>
        </p:nvSpPr>
        <p:spPr/>
        <p:txBody>
          <a:bodyPr/>
          <a:lstStyle/>
          <a:p>
            <a:fld id="{DD597422-3587-41E8-B69A-AC744C47F59C}" type="datetimeFigureOut">
              <a:rPr lang="cs-CZ" smtClean="0"/>
              <a:t>10.03.2022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0B8865A0-C6C3-4F59-AA1C-33A7F75F5649}" type="slidenum">
              <a:rPr lang="cs-CZ" smtClean="0"/>
              <a:t>‹#›</a:t>
            </a:fld>
            <a:endParaRPr lang="cs-CZ"/>
          </a:p>
        </p:txBody>
      </p:sp>
    </p:spTree>
    <p:extLst>
      <p:ext uri="{BB962C8B-B14F-4D97-AF65-F5344CB8AC3E}">
        <p14:creationId xmlns:p14="http://schemas.microsoft.com/office/powerpoint/2010/main" val="2897041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597422-3587-41E8-B69A-AC744C47F59C}" type="datetimeFigureOut">
              <a:rPr lang="cs-CZ" smtClean="0"/>
              <a:t>10.03.2022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8865A0-C6C3-4F59-AA1C-33A7F75F5649}" type="slidenum">
              <a:rPr lang="cs-CZ" smtClean="0"/>
              <a:t>‹#›</a:t>
            </a:fld>
            <a:endParaRPr lang="cs-CZ"/>
          </a:p>
        </p:txBody>
      </p:sp>
    </p:spTree>
    <p:extLst>
      <p:ext uri="{BB962C8B-B14F-4D97-AF65-F5344CB8AC3E}">
        <p14:creationId xmlns:p14="http://schemas.microsoft.com/office/powerpoint/2010/main" val="2930339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hyperlink" Target="http://mobilita-ieep.cz/"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hyperlink" Target="http://mobilita-ieep.cz/" TargetMode="Externa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g"/><Relationship Id="rId1" Type="http://schemas.openxmlformats.org/officeDocument/2006/relationships/slideLayout" Target="../slideLayouts/slideLayout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3"/>
            <a:ext cx="12192000" cy="1458163"/>
          </a:xfrm>
          <a:prstGeom prst="rect">
            <a:avLst/>
          </a:prstGeom>
        </p:spPr>
      </p:pic>
      <p:sp>
        <p:nvSpPr>
          <p:cNvPr id="2" name="Nadpis 1"/>
          <p:cNvSpPr>
            <a:spLocks noGrp="1"/>
          </p:cNvSpPr>
          <p:nvPr>
            <p:ph type="title"/>
          </p:nvPr>
        </p:nvSpPr>
        <p:spPr>
          <a:xfrm>
            <a:off x="1230922" y="2461847"/>
            <a:ext cx="9421935" cy="1608268"/>
          </a:xfrm>
        </p:spPr>
        <p:txBody>
          <a:bodyPr>
            <a:normAutofit/>
          </a:bodyPr>
          <a:lstStyle/>
          <a:p>
            <a:pPr algn="ctr"/>
            <a:r>
              <a:rPr lang="en-GB" sz="4000" b="1" cap="all">
                <a:solidFill>
                  <a:srgbClr val="1EA2C1"/>
                </a:solidFill>
                <a:latin typeface="Montserrat" panose="00000500000000000000" pitchFamily="2" charset="-18"/>
              </a:rPr>
              <a:t>Non-motorized transport and transport in urban space </a:t>
            </a:r>
          </a:p>
        </p:txBody>
      </p:sp>
      <p:sp>
        <p:nvSpPr>
          <p:cNvPr id="3" name="Zástupný symbol pro text 2"/>
          <p:cNvSpPr>
            <a:spLocks noGrp="1"/>
          </p:cNvSpPr>
          <p:nvPr>
            <p:ph type="body" idx="1"/>
          </p:nvPr>
        </p:nvSpPr>
        <p:spPr>
          <a:xfrm>
            <a:off x="1230922" y="4097103"/>
            <a:ext cx="9421936" cy="1195875"/>
          </a:xfrm>
        </p:spPr>
        <p:txBody>
          <a:bodyPr/>
          <a:lstStyle/>
          <a:p>
            <a:pPr algn="ctr"/>
            <a:endParaRPr lang="cs-CZ" dirty="0">
              <a:solidFill>
                <a:schemeClr val="tx1">
                  <a:lumMod val="65000"/>
                  <a:lumOff val="35000"/>
                </a:schemeClr>
              </a:solidFill>
              <a:latin typeface="Lora" pitchFamily="2" charset="-18"/>
            </a:endParaRPr>
          </a:p>
        </p:txBody>
      </p:sp>
      <p:sp>
        <p:nvSpPr>
          <p:cNvPr id="9" name="TextovéPole 8"/>
          <p:cNvSpPr txBox="1"/>
          <p:nvPr/>
        </p:nvSpPr>
        <p:spPr>
          <a:xfrm>
            <a:off x="640130" y="286867"/>
            <a:ext cx="7097104" cy="861774"/>
          </a:xfrm>
          <a:prstGeom prst="rect">
            <a:avLst/>
          </a:prstGeom>
          <a:noFill/>
        </p:spPr>
        <p:txBody>
          <a:bodyPr wrap="square" rtlCol="0">
            <a:spAutoFit/>
          </a:bodyPr>
          <a:lstStyle/>
          <a:p>
            <a:r>
              <a:rPr lang="en-GB" sz="3200" b="1">
                <a:solidFill>
                  <a:schemeClr val="bg1"/>
                </a:solidFill>
                <a:latin typeface="Calibri" panose="020F0502020204030204" pitchFamily="34" charset="0"/>
                <a:cs typeface="Calibri" panose="020F0502020204030204" pitchFamily="34" charset="0"/>
              </a:rPr>
              <a:t>S@mpler</a:t>
            </a:r>
          </a:p>
          <a:p>
            <a:r>
              <a:rPr lang="en-GB" b="1">
                <a:solidFill>
                  <a:schemeClr val="bg1"/>
                </a:solidFill>
                <a:latin typeface="Calibri" panose="020F0502020204030204" pitchFamily="34" charset="0"/>
                <a:cs typeface="Calibri" panose="020F0502020204030204" pitchFamily="34" charset="0"/>
              </a:rPr>
              <a:t>Integrated Education Based On Sustainable Urban Mobility Projects</a:t>
            </a:r>
          </a:p>
        </p:txBody>
      </p:sp>
      <p:pic>
        <p:nvPicPr>
          <p:cNvPr id="13" name="Obrázek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5122" y="5813922"/>
            <a:ext cx="2650923" cy="921417"/>
          </a:xfrm>
          <a:prstGeom prst="rect">
            <a:avLst/>
          </a:prstGeom>
        </p:spPr>
      </p:pic>
      <p:pic>
        <p:nvPicPr>
          <p:cNvPr id="15" name="Obrázek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9678" y="5795998"/>
            <a:ext cx="3463939" cy="946055"/>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379" y="5778754"/>
            <a:ext cx="2163114" cy="950981"/>
          </a:xfrm>
          <a:prstGeom prst="rect">
            <a:avLst/>
          </a:prstGeom>
        </p:spPr>
      </p:pic>
    </p:spTree>
    <p:extLst>
      <p:ext uri="{BB962C8B-B14F-4D97-AF65-F5344CB8AC3E}">
        <p14:creationId xmlns:p14="http://schemas.microsoft.com/office/powerpoint/2010/main" val="982494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Car traffic growth and street space</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b="1">
                <a:solidFill>
                  <a:schemeClr val="tx1">
                    <a:lumMod val="65000"/>
                    <a:lumOff val="35000"/>
                  </a:schemeClr>
                </a:solidFill>
                <a:latin typeface="Lora" pitchFamily="2" charset="-18"/>
                <a:sym typeface="Wingdings" pitchFamily="2" charset="2"/>
              </a:rPr>
              <a:t>1920s</a:t>
            </a:r>
            <a:r>
              <a:rPr lang="en-GB" sz="2000">
                <a:solidFill>
                  <a:schemeClr val="tx1">
                    <a:lumMod val="65000"/>
                    <a:lumOff val="35000"/>
                  </a:schemeClr>
                </a:solidFill>
                <a:latin typeface="Lora" pitchFamily="2" charset="-18"/>
                <a:sym typeface="Wingdings" pitchFamily="2" charset="2"/>
              </a:rPr>
              <a:t> – era of </a:t>
            </a:r>
            <a:r>
              <a:rPr lang="en-GB" sz="2000" i="1">
                <a:solidFill>
                  <a:schemeClr val="tx1">
                    <a:lumMod val="65000"/>
                    <a:lumOff val="35000"/>
                  </a:schemeClr>
                </a:solidFill>
                <a:latin typeface="Lora" pitchFamily="2" charset="-18"/>
                <a:sym typeface="Wingdings" pitchFamily="2" charset="2"/>
              </a:rPr>
              <a:t>“fascination with the automobile”</a:t>
            </a:r>
            <a:r>
              <a:rPr lang="en-GB" sz="2000">
                <a:solidFill>
                  <a:schemeClr val="tx1">
                    <a:lumMod val="65000"/>
                    <a:lumOff val="35000"/>
                  </a:schemeClr>
                </a:solidFill>
                <a:latin typeface="Lora" pitchFamily="2" charset="-18"/>
                <a:sym typeface="Wingdings" pitchFamily="2" charset="2"/>
              </a:rPr>
              <a:t> – car regarded as a symbol of progress and prosperity  </a:t>
            </a:r>
            <a:r>
              <a:rPr lang="en-GB" sz="2000" b="1">
                <a:solidFill>
                  <a:schemeClr val="tx1">
                    <a:lumMod val="65000"/>
                    <a:lumOff val="35000"/>
                  </a:schemeClr>
                </a:solidFill>
                <a:latin typeface="Lora" pitchFamily="2" charset="-18"/>
                <a:sym typeface="Wingdings" pitchFamily="2" charset="2"/>
              </a:rPr>
              <a:t>negative aspects of car traffic neglected</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Spatial planning – </a:t>
            </a:r>
            <a:r>
              <a:rPr lang="en-GB" sz="2000" b="1">
                <a:solidFill>
                  <a:schemeClr val="tx1">
                    <a:lumMod val="65000"/>
                    <a:lumOff val="35000"/>
                  </a:schemeClr>
                </a:solidFill>
                <a:latin typeface="Lora" pitchFamily="2" charset="-18"/>
                <a:sym typeface="Wingdings" pitchFamily="2" charset="2"/>
              </a:rPr>
              <a:t>adjusted to full car use</a:t>
            </a:r>
            <a:r>
              <a:rPr lang="en-GB" sz="2000">
                <a:solidFill>
                  <a:schemeClr val="tx1">
                    <a:lumMod val="65000"/>
                    <a:lumOff val="35000"/>
                  </a:schemeClr>
                </a:solidFill>
                <a:latin typeface="Lora" pitchFamily="2" charset="-18"/>
                <a:sym typeface="Wingdings" pitchFamily="2" charset="2"/>
              </a:rPr>
              <a:t> (freeing up space, roads adjusted)</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Deterioration of public transport systems (only 10-20% of investment in transport went to PT at that time)</a:t>
            </a:r>
          </a:p>
          <a:p>
            <a:pPr marL="342900" indent="-342900">
              <a:buFont typeface="Arial" panose="020B0604020202020204" pitchFamily="34" charset="0"/>
              <a:buChar char="•"/>
            </a:pPr>
            <a:r>
              <a:rPr lang="en-GB" sz="2000" b="1">
                <a:solidFill>
                  <a:schemeClr val="tx1">
                    <a:lumMod val="65000"/>
                    <a:lumOff val="35000"/>
                  </a:schemeClr>
                </a:solidFill>
                <a:latin typeface="Lora" pitchFamily="2" charset="-18"/>
                <a:sym typeface="Wingdings" pitchFamily="2" charset="2"/>
              </a:rPr>
              <a:t>1970s </a:t>
            </a:r>
            <a:r>
              <a:rPr lang="en-GB" sz="2000">
                <a:solidFill>
                  <a:schemeClr val="tx1">
                    <a:lumMod val="65000"/>
                    <a:lumOff val="35000"/>
                  </a:schemeClr>
                </a:solidFill>
                <a:latin typeface="Lora" pitchFamily="2" charset="-18"/>
                <a:sym typeface="Wingdings" pitchFamily="2" charset="2"/>
              </a:rPr>
              <a:t>– rapid boom of car traffic</a:t>
            </a:r>
          </a:p>
          <a:p>
            <a:pPr marL="342900" indent="-342900">
              <a:buFont typeface="Arial" panose="020B0604020202020204" pitchFamily="34" charset="0"/>
              <a:buChar char="•"/>
            </a:pPr>
            <a:r>
              <a:rPr lang="en-GB" sz="2000" b="1">
                <a:solidFill>
                  <a:schemeClr val="tx1">
                    <a:lumMod val="65000"/>
                    <a:lumOff val="35000"/>
                  </a:schemeClr>
                </a:solidFill>
                <a:latin typeface="Lora" pitchFamily="2" charset="-18"/>
                <a:sym typeface="Wingdings" pitchFamily="2" charset="2"/>
              </a:rPr>
              <a:t>Roads no longer suffice </a:t>
            </a:r>
            <a:r>
              <a:rPr lang="en-GB" sz="2000">
                <a:solidFill>
                  <a:schemeClr val="tx1">
                    <a:lumMod val="65000"/>
                    <a:lumOff val="35000"/>
                  </a:schemeClr>
                </a:solidFill>
                <a:latin typeface="Lora" pitchFamily="2" charset="-18"/>
                <a:sym typeface="Wingdings" pitchFamily="2" charset="2"/>
              </a:rPr>
              <a:t>– traffic jams and gridlocks a common occurrence  building of more roads (which in turn become insufficient)</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This resulted in </a:t>
            </a:r>
            <a:r>
              <a:rPr lang="en-GB" sz="2000" b="1">
                <a:solidFill>
                  <a:schemeClr val="tx1">
                    <a:lumMod val="65000"/>
                    <a:lumOff val="35000"/>
                  </a:schemeClr>
                </a:solidFill>
                <a:latin typeface="Lora" pitchFamily="2" charset="-18"/>
                <a:sym typeface="Wingdings" pitchFamily="2" charset="2"/>
              </a:rPr>
              <a:t>changes in functions and character of street space</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40968644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Traffic calming</a:t>
            </a:r>
          </a:p>
        </p:txBody>
      </p:sp>
      <p:sp>
        <p:nvSpPr>
          <p:cNvPr id="3" name="Zástupný symbol pro text 2"/>
          <p:cNvSpPr>
            <a:spLocks noGrp="1"/>
          </p:cNvSpPr>
          <p:nvPr>
            <p:ph type="body" idx="1"/>
          </p:nvPr>
        </p:nvSpPr>
        <p:spPr>
          <a:xfrm>
            <a:off x="844057" y="2591300"/>
            <a:ext cx="10533189" cy="3853462"/>
          </a:xfrm>
        </p:spPr>
        <p:txBody>
          <a:bodyPr>
            <a:normAutofit/>
          </a:bodyPr>
          <a:lstStyle/>
          <a:p>
            <a:r>
              <a:rPr lang="en-GB" sz="2000" dirty="0">
                <a:solidFill>
                  <a:srgbClr val="1EA2C1"/>
                </a:solidFill>
                <a:latin typeface="Lora" pitchFamily="2" charset="-18"/>
                <a:sym typeface="Wingdings" pitchFamily="2" charset="2"/>
              </a:rPr>
              <a:t>= set of measures and tools used to increase the utility value of a road, environmental improvement, better safety especially for pedestrians and cyclists at the expense of</a:t>
            </a:r>
            <a:br>
              <a:rPr lang="cs-CZ" sz="2000" dirty="0">
                <a:solidFill>
                  <a:srgbClr val="1EA2C1"/>
                </a:solidFill>
                <a:latin typeface="Lora" pitchFamily="2" charset="-18"/>
                <a:sym typeface="Wingdings" pitchFamily="2" charset="2"/>
              </a:rPr>
            </a:br>
            <a:r>
              <a:rPr lang="en-GB" sz="2000" dirty="0">
                <a:solidFill>
                  <a:srgbClr val="1EA2C1"/>
                </a:solidFill>
                <a:latin typeface="Lora" pitchFamily="2" charset="-18"/>
                <a:sym typeface="Wingdings" pitchFamily="2" charset="2"/>
              </a:rPr>
              <a:t>the so-far superior position of car traffic</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sym typeface="Wingdings" pitchFamily="2" charset="2"/>
              </a:rPr>
              <a:t>Why?</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sym typeface="Wingdings" pitchFamily="2" charset="2"/>
              </a:rPr>
              <a:t>Transport should not be the only function of street space.</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sym typeface="Wingdings" pitchFamily="2" charset="2"/>
              </a:rPr>
              <a:t>Car traffic should not be above others.</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sym typeface="Wingdings" pitchFamily="2" charset="2"/>
              </a:rPr>
              <a:t>Car traffic should adjust to the local environment (e.g., speed reduction).</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sym typeface="Wingdings" pitchFamily="2" charset="2"/>
              </a:rPr>
              <a:t>Reduced traffic burden, increased traffic safety, improved aesthetics.</a:t>
            </a:r>
          </a:p>
          <a:p>
            <a:pPr marL="800100" lvl="1" indent="-342900">
              <a:buFont typeface="Arial" panose="020B0604020202020204" pitchFamily="34" charset="0"/>
              <a:buChar char="•"/>
            </a:pPr>
            <a:endParaRPr lang="cs-CZ" sz="2000" dirty="0">
              <a:solidFill>
                <a:schemeClr val="tx1">
                  <a:lumMod val="65000"/>
                  <a:lumOff val="35000"/>
                </a:schemeClr>
              </a:solidFill>
              <a:latin typeface="Lora" pitchFamily="2" charset="-18"/>
              <a:sym typeface="Wingdings" pitchFamily="2" charset="2"/>
            </a:endParaRP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sym typeface="Wingdings" pitchFamily="2" charset="2"/>
              </a:rPr>
              <a:t>Traffic calming includes public involvement in measure preparation.</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1054893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Non-motorized transport</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Walking, cycling</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An important component of city transport accessibility.</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Benefit for tourism and recreational activities.</a:t>
            </a:r>
          </a:p>
          <a:p>
            <a:pPr marL="285750" indent="-285750">
              <a:buFont typeface="Arial" panose="020B0604020202020204" pitchFamily="34" charset="0"/>
              <a:buChar char="•"/>
            </a:pPr>
            <a:endParaRPr lang="cs-CZ" sz="1600" dirty="0">
              <a:solidFill>
                <a:schemeClr val="tx1">
                  <a:lumMod val="65000"/>
                  <a:lumOff val="35000"/>
                </a:schemeClr>
              </a:solidFill>
              <a:latin typeface="Lora" pitchFamily="2" charset="-18"/>
              <a:sym typeface="Wingdings" pitchFamily="2" charset="2"/>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26039246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Walking</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Most natural mode of transport, beneficial for both the environment and health.</a:t>
            </a:r>
          </a:p>
          <a:p>
            <a:pPr marL="285750" indent="-285750">
              <a:buFont typeface="Arial" panose="020B0604020202020204" pitchFamily="34" charset="0"/>
              <a:buChar char="•"/>
            </a:pPr>
            <a:r>
              <a:rPr lang="en-GB" sz="2000" b="1">
                <a:solidFill>
                  <a:schemeClr val="tx1">
                    <a:lumMod val="65000"/>
                    <a:lumOff val="35000"/>
                  </a:schemeClr>
                </a:solidFill>
                <a:latin typeface="Lora" pitchFamily="2" charset="-18"/>
              </a:rPr>
              <a:t>Main features:</a:t>
            </a:r>
            <a:r>
              <a:rPr lang="en-GB" sz="2000">
                <a:solidFill>
                  <a:schemeClr val="tx1">
                    <a:lumMod val="65000"/>
                    <a:lumOff val="35000"/>
                  </a:schemeClr>
                </a:solidFill>
                <a:latin typeface="Lora" pitchFamily="2" charset="-18"/>
              </a:rPr>
              <a:t> irregular, flexible, spontaneous.</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Much lower travel speed compared to other modes of transport, much shorter distances.</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rPr>
              <a:t>Pedestrian = most vulnerable road user.</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Walking as a mode of transport is currently undervalued, experts often only deal with motorized transport  barriers to walking.</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Pedestrian movement is related to quality of public space (notably safety and attractiveness).</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20095006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Why is walking undervalued?</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data collection on walking difficult</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walking modelling difficult (all motorized trips are accompanied with walking)</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low costs of walking</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benefits of walking ignored (generalized costs)</a:t>
            </a:r>
          </a:p>
          <a:p>
            <a:pPr marL="285750" indent="-2857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problem underestimated, “it-works-anyway” attitude</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33964673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Cycling</a:t>
            </a:r>
          </a:p>
        </p:txBody>
      </p:sp>
      <p:sp>
        <p:nvSpPr>
          <p:cNvPr id="3" name="Zástupný symbol pro text 2"/>
          <p:cNvSpPr>
            <a:spLocks noGrp="1"/>
          </p:cNvSpPr>
          <p:nvPr>
            <p:ph type="body" idx="1"/>
          </p:nvPr>
        </p:nvSpPr>
        <p:spPr>
          <a:xfrm>
            <a:off x="844057" y="2591300"/>
            <a:ext cx="10533189" cy="3853462"/>
          </a:xfrm>
        </p:spPr>
        <p:txBody>
          <a:bodyPr>
            <a:noAutofit/>
          </a:bodyPr>
          <a:lstStyle/>
          <a:p>
            <a:r>
              <a:rPr lang="en-GB" sz="2000">
                <a:solidFill>
                  <a:schemeClr val="tx1">
                    <a:lumMod val="65000"/>
                    <a:lumOff val="35000"/>
                  </a:schemeClr>
                </a:solidFill>
                <a:latin typeface="Lora" pitchFamily="2" charset="-18"/>
                <a:sym typeface="Wingdings" pitchFamily="2" charset="2"/>
              </a:rPr>
              <a:t>Has many advantages over motorized transport:</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no fossil energy consumption,</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no emissions,</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no noise and vibrations,</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no contribution to traffic jams,</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occupies less land than motorized transport,</a:t>
            </a:r>
          </a:p>
          <a:p>
            <a:pPr marL="742950" lvl="1"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positive impacts on health.</a:t>
            </a:r>
          </a:p>
          <a:p>
            <a:pPr marL="285750"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The numbers of trips made by bicycle are affected by transport infrastructure supply, municipal geomorphology and commute distance.</a:t>
            </a:r>
          </a:p>
          <a:p>
            <a:pPr marL="285750"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Other important aspects are bicycle parking options and anti-theft measures.</a:t>
            </a:r>
          </a:p>
          <a:p>
            <a:pPr marL="285750"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Increasingly important role in urban and company mobility management – promotion of cycling by institutions and companies (financial incentives, showers, changing rooms, bicycle storage options)</a:t>
            </a:r>
          </a:p>
          <a:p>
            <a:pPr marL="285750" indent="-2857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Development of cycling is one form of traffic calming. </a:t>
            </a:r>
          </a:p>
          <a:p>
            <a:pPr marL="285750" indent="-285750">
              <a:buFont typeface="Arial" panose="020B0604020202020204" pitchFamily="34" charset="0"/>
              <a:buChar char="•"/>
            </a:pPr>
            <a:endParaRPr lang="cs-CZ" sz="1600" dirty="0">
              <a:solidFill>
                <a:schemeClr val="tx1">
                  <a:lumMod val="65000"/>
                  <a:lumOff val="35000"/>
                </a:schemeClr>
              </a:solidFill>
              <a:latin typeface="Lora" pitchFamily="2" charset="-18"/>
              <a:sym typeface="Wingdings" pitchFamily="2" charset="2"/>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34605637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Cycling</a:t>
            </a:r>
          </a:p>
        </p:txBody>
      </p:sp>
      <p:sp>
        <p:nvSpPr>
          <p:cNvPr id="3" name="Zástupný symbol pro text 2"/>
          <p:cNvSpPr>
            <a:spLocks noGrp="1"/>
          </p:cNvSpPr>
          <p:nvPr>
            <p:ph type="body" idx="1"/>
          </p:nvPr>
        </p:nvSpPr>
        <p:spPr>
          <a:xfrm>
            <a:off x="844057" y="2591300"/>
            <a:ext cx="10533189" cy="3853462"/>
          </a:xfrm>
        </p:spPr>
        <p:txBody>
          <a:bodyPr>
            <a:noAutofit/>
          </a:bodyPr>
          <a:lstStyle/>
          <a:p>
            <a:r>
              <a:rPr lang="en-GB" sz="2000">
                <a:solidFill>
                  <a:schemeClr val="tx1">
                    <a:lumMod val="65000"/>
                    <a:lumOff val="35000"/>
                  </a:schemeClr>
                </a:solidFill>
                <a:latin typeface="Lora" pitchFamily="2" charset="-18"/>
                <a:sym typeface="Wingdings" pitchFamily="2" charset="2"/>
              </a:rPr>
              <a:t>GfK survey (2010) – barriers to more frequent bicycle use:</a:t>
            </a:r>
          </a:p>
          <a:p>
            <a:endParaRPr lang="cs-CZ" sz="2000" dirty="0">
              <a:solidFill>
                <a:schemeClr val="tx1">
                  <a:lumMod val="65000"/>
                  <a:lumOff val="35000"/>
                </a:schemeClr>
              </a:solidFill>
              <a:latin typeface="Lora" pitchFamily="2" charset="-18"/>
              <a:sym typeface="Wingdings" pitchFamily="2" charset="2"/>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graphicFrame>
        <p:nvGraphicFramePr>
          <p:cNvPr id="4" name="Diagram 3">
            <a:extLst>
              <a:ext uri="{FF2B5EF4-FFF2-40B4-BE49-F238E27FC236}">
                <a16:creationId xmlns:a16="http://schemas.microsoft.com/office/drawing/2014/main" id="{9A232EE0-A46B-6648-B511-1F2422B85F7A}"/>
              </a:ext>
            </a:extLst>
          </p:cNvPr>
          <p:cNvGraphicFramePr/>
          <p:nvPr>
            <p:extLst>
              <p:ext uri="{D42A27DB-BD31-4B8C-83A1-F6EECF244321}">
                <p14:modId xmlns:p14="http://schemas.microsoft.com/office/powerpoint/2010/main" val="4244798087"/>
              </p:ext>
            </p:extLst>
          </p:nvPr>
        </p:nvGraphicFramePr>
        <p:xfrm>
          <a:off x="2507915" y="2999232"/>
          <a:ext cx="7205471" cy="33219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309594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How to promote non-motorized transport?</a:t>
            </a:r>
          </a:p>
        </p:txBody>
      </p:sp>
      <p:sp>
        <p:nvSpPr>
          <p:cNvPr id="3" name="Zástupný symbol pro text 2"/>
          <p:cNvSpPr>
            <a:spLocks noGrp="1"/>
          </p:cNvSpPr>
          <p:nvPr>
            <p:ph type="body" idx="1"/>
          </p:nvPr>
        </p:nvSpPr>
        <p:spPr>
          <a:xfrm>
            <a:off x="756971" y="2587514"/>
            <a:ext cx="10533189" cy="3853462"/>
          </a:xfrm>
        </p:spPr>
        <p:txBody>
          <a:bodyPr>
            <a:normAutofit fontScale="92500" lnSpcReduction="10000"/>
          </a:bodyPr>
          <a:lstStyle/>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Quality supply of infrastructure and public space (connected network covering the whole city, cycling trails connecting settlements and tourist destinations, bicycle parking, etc.)</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Quality service supply (bikesharing, etc.) and information  </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Normative and economic tools – affect the extent and mode of traffic (speed, one-way streets with both-way bicycle access, bicycles in pedestrian areas, traffic calming, etc.)</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Economic tools can be applied both on the supply side (e.g., subsidies, taxes, charges, etc.) and on the demand side (subsidies, insurance, etc.)</a:t>
            </a:r>
          </a:p>
          <a:p>
            <a:endParaRPr lang="cs-CZ" sz="2000" dirty="0">
              <a:solidFill>
                <a:schemeClr val="tx1">
                  <a:lumMod val="65000"/>
                  <a:lumOff val="35000"/>
                </a:schemeClr>
              </a:solidFill>
              <a:latin typeface="Lora" pitchFamily="2" charset="-18"/>
              <a:sym typeface="Wingdings" pitchFamily="2" charset="2"/>
            </a:endParaRP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Necessary to create conditions for its greater use – measures to improve safety, connected network of cycling trails and lanes, application of other measures on road infrastructure, incl. conditions for parking vehicles </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39153121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fontScale="90000"/>
          </a:bodyPr>
          <a:lstStyle/>
          <a:p>
            <a:r>
              <a:rPr lang="en-GB" sz="2800" b="1" cap="all" dirty="0">
                <a:solidFill>
                  <a:srgbClr val="1EA2C1"/>
                </a:solidFill>
                <a:latin typeface="Montserrat" panose="00000500000000000000" pitchFamily="2" charset="-18"/>
              </a:rPr>
              <a:t>Main tools for promotion of safe cycling</a:t>
            </a:r>
            <a:br>
              <a:rPr lang="cs-CZ" sz="2800" b="1" cap="all" dirty="0">
                <a:solidFill>
                  <a:srgbClr val="1EA2C1"/>
                </a:solidFill>
                <a:latin typeface="Montserrat" panose="00000500000000000000" pitchFamily="2" charset="-18"/>
              </a:rPr>
            </a:br>
            <a:r>
              <a:rPr lang="en-GB" sz="2800" b="1" cap="all" dirty="0">
                <a:solidFill>
                  <a:srgbClr val="1EA2C1"/>
                </a:solidFill>
                <a:latin typeface="Montserrat" panose="00000500000000000000" pitchFamily="2" charset="-18"/>
              </a:rPr>
              <a:t>in the Netherlands, Denmark and Germany</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Extensive system of separate cycling trails</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Adjustments to intersections and priority traffic lights (“green wave”) for cyclists</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Traffic calming:</a:t>
            </a:r>
          </a:p>
          <a:p>
            <a:pPr marL="628650" lvl="1" indent="-1714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Speed reduction in residential areas (30 km/h)</a:t>
            </a:r>
          </a:p>
          <a:p>
            <a:pPr marL="628650" lvl="1" indent="-1714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“Cycling streets”, i.e., streets where cyclists have absolute right of way over cars</a:t>
            </a:r>
          </a:p>
          <a:p>
            <a:pPr marL="628650" lvl="1" indent="-1714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“Home zones” – areas with speed reduced to 5 km/h</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Bicycle parking</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Coordination with public transport</a:t>
            </a:r>
          </a:p>
          <a:p>
            <a:pPr marL="628650" lvl="1" indent="-1714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Extensive bicycle parking options at all PT halts</a:t>
            </a:r>
          </a:p>
          <a:p>
            <a:pPr marL="628650" lvl="1" indent="-171450">
              <a:buFont typeface="Arial" panose="020B0604020202020204" pitchFamily="34" charset="0"/>
              <a:buChar char="•"/>
            </a:pPr>
            <a:r>
              <a:rPr lang="en-GB" sz="1600">
                <a:solidFill>
                  <a:schemeClr val="tx1">
                    <a:lumMod val="65000"/>
                    <a:lumOff val="35000"/>
                  </a:schemeClr>
                </a:solidFill>
                <a:latin typeface="Lora" pitchFamily="2" charset="-18"/>
                <a:sym typeface="Wingdings" pitchFamily="2" charset="2"/>
              </a:rPr>
              <a:t>Option to rent a bicycle at every train halt</a:t>
            </a:r>
          </a:p>
          <a:p>
            <a:pPr marL="171450" indent="-171450">
              <a:buFont typeface="Arial" panose="020B0604020202020204" pitchFamily="34" charset="0"/>
              <a:buChar char="•"/>
            </a:pPr>
            <a:r>
              <a:rPr lang="en-GB" sz="2000">
                <a:solidFill>
                  <a:schemeClr val="tx1">
                    <a:lumMod val="65000"/>
                    <a:lumOff val="35000"/>
                  </a:schemeClr>
                </a:solidFill>
                <a:latin typeface="Lora" pitchFamily="2" charset="-18"/>
                <a:sym typeface="Wingdings" pitchFamily="2" charset="2"/>
              </a:rPr>
              <a:t>Transport education, quality legal system in the area of transport</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260152527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References, Sources, Bibliography</a:t>
            </a:r>
          </a:p>
        </p:txBody>
      </p:sp>
      <p:sp>
        <p:nvSpPr>
          <p:cNvPr id="3" name="Zástupný symbol pro text 2"/>
          <p:cNvSpPr>
            <a:spLocks noGrp="1"/>
          </p:cNvSpPr>
          <p:nvPr>
            <p:ph type="body" idx="1"/>
          </p:nvPr>
        </p:nvSpPr>
        <p:spPr>
          <a:xfrm>
            <a:off x="844057" y="2591300"/>
            <a:ext cx="10533189" cy="3853462"/>
          </a:xfrm>
        </p:spPr>
        <p:txBody>
          <a:bodyPr>
            <a:normAutofit fontScale="40000" lnSpcReduction="20000"/>
          </a:bodyPr>
          <a:lstStyle/>
          <a:p>
            <a:r>
              <a:rPr lang="en-GB" sz="3600">
                <a:solidFill>
                  <a:schemeClr val="tx1">
                    <a:lumMod val="65000"/>
                    <a:lumOff val="35000"/>
                  </a:schemeClr>
                </a:solidFill>
                <a:latin typeface="Lora" pitchFamily="2" charset="-18"/>
              </a:rPr>
              <a:t>Brůhová Foltýnová, H. (2009). </a:t>
            </a:r>
            <a:r>
              <a:rPr lang="en-GB" sz="3600" i="1">
                <a:solidFill>
                  <a:schemeClr val="tx1">
                    <a:lumMod val="65000"/>
                    <a:lumOff val="35000"/>
                  </a:schemeClr>
                </a:solidFill>
                <a:latin typeface="Lora" pitchFamily="2" charset="-18"/>
              </a:rPr>
              <a:t>Doprava a společnost : ekonomické aspekty udržitelné dopravy </a:t>
            </a:r>
            <a:r>
              <a:rPr lang="en-GB" sz="3600">
                <a:solidFill>
                  <a:schemeClr val="tx1">
                    <a:lumMod val="65000"/>
                    <a:lumOff val="35000"/>
                  </a:schemeClr>
                </a:solidFill>
                <a:latin typeface="Lora" pitchFamily="2" charset="-18"/>
              </a:rPr>
              <a:t>(1st ed. ). Karolinum.</a:t>
            </a:r>
          </a:p>
          <a:p>
            <a:endParaRPr lang="cs-CZ" sz="2000" dirty="0">
              <a:solidFill>
                <a:schemeClr val="tx1">
                  <a:lumMod val="65000"/>
                  <a:lumOff val="35000"/>
                </a:schemeClr>
              </a:solidFill>
              <a:latin typeface="Lora" pitchFamily="2" charset="-18"/>
            </a:endParaRPr>
          </a:p>
          <a:p>
            <a:r>
              <a:rPr lang="en-GB" sz="3600">
                <a:solidFill>
                  <a:schemeClr val="tx1">
                    <a:lumMod val="65000"/>
                    <a:lumOff val="35000"/>
                  </a:schemeClr>
                </a:solidFill>
                <a:latin typeface="Lora" pitchFamily="2" charset="-18"/>
              </a:rPr>
              <a:t>Becker, U. J. (2008). Základy dopravní ekologie. Ústav pro ekopolitiku.</a:t>
            </a:r>
          </a:p>
          <a:p>
            <a:endParaRPr lang="cs-CZ" sz="3600" dirty="0">
              <a:solidFill>
                <a:schemeClr val="tx1">
                  <a:lumMod val="65000"/>
                  <a:lumOff val="35000"/>
                </a:schemeClr>
              </a:solidFill>
              <a:latin typeface="Lora" pitchFamily="2" charset="-18"/>
            </a:endParaRPr>
          </a:p>
          <a:p>
            <a:r>
              <a:rPr lang="en-GB" sz="3600">
                <a:solidFill>
                  <a:schemeClr val="tx1">
                    <a:lumMod val="65000"/>
                    <a:lumOff val="35000"/>
                  </a:schemeClr>
                </a:solidFill>
                <a:latin typeface="Lora" pitchFamily="2" charset="-18"/>
              </a:rPr>
              <a:t>GfK. (2010). </a:t>
            </a:r>
            <a:r>
              <a:rPr lang="en-GB" sz="3600" i="1">
                <a:solidFill>
                  <a:schemeClr val="tx1">
                    <a:lumMod val="65000"/>
                    <a:lumOff val="35000"/>
                  </a:schemeClr>
                </a:solidFill>
                <a:latin typeface="Lora" pitchFamily="2" charset="-18"/>
              </a:rPr>
              <a:t>Výzkum cyklistické dopravy v Praze: Závěrečná zpráva pro TSK</a:t>
            </a:r>
            <a:r>
              <a:rPr lang="en-GB" sz="3600">
                <a:solidFill>
                  <a:schemeClr val="tx1">
                    <a:lumMod val="65000"/>
                    <a:lumOff val="35000"/>
                  </a:schemeClr>
                </a:solidFill>
                <a:latin typeface="Lora" pitchFamily="2" charset="-18"/>
              </a:rPr>
              <a:t>. TSK.</a:t>
            </a:r>
          </a:p>
          <a:p>
            <a:endParaRPr lang="cs-CZ" sz="3600" dirty="0">
              <a:solidFill>
                <a:schemeClr val="tx1">
                  <a:lumMod val="65000"/>
                  <a:lumOff val="35000"/>
                </a:schemeClr>
              </a:solidFill>
              <a:latin typeface="Lora" pitchFamily="2" charset="-18"/>
            </a:endParaRPr>
          </a:p>
          <a:p>
            <a:r>
              <a:rPr lang="en-GB" sz="3600">
                <a:solidFill>
                  <a:schemeClr val="tx1">
                    <a:lumMod val="65000"/>
                    <a:lumOff val="35000"/>
                  </a:schemeClr>
                </a:solidFill>
                <a:latin typeface="Lora" pitchFamily="2" charset="-18"/>
              </a:rPr>
              <a:t>GfK. (2017). </a:t>
            </a:r>
            <a:r>
              <a:rPr lang="en-GB" sz="3600" i="1">
                <a:solidFill>
                  <a:schemeClr val="tx1">
                    <a:lumMod val="65000"/>
                    <a:lumOff val="35000"/>
                  </a:schemeClr>
                </a:solidFill>
                <a:latin typeface="Lora" pitchFamily="2" charset="-18"/>
              </a:rPr>
              <a:t>Výzkum cyklistické dopravy v Praze: Závěrečná zpráva pro TSK</a:t>
            </a:r>
            <a:r>
              <a:rPr lang="en-GB" sz="3600">
                <a:solidFill>
                  <a:schemeClr val="tx1">
                    <a:lumMod val="65000"/>
                    <a:lumOff val="35000"/>
                  </a:schemeClr>
                </a:solidFill>
                <a:latin typeface="Lora" pitchFamily="2" charset="-18"/>
              </a:rPr>
              <a:t>. TSK.</a:t>
            </a:r>
          </a:p>
          <a:p>
            <a:endParaRPr lang="cs-CZ" sz="3600" dirty="0">
              <a:solidFill>
                <a:schemeClr val="tx1">
                  <a:lumMod val="65000"/>
                  <a:lumOff val="35000"/>
                </a:schemeClr>
              </a:solidFill>
              <a:latin typeface="Lora" pitchFamily="2" charset="-18"/>
            </a:endParaRPr>
          </a:p>
          <a:p>
            <a:r>
              <a:rPr lang="en-GB" sz="3600">
                <a:solidFill>
                  <a:schemeClr val="tx1">
                    <a:lumMod val="65000"/>
                    <a:lumOff val="35000"/>
                  </a:schemeClr>
                </a:solidFill>
                <a:latin typeface="Lora" pitchFamily="2" charset="-18"/>
              </a:rPr>
              <a:t>Maciorowski, M. M., &amp; Souza, J. C. (2018). Urban Roads and Non-Motorized Transport: The Barrier Effect and Challenges in the Search for Sustainable Urban Mobility. </a:t>
            </a:r>
            <a:r>
              <a:rPr lang="en-GB" sz="3600" i="1">
                <a:solidFill>
                  <a:schemeClr val="tx1">
                    <a:lumMod val="65000"/>
                    <a:lumOff val="35000"/>
                  </a:schemeClr>
                </a:solidFill>
                <a:latin typeface="Lora" pitchFamily="2" charset="-18"/>
              </a:rPr>
              <a:t>Transportation Research Procedia, 2018(33</a:t>
            </a:r>
            <a:r>
              <a:rPr lang="en-GB" sz="3600">
                <a:solidFill>
                  <a:schemeClr val="tx1">
                    <a:lumMod val="65000"/>
                    <a:lumOff val="35000"/>
                  </a:schemeClr>
                </a:solidFill>
                <a:latin typeface="Lora" pitchFamily="2" charset="-18"/>
              </a:rPr>
              <a:t>), 123-130. https://doi.org/10.1016/j.trpro.2018.10.084</a:t>
            </a:r>
          </a:p>
          <a:p>
            <a:endParaRPr lang="cs-CZ" sz="3600" dirty="0">
              <a:solidFill>
                <a:schemeClr val="tx1">
                  <a:lumMod val="65000"/>
                  <a:lumOff val="35000"/>
                </a:schemeClr>
              </a:solidFill>
              <a:latin typeface="Lora" pitchFamily="2" charset="-18"/>
            </a:endParaRPr>
          </a:p>
          <a:p>
            <a:r>
              <a:rPr lang="en-GB" sz="3500">
                <a:solidFill>
                  <a:schemeClr val="tx1">
                    <a:lumMod val="65000"/>
                    <a:lumOff val="35000"/>
                  </a:schemeClr>
                </a:solidFill>
                <a:latin typeface="Lora" pitchFamily="2" charset="-18"/>
              </a:rPr>
              <a:t>Ministerstvo dopravy ČR. (2021). </a:t>
            </a:r>
            <a:r>
              <a:rPr lang="en-GB" sz="3500" i="1">
                <a:solidFill>
                  <a:schemeClr val="tx1">
                    <a:lumMod val="65000"/>
                    <a:lumOff val="35000"/>
                  </a:schemeClr>
                </a:solidFill>
                <a:latin typeface="Lora" pitchFamily="2" charset="-18"/>
              </a:rPr>
              <a:t>Dopravní politika České republiky pro období 2021 – 2027 s výhledem do roku 2050</a:t>
            </a:r>
            <a:r>
              <a:rPr lang="en-GB" sz="3500">
                <a:solidFill>
                  <a:schemeClr val="tx1">
                    <a:lumMod val="65000"/>
                    <a:lumOff val="35000"/>
                  </a:schemeClr>
                </a:solidFill>
                <a:latin typeface="Lora" pitchFamily="2" charset="-18"/>
              </a:rPr>
              <a:t>. Ministerstvo dopravy ČR.</a:t>
            </a:r>
          </a:p>
          <a:p>
            <a:endParaRPr lang="cs-CZ" sz="2000" dirty="0">
              <a:solidFill>
                <a:schemeClr val="tx1">
                  <a:lumMod val="65000"/>
                  <a:lumOff val="35000"/>
                </a:schemeClr>
              </a:solidFill>
              <a:latin typeface="Lora" pitchFamily="2" charset="-18"/>
            </a:endParaRPr>
          </a:p>
          <a:p>
            <a:r>
              <a:rPr lang="en-GB" sz="3500">
                <a:solidFill>
                  <a:schemeClr val="tx1">
                    <a:lumMod val="65000"/>
                    <a:lumOff val="35000"/>
                  </a:schemeClr>
                </a:solidFill>
                <a:latin typeface="Lora" pitchFamily="2" charset="-18"/>
              </a:rPr>
              <a:t>Nadace Partnerství Brno. (2004). </a:t>
            </a:r>
            <a:r>
              <a:rPr lang="en-GB" sz="3500" i="1">
                <a:solidFill>
                  <a:schemeClr val="tx1">
                    <a:lumMod val="65000"/>
                    <a:lumOff val="35000"/>
                  </a:schemeClr>
                </a:solidFill>
                <a:latin typeface="Lora" pitchFamily="2" charset="-18"/>
              </a:rPr>
              <a:t>Jak zklidnit dopravu v obcích (1st ed.). </a:t>
            </a:r>
            <a:r>
              <a:rPr lang="en-GB" sz="3500">
                <a:solidFill>
                  <a:schemeClr val="tx1">
                    <a:lumMod val="65000"/>
                    <a:lumOff val="35000"/>
                  </a:schemeClr>
                </a:solidFill>
                <a:latin typeface="Lora" pitchFamily="2" charset="-18"/>
              </a:rPr>
              <a:t>Nadace Partnerství.</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262369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Nadpis 19"/>
          <p:cNvSpPr>
            <a:spLocks noGrp="1"/>
          </p:cNvSpPr>
          <p:nvPr>
            <p:ph type="title"/>
          </p:nvPr>
        </p:nvSpPr>
        <p:spPr>
          <a:xfrm>
            <a:off x="838200" y="1711857"/>
            <a:ext cx="10515600" cy="632004"/>
          </a:xfrm>
        </p:spPr>
        <p:txBody>
          <a:bodyPr>
            <a:normAutofit/>
          </a:bodyPr>
          <a:lstStyle/>
          <a:p>
            <a:r>
              <a:rPr lang="en-GB" sz="2800" b="1" cap="all">
                <a:solidFill>
                  <a:srgbClr val="1EA2C1"/>
                </a:solidFill>
                <a:latin typeface="Montserrat" panose="00000500000000000000" pitchFamily="2" charset="-18"/>
              </a:rPr>
              <a:t>Topic in the sump cycle </a:t>
            </a:r>
          </a:p>
        </p:txBody>
      </p:sp>
      <p:pic>
        <p:nvPicPr>
          <p:cNvPr id="3" name="Zástupný symbol pro obsah 2"/>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838199" y="2584095"/>
            <a:ext cx="5536223" cy="3773770"/>
          </a:xfrm>
        </p:spPr>
      </p:pic>
      <p:sp>
        <p:nvSpPr>
          <p:cNvPr id="22" name="Zástupný symbol pro obsah 21"/>
          <p:cNvSpPr>
            <a:spLocks noGrp="1"/>
          </p:cNvSpPr>
          <p:nvPr>
            <p:ph sz="half" idx="2"/>
          </p:nvPr>
        </p:nvSpPr>
        <p:spPr>
          <a:xfrm>
            <a:off x="6567853" y="2597555"/>
            <a:ext cx="5188717" cy="3760310"/>
          </a:xfrm>
        </p:spPr>
        <p:txBody>
          <a:bodyPr>
            <a:normAutofit/>
          </a:bodyPr>
          <a:lstStyle/>
          <a:p>
            <a:pPr marL="0" indent="0">
              <a:buNone/>
            </a:pPr>
            <a:r>
              <a:rPr lang="en-GB" sz="2000">
                <a:solidFill>
                  <a:schemeClr val="tx1">
                    <a:lumMod val="65000"/>
                    <a:lumOff val="35000"/>
                  </a:schemeClr>
                </a:solidFill>
                <a:latin typeface="Lora" pitchFamily="2" charset="-18"/>
              </a:rPr>
              <a:t>03 – Analyse mobility situation</a:t>
            </a:r>
          </a:p>
          <a:p>
            <a:pPr marL="0" indent="0">
              <a:buNone/>
            </a:pPr>
            <a:r>
              <a:rPr lang="en-GB" sz="2000">
                <a:solidFill>
                  <a:schemeClr val="tx1">
                    <a:lumMod val="65000"/>
                    <a:lumOff val="35000"/>
                  </a:schemeClr>
                </a:solidFill>
                <a:latin typeface="Lora" pitchFamily="2" charset="-18"/>
              </a:rPr>
              <a:t>05 – Develop vision and strategy with stakeholders  </a:t>
            </a:r>
          </a:p>
          <a:p>
            <a:pPr marL="0" indent="0">
              <a:buNone/>
            </a:pPr>
            <a:r>
              <a:rPr lang="en-GB" sz="2000">
                <a:solidFill>
                  <a:schemeClr val="tx1">
                    <a:lumMod val="65000"/>
                    <a:lumOff val="35000"/>
                  </a:schemeClr>
                </a:solidFill>
                <a:latin typeface="Lora" pitchFamily="2" charset="-18"/>
              </a:rPr>
              <a:t>06 – Select targets and indicators </a:t>
            </a:r>
          </a:p>
          <a:p>
            <a:pPr marL="0" indent="0">
              <a:buNone/>
            </a:pPr>
            <a:r>
              <a:rPr lang="en-GB" sz="2000">
                <a:solidFill>
                  <a:schemeClr val="tx1">
                    <a:lumMod val="65000"/>
                    <a:lumOff val="35000"/>
                  </a:schemeClr>
                </a:solidFill>
                <a:latin typeface="Lora" pitchFamily="2" charset="-18"/>
              </a:rPr>
              <a:t>07 – Select measure packages with stakeholders</a:t>
            </a:r>
          </a:p>
        </p:txBody>
      </p:sp>
      <p:pic>
        <p:nvPicPr>
          <p:cNvPr id="5" name="Obrázek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
        <p:nvSpPr>
          <p:cNvPr id="2" name="TextovéPole 1">
            <a:extLst>
              <a:ext uri="{FF2B5EF4-FFF2-40B4-BE49-F238E27FC236}">
                <a16:creationId xmlns:a16="http://schemas.microsoft.com/office/drawing/2014/main" id="{7FC0BD8E-F209-A94D-8E81-48413D869E06}"/>
              </a:ext>
            </a:extLst>
          </p:cNvPr>
          <p:cNvSpPr txBox="1"/>
          <p:nvPr/>
        </p:nvSpPr>
        <p:spPr>
          <a:xfrm>
            <a:off x="6629400" y="2057400"/>
            <a:ext cx="184731" cy="369332"/>
          </a:xfrm>
          <a:prstGeom prst="rect">
            <a:avLst/>
          </a:prstGeom>
          <a:noFill/>
        </p:spPr>
        <p:txBody>
          <a:bodyPr wrap="none" rtlCol="0">
            <a:spAutoFit/>
          </a:bodyPr>
          <a:lstStyle/>
          <a:p>
            <a:endParaRPr lang="cs-CZ"/>
          </a:p>
        </p:txBody>
      </p:sp>
    </p:spTree>
    <p:extLst>
      <p:ext uri="{BB962C8B-B14F-4D97-AF65-F5344CB8AC3E}">
        <p14:creationId xmlns:p14="http://schemas.microsoft.com/office/powerpoint/2010/main" val="16167183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3"/>
            <a:ext cx="12192000" cy="1458163"/>
          </a:xfrm>
          <a:prstGeom prst="rect">
            <a:avLst/>
          </a:prstGeom>
        </p:spPr>
      </p:pic>
      <p:sp>
        <p:nvSpPr>
          <p:cNvPr id="2" name="Nadpis 1"/>
          <p:cNvSpPr>
            <a:spLocks noGrp="1"/>
          </p:cNvSpPr>
          <p:nvPr>
            <p:ph type="title"/>
          </p:nvPr>
        </p:nvSpPr>
        <p:spPr>
          <a:xfrm>
            <a:off x="1230922" y="1564078"/>
            <a:ext cx="10243416" cy="746623"/>
          </a:xfrm>
        </p:spPr>
        <p:txBody>
          <a:bodyPr>
            <a:normAutofit/>
          </a:bodyPr>
          <a:lstStyle/>
          <a:p>
            <a:pPr algn="ctr"/>
            <a:r>
              <a:rPr lang="en-GB" sz="4000" b="1" cap="all" dirty="0">
                <a:solidFill>
                  <a:srgbClr val="1EA2C1"/>
                </a:solidFill>
                <a:latin typeface="Montserrat" panose="00000500000000000000" pitchFamily="2" charset="-18"/>
              </a:rPr>
              <a:t>Thank you for your attention!</a:t>
            </a:r>
          </a:p>
        </p:txBody>
      </p:sp>
      <p:sp>
        <p:nvSpPr>
          <p:cNvPr id="9" name="TextovéPole 8"/>
          <p:cNvSpPr txBox="1"/>
          <p:nvPr/>
        </p:nvSpPr>
        <p:spPr>
          <a:xfrm>
            <a:off x="640130" y="286867"/>
            <a:ext cx="7097104" cy="861774"/>
          </a:xfrm>
          <a:prstGeom prst="rect">
            <a:avLst/>
          </a:prstGeom>
          <a:noFill/>
        </p:spPr>
        <p:txBody>
          <a:bodyPr wrap="square" rtlCol="0">
            <a:spAutoFit/>
          </a:bodyPr>
          <a:lstStyle/>
          <a:p>
            <a:r>
              <a:rPr lang="en-GB" sz="3200" b="1">
                <a:solidFill>
                  <a:schemeClr val="bg1"/>
                </a:solidFill>
                <a:latin typeface="Calibri" panose="020F0502020204030204" pitchFamily="34" charset="0"/>
                <a:cs typeface="Calibri" panose="020F0502020204030204" pitchFamily="34" charset="0"/>
              </a:rPr>
              <a:t>S@mpler</a:t>
            </a:r>
          </a:p>
          <a:p>
            <a:r>
              <a:rPr lang="en-GB" b="1">
                <a:solidFill>
                  <a:schemeClr val="bg1"/>
                </a:solidFill>
                <a:latin typeface="Calibri" panose="020F0502020204030204" pitchFamily="34" charset="0"/>
                <a:cs typeface="Calibri" panose="020F0502020204030204" pitchFamily="34" charset="0"/>
              </a:rPr>
              <a:t>Integrated Education Based On Sustainable Urban Mobility Projects</a:t>
            </a:r>
          </a:p>
        </p:txBody>
      </p:sp>
      <p:pic>
        <p:nvPicPr>
          <p:cNvPr id="13" name="Obrázek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5122" y="5813922"/>
            <a:ext cx="2650923" cy="921417"/>
          </a:xfrm>
          <a:prstGeom prst="rect">
            <a:avLst/>
          </a:prstGeom>
        </p:spPr>
      </p:pic>
      <p:pic>
        <p:nvPicPr>
          <p:cNvPr id="15" name="Obrázek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9678" y="5795998"/>
            <a:ext cx="3463939" cy="946055"/>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379" y="5778754"/>
            <a:ext cx="2163114" cy="950981"/>
          </a:xfrm>
          <a:prstGeom prst="rect">
            <a:avLst/>
          </a:prstGeom>
        </p:spPr>
      </p:pic>
      <p:sp>
        <p:nvSpPr>
          <p:cNvPr id="10" name="Zástupný symbol pro text 2"/>
          <p:cNvSpPr txBox="1">
            <a:spLocks/>
          </p:cNvSpPr>
          <p:nvPr/>
        </p:nvSpPr>
        <p:spPr>
          <a:xfrm>
            <a:off x="717662" y="2447992"/>
            <a:ext cx="10756676" cy="3228639"/>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a:solidFill>
                  <a:schemeClr val="tx1">
                    <a:lumMod val="65000"/>
                    <a:lumOff val="35000"/>
                  </a:schemeClr>
                </a:solidFill>
                <a:latin typeface="Lora" pitchFamily="2" charset="-18"/>
              </a:rPr>
              <a:t>Project information:</a:t>
            </a:r>
          </a:p>
          <a:p>
            <a:pPr algn="just">
              <a:lnSpc>
                <a:spcPct val="120000"/>
              </a:lnSpc>
            </a:pPr>
            <a:r>
              <a:rPr lang="en-GB">
                <a:solidFill>
                  <a:schemeClr val="tx1">
                    <a:lumMod val="65000"/>
                    <a:lumOff val="35000"/>
                  </a:schemeClr>
                </a:solidFill>
                <a:latin typeface="Lora" pitchFamily="2" charset="-18"/>
              </a:rPr>
              <a:t>The main project objective is to enhance the quality of teaching at the involved universities in the field of sustainable urban mobility management. Our efforts consist in expanding students‘ practical skills through implementation of a practical project teaching method. An emphasis is put on the reflection of challenges which cities have to tackle in the real world, especially in the area of Sustainable Urban Mobility Plans (SUMP). The project is intended to contribute to improving students‘ knowledge and skills, particularly for the position and job placement of mobility managers.</a:t>
            </a:r>
          </a:p>
          <a:p>
            <a:pPr algn="just">
              <a:lnSpc>
                <a:spcPct val="120000"/>
              </a:lnSpc>
            </a:pPr>
            <a:endParaRPr lang="cs-CZ" dirty="0">
              <a:solidFill>
                <a:schemeClr val="tx1">
                  <a:lumMod val="65000"/>
                  <a:lumOff val="35000"/>
                </a:schemeClr>
              </a:solidFill>
              <a:latin typeface="Lora" pitchFamily="2" charset="-18"/>
            </a:endParaRPr>
          </a:p>
          <a:p>
            <a:pPr algn="ctr"/>
            <a:r>
              <a:rPr lang="en-GB">
                <a:solidFill>
                  <a:schemeClr val="tx1">
                    <a:lumMod val="65000"/>
                    <a:lumOff val="35000"/>
                  </a:schemeClr>
                </a:solidFill>
                <a:latin typeface="Lora" pitchFamily="2" charset="-18"/>
              </a:rPr>
              <a:t>Topic elaborated by: Lucie Vávrová</a:t>
            </a:r>
          </a:p>
          <a:p>
            <a:pPr algn="ctr"/>
            <a:r>
              <a:rPr lang="en-GB">
                <a:solidFill>
                  <a:schemeClr val="tx1">
                    <a:lumMod val="65000"/>
                    <a:lumOff val="35000"/>
                  </a:schemeClr>
                </a:solidFill>
                <a:latin typeface="Lora" pitchFamily="2" charset="-18"/>
                <a:hlinkClick r:id="rId6"/>
              </a:rPr>
              <a:t>mobilita-ieep.cz</a:t>
            </a:r>
          </a:p>
          <a:p>
            <a:pPr algn="ctr"/>
            <a:r>
              <a:rPr lang="en-GB">
                <a:solidFill>
                  <a:schemeClr val="tx1">
                    <a:lumMod val="65000"/>
                    <a:lumOff val="35000"/>
                  </a:schemeClr>
                </a:solidFill>
                <a:latin typeface="Lora" pitchFamily="2" charset="-18"/>
              </a:rPr>
              <a:t>Link to the web database</a:t>
            </a:r>
          </a:p>
          <a:p>
            <a:pPr algn="ctr"/>
            <a:endParaRPr lang="cs-CZ" dirty="0">
              <a:solidFill>
                <a:schemeClr val="tx1">
                  <a:lumMod val="65000"/>
                  <a:lumOff val="35000"/>
                </a:schemeClr>
              </a:solidFill>
              <a:latin typeface="Lora" pitchFamily="2" charset="-18"/>
            </a:endParaRPr>
          </a:p>
        </p:txBody>
      </p:sp>
    </p:spTree>
    <p:extLst>
      <p:ext uri="{BB962C8B-B14F-4D97-AF65-F5344CB8AC3E}">
        <p14:creationId xmlns:p14="http://schemas.microsoft.com/office/powerpoint/2010/main" val="2777699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p:cNvPicPr>
            <a:picLocks noChangeAspect="1"/>
          </p:cNvPicPr>
          <p:nvPr/>
        </p:nvPicPr>
        <p:blipFill rotWithShape="1">
          <a:blip r:embed="rId2"/>
          <a:srcRect l="50000" t="20073" r="10067" b="49977"/>
          <a:stretch/>
        </p:blipFill>
        <p:spPr>
          <a:xfrm>
            <a:off x="0" y="0"/>
            <a:ext cx="12192001" cy="9143999"/>
          </a:xfrm>
          <a:prstGeom prst="rect">
            <a:avLst/>
          </a:prstGeom>
        </p:spPr>
      </p:pic>
      <p:pic>
        <p:nvPicPr>
          <p:cNvPr id="5" name="Obrázek 4"/>
          <p:cNvPicPr>
            <a:picLocks noChangeAspect="1"/>
          </p:cNvPicPr>
          <p:nvPr/>
        </p:nvPicPr>
        <p:blipFill>
          <a:blip r:embed="rId3"/>
          <a:stretch>
            <a:fillRect/>
          </a:stretch>
        </p:blipFill>
        <p:spPr>
          <a:xfrm>
            <a:off x="3946191" y="248324"/>
            <a:ext cx="4299617" cy="1370331"/>
          </a:xfrm>
          <a:prstGeom prst="rect">
            <a:avLst/>
          </a:prstGeom>
        </p:spPr>
      </p:pic>
      <p:sp>
        <p:nvSpPr>
          <p:cNvPr id="7" name="TextovéPole 6"/>
          <p:cNvSpPr txBox="1"/>
          <p:nvPr/>
        </p:nvSpPr>
        <p:spPr>
          <a:xfrm>
            <a:off x="1837592" y="3323492"/>
            <a:ext cx="8818685" cy="1754326"/>
          </a:xfrm>
          <a:prstGeom prst="rect">
            <a:avLst/>
          </a:prstGeom>
          <a:noFill/>
        </p:spPr>
        <p:txBody>
          <a:bodyPr wrap="square" rtlCol="0">
            <a:spAutoFit/>
          </a:bodyPr>
          <a:lstStyle/>
          <a:p>
            <a:pPr algn="ctr"/>
            <a:r>
              <a:rPr lang="en-GB" sz="3600" b="1">
                <a:solidFill>
                  <a:schemeClr val="bg1"/>
                </a:solidFill>
                <a:latin typeface="Montserrat" panose="00000500000000000000" pitchFamily="2" charset="-18"/>
              </a:rPr>
              <a:t>CORRESPONDING PART FOR TEACHERS AND THEIR COMMUNICATION WITH STUDENTS</a:t>
            </a:r>
          </a:p>
          <a:p>
            <a:pPr algn="ctr"/>
            <a:endParaRPr lang="cs-CZ" sz="3600" b="1" dirty="0">
              <a:solidFill>
                <a:schemeClr val="bg1"/>
              </a:solidFill>
              <a:latin typeface="Montserrat" panose="00000500000000000000" pitchFamily="2" charset="-18"/>
            </a:endParaRPr>
          </a:p>
        </p:txBody>
      </p:sp>
    </p:spTree>
    <p:extLst>
      <p:ext uri="{BB962C8B-B14F-4D97-AF65-F5344CB8AC3E}">
        <p14:creationId xmlns:p14="http://schemas.microsoft.com/office/powerpoint/2010/main" val="29811640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tasks</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457200" indent="-457200">
              <a:buAutoNum type="arabicPeriod"/>
            </a:pPr>
            <a:r>
              <a:rPr lang="en-GB" sz="2000">
                <a:solidFill>
                  <a:schemeClr val="tx1">
                    <a:lumMod val="65000"/>
                    <a:lumOff val="35000"/>
                  </a:schemeClr>
                </a:solidFill>
                <a:latin typeface="Lora" pitchFamily="2" charset="-18"/>
              </a:rPr>
              <a:t>In groups, identify what traffic calming tools can be applied near your institution/school.</a:t>
            </a:r>
          </a:p>
          <a:p>
            <a:pPr marL="457200" indent="-457200">
              <a:buAutoNum type="arabicPeriod"/>
            </a:pPr>
            <a:r>
              <a:rPr lang="en-GB" sz="2000">
                <a:solidFill>
                  <a:schemeClr val="tx1">
                    <a:lumMod val="65000"/>
                    <a:lumOff val="35000"/>
                  </a:schemeClr>
                </a:solidFill>
                <a:latin typeface="Lora" pitchFamily="2" charset="-18"/>
              </a:rPr>
              <a:t>How can non-motorized transport be promoted in your city?</a:t>
            </a:r>
          </a:p>
          <a:p>
            <a:pPr marL="457200" indent="-457200">
              <a:buAutoNum type="arabicPeriod"/>
            </a:pPr>
            <a:r>
              <a:rPr lang="en-GB" sz="2000">
                <a:solidFill>
                  <a:schemeClr val="tx1">
                    <a:lumMod val="65000"/>
                    <a:lumOff val="35000"/>
                  </a:schemeClr>
                </a:solidFill>
                <a:latin typeface="Lora" pitchFamily="2" charset="-18"/>
              </a:rPr>
              <a:t>Try to think which trips during the day you can make using non-motorized transport. </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279568466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593"/>
            <a:ext cx="12192000" cy="1458163"/>
          </a:xfrm>
          <a:prstGeom prst="rect">
            <a:avLst/>
          </a:prstGeom>
        </p:spPr>
      </p:pic>
      <p:sp>
        <p:nvSpPr>
          <p:cNvPr id="2" name="Nadpis 1"/>
          <p:cNvSpPr>
            <a:spLocks noGrp="1"/>
          </p:cNvSpPr>
          <p:nvPr>
            <p:ph type="title"/>
          </p:nvPr>
        </p:nvSpPr>
        <p:spPr>
          <a:xfrm>
            <a:off x="1230922" y="1564078"/>
            <a:ext cx="10243416" cy="746623"/>
          </a:xfrm>
        </p:spPr>
        <p:txBody>
          <a:bodyPr>
            <a:normAutofit/>
          </a:bodyPr>
          <a:lstStyle/>
          <a:p>
            <a:pPr algn="ctr"/>
            <a:r>
              <a:rPr lang="en-GB" sz="4000" b="1" cap="all" dirty="0">
                <a:solidFill>
                  <a:srgbClr val="1EA2C1"/>
                </a:solidFill>
                <a:latin typeface="Montserrat" panose="00000500000000000000" pitchFamily="2" charset="-18"/>
              </a:rPr>
              <a:t>Thank you for your attention!</a:t>
            </a:r>
          </a:p>
        </p:txBody>
      </p:sp>
      <p:sp>
        <p:nvSpPr>
          <p:cNvPr id="9" name="TextovéPole 8"/>
          <p:cNvSpPr txBox="1"/>
          <p:nvPr/>
        </p:nvSpPr>
        <p:spPr>
          <a:xfrm>
            <a:off x="640130" y="286867"/>
            <a:ext cx="7097104" cy="861774"/>
          </a:xfrm>
          <a:prstGeom prst="rect">
            <a:avLst/>
          </a:prstGeom>
          <a:noFill/>
        </p:spPr>
        <p:txBody>
          <a:bodyPr wrap="square" rtlCol="0">
            <a:spAutoFit/>
          </a:bodyPr>
          <a:lstStyle/>
          <a:p>
            <a:r>
              <a:rPr lang="en-GB" sz="3200" b="1">
                <a:solidFill>
                  <a:schemeClr val="bg1"/>
                </a:solidFill>
                <a:latin typeface="Calibri" panose="020F0502020204030204" pitchFamily="34" charset="0"/>
                <a:cs typeface="Calibri" panose="020F0502020204030204" pitchFamily="34" charset="0"/>
              </a:rPr>
              <a:t>S@mpler</a:t>
            </a:r>
          </a:p>
          <a:p>
            <a:r>
              <a:rPr lang="en-GB" b="1">
                <a:solidFill>
                  <a:schemeClr val="bg1"/>
                </a:solidFill>
                <a:latin typeface="Calibri" panose="020F0502020204030204" pitchFamily="34" charset="0"/>
                <a:cs typeface="Calibri" panose="020F0502020204030204" pitchFamily="34" charset="0"/>
              </a:rPr>
              <a:t>Integrated Education Based On Sustainable Urban Mobility Projects</a:t>
            </a:r>
          </a:p>
        </p:txBody>
      </p:sp>
      <p:pic>
        <p:nvPicPr>
          <p:cNvPr id="13" name="Obrázek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15122" y="5813922"/>
            <a:ext cx="2650923" cy="921417"/>
          </a:xfrm>
          <a:prstGeom prst="rect">
            <a:avLst/>
          </a:prstGeom>
        </p:spPr>
      </p:pic>
      <p:pic>
        <p:nvPicPr>
          <p:cNvPr id="15" name="Obrázek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449678" y="5795998"/>
            <a:ext cx="3463939" cy="946055"/>
          </a:xfrm>
          <a:prstGeom prst="rect">
            <a:avLst/>
          </a:prstGeom>
        </p:spPr>
      </p:pic>
      <p:pic>
        <p:nvPicPr>
          <p:cNvPr id="17" name="Obrázek 1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83379" y="5778754"/>
            <a:ext cx="2163114" cy="950981"/>
          </a:xfrm>
          <a:prstGeom prst="rect">
            <a:avLst/>
          </a:prstGeom>
        </p:spPr>
      </p:pic>
      <p:sp>
        <p:nvSpPr>
          <p:cNvPr id="10" name="Zástupný symbol pro text 2"/>
          <p:cNvSpPr txBox="1">
            <a:spLocks/>
          </p:cNvSpPr>
          <p:nvPr/>
        </p:nvSpPr>
        <p:spPr>
          <a:xfrm>
            <a:off x="717662" y="2447992"/>
            <a:ext cx="10756676" cy="3228639"/>
          </a:xfrm>
          <a:prstGeom prst="rect">
            <a:avLst/>
          </a:prstGeom>
        </p:spPr>
        <p:txBody>
          <a:bodyPr vert="horz" lIns="91440" tIns="45720" rIns="91440" bIns="45720" rtlCol="0">
            <a:normAutofit fontScale="62500" lnSpcReduction="20000"/>
          </a:bodyPr>
          <a:lstStyle>
            <a:lvl1pPr marL="0" indent="0" algn="l" defTabSz="914400" rtl="0" eaLnBrk="1" latinLnBrk="0" hangingPunct="1">
              <a:lnSpc>
                <a:spcPct val="90000"/>
              </a:lnSpc>
              <a:spcBef>
                <a:spcPts val="1000"/>
              </a:spcBef>
              <a:buFont typeface="Arial" panose="020B0604020202020204" pitchFamily="34" charset="0"/>
              <a:buNone/>
              <a:defRPr sz="2400" kern="1200">
                <a:solidFill>
                  <a:schemeClr val="tx1">
                    <a:tint val="75000"/>
                  </a:schemeClr>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algn="ctr"/>
            <a:r>
              <a:rPr lang="en-GB">
                <a:solidFill>
                  <a:schemeClr val="tx1">
                    <a:lumMod val="65000"/>
                    <a:lumOff val="35000"/>
                  </a:schemeClr>
                </a:solidFill>
                <a:latin typeface="Lora" pitchFamily="2" charset="-18"/>
              </a:rPr>
              <a:t>Project information:</a:t>
            </a:r>
          </a:p>
          <a:p>
            <a:pPr algn="just">
              <a:lnSpc>
                <a:spcPct val="120000"/>
              </a:lnSpc>
            </a:pPr>
            <a:r>
              <a:rPr lang="en-GB">
                <a:solidFill>
                  <a:schemeClr val="tx1">
                    <a:lumMod val="65000"/>
                    <a:lumOff val="35000"/>
                  </a:schemeClr>
                </a:solidFill>
                <a:latin typeface="Lora" pitchFamily="2" charset="-18"/>
              </a:rPr>
              <a:t>The main project objective is to enhance the quality of teaching at the involved universities in the field of sustainable urban mobility management. Our efforts consist in expanding students‘ practical skills through implementation of a practical project teaching method. An emphasis is put on the reflection of challenges which cities have to tackle in the real world, especially in the area of Sustainable Urban Mobility Plans (SUMP). The project is intended to contribute to improving students‘ knowledge and skills, particularly for the position and job placement of mobility managers.</a:t>
            </a:r>
          </a:p>
          <a:p>
            <a:pPr algn="just">
              <a:lnSpc>
                <a:spcPct val="120000"/>
              </a:lnSpc>
            </a:pPr>
            <a:endParaRPr lang="cs-CZ" dirty="0">
              <a:solidFill>
                <a:schemeClr val="tx1">
                  <a:lumMod val="65000"/>
                  <a:lumOff val="35000"/>
                </a:schemeClr>
              </a:solidFill>
              <a:latin typeface="Lora" pitchFamily="2" charset="-18"/>
            </a:endParaRPr>
          </a:p>
          <a:p>
            <a:pPr algn="just">
              <a:lnSpc>
                <a:spcPct val="120000"/>
              </a:lnSpc>
            </a:pPr>
            <a:endParaRPr lang="cs-CZ" dirty="0">
              <a:solidFill>
                <a:schemeClr val="tx1">
                  <a:lumMod val="65000"/>
                  <a:lumOff val="35000"/>
                </a:schemeClr>
              </a:solidFill>
              <a:latin typeface="Lora" pitchFamily="2" charset="-18"/>
            </a:endParaRPr>
          </a:p>
          <a:p>
            <a:pPr algn="ctr"/>
            <a:r>
              <a:rPr lang="en-GB">
                <a:solidFill>
                  <a:schemeClr val="tx1">
                    <a:lumMod val="65000"/>
                    <a:lumOff val="35000"/>
                  </a:schemeClr>
                </a:solidFill>
                <a:latin typeface="Lora" pitchFamily="2" charset="-18"/>
              </a:rPr>
              <a:t>Topic elaborated by: Lucie Vávrová</a:t>
            </a:r>
          </a:p>
          <a:p>
            <a:pPr algn="ctr"/>
            <a:r>
              <a:rPr lang="en-GB">
                <a:solidFill>
                  <a:schemeClr val="tx1">
                    <a:lumMod val="65000"/>
                    <a:lumOff val="35000"/>
                  </a:schemeClr>
                </a:solidFill>
                <a:latin typeface="Lora" pitchFamily="2" charset="-18"/>
                <a:hlinkClick r:id="rId6"/>
              </a:rPr>
              <a:t>mobilita-ieep.cz</a:t>
            </a:r>
          </a:p>
          <a:p>
            <a:pPr algn="ctr"/>
            <a:r>
              <a:rPr lang="en-GB">
                <a:solidFill>
                  <a:schemeClr val="tx1">
                    <a:lumMod val="65000"/>
                    <a:lumOff val="35000"/>
                  </a:schemeClr>
                </a:solidFill>
                <a:latin typeface="Lora" pitchFamily="2" charset="-18"/>
              </a:rPr>
              <a:t>Link to the web database</a:t>
            </a:r>
          </a:p>
          <a:p>
            <a:pPr algn="ctr"/>
            <a:endParaRPr lang="cs-CZ" dirty="0">
              <a:solidFill>
                <a:schemeClr val="tx1">
                  <a:lumMod val="65000"/>
                  <a:lumOff val="35000"/>
                </a:schemeClr>
              </a:solidFill>
              <a:latin typeface="Lora" pitchFamily="2" charset="-18"/>
            </a:endParaRPr>
          </a:p>
        </p:txBody>
      </p:sp>
    </p:spTree>
    <p:extLst>
      <p:ext uri="{BB962C8B-B14F-4D97-AF65-F5344CB8AC3E}">
        <p14:creationId xmlns:p14="http://schemas.microsoft.com/office/powerpoint/2010/main" val="28077667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844057" y="2002578"/>
            <a:ext cx="10533189" cy="4442184"/>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Almost 80% of EU citizens live in urban environments</a:t>
            </a:r>
          </a:p>
          <a:p>
            <a:r>
              <a:rPr lang="en-GB" sz="2000" dirty="0">
                <a:solidFill>
                  <a:schemeClr val="tx1">
                    <a:lumMod val="65000"/>
                    <a:lumOff val="35000"/>
                  </a:schemeClr>
                </a:solidFill>
                <a:latin typeface="Lora" pitchFamily="2" charset="-18"/>
              </a:rPr>
              <a:t> --&gt; urban transport plays an important role in transport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Growing urban transport leads to growing negative impacts of transport</a:t>
            </a:r>
            <a:br>
              <a:rPr lang="cs-CZ" sz="2000" dirty="0">
                <a:solidFill>
                  <a:schemeClr val="tx1">
                    <a:lumMod val="65000"/>
                    <a:lumOff val="35000"/>
                  </a:schemeClr>
                </a:solidFill>
                <a:latin typeface="Lora" pitchFamily="2" charset="-18"/>
              </a:rPr>
            </a:br>
            <a:r>
              <a:rPr lang="en-GB" sz="2000" dirty="0">
                <a:solidFill>
                  <a:schemeClr val="tx1">
                    <a:lumMod val="65000"/>
                    <a:lumOff val="35000"/>
                  </a:schemeClr>
                </a:solidFill>
                <a:latin typeface="Lora" pitchFamily="2" charset="-18"/>
              </a:rPr>
              <a:t>on life in cities:</a:t>
            </a:r>
          </a:p>
          <a:p>
            <a:pPr marL="800100" lvl="1" indent="-342900">
              <a:buFont typeface="Arial" panose="020B0604020202020204" pitchFamily="34" charset="0"/>
              <a:buChar char="•"/>
            </a:pPr>
            <a:r>
              <a:rPr lang="en-GB" sz="1800" dirty="0">
                <a:solidFill>
                  <a:schemeClr val="tx1">
                    <a:lumMod val="65000"/>
                    <a:lumOff val="35000"/>
                  </a:schemeClr>
                </a:solidFill>
                <a:latin typeface="Lora" pitchFamily="2" charset="-18"/>
              </a:rPr>
              <a:t>air pollution, </a:t>
            </a:r>
          </a:p>
          <a:p>
            <a:pPr marL="800100" lvl="1" indent="-342900">
              <a:buFont typeface="Arial" panose="020B0604020202020204" pitchFamily="34" charset="0"/>
              <a:buChar char="•"/>
            </a:pPr>
            <a:r>
              <a:rPr lang="en-GB" sz="1800" dirty="0">
                <a:solidFill>
                  <a:schemeClr val="tx1">
                    <a:lumMod val="65000"/>
                    <a:lumOff val="35000"/>
                  </a:schemeClr>
                </a:solidFill>
                <a:latin typeface="Lora" pitchFamily="2" charset="-18"/>
              </a:rPr>
              <a:t>noise,</a:t>
            </a:r>
          </a:p>
          <a:p>
            <a:pPr marL="800100" lvl="1" indent="-342900">
              <a:buFont typeface="Arial" panose="020B0604020202020204" pitchFamily="34" charset="0"/>
              <a:buChar char="•"/>
            </a:pPr>
            <a:r>
              <a:rPr lang="en-GB" sz="1800" dirty="0">
                <a:solidFill>
                  <a:schemeClr val="tx1">
                    <a:lumMod val="65000"/>
                    <a:lumOff val="35000"/>
                  </a:schemeClr>
                </a:solidFill>
                <a:latin typeface="Lora" pitchFamily="2" charset="-18"/>
              </a:rPr>
              <a:t> congestion, </a:t>
            </a:r>
          </a:p>
          <a:p>
            <a:pPr marL="800100" lvl="1" indent="-342900">
              <a:buFont typeface="Arial" panose="020B0604020202020204" pitchFamily="34" charset="0"/>
              <a:buChar char="•"/>
            </a:pPr>
            <a:r>
              <a:rPr lang="en-GB" sz="1800" dirty="0">
                <a:solidFill>
                  <a:schemeClr val="tx1">
                    <a:lumMod val="65000"/>
                    <a:lumOff val="35000"/>
                  </a:schemeClr>
                </a:solidFill>
                <a:latin typeface="Lora" pitchFamily="2" charset="-18"/>
              </a:rPr>
              <a:t>accidents,</a:t>
            </a:r>
          </a:p>
          <a:p>
            <a:pPr marL="800100" lvl="1" indent="-342900">
              <a:buFont typeface="Arial" panose="020B0604020202020204" pitchFamily="34" charset="0"/>
              <a:buChar char="•"/>
            </a:pPr>
            <a:r>
              <a:rPr lang="en-GB" sz="1800" dirty="0">
                <a:solidFill>
                  <a:schemeClr val="tx1">
                    <a:lumMod val="65000"/>
                    <a:lumOff val="35000"/>
                  </a:schemeClr>
                </a:solidFill>
                <a:latin typeface="Lora" pitchFamily="2" charset="-18"/>
              </a:rPr>
              <a:t> high energy consumption</a:t>
            </a:r>
          </a:p>
          <a:p>
            <a:pPr lvl="1"/>
            <a:endParaRPr lang="cs-CZ" sz="16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
        <p:nvSpPr>
          <p:cNvPr id="4" name="Šipka vpravo 3">
            <a:extLst>
              <a:ext uri="{FF2B5EF4-FFF2-40B4-BE49-F238E27FC236}">
                <a16:creationId xmlns:a16="http://schemas.microsoft.com/office/drawing/2014/main" id="{D41D3765-1ADF-F545-9127-E3553A95A896}"/>
              </a:ext>
            </a:extLst>
          </p:cNvPr>
          <p:cNvSpPr/>
          <p:nvPr/>
        </p:nvSpPr>
        <p:spPr>
          <a:xfrm>
            <a:off x="2412916" y="5207472"/>
            <a:ext cx="619844" cy="369332"/>
          </a:xfrm>
          <a:prstGeom prst="rightArrow">
            <a:avLst>
              <a:gd name="adj1" fmla="val 25242"/>
              <a:gd name="adj2" fmla="val 58253"/>
            </a:avLst>
          </a:prstGeom>
          <a:solidFill>
            <a:srgbClr val="50BD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TextovéPole 5">
            <a:extLst>
              <a:ext uri="{FF2B5EF4-FFF2-40B4-BE49-F238E27FC236}">
                <a16:creationId xmlns:a16="http://schemas.microsoft.com/office/drawing/2014/main" id="{F09190D7-B713-2149-984C-E12DE286B219}"/>
              </a:ext>
            </a:extLst>
          </p:cNvPr>
          <p:cNvSpPr txBox="1"/>
          <p:nvPr/>
        </p:nvSpPr>
        <p:spPr>
          <a:xfrm>
            <a:off x="3139439" y="5207472"/>
            <a:ext cx="6639645" cy="369332"/>
          </a:xfrm>
          <a:prstGeom prst="rect">
            <a:avLst/>
          </a:prstGeom>
          <a:noFill/>
        </p:spPr>
        <p:txBody>
          <a:bodyPr wrap="square" rtlCol="0">
            <a:spAutoFit/>
          </a:bodyPr>
          <a:lstStyle/>
          <a:p>
            <a:pPr>
              <a:lnSpc>
                <a:spcPct val="90000"/>
              </a:lnSpc>
              <a:spcBef>
                <a:spcPts val="1000"/>
              </a:spcBef>
            </a:pPr>
            <a:r>
              <a:rPr lang="en-GB" sz="2000" dirty="0">
                <a:solidFill>
                  <a:schemeClr val="tx1">
                    <a:lumMod val="65000"/>
                    <a:lumOff val="35000"/>
                  </a:schemeClr>
                </a:solidFill>
                <a:latin typeface="Lora" pitchFamily="2" charset="-18"/>
              </a:rPr>
              <a:t>OVERALL DECREASE OF QUALITY OF LIFE IN CITIES</a:t>
            </a:r>
          </a:p>
        </p:txBody>
      </p:sp>
    </p:spTree>
    <p:extLst>
      <p:ext uri="{BB962C8B-B14F-4D97-AF65-F5344CB8AC3E}">
        <p14:creationId xmlns:p14="http://schemas.microsoft.com/office/powerpoint/2010/main" val="124084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Why does MOTORIZED transport in cities grow?</a:t>
            </a:r>
          </a:p>
        </p:txBody>
      </p:sp>
      <p:sp>
        <p:nvSpPr>
          <p:cNvPr id="3" name="Zástupný symbol pro text 2"/>
          <p:cNvSpPr>
            <a:spLocks noGrp="1"/>
          </p:cNvSpPr>
          <p:nvPr>
            <p:ph type="body" idx="1"/>
          </p:nvPr>
        </p:nvSpPr>
        <p:spPr>
          <a:xfrm>
            <a:off x="373794" y="2678386"/>
            <a:ext cx="5182275" cy="3853462"/>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suburban expansion</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shift to service economy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new lifestyles</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individualization and changing</a:t>
            </a:r>
            <a:br>
              <a:rPr lang="cs-CZ" sz="2000" dirty="0">
                <a:solidFill>
                  <a:schemeClr val="tx1">
                    <a:lumMod val="65000"/>
                    <a:lumOff val="35000"/>
                  </a:schemeClr>
                </a:solidFill>
                <a:latin typeface="Lora" pitchFamily="2" charset="-18"/>
              </a:rPr>
            </a:br>
            <a:r>
              <a:rPr lang="en-GB" sz="2000" dirty="0">
                <a:solidFill>
                  <a:schemeClr val="tx1">
                    <a:lumMod val="65000"/>
                    <a:lumOff val="35000"/>
                  </a:schemeClr>
                </a:solidFill>
                <a:latin typeface="Lora" pitchFamily="2" charset="-18"/>
              </a:rPr>
              <a:t>family roles</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changing modal split in cities: growing motorized transport to the detriment of non-motorized</a:t>
            </a:r>
          </a:p>
          <a:p>
            <a:pPr marL="800100" lvl="1" indent="-342900">
              <a:buFont typeface="Arial" panose="020B0604020202020204" pitchFamily="34" charset="0"/>
              <a:buChar char="•"/>
            </a:pPr>
            <a:r>
              <a:rPr lang="en-GB" sz="1600" dirty="0">
                <a:solidFill>
                  <a:schemeClr val="tx1">
                    <a:lumMod val="65000"/>
                    <a:lumOff val="35000"/>
                  </a:schemeClr>
                </a:solidFill>
                <a:latin typeface="Lora" pitchFamily="2" charset="-18"/>
              </a:rPr>
              <a:t>car travel has risen to the current share of 76% cars vs 24% PT (2020)</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graphicFrame>
        <p:nvGraphicFramePr>
          <p:cNvPr id="7" name="Graf 6">
            <a:extLst>
              <a:ext uri="{FF2B5EF4-FFF2-40B4-BE49-F238E27FC236}">
                <a16:creationId xmlns:a16="http://schemas.microsoft.com/office/drawing/2014/main" id="{9977C636-99D3-4479-AF86-01E30DB76633}"/>
              </a:ext>
            </a:extLst>
          </p:cNvPr>
          <p:cNvGraphicFramePr>
            <a:graphicFrameLocks/>
          </p:cNvGraphicFramePr>
          <p:nvPr>
            <p:extLst>
              <p:ext uri="{D42A27DB-BD31-4B8C-83A1-F6EECF244321}">
                <p14:modId xmlns:p14="http://schemas.microsoft.com/office/powerpoint/2010/main" val="1356392744"/>
              </p:ext>
            </p:extLst>
          </p:nvPr>
        </p:nvGraphicFramePr>
        <p:xfrm>
          <a:off x="5747658" y="2463980"/>
          <a:ext cx="5875774" cy="33533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48875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dirty="0">
                <a:solidFill>
                  <a:srgbClr val="1EA2C1"/>
                </a:solidFill>
                <a:latin typeface="Montserrat" panose="00000500000000000000" pitchFamily="2" charset="-18"/>
              </a:rPr>
              <a:t>Government policies play an important role:</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Transport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Spatial planning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Urban development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Housing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Environmental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Taxation policy</a:t>
            </a: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Parking policy</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a:p>
            <a:pPr marL="342900" indent="-342900">
              <a:buFont typeface="Arial" panose="020B0604020202020204" pitchFamily="34" charset="0"/>
              <a:buChar char="•"/>
            </a:pPr>
            <a:r>
              <a:rPr lang="en-GB" sz="2000" dirty="0">
                <a:solidFill>
                  <a:schemeClr val="tx1">
                    <a:lumMod val="65000"/>
                    <a:lumOff val="35000"/>
                  </a:schemeClr>
                </a:solidFill>
                <a:latin typeface="Lora" pitchFamily="2" charset="-18"/>
              </a:rPr>
              <a:t>The EU is trying to strengthen the transition to less polluting transport modes.</a:t>
            </a:r>
            <a:br>
              <a:rPr lang="cs-CZ" sz="2000" dirty="0">
                <a:solidFill>
                  <a:schemeClr val="tx1">
                    <a:lumMod val="65000"/>
                    <a:lumOff val="35000"/>
                  </a:schemeClr>
                </a:solidFill>
                <a:latin typeface="Lora" pitchFamily="2" charset="-18"/>
              </a:rPr>
            </a:br>
            <a:r>
              <a:rPr lang="en-GB" sz="2000" dirty="0">
                <a:solidFill>
                  <a:schemeClr val="tx1">
                    <a:lumMod val="65000"/>
                    <a:lumOff val="35000"/>
                  </a:schemeClr>
                </a:solidFill>
                <a:latin typeface="Lora" pitchFamily="2" charset="-18"/>
              </a:rPr>
              <a:t>The greatest responsibility lies at local self-governments. </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10070613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fontScale="90000"/>
          </a:bodyPr>
          <a:lstStyle/>
          <a:p>
            <a:r>
              <a:rPr lang="en-GB" sz="2800" b="1" cap="all">
                <a:solidFill>
                  <a:srgbClr val="1EA2C1"/>
                </a:solidFill>
                <a:latin typeface="Montserrat" panose="00000500000000000000" pitchFamily="2" charset="-18"/>
              </a:rPr>
              <a:t>Numerous aspects affecting transport structure and functioning in a city:</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population density (economic justification for public transport),</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high density of roads and paths (for motorized and non-motorized traffic),</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concentration of various types of activities.</a:t>
            </a:r>
          </a:p>
          <a:p>
            <a:pPr marL="342900" indent="-342900">
              <a:buFont typeface="Arial" panose="020B0604020202020204" pitchFamily="34" charset="0"/>
              <a:buChar char="•"/>
            </a:pPr>
            <a:endParaRPr lang="cs-CZ" sz="2000" dirty="0">
              <a:solidFill>
                <a:schemeClr val="tx1">
                  <a:lumMod val="65000"/>
                  <a:lumOff val="35000"/>
                </a:schemeClr>
              </a:solidFill>
              <a:latin typeface="Lora" pitchFamily="2" charset="-18"/>
            </a:endParaRP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Urban space performs numerous functions, from necessary to recreational and social.</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25354387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fontScale="90000"/>
          </a:bodyPr>
          <a:lstStyle/>
          <a:p>
            <a:r>
              <a:rPr lang="en-GB" sz="2800" b="1" cap="all">
                <a:solidFill>
                  <a:srgbClr val="1EA2C1"/>
                </a:solidFill>
                <a:latin typeface="Montserrat" panose="00000500000000000000" pitchFamily="2" charset="-18"/>
              </a:rPr>
              <a:t>Cities face several problems in connection with transport, namely:</a:t>
            </a:r>
          </a:p>
        </p:txBody>
      </p:sp>
      <p:sp>
        <p:nvSpPr>
          <p:cNvPr id="3" name="Zástupný symbol pro text 2"/>
          <p:cNvSpPr>
            <a:spLocks noGrp="1"/>
          </p:cNvSpPr>
          <p:nvPr>
            <p:ph type="body" idx="1"/>
          </p:nvPr>
        </p:nvSpPr>
        <p:spPr>
          <a:xfrm>
            <a:off x="844057" y="2591300"/>
            <a:ext cx="10533189" cy="3853462"/>
          </a:xfrm>
        </p:spPr>
        <p:txBody>
          <a:bodyPr>
            <a:normAutofit/>
          </a:bodyPr>
          <a:lstStyle/>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traffic jams and parking problems,</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inadequate PT supply (not adjusted to demand),</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problems for pedestrians,</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loss of public spaces,</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impacts on the environment and energy consumption,</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accidents and safety,</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land occupation (30-60% of city space taken by transport),</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freight transport and supplies,</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growing share of car traffic.</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7056741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a:bodyPr>
          <a:lstStyle/>
          <a:p>
            <a:r>
              <a:rPr lang="en-GB" sz="2800" b="1" cap="all">
                <a:solidFill>
                  <a:srgbClr val="1EA2C1"/>
                </a:solidFill>
                <a:latin typeface="Montserrat" panose="00000500000000000000" pitchFamily="2" charset="-18"/>
              </a:rPr>
              <a:t>Requirements for public space and transport</a:t>
            </a:r>
          </a:p>
        </p:txBody>
      </p:sp>
      <p:sp>
        <p:nvSpPr>
          <p:cNvPr id="3" name="Zástupný symbol pro text 2"/>
          <p:cNvSpPr>
            <a:spLocks noGrp="1"/>
          </p:cNvSpPr>
          <p:nvPr>
            <p:ph type="body" idx="1"/>
          </p:nvPr>
        </p:nvSpPr>
        <p:spPr>
          <a:xfrm>
            <a:off x="844057" y="2591300"/>
            <a:ext cx="10533189" cy="3853462"/>
          </a:xfrm>
        </p:spPr>
        <p:txBody>
          <a:bodyPr>
            <a:normAutofit/>
          </a:bodyPr>
          <a:lstStyle/>
          <a:p>
            <a:r>
              <a:rPr lang="en-GB" sz="2000">
                <a:solidFill>
                  <a:schemeClr val="tx1">
                    <a:lumMod val="65000"/>
                    <a:lumOff val="35000"/>
                  </a:schemeClr>
                </a:solidFill>
                <a:latin typeface="Lora" pitchFamily="2" charset="-18"/>
              </a:rPr>
              <a:t>According to a GfK survey (2008) in the United Kingdom, people have the following requirements for the place where they live:</a:t>
            </a:r>
          </a:p>
          <a:p>
            <a:pPr marL="457200" indent="-457200">
              <a:buFont typeface="+mj-lt"/>
              <a:buAutoNum type="arabicPeriod"/>
            </a:pPr>
            <a:r>
              <a:rPr lang="en-GB" sz="2000">
                <a:solidFill>
                  <a:schemeClr val="tx1">
                    <a:lumMod val="65000"/>
                    <a:lumOff val="35000"/>
                  </a:schemeClr>
                </a:solidFill>
                <a:latin typeface="Lora" pitchFamily="2" charset="-18"/>
              </a:rPr>
              <a:t>feel safe when walking around,</a:t>
            </a:r>
          </a:p>
          <a:p>
            <a:pPr marL="457200" indent="-457200">
              <a:buFont typeface="+mj-lt"/>
              <a:buAutoNum type="arabicPeriod"/>
            </a:pPr>
            <a:r>
              <a:rPr lang="en-GB" sz="2000">
                <a:solidFill>
                  <a:schemeClr val="tx1">
                    <a:lumMod val="65000"/>
                    <a:lumOff val="35000"/>
                  </a:schemeClr>
                </a:solidFill>
                <a:latin typeface="Lora" pitchFamily="2" charset="-18"/>
              </a:rPr>
              <a:t>generally good environment,</a:t>
            </a:r>
          </a:p>
          <a:p>
            <a:pPr marL="457200" indent="-457200">
              <a:buFont typeface="+mj-lt"/>
              <a:buAutoNum type="arabicPeriod"/>
            </a:pPr>
            <a:r>
              <a:rPr lang="en-GB" sz="2000">
                <a:solidFill>
                  <a:schemeClr val="tx1">
                    <a:lumMod val="65000"/>
                    <a:lumOff val="35000"/>
                  </a:schemeClr>
                </a:solidFill>
                <a:latin typeface="Lora" pitchFamily="2" charset="-18"/>
              </a:rPr>
              <a:t>well-kept streets.</a:t>
            </a:r>
          </a:p>
          <a:p>
            <a:pPr marL="457200" indent="-457200">
              <a:buFont typeface="+mj-lt"/>
              <a:buAutoNum type="arabicPeriod"/>
            </a:pPr>
            <a:endParaRPr lang="cs-CZ" sz="2000" dirty="0">
              <a:solidFill>
                <a:schemeClr val="tx1">
                  <a:lumMod val="65000"/>
                  <a:lumOff val="35000"/>
                </a:schemeClr>
              </a:solidFill>
              <a:latin typeface="Lora" pitchFamily="2" charset="-18"/>
            </a:endParaRP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People also require streets to serve other purposes than traffic.</a:t>
            </a:r>
          </a:p>
          <a:p>
            <a:pPr marL="342900" indent="-342900">
              <a:buFont typeface="Arial" panose="020B0604020202020204" pitchFamily="34" charset="0"/>
              <a:buChar char="•"/>
            </a:pPr>
            <a:r>
              <a:rPr lang="en-GB" sz="2000">
                <a:solidFill>
                  <a:schemeClr val="tx1">
                    <a:lumMod val="65000"/>
                    <a:lumOff val="35000"/>
                  </a:schemeClr>
                </a:solidFill>
                <a:latin typeface="Lora" pitchFamily="2" charset="-18"/>
              </a:rPr>
              <a:t>The most important attributes considered were:</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parking for residents,</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place for children’s play,</a:t>
            </a:r>
          </a:p>
          <a:p>
            <a:pPr marL="800100" lvl="1" indent="-342900">
              <a:buFont typeface="Arial" panose="020B0604020202020204" pitchFamily="34" charset="0"/>
              <a:buChar char="•"/>
            </a:pPr>
            <a:r>
              <a:rPr lang="en-GB" sz="1600">
                <a:solidFill>
                  <a:schemeClr val="tx1">
                    <a:lumMod val="65000"/>
                    <a:lumOff val="35000"/>
                  </a:schemeClr>
                </a:solidFill>
                <a:latin typeface="Lora" pitchFamily="2" charset="-18"/>
              </a:rPr>
              <a:t>comfortable walking options.</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spTree>
    <p:extLst>
      <p:ext uri="{BB962C8B-B14F-4D97-AF65-F5344CB8AC3E}">
        <p14:creationId xmlns:p14="http://schemas.microsoft.com/office/powerpoint/2010/main" val="8473260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844057" y="1705707"/>
            <a:ext cx="10533189" cy="638049"/>
          </a:xfrm>
        </p:spPr>
        <p:txBody>
          <a:bodyPr anchor="ctr">
            <a:normAutofit fontScale="90000"/>
          </a:bodyPr>
          <a:lstStyle/>
          <a:p>
            <a:r>
              <a:rPr lang="en-GB" sz="2800" b="1" cap="all" dirty="0">
                <a:solidFill>
                  <a:srgbClr val="1EA2C1"/>
                </a:solidFill>
                <a:latin typeface="Montserrat" panose="00000500000000000000" pitchFamily="2" charset="-18"/>
              </a:rPr>
              <a:t>transport need hierarchy can be built</a:t>
            </a:r>
            <a:br>
              <a:rPr lang="cs-CZ" sz="2800" b="1" cap="all" dirty="0">
                <a:solidFill>
                  <a:srgbClr val="1EA2C1"/>
                </a:solidFill>
                <a:latin typeface="Montserrat" panose="00000500000000000000" pitchFamily="2" charset="-18"/>
              </a:rPr>
            </a:br>
            <a:r>
              <a:rPr lang="en-GB" sz="2800" b="1" cap="all" dirty="0">
                <a:solidFill>
                  <a:srgbClr val="1EA2C1"/>
                </a:solidFill>
                <a:latin typeface="Montserrat" panose="00000500000000000000" pitchFamily="2" charset="-18"/>
              </a:rPr>
              <a:t>based on the survey</a:t>
            </a:r>
          </a:p>
        </p:txBody>
      </p:sp>
      <p:sp>
        <p:nvSpPr>
          <p:cNvPr id="3" name="Zástupný symbol pro text 2"/>
          <p:cNvSpPr>
            <a:spLocks noGrp="1"/>
          </p:cNvSpPr>
          <p:nvPr>
            <p:ph type="body" idx="1"/>
          </p:nvPr>
        </p:nvSpPr>
        <p:spPr>
          <a:xfrm>
            <a:off x="10459844" y="6400800"/>
            <a:ext cx="1732156" cy="375582"/>
          </a:xfrm>
        </p:spPr>
        <p:txBody>
          <a:bodyPr>
            <a:normAutofit/>
          </a:bodyPr>
          <a:lstStyle/>
          <a:p>
            <a:r>
              <a:rPr lang="en-GB" sz="1600">
                <a:solidFill>
                  <a:schemeClr val="tx1">
                    <a:lumMod val="65000"/>
                    <a:lumOff val="35000"/>
                  </a:schemeClr>
                </a:solidFill>
                <a:latin typeface="Lora" pitchFamily="2" charset="-18"/>
              </a:rPr>
              <a:t>GfK (2008)</a:t>
            </a:r>
          </a:p>
        </p:txBody>
      </p:sp>
      <p:pic>
        <p:nvPicPr>
          <p:cNvPr id="5" name="Obrázek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1458163"/>
          </a:xfrm>
          <a:prstGeom prst="rect">
            <a:avLst/>
          </a:prstGeom>
        </p:spPr>
      </p:pic>
      <p:sp>
        <p:nvSpPr>
          <p:cNvPr id="11" name="TextovéPole 10"/>
          <p:cNvSpPr txBox="1"/>
          <p:nvPr/>
        </p:nvSpPr>
        <p:spPr>
          <a:xfrm>
            <a:off x="483577" y="544415"/>
            <a:ext cx="6567854" cy="400110"/>
          </a:xfrm>
          <a:prstGeom prst="rect">
            <a:avLst/>
          </a:prstGeom>
          <a:noFill/>
        </p:spPr>
        <p:txBody>
          <a:bodyPr wrap="square" rtlCol="0">
            <a:spAutoFit/>
          </a:bodyPr>
          <a:lstStyle/>
          <a:p>
            <a:r>
              <a:rPr lang="en-GB" sz="2000">
                <a:solidFill>
                  <a:schemeClr val="bg1"/>
                </a:solidFill>
                <a:latin typeface="Lora" pitchFamily="2" charset="-18"/>
              </a:rPr>
              <a:t>Non-motorized transport and transport in urban space </a:t>
            </a:r>
          </a:p>
        </p:txBody>
      </p:sp>
      <p:graphicFrame>
        <p:nvGraphicFramePr>
          <p:cNvPr id="4" name="Diagram 3">
            <a:extLst>
              <a:ext uri="{FF2B5EF4-FFF2-40B4-BE49-F238E27FC236}">
                <a16:creationId xmlns:a16="http://schemas.microsoft.com/office/drawing/2014/main" id="{142B1434-9C82-0245-B6D2-AC68608F5A98}"/>
              </a:ext>
            </a:extLst>
          </p:cNvPr>
          <p:cNvGraphicFramePr/>
          <p:nvPr>
            <p:extLst>
              <p:ext uri="{D42A27DB-BD31-4B8C-83A1-F6EECF244321}">
                <p14:modId xmlns:p14="http://schemas.microsoft.com/office/powerpoint/2010/main" val="2316314077"/>
              </p:ext>
            </p:extLst>
          </p:nvPr>
        </p:nvGraphicFramePr>
        <p:xfrm>
          <a:off x="2505307" y="2368058"/>
          <a:ext cx="7181385" cy="443262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1309338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9606</TotalTime>
  <Words>1835</Words>
  <Application>Microsoft Office PowerPoint</Application>
  <PresentationFormat>Širokoúhlá obrazovka</PresentationFormat>
  <Paragraphs>201</Paragraphs>
  <Slides>23</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23</vt:i4>
      </vt:variant>
    </vt:vector>
  </HeadingPairs>
  <TitlesOfParts>
    <vt:vector size="29" baseType="lpstr">
      <vt:lpstr>Arial</vt:lpstr>
      <vt:lpstr>Calibri</vt:lpstr>
      <vt:lpstr>Calibri Light</vt:lpstr>
      <vt:lpstr>Lora</vt:lpstr>
      <vt:lpstr>Montserrat</vt:lpstr>
      <vt:lpstr>Motiv Office</vt:lpstr>
      <vt:lpstr>Non-motorized transport and transport in urban space </vt:lpstr>
      <vt:lpstr>Topic in the sump cycle </vt:lpstr>
      <vt:lpstr>Prezentace aplikace PowerPoint</vt:lpstr>
      <vt:lpstr>Why does MOTORIZED transport in cities grow?</vt:lpstr>
      <vt:lpstr>Government policies play an important role:</vt:lpstr>
      <vt:lpstr>Numerous aspects affecting transport structure and functioning in a city:</vt:lpstr>
      <vt:lpstr>Cities face several problems in connection with transport, namely:</vt:lpstr>
      <vt:lpstr>Requirements for public space and transport</vt:lpstr>
      <vt:lpstr>transport need hierarchy can be built based on the survey</vt:lpstr>
      <vt:lpstr>Car traffic growth and street space</vt:lpstr>
      <vt:lpstr>Traffic calming</vt:lpstr>
      <vt:lpstr>Non-motorized transport</vt:lpstr>
      <vt:lpstr>Walking</vt:lpstr>
      <vt:lpstr>Why is walking undervalued?</vt:lpstr>
      <vt:lpstr>Cycling</vt:lpstr>
      <vt:lpstr>Cycling</vt:lpstr>
      <vt:lpstr>How to promote non-motorized transport?</vt:lpstr>
      <vt:lpstr>Main tools for promotion of safe cycling in the Netherlands, Denmark and Germany</vt:lpstr>
      <vt:lpstr>References, Sources, Bibliography</vt:lpstr>
      <vt:lpstr>Thank you for your attention!</vt:lpstr>
      <vt:lpstr>Prezentace aplikace PowerPoint</vt:lpstr>
      <vt:lpstr>tasks</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Alice Králiková</dc:creator>
  <cp:lastModifiedBy>Petr Kurfürst</cp:lastModifiedBy>
  <cp:revision>45</cp:revision>
  <dcterms:created xsi:type="dcterms:W3CDTF">2021-04-05T10:49:40Z</dcterms:created>
  <dcterms:modified xsi:type="dcterms:W3CDTF">2022-03-10T11:15:52Z</dcterms:modified>
</cp:coreProperties>
</file>