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4" r:id="rId2"/>
    <p:sldId id="268" r:id="rId3"/>
    <p:sldId id="262" r:id="rId4"/>
    <p:sldId id="272" r:id="rId5"/>
    <p:sldId id="273" r:id="rId6"/>
    <p:sldId id="274" r:id="rId7"/>
    <p:sldId id="275" r:id="rId8"/>
    <p:sldId id="276" r:id="rId9"/>
    <p:sldId id="277" r:id="rId10"/>
    <p:sldId id="278" r:id="rId11"/>
    <p:sldId id="279" r:id="rId12"/>
    <p:sldId id="280" r:id="rId13"/>
    <p:sldId id="281" r:id="rId14"/>
    <p:sldId id="282"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65" r:id="rId28"/>
    <p:sldId id="270" r:id="rId29"/>
    <p:sldId id="256" r:id="rId30"/>
    <p:sldId id="266" r:id="rId31"/>
    <p:sldId id="271"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71AC"/>
    <a:srgbClr val="1EA2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60" autoAdjust="0"/>
    <p:restoredTop sz="94836"/>
  </p:normalViewPr>
  <p:slideViewPr>
    <p:cSldViewPr snapToGrid="0">
      <p:cViewPr>
        <p:scale>
          <a:sx n="75" d="100"/>
          <a:sy n="75" d="100"/>
        </p:scale>
        <p:origin x="1638"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Kralikova" clId="Web-{AC40F4C4-45EC-4ED8-B206-5EF6D22F6493}"/>
    <pc:docChg chg="delSld">
      <pc:chgData name="Alice Kralikova" userId="" providerId="" clId="Web-{AC40F4C4-45EC-4ED8-B206-5EF6D22F6493}" dt="2021-06-30T14:55:09.590" v="1"/>
      <pc:docMkLst>
        <pc:docMk/>
      </pc:docMkLst>
      <pc:sldChg chg="del">
        <pc:chgData name="Alice Kralikova" userId="" providerId="" clId="Web-{AC40F4C4-45EC-4ED8-B206-5EF6D22F6493}" dt="2021-06-30T14:55:09.590" v="1"/>
        <pc:sldMkLst>
          <pc:docMk/>
          <pc:sldMk cId="2676784646" sldId="258"/>
        </pc:sldMkLst>
      </pc:sldChg>
      <pc:sldChg chg="del">
        <pc:chgData name="Alice Kralikova" userId="" providerId="" clId="Web-{AC40F4C4-45EC-4ED8-B206-5EF6D22F6493}" dt="2021-06-30T14:55:09.590" v="0"/>
        <pc:sldMkLst>
          <pc:docMk/>
          <pc:sldMk cId="8069509" sldId="263"/>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3-10T08:26:41.879" idx="1">
    <p:pos x="10" y="202"/>
    <p:text>Máte k dispozici anglickou verzi těchto slov?</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CB6321-A640-3A40-81A1-93CCD755EA41}" type="datetimeFigureOut">
              <a:rPr lang="cs-CZ" smtClean="0"/>
              <a:t>10.03.2022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cs-CZ"/>
              <a:t>Upravte styly předlohy textu.
Druhá úroveň
Třetí úroveň
Čtvrtá úroveň
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CCD68E-24B7-6042-ACCE-BE7B9EB43FAF}" type="slidenum">
              <a:rPr lang="cs-CZ" smtClean="0"/>
              <a:t>‹#›</a:t>
            </a:fld>
            <a:endParaRPr lang="cs-CZ"/>
          </a:p>
        </p:txBody>
      </p:sp>
    </p:spTree>
    <p:extLst>
      <p:ext uri="{BB962C8B-B14F-4D97-AF65-F5344CB8AC3E}">
        <p14:creationId xmlns:p14="http://schemas.microsoft.com/office/powerpoint/2010/main" val="2941699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3CCD68E-24B7-6042-ACCE-BE7B9EB43FAF}" type="slidenum">
              <a:rPr lang="cs-CZ" smtClean="0"/>
              <a:t>19</a:t>
            </a:fld>
            <a:endParaRPr lang="cs-CZ"/>
          </a:p>
        </p:txBody>
      </p:sp>
    </p:spTree>
    <p:extLst>
      <p:ext uri="{BB962C8B-B14F-4D97-AF65-F5344CB8AC3E}">
        <p14:creationId xmlns:p14="http://schemas.microsoft.com/office/powerpoint/2010/main" val="2418256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3CCD68E-24B7-6042-ACCE-BE7B9EB43FAF}" type="slidenum">
              <a:rPr lang="cs-CZ" smtClean="0"/>
              <a:t>20</a:t>
            </a:fld>
            <a:endParaRPr lang="cs-CZ"/>
          </a:p>
        </p:txBody>
      </p:sp>
    </p:spTree>
    <p:extLst>
      <p:ext uri="{BB962C8B-B14F-4D97-AF65-F5344CB8AC3E}">
        <p14:creationId xmlns:p14="http://schemas.microsoft.com/office/powerpoint/2010/main" val="65583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3CCD68E-24B7-6042-ACCE-BE7B9EB43FAF}" type="slidenum">
              <a:rPr lang="cs-CZ" smtClean="0"/>
              <a:t>21</a:t>
            </a:fld>
            <a:endParaRPr lang="cs-CZ"/>
          </a:p>
        </p:txBody>
      </p:sp>
    </p:spTree>
    <p:extLst>
      <p:ext uri="{BB962C8B-B14F-4D97-AF65-F5344CB8AC3E}">
        <p14:creationId xmlns:p14="http://schemas.microsoft.com/office/powerpoint/2010/main" val="56046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3CCD68E-24B7-6042-ACCE-BE7B9EB43FAF}" type="slidenum">
              <a:rPr lang="cs-CZ" smtClean="0"/>
              <a:t>22</a:t>
            </a:fld>
            <a:endParaRPr lang="cs-CZ"/>
          </a:p>
        </p:txBody>
      </p:sp>
    </p:spTree>
    <p:extLst>
      <p:ext uri="{BB962C8B-B14F-4D97-AF65-F5344CB8AC3E}">
        <p14:creationId xmlns:p14="http://schemas.microsoft.com/office/powerpoint/2010/main" val="231707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3CCD68E-24B7-6042-ACCE-BE7B9EB43FAF}" type="slidenum">
              <a:rPr lang="cs-CZ" smtClean="0"/>
              <a:t>23</a:t>
            </a:fld>
            <a:endParaRPr lang="cs-CZ"/>
          </a:p>
        </p:txBody>
      </p:sp>
    </p:spTree>
    <p:extLst>
      <p:ext uri="{BB962C8B-B14F-4D97-AF65-F5344CB8AC3E}">
        <p14:creationId xmlns:p14="http://schemas.microsoft.com/office/powerpoint/2010/main" val="51419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3CCD68E-24B7-6042-ACCE-BE7B9EB43FAF}" type="slidenum">
              <a:rPr lang="cs-CZ" smtClean="0"/>
              <a:t>24</a:t>
            </a:fld>
            <a:endParaRPr lang="cs-CZ"/>
          </a:p>
        </p:txBody>
      </p:sp>
    </p:spTree>
    <p:extLst>
      <p:ext uri="{BB962C8B-B14F-4D97-AF65-F5344CB8AC3E}">
        <p14:creationId xmlns:p14="http://schemas.microsoft.com/office/powerpoint/2010/main" val="270367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3CCD68E-24B7-6042-ACCE-BE7B9EB43FAF}" type="slidenum">
              <a:rPr lang="cs-CZ" smtClean="0"/>
              <a:t>25</a:t>
            </a:fld>
            <a:endParaRPr lang="cs-CZ"/>
          </a:p>
        </p:txBody>
      </p:sp>
    </p:spTree>
    <p:extLst>
      <p:ext uri="{BB962C8B-B14F-4D97-AF65-F5344CB8AC3E}">
        <p14:creationId xmlns:p14="http://schemas.microsoft.com/office/powerpoint/2010/main" val="175506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486833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454165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3245967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4282307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63617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D597422-3587-41E8-B69A-AC744C47F59C}" type="datetimeFigureOut">
              <a:rPr lang="cs-CZ" smtClean="0"/>
              <a:t>10.03.2022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22588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D597422-3587-41E8-B69A-AC744C47F59C}" type="datetimeFigureOut">
              <a:rPr lang="cs-CZ" smtClean="0"/>
              <a:t>10.03.2022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897285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D597422-3587-41E8-B69A-AC744C47F59C}" type="datetimeFigureOut">
              <a:rPr lang="cs-CZ" smtClean="0"/>
              <a:t>10.03.2022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344595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D597422-3587-41E8-B69A-AC744C47F59C}" type="datetimeFigureOut">
              <a:rPr lang="cs-CZ" smtClean="0"/>
              <a:t>10.03.2022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831543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597422-3587-41E8-B69A-AC744C47F59C}" type="datetimeFigureOut">
              <a:rPr lang="cs-CZ" smtClean="0"/>
              <a:t>10.03.2022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148797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597422-3587-41E8-B69A-AC744C47F59C}" type="datetimeFigureOut">
              <a:rPr lang="cs-CZ" smtClean="0"/>
              <a:t>10.03.2022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B8865A0-C6C3-4F59-AA1C-33A7F75F5649}" type="slidenum">
              <a:rPr lang="cs-CZ" smtClean="0"/>
              <a:t>‹#›</a:t>
            </a:fld>
            <a:endParaRPr lang="cs-CZ"/>
          </a:p>
        </p:txBody>
      </p:sp>
    </p:spTree>
    <p:extLst>
      <p:ext uri="{BB962C8B-B14F-4D97-AF65-F5344CB8AC3E}">
        <p14:creationId xmlns:p14="http://schemas.microsoft.com/office/powerpoint/2010/main" val="289704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97422-3587-41E8-B69A-AC744C47F59C}" type="datetimeFigureOut">
              <a:rPr lang="cs-CZ" smtClean="0"/>
              <a:t>10.03.2022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865A0-C6C3-4F59-AA1C-33A7F75F5649}" type="slidenum">
              <a:rPr lang="cs-CZ" smtClean="0"/>
              <a:t>‹#›</a:t>
            </a:fld>
            <a:endParaRPr lang="cs-CZ"/>
          </a:p>
        </p:txBody>
      </p:sp>
    </p:spTree>
    <p:extLst>
      <p:ext uri="{BB962C8B-B14F-4D97-AF65-F5344CB8AC3E}">
        <p14:creationId xmlns:p14="http://schemas.microsoft.com/office/powerpoint/2010/main" val="2930339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tiff"/></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akademiemobility.cz/aktuality/813/smart-prague-index.-je-praha-chytrym-mestem" TargetMode="External"/><Relationship Id="rId2" Type="http://schemas.openxmlformats.org/officeDocument/2006/relationships/hyperlink" Target="https://www.cityone.cz/" TargetMode="Externa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http://mobilita-ieep.cz/"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http://mobilita-ieep.cz/"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
            <a:ext cx="12192000" cy="1458163"/>
          </a:xfrm>
          <a:prstGeom prst="rect">
            <a:avLst/>
          </a:prstGeom>
        </p:spPr>
      </p:pic>
      <p:sp>
        <p:nvSpPr>
          <p:cNvPr id="2" name="Nadpis 1"/>
          <p:cNvSpPr>
            <a:spLocks noGrp="1"/>
          </p:cNvSpPr>
          <p:nvPr>
            <p:ph type="title"/>
          </p:nvPr>
        </p:nvSpPr>
        <p:spPr>
          <a:xfrm>
            <a:off x="1230922" y="2461847"/>
            <a:ext cx="9421935" cy="1608268"/>
          </a:xfrm>
        </p:spPr>
        <p:txBody>
          <a:bodyPr>
            <a:normAutofit fontScale="90000"/>
          </a:bodyPr>
          <a:lstStyle/>
          <a:p>
            <a:pPr algn="ctr"/>
            <a:r>
              <a:rPr lang="en-GB" sz="4000" b="1" cap="all">
                <a:solidFill>
                  <a:srgbClr val="1EA2C1"/>
                </a:solidFill>
                <a:latin typeface="Montserrat" panose="00000500000000000000" pitchFamily="2" charset="-18"/>
              </a:rPr>
              <a:t>Smart city concept, modern technologies and mobility, autonomous mobility</a:t>
            </a:r>
          </a:p>
        </p:txBody>
      </p:sp>
      <p:sp>
        <p:nvSpPr>
          <p:cNvPr id="3" name="Zástupný symbol pro text 2"/>
          <p:cNvSpPr>
            <a:spLocks noGrp="1"/>
          </p:cNvSpPr>
          <p:nvPr>
            <p:ph type="body" idx="1"/>
          </p:nvPr>
        </p:nvSpPr>
        <p:spPr>
          <a:xfrm>
            <a:off x="1230922" y="4097103"/>
            <a:ext cx="9421936" cy="1195875"/>
          </a:xfrm>
        </p:spPr>
        <p:txBody>
          <a:bodyPr/>
          <a:lstStyle/>
          <a:p>
            <a:pPr algn="ctr"/>
            <a:endParaRPr lang="cs-CZ" dirty="0">
              <a:solidFill>
                <a:schemeClr val="tx1">
                  <a:lumMod val="65000"/>
                  <a:lumOff val="35000"/>
                </a:schemeClr>
              </a:solidFill>
              <a:latin typeface="Lora" pitchFamily="2" charset="-18"/>
            </a:endParaRPr>
          </a:p>
        </p:txBody>
      </p:sp>
      <p:sp>
        <p:nvSpPr>
          <p:cNvPr id="9" name="TextovéPole 8"/>
          <p:cNvSpPr txBox="1"/>
          <p:nvPr/>
        </p:nvSpPr>
        <p:spPr>
          <a:xfrm>
            <a:off x="640130" y="286867"/>
            <a:ext cx="7097104" cy="861774"/>
          </a:xfrm>
          <a:prstGeom prst="rect">
            <a:avLst/>
          </a:prstGeom>
          <a:noFill/>
        </p:spPr>
        <p:txBody>
          <a:bodyPr wrap="square" rtlCol="0">
            <a:spAutoFit/>
          </a:bodyPr>
          <a:lstStyle/>
          <a:p>
            <a:r>
              <a:rPr lang="en-GB" sz="3200" b="1">
                <a:solidFill>
                  <a:schemeClr val="bg1"/>
                </a:solidFill>
                <a:latin typeface="Calibri" panose="020F0502020204030204" pitchFamily="34" charset="0"/>
                <a:cs typeface="Calibri" panose="020F0502020204030204" pitchFamily="34" charset="0"/>
              </a:rPr>
              <a:t>S@mpler</a:t>
            </a:r>
          </a:p>
          <a:p>
            <a:r>
              <a:rPr lang="en-GB" b="1">
                <a:solidFill>
                  <a:schemeClr val="bg1"/>
                </a:solidFill>
                <a:latin typeface="Calibri" panose="020F0502020204030204" pitchFamily="34" charset="0"/>
                <a:cs typeface="Calibri" panose="020F0502020204030204" pitchFamily="34" charset="0"/>
              </a:rPr>
              <a:t>Integrated Education Based On Sustainable Urban Mobility Projects</a:t>
            </a:r>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22" y="5813922"/>
            <a:ext cx="2650923" cy="921417"/>
          </a:xfrm>
          <a:prstGeom prst="rect">
            <a:avLst/>
          </a:prstGeom>
        </p:spPr>
      </p:pic>
      <p:pic>
        <p:nvPicPr>
          <p:cNvPr id="15" name="Obráze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678" y="5795998"/>
            <a:ext cx="3463939" cy="946055"/>
          </a:xfrm>
          <a:prstGeom prst="rect">
            <a:avLst/>
          </a:prstGeom>
        </p:spPr>
      </p:pic>
      <p:pic>
        <p:nvPicPr>
          <p:cNvPr id="17" name="Obráze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9" y="5778754"/>
            <a:ext cx="2163114" cy="950981"/>
          </a:xfrm>
          <a:prstGeom prst="rect">
            <a:avLst/>
          </a:prstGeom>
        </p:spPr>
      </p:pic>
    </p:spTree>
    <p:extLst>
      <p:ext uri="{BB962C8B-B14F-4D97-AF65-F5344CB8AC3E}">
        <p14:creationId xmlns:p14="http://schemas.microsoft.com/office/powerpoint/2010/main" val="982494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city and smart traffic control</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Smart City </a:t>
            </a:r>
            <a:r>
              <a:rPr lang="en-GB" sz="2000">
                <a:solidFill>
                  <a:schemeClr val="tx1">
                    <a:lumMod val="65000"/>
                    <a:lumOff val="35000"/>
                  </a:schemeClr>
                </a:solidFill>
                <a:latin typeface="Lora" pitchFamily="2" charset="-18"/>
              </a:rPr>
              <a:t>= worldwide concept aimed at implementation of information and communications technology and tools for more efficient city administration and involvement of citizens in its creation</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Smart City Index - monitors implementation of smart technologies and solutions —&gt; smartness</a:t>
            </a:r>
          </a:p>
          <a:p>
            <a:pPr marL="342900" indent="-342900">
              <a:buFont typeface="Arial" panose="020B0604020202020204" pitchFamily="34" charset="0"/>
              <a:buChar char="•"/>
            </a:pPr>
            <a:r>
              <a:rPr lang="en-GB" sz="2000">
                <a:solidFill>
                  <a:srgbClr val="1EA2C1"/>
                </a:solidFill>
                <a:latin typeface="Lora" pitchFamily="2" charset="-18"/>
              </a:rPr>
              <a:t>How to find out a city is smart?</a:t>
            </a:r>
          </a:p>
          <a:p>
            <a:pPr marL="800100" lvl="1" indent="-342900">
              <a:buFont typeface="Arial" panose="020B0604020202020204" pitchFamily="34" charset="0"/>
              <a:buChar char="•"/>
            </a:pPr>
            <a:r>
              <a:rPr lang="en-GB" sz="1600">
                <a:solidFill>
                  <a:srgbClr val="1EA2C1"/>
                </a:solidFill>
                <a:latin typeface="Lora" pitchFamily="2" charset="-18"/>
              </a:rPr>
              <a:t>ecological</a:t>
            </a:r>
          </a:p>
          <a:p>
            <a:pPr marL="800100" lvl="1" indent="-342900">
              <a:buFont typeface="Arial" panose="020B0604020202020204" pitchFamily="34" charset="0"/>
              <a:buChar char="•"/>
            </a:pPr>
            <a:r>
              <a:rPr lang="en-GB" sz="1600">
                <a:solidFill>
                  <a:srgbClr val="1EA2C1"/>
                </a:solidFill>
                <a:latin typeface="Lora" pitchFamily="2" charset="-18"/>
              </a:rPr>
              <a:t>innovative</a:t>
            </a:r>
          </a:p>
          <a:p>
            <a:pPr marL="800100" lvl="1" indent="-342900">
              <a:buFont typeface="Arial" panose="020B0604020202020204" pitchFamily="34" charset="0"/>
              <a:buChar char="•"/>
            </a:pPr>
            <a:r>
              <a:rPr lang="en-GB" sz="1600">
                <a:solidFill>
                  <a:srgbClr val="1EA2C1"/>
                </a:solidFill>
                <a:latin typeface="Lora" pitchFamily="2" charset="-18"/>
              </a:rPr>
              <a:t>friendly and motivating</a:t>
            </a:r>
          </a:p>
          <a:p>
            <a:pPr marL="800100" lvl="1" indent="-342900">
              <a:buFont typeface="Arial" panose="020B0604020202020204" pitchFamily="34" charset="0"/>
              <a:buChar char="•"/>
            </a:pPr>
            <a:r>
              <a:rPr lang="en-GB" sz="1600">
                <a:solidFill>
                  <a:srgbClr val="1EA2C1"/>
                </a:solidFill>
                <a:latin typeface="Lora" pitchFamily="2" charset="-18"/>
              </a:rPr>
              <a:t>digitized</a:t>
            </a:r>
          </a:p>
          <a:p>
            <a:pPr marL="800100" lvl="1" indent="-342900">
              <a:buFont typeface="Arial" panose="020B0604020202020204" pitchFamily="34" charset="0"/>
              <a:buChar char="•"/>
            </a:pPr>
            <a:r>
              <a:rPr lang="en-GB" sz="1600">
                <a:solidFill>
                  <a:srgbClr val="1EA2C1"/>
                </a:solidFill>
                <a:latin typeface="Lora" pitchFamily="2" charset="-18"/>
              </a:rPr>
              <a:t>safe and resilient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115940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Areas of interest in the smart city concept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pic>
        <p:nvPicPr>
          <p:cNvPr id="7" name="Obrázek 6">
            <a:extLst>
              <a:ext uri="{FF2B5EF4-FFF2-40B4-BE49-F238E27FC236}">
                <a16:creationId xmlns:a16="http://schemas.microsoft.com/office/drawing/2014/main" id="{3D078A6A-A2E0-D14C-BAA2-8D3899108871}"/>
              </a:ext>
            </a:extLst>
          </p:cNvPr>
          <p:cNvPicPr>
            <a:picLocks noChangeAspect="1"/>
          </p:cNvPicPr>
          <p:nvPr/>
        </p:nvPicPr>
        <p:blipFill>
          <a:blip r:embed="rId3"/>
          <a:stretch>
            <a:fillRect/>
          </a:stretch>
        </p:blipFill>
        <p:spPr>
          <a:xfrm>
            <a:off x="3825133" y="2286965"/>
            <a:ext cx="4571035" cy="4571035"/>
          </a:xfrm>
          <a:prstGeom prst="rect">
            <a:avLst/>
          </a:prstGeom>
        </p:spPr>
      </p:pic>
      <p:sp>
        <p:nvSpPr>
          <p:cNvPr id="10" name="Obdélník 9">
            <a:extLst>
              <a:ext uri="{FF2B5EF4-FFF2-40B4-BE49-F238E27FC236}">
                <a16:creationId xmlns:a16="http://schemas.microsoft.com/office/drawing/2014/main" id="{DA8CF3E5-7BCB-F24C-B2DF-145CF221F866}"/>
              </a:ext>
            </a:extLst>
          </p:cNvPr>
          <p:cNvSpPr/>
          <p:nvPr/>
        </p:nvSpPr>
        <p:spPr>
          <a:xfrm>
            <a:off x="9844848" y="6510759"/>
            <a:ext cx="2133533" cy="276999"/>
          </a:xfrm>
          <a:prstGeom prst="rect">
            <a:avLst/>
          </a:prstGeom>
        </p:spPr>
        <p:txBody>
          <a:bodyPr wrap="none">
            <a:spAutoFit/>
          </a:bodyPr>
          <a:lstStyle/>
          <a:p>
            <a:r>
              <a:rPr lang="en-GB" sz="1200"/>
              <a:t>Source: Brussels Smart City, 2021</a:t>
            </a:r>
          </a:p>
        </p:txBody>
      </p:sp>
    </p:spTree>
    <p:extLst>
      <p:ext uri="{BB962C8B-B14F-4D97-AF65-F5344CB8AC3E}">
        <p14:creationId xmlns:p14="http://schemas.microsoft.com/office/powerpoint/2010/main" val="460695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mobility</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 Innovative road and transport infrastructure that conserves resources and builds on new technologies for maximum possible transport efficiency</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Main factors: </a:t>
            </a:r>
            <a:r>
              <a:rPr lang="en-GB" sz="2000">
                <a:solidFill>
                  <a:schemeClr val="tx1">
                    <a:lumMod val="65000"/>
                    <a:lumOff val="35000"/>
                  </a:schemeClr>
                </a:solidFill>
                <a:latin typeface="Lora" pitchFamily="2" charset="-18"/>
              </a:rPr>
              <a:t>availability, reliability, safety</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Goal of smart mobility = </a:t>
            </a:r>
            <a:r>
              <a:rPr lang="en-GB" sz="2000">
                <a:solidFill>
                  <a:schemeClr val="tx1">
                    <a:lumMod val="65000"/>
                    <a:lumOff val="35000"/>
                  </a:schemeClr>
                </a:solidFill>
                <a:latin typeface="Lora" pitchFamily="2" charset="-18"/>
              </a:rPr>
              <a:t>assure trouble-free travel using transport</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Clean mobility</a:t>
            </a:r>
            <a:r>
              <a:rPr lang="en-GB" sz="2000">
                <a:solidFill>
                  <a:schemeClr val="tx1">
                    <a:lumMod val="65000"/>
                    <a:lumOff val="35000"/>
                  </a:schemeClr>
                </a:solidFill>
                <a:latin typeface="Lora" pitchFamily="2" charset="-18"/>
              </a:rPr>
              <a:t> = mobility aimed primarily at reducing transport emissions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4016625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mobility</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In the smart city concept, mobility is one of the basic factors of improving quality of life in cities</a:t>
            </a:r>
          </a:p>
          <a:p>
            <a:pPr marL="342900" indent="-342900">
              <a:buFont typeface="Arial" panose="020B0604020202020204" pitchFamily="34" charset="0"/>
              <a:buChar char="•"/>
            </a:pPr>
            <a:r>
              <a:rPr lang="en-GB" sz="2000">
                <a:solidFill>
                  <a:srgbClr val="1EA2C1"/>
                </a:solidFill>
                <a:latin typeface="Lora" pitchFamily="2" charset="-18"/>
              </a:rPr>
              <a:t>Key topics of smart mobility:</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Reducing pollution</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Reducing congestion</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Increasing safety of persons </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Reducing noise burden </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Increasing travel speed </a:t>
            </a:r>
          </a:p>
          <a:p>
            <a:pPr marL="800100" lvl="1" indent="-342900">
              <a:buFont typeface="Arial" panose="020B0604020202020204" pitchFamily="34" charset="0"/>
              <a:buChar char="•"/>
            </a:pPr>
            <a:r>
              <a:rPr lang="en-GB" sz="1600">
                <a:solidFill>
                  <a:schemeClr val="tx1">
                    <a:lumMod val="65000"/>
                    <a:lumOff val="35000"/>
                  </a:schemeClr>
                </a:solidFill>
                <a:latin typeface="Lora" pitchFamily="2" charset="-18"/>
              </a:rPr>
              <a:t>Reducing costs of transport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154765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mobility</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Transport areas of focus in smart city concept that can be affected the most and have a great impact on environmental improvement:</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Electromobility</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Intelligent transport systems</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Smart parking</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Smart public transport</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Bikesharing</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Park and ride</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2495517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Intelligent transport systems (ITS), telematics</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Telematics</a:t>
            </a:r>
            <a:r>
              <a:rPr lang="en-GB" sz="2000">
                <a:solidFill>
                  <a:schemeClr val="tx1">
                    <a:lumMod val="65000"/>
                    <a:lumOff val="35000"/>
                  </a:schemeClr>
                </a:solidFill>
                <a:latin typeface="Lora" pitchFamily="2" charset="-18"/>
              </a:rPr>
              <a:t> = connection of information and telecommunications technology with transport engineering in order to increase traffic performance, safety and psychic wellbeing of passengers</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ITS </a:t>
            </a:r>
            <a:r>
              <a:rPr lang="en-GB" sz="2000">
                <a:solidFill>
                  <a:schemeClr val="tx1">
                    <a:lumMod val="65000"/>
                    <a:lumOff val="35000"/>
                  </a:schemeClr>
                </a:solidFill>
                <a:latin typeface="Lora" pitchFamily="2" charset="-18"/>
              </a:rPr>
              <a:t>- transport and telematic systems, combination of smart vehicles, smart infrastructure and transport services</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Collects data on vehicle or equipment status and sends them to a control unit or an operator</a:t>
            </a:r>
          </a:p>
          <a:p>
            <a:pPr marL="800100" lvl="1" indent="-342900">
              <a:buFont typeface="Arial" panose="020B0604020202020204" pitchFamily="34" charset="0"/>
              <a:buChar char="•"/>
            </a:pPr>
            <a:r>
              <a:rPr lang="en-GB">
                <a:solidFill>
                  <a:schemeClr val="tx1">
                    <a:lumMod val="65000"/>
                    <a:lumOff val="35000"/>
                  </a:schemeClr>
                </a:solidFill>
                <a:latin typeface="Lora" pitchFamily="2" charset="-18"/>
              </a:rPr>
              <a:t>Objective: reduce congestion, improve traffic control, minimise environmental impact</a:t>
            </a:r>
            <a:br>
              <a:rPr lang="en-GB">
                <a:solidFill>
                  <a:schemeClr val="tx1">
                    <a:lumMod val="65000"/>
                    <a:lumOff val="35000"/>
                  </a:schemeClr>
                </a:solidFill>
                <a:latin typeface="Lora" pitchFamily="2" charset="-18"/>
              </a:rPr>
            </a:br>
            <a:r>
              <a:rPr lang="en-GB">
                <a:solidFill>
                  <a:srgbClr val="1EA2C1"/>
                </a:solidFill>
                <a:latin typeface="Lora" pitchFamily="2" charset="-18"/>
              </a:rPr>
              <a:t>—&gt; ITS help reduce travel times and increase comfort and safety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3357362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Intelligent transport systems - examples</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Traffic detectors (sensors) - traffic intensity, occupancy rate, speed, vehicle classification</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Video detection systems - detect obstacles in traffic</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Road meteostations - warning against rime, fog, snow, ice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Smart traffic lights - respond to speed of oncoming vehicles </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Variable traffic signage, information signs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Penalty systems - red light violation, speed measurement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3613088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parking</a:t>
            </a:r>
          </a:p>
        </p:txBody>
      </p:sp>
      <p:sp>
        <p:nvSpPr>
          <p:cNvPr id="3" name="Zástupný symbol pro text 2"/>
          <p:cNvSpPr>
            <a:spLocks noGrp="1"/>
          </p:cNvSpPr>
          <p:nvPr>
            <p:ph type="body" idx="1"/>
          </p:nvPr>
        </p:nvSpPr>
        <p:spPr>
          <a:xfrm>
            <a:off x="483577" y="2591300"/>
            <a:ext cx="9657950" cy="3853462"/>
          </a:xfrm>
        </p:spPr>
        <p:txBody>
          <a:bodyPr>
            <a:normAutofit fontScale="92500"/>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Tool for optimum use of parking capacity</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Reduces pointless searching for parking space —&gt; protects the environment</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Smart cobblestone </a:t>
            </a:r>
            <a:r>
              <a:rPr lang="en-GB" sz="2000">
                <a:solidFill>
                  <a:schemeClr val="tx1">
                    <a:lumMod val="65000"/>
                    <a:lumOff val="35000"/>
                  </a:schemeClr>
                </a:solidFill>
                <a:latin typeface="Lora" pitchFamily="2" charset="-18"/>
              </a:rPr>
              <a:t>- useful for various types of pavement, shows a vacant parking place</a:t>
            </a:r>
          </a:p>
          <a:p>
            <a:pPr marL="342900" indent="-342900">
              <a:buFont typeface="Arial" panose="020B0604020202020204" pitchFamily="34" charset="0"/>
              <a:buChar char="•"/>
            </a:pPr>
            <a:r>
              <a:rPr lang="en-GB" sz="2000">
                <a:solidFill>
                  <a:srgbClr val="1EA2C1"/>
                </a:solidFill>
                <a:latin typeface="Lora" pitchFamily="2" charset="-18"/>
              </a:rPr>
              <a:t>Advantages: </a:t>
            </a:r>
          </a:p>
          <a:p>
            <a:pPr marL="800100" lvl="1" indent="-342900">
              <a:buFont typeface="Arial" panose="020B0604020202020204" pitchFamily="34" charset="0"/>
              <a:buChar char="•"/>
            </a:pPr>
            <a:r>
              <a:rPr lang="en-GB" sz="1600">
                <a:solidFill>
                  <a:srgbClr val="1EA2C1"/>
                </a:solidFill>
                <a:latin typeface="Lora" pitchFamily="2" charset="-18"/>
              </a:rPr>
              <a:t>increases parking space use efficiency,</a:t>
            </a:r>
          </a:p>
          <a:p>
            <a:pPr marL="800100" lvl="1" indent="-342900">
              <a:buFont typeface="Arial" panose="020B0604020202020204" pitchFamily="34" charset="0"/>
              <a:buChar char="•"/>
            </a:pPr>
            <a:r>
              <a:rPr lang="en-GB" sz="1600">
                <a:solidFill>
                  <a:srgbClr val="1EA2C1"/>
                </a:solidFill>
                <a:latin typeface="Lora" pitchFamily="2" charset="-18"/>
              </a:rPr>
              <a:t>supervises parking discipline,</a:t>
            </a:r>
          </a:p>
          <a:p>
            <a:pPr marL="800100" lvl="1" indent="-342900">
              <a:buFont typeface="Arial" panose="020B0604020202020204" pitchFamily="34" charset="0"/>
              <a:buChar char="•"/>
            </a:pPr>
            <a:r>
              <a:rPr lang="en-GB" sz="1600">
                <a:solidFill>
                  <a:srgbClr val="1EA2C1"/>
                </a:solidFill>
                <a:latin typeface="Lora" pitchFamily="2" charset="-18"/>
              </a:rPr>
              <a:t>facilitates supervision over parking system,</a:t>
            </a:r>
          </a:p>
          <a:p>
            <a:pPr marL="800100" lvl="1" indent="-342900">
              <a:buFont typeface="Arial" panose="020B0604020202020204" pitchFamily="34" charset="0"/>
              <a:buChar char="•"/>
            </a:pPr>
            <a:r>
              <a:rPr lang="en-GB" sz="1600">
                <a:solidFill>
                  <a:srgbClr val="1EA2C1"/>
                </a:solidFill>
                <a:latin typeface="Lora" pitchFamily="2" charset="-18"/>
              </a:rPr>
              <a:t>enables flexible pricing,</a:t>
            </a:r>
          </a:p>
          <a:p>
            <a:pPr marL="800100" lvl="1" indent="-342900">
              <a:buFont typeface="Arial" panose="020B0604020202020204" pitchFamily="34" charset="0"/>
              <a:buChar char="•"/>
            </a:pPr>
            <a:r>
              <a:rPr lang="en-GB" sz="1600">
                <a:solidFill>
                  <a:srgbClr val="1EA2C1"/>
                </a:solidFill>
                <a:latin typeface="Lora" pitchFamily="2" charset="-18"/>
              </a:rPr>
              <a:t>reduces negative impacts of searching vehicles,</a:t>
            </a:r>
          </a:p>
          <a:p>
            <a:pPr marL="800100" lvl="1" indent="-342900">
              <a:buFont typeface="Arial" panose="020B0604020202020204" pitchFamily="34" charset="0"/>
              <a:buChar char="•"/>
            </a:pPr>
            <a:r>
              <a:rPr lang="en-GB" sz="1600">
                <a:solidFill>
                  <a:srgbClr val="1EA2C1"/>
                </a:solidFill>
                <a:latin typeface="Lora" pitchFamily="2" charset="-18"/>
              </a:rPr>
              <a:t>data for transport planning and zoning processes,</a:t>
            </a:r>
          </a:p>
          <a:p>
            <a:pPr marL="800100" lvl="1" indent="-342900">
              <a:buFont typeface="Arial" panose="020B0604020202020204" pitchFamily="34" charset="0"/>
              <a:buChar char="•"/>
            </a:pPr>
            <a:r>
              <a:rPr lang="en-GB" sz="1600">
                <a:solidFill>
                  <a:srgbClr val="1EA2C1"/>
                </a:solidFill>
                <a:latin typeface="Lora" pitchFamily="2" charset="-18"/>
              </a:rPr>
              <a:t>supervision over vehicles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Investment returns within months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pic>
        <p:nvPicPr>
          <p:cNvPr id="6146" name="Picture 2" descr="page21image53800736">
            <a:extLst>
              <a:ext uri="{FF2B5EF4-FFF2-40B4-BE49-F238E27FC236}">
                <a16:creationId xmlns:a16="http://schemas.microsoft.com/office/drawing/2014/main" id="{6D5C949F-CF79-8849-A72F-9E23FA179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641" y="1458163"/>
            <a:ext cx="1786359" cy="5426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64554D1-741D-8C4A-979A-BEA6DB2CA4BD}"/>
              </a:ext>
            </a:extLst>
          </p:cNvPr>
          <p:cNvSpPr txBox="1"/>
          <p:nvPr/>
        </p:nvSpPr>
        <p:spPr>
          <a:xfrm>
            <a:off x="11046107" y="2591300"/>
            <a:ext cx="1145893" cy="230832"/>
          </a:xfrm>
          <a:prstGeom prst="rect">
            <a:avLst/>
          </a:prstGeom>
          <a:solidFill>
            <a:srgbClr val="3171AC"/>
          </a:solidFill>
          <a:ln>
            <a:noFill/>
          </a:ln>
        </p:spPr>
        <p:txBody>
          <a:bodyPr wrap="square" rtlCol="0">
            <a:spAutoFit/>
          </a:bodyPr>
          <a:lstStyle/>
          <a:p>
            <a:r>
              <a:rPr lang="en-GB" sz="900">
                <a:solidFill>
                  <a:schemeClr val="bg1"/>
                </a:solidFill>
              </a:rPr>
              <a:t>Smart cobblestone</a:t>
            </a:r>
          </a:p>
        </p:txBody>
      </p:sp>
      <p:sp>
        <p:nvSpPr>
          <p:cNvPr id="9" name="TextovéPole 8">
            <a:extLst>
              <a:ext uri="{FF2B5EF4-FFF2-40B4-BE49-F238E27FC236}">
                <a16:creationId xmlns:a16="http://schemas.microsoft.com/office/drawing/2014/main" id="{512A2FA8-3AFD-3B43-913D-A0A141CCA1ED}"/>
              </a:ext>
            </a:extLst>
          </p:cNvPr>
          <p:cNvSpPr txBox="1"/>
          <p:nvPr/>
        </p:nvSpPr>
        <p:spPr>
          <a:xfrm>
            <a:off x="10918786" y="2591300"/>
            <a:ext cx="1145893" cy="230832"/>
          </a:xfrm>
          <a:prstGeom prst="rect">
            <a:avLst/>
          </a:prstGeom>
          <a:solidFill>
            <a:srgbClr val="3171AC"/>
          </a:solidFill>
          <a:ln>
            <a:noFill/>
          </a:ln>
        </p:spPr>
        <p:txBody>
          <a:bodyPr wrap="square" rtlCol="0">
            <a:spAutoFit/>
          </a:bodyPr>
          <a:lstStyle/>
          <a:p>
            <a:r>
              <a:rPr lang="en-GB" sz="900">
                <a:solidFill>
                  <a:schemeClr val="bg1"/>
                </a:solidFill>
              </a:rPr>
              <a:t>Smart cobblestone</a:t>
            </a:r>
          </a:p>
        </p:txBody>
      </p:sp>
      <p:sp>
        <p:nvSpPr>
          <p:cNvPr id="10" name="TextovéPole 9">
            <a:extLst>
              <a:ext uri="{FF2B5EF4-FFF2-40B4-BE49-F238E27FC236}">
                <a16:creationId xmlns:a16="http://schemas.microsoft.com/office/drawing/2014/main" id="{ED873019-AB41-904D-92E2-93AE12760125}"/>
              </a:ext>
            </a:extLst>
          </p:cNvPr>
          <p:cNvSpPr txBox="1"/>
          <p:nvPr/>
        </p:nvSpPr>
        <p:spPr>
          <a:xfrm>
            <a:off x="11046107" y="3873956"/>
            <a:ext cx="1145893" cy="215444"/>
          </a:xfrm>
          <a:prstGeom prst="rect">
            <a:avLst/>
          </a:prstGeom>
          <a:solidFill>
            <a:srgbClr val="3171AC"/>
          </a:solidFill>
          <a:ln>
            <a:noFill/>
          </a:ln>
        </p:spPr>
        <p:txBody>
          <a:bodyPr wrap="square" rtlCol="0">
            <a:spAutoFit/>
          </a:bodyPr>
          <a:lstStyle/>
          <a:p>
            <a:r>
              <a:rPr lang="en-GB" sz="800">
                <a:solidFill>
                  <a:schemeClr val="bg1"/>
                </a:solidFill>
              </a:rPr>
              <a:t>Free space indicator</a:t>
            </a:r>
          </a:p>
        </p:txBody>
      </p:sp>
      <p:sp>
        <p:nvSpPr>
          <p:cNvPr id="12" name="TextovéPole 11">
            <a:extLst>
              <a:ext uri="{FF2B5EF4-FFF2-40B4-BE49-F238E27FC236}">
                <a16:creationId xmlns:a16="http://schemas.microsoft.com/office/drawing/2014/main" id="{11B1F5ED-2FA1-7C46-8DC4-F3A4768B4A1E}"/>
              </a:ext>
            </a:extLst>
          </p:cNvPr>
          <p:cNvSpPr txBox="1"/>
          <p:nvPr/>
        </p:nvSpPr>
        <p:spPr>
          <a:xfrm>
            <a:off x="10405641" y="6238320"/>
            <a:ext cx="1786359" cy="646331"/>
          </a:xfrm>
          <a:prstGeom prst="rect">
            <a:avLst/>
          </a:prstGeom>
          <a:solidFill>
            <a:srgbClr val="3171AC"/>
          </a:solidFill>
          <a:ln>
            <a:noFill/>
          </a:ln>
        </p:spPr>
        <p:txBody>
          <a:bodyPr wrap="square" rtlCol="0">
            <a:spAutoFit/>
          </a:bodyPr>
          <a:lstStyle/>
          <a:p>
            <a:r>
              <a:rPr lang="en-GB" sz="900">
                <a:solidFill>
                  <a:schemeClr val="bg1"/>
                </a:solidFill>
              </a:rPr>
              <a:t>Smart cobblestone installation</a:t>
            </a:r>
            <a:br>
              <a:rPr lang="en-GB" sz="900">
                <a:solidFill>
                  <a:schemeClr val="bg1"/>
                </a:solidFill>
              </a:rPr>
            </a:br>
            <a:br>
              <a:rPr lang="en-GB" sz="900">
                <a:solidFill>
                  <a:schemeClr val="bg1"/>
                </a:solidFill>
              </a:rPr>
            </a:br>
            <a:r>
              <a:rPr lang="en-GB" sz="900">
                <a:solidFill>
                  <a:schemeClr val="bg1"/>
                </a:solidFill>
              </a:rPr>
              <a:t>Source: CDV</a:t>
            </a:r>
          </a:p>
          <a:p>
            <a:endParaRPr lang="cs-CZ" sz="900" dirty="0">
              <a:solidFill>
                <a:schemeClr val="bg1"/>
              </a:solidFill>
            </a:endParaRPr>
          </a:p>
        </p:txBody>
      </p:sp>
    </p:spTree>
    <p:extLst>
      <p:ext uri="{BB962C8B-B14F-4D97-AF65-F5344CB8AC3E}">
        <p14:creationId xmlns:p14="http://schemas.microsoft.com/office/powerpoint/2010/main" val="400589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public transport</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Autonomous vehicle potential for urban transport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Autonomous driving not only for road transport, but also for rail (e.g., metro) —&gt; requires legislative changes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Autonomously driven metro trains in London, Paris, Dubai, Barcelona, Copenhagen as a separate infrastructure</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Besides, contactless fare system and cashless fare payment in PT vehicles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283979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stops</a:t>
            </a:r>
          </a:p>
        </p:txBody>
      </p:sp>
      <p:sp>
        <p:nvSpPr>
          <p:cNvPr id="3" name="Zástupný symbol pro text 2"/>
          <p:cNvSpPr>
            <a:spLocks noGrp="1"/>
          </p:cNvSpPr>
          <p:nvPr>
            <p:ph type="body" idx="1"/>
          </p:nvPr>
        </p:nvSpPr>
        <p:spPr>
          <a:xfrm>
            <a:off x="844057" y="2261100"/>
            <a:ext cx="4873837" cy="4355600"/>
          </a:xfrm>
        </p:spPr>
        <p:txBody>
          <a:bodyPr>
            <a:normAutofit/>
          </a:bodyPr>
          <a:lstStyle/>
          <a:p>
            <a:pPr marL="342900" indent="-342900">
              <a:buFont typeface="Arial" panose="020B0604020202020204" pitchFamily="34" charset="0"/>
              <a:buChar char="•"/>
            </a:pPr>
            <a:r>
              <a:rPr lang="en-GB" sz="2000" dirty="0">
                <a:solidFill>
                  <a:schemeClr val="tx1">
                    <a:lumMod val="65000"/>
                    <a:lumOff val="35000"/>
                  </a:schemeClr>
                </a:solidFill>
                <a:latin typeface="Lora" pitchFamily="2" charset="-18"/>
              </a:rPr>
              <a:t>Promote travel by PT</a:t>
            </a:r>
          </a:p>
          <a:p>
            <a:pPr marL="342900" indent="-342900">
              <a:buFont typeface="Arial" panose="020B0604020202020204" pitchFamily="34" charset="0"/>
              <a:buChar char="•"/>
            </a:pPr>
            <a:r>
              <a:rPr lang="en-GB" sz="2000" dirty="0">
                <a:solidFill>
                  <a:schemeClr val="tx1">
                    <a:lumMod val="65000"/>
                    <a:lumOff val="35000"/>
                  </a:schemeClr>
                </a:solidFill>
                <a:latin typeface="Lora" pitchFamily="2" charset="-18"/>
              </a:rPr>
              <a:t>A way to make waiting for a service pleasant</a:t>
            </a:r>
          </a:p>
          <a:p>
            <a:pPr marL="342900" indent="-342900">
              <a:buFont typeface="Arial" panose="020B0604020202020204" pitchFamily="34" charset="0"/>
              <a:buChar char="•"/>
            </a:pPr>
            <a:r>
              <a:rPr lang="en-GB" sz="2000" dirty="0">
                <a:solidFill>
                  <a:schemeClr val="tx1">
                    <a:lumMod val="65000"/>
                    <a:lumOff val="35000"/>
                  </a:schemeClr>
                </a:solidFill>
                <a:latin typeface="Lora" pitchFamily="2" charset="-18"/>
              </a:rPr>
              <a:t>Stops equipped with detection, imaging, information and communications technology</a:t>
            </a:r>
          </a:p>
          <a:p>
            <a:pPr marL="342900" indent="-342900">
              <a:buFont typeface="Arial" panose="020B0604020202020204" pitchFamily="34" charset="0"/>
              <a:buChar char="•"/>
            </a:pPr>
            <a:r>
              <a:rPr lang="en-GB" sz="2000" dirty="0">
                <a:solidFill>
                  <a:srgbClr val="1EA2C1"/>
                </a:solidFill>
                <a:latin typeface="Lora" pitchFamily="2" charset="-18"/>
              </a:rPr>
              <a:t>e.g., internet provision, traffic sensors and passenger counters, real-time vehicle arrival information, emergencies, buttons to call for help, information about cultural and other events, video messaging, competitions, video spots</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pic>
        <p:nvPicPr>
          <p:cNvPr id="7170" name="Picture 2" descr="page23image53747216">
            <a:extLst>
              <a:ext uri="{FF2B5EF4-FFF2-40B4-BE49-F238E27FC236}">
                <a16:creationId xmlns:a16="http://schemas.microsoft.com/office/drawing/2014/main" id="{574212E0-0656-EE42-8F41-CDD498025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436" y="2185837"/>
            <a:ext cx="6388389" cy="4258925"/>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ACE2BB47-45E2-7B45-A21E-8638D269C9EE}"/>
              </a:ext>
            </a:extLst>
          </p:cNvPr>
          <p:cNvSpPr/>
          <p:nvPr/>
        </p:nvSpPr>
        <p:spPr>
          <a:xfrm>
            <a:off x="10791508" y="6444762"/>
            <a:ext cx="1171475" cy="276999"/>
          </a:xfrm>
          <a:prstGeom prst="rect">
            <a:avLst/>
          </a:prstGeom>
        </p:spPr>
        <p:txBody>
          <a:bodyPr wrap="none">
            <a:spAutoFit/>
          </a:bodyPr>
          <a:lstStyle/>
          <a:p>
            <a:r>
              <a:rPr lang="en-GB" sz="1200"/>
              <a:t>Source: IPR, 2019</a:t>
            </a:r>
          </a:p>
        </p:txBody>
      </p:sp>
    </p:spTree>
    <p:extLst>
      <p:ext uri="{BB962C8B-B14F-4D97-AF65-F5344CB8AC3E}">
        <p14:creationId xmlns:p14="http://schemas.microsoft.com/office/powerpoint/2010/main" val="507930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Nadpis 19"/>
          <p:cNvSpPr>
            <a:spLocks noGrp="1"/>
          </p:cNvSpPr>
          <p:nvPr>
            <p:ph type="title"/>
          </p:nvPr>
        </p:nvSpPr>
        <p:spPr>
          <a:xfrm>
            <a:off x="838200" y="1711857"/>
            <a:ext cx="10515600" cy="632004"/>
          </a:xfrm>
        </p:spPr>
        <p:txBody>
          <a:bodyPr>
            <a:normAutofit/>
          </a:bodyPr>
          <a:lstStyle/>
          <a:p>
            <a:r>
              <a:rPr lang="en-GB" sz="2800" b="1" cap="all">
                <a:solidFill>
                  <a:srgbClr val="1EA2C1"/>
                </a:solidFill>
                <a:latin typeface="Montserrat" panose="00000500000000000000" pitchFamily="2" charset="-18"/>
              </a:rPr>
              <a:t>Topic in the sump cycle</a:t>
            </a:r>
          </a:p>
        </p:txBody>
      </p:sp>
      <p:pic>
        <p:nvPicPr>
          <p:cNvPr id="3" name="Zástupný symbol pro obsah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199" y="2584095"/>
            <a:ext cx="5536223" cy="3773770"/>
          </a:xfrm>
        </p:spPr>
      </p:pic>
      <p:sp>
        <p:nvSpPr>
          <p:cNvPr id="22" name="Zástupný symbol pro obsah 21"/>
          <p:cNvSpPr>
            <a:spLocks noGrp="1"/>
          </p:cNvSpPr>
          <p:nvPr>
            <p:ph sz="half" idx="2"/>
          </p:nvPr>
        </p:nvSpPr>
        <p:spPr>
          <a:xfrm>
            <a:off x="6567854" y="2597555"/>
            <a:ext cx="4785946" cy="3760310"/>
          </a:xfrm>
        </p:spPr>
        <p:txBody>
          <a:bodyPr>
            <a:normAutofit/>
          </a:bodyPr>
          <a:lstStyle/>
          <a:p>
            <a:pPr marL="0" indent="0">
              <a:buNone/>
            </a:pPr>
            <a:r>
              <a:rPr lang="en-GB" sz="2000">
                <a:solidFill>
                  <a:schemeClr val="tx1">
                    <a:lumMod val="65000"/>
                    <a:lumOff val="35000"/>
                  </a:schemeClr>
                </a:solidFill>
                <a:latin typeface="Lora" pitchFamily="2" charset="-18"/>
              </a:rPr>
              <a:t>03 – Analyse mobility situation</a:t>
            </a:r>
          </a:p>
          <a:p>
            <a:pPr marL="0" indent="0">
              <a:buNone/>
            </a:pPr>
            <a:r>
              <a:rPr lang="en-GB" sz="2000">
                <a:solidFill>
                  <a:schemeClr val="tx1">
                    <a:lumMod val="65000"/>
                    <a:lumOff val="35000"/>
                  </a:schemeClr>
                </a:solidFill>
                <a:latin typeface="Lora" pitchFamily="2" charset="-18"/>
              </a:rPr>
              <a:t>05 – Develop vision and strategy with stakeholders  </a:t>
            </a:r>
          </a:p>
          <a:p>
            <a:pPr marL="0" indent="0">
              <a:buNone/>
            </a:pPr>
            <a:r>
              <a:rPr lang="en-GB" sz="2000">
                <a:solidFill>
                  <a:schemeClr val="tx1">
                    <a:lumMod val="65000"/>
                    <a:lumOff val="35000"/>
                  </a:schemeClr>
                </a:solidFill>
                <a:latin typeface="Lora" pitchFamily="2" charset="-18"/>
              </a:rPr>
              <a:t>06 – Select targets and indicators </a:t>
            </a:r>
          </a:p>
          <a:p>
            <a:pPr marL="0" indent="0">
              <a:buNone/>
            </a:pPr>
            <a:r>
              <a:rPr lang="en-GB" sz="2000">
                <a:solidFill>
                  <a:schemeClr val="tx1">
                    <a:lumMod val="65000"/>
                    <a:lumOff val="35000"/>
                  </a:schemeClr>
                </a:solidFill>
                <a:latin typeface="Lora" pitchFamily="2" charset="-18"/>
              </a:rPr>
              <a:t>07 – Select measure packages with stakeholders </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707886"/>
          </a:xfrm>
          <a:prstGeom prst="rect">
            <a:avLst/>
          </a:prstGeom>
          <a:noFill/>
        </p:spPr>
        <p:txBody>
          <a:bodyPr wrap="square" rtlCol="0">
            <a:spAutoFit/>
          </a:bodyPr>
          <a:lstStyle/>
          <a:p>
            <a:r>
              <a:rPr lang="en-GB" sz="2000">
                <a:solidFill>
                  <a:schemeClr val="bg1"/>
                </a:solidFill>
                <a:latin typeface="Lora" pitchFamily="2" charset="-18"/>
              </a:rPr>
              <a:t>Smart city concept, modern technologies and mobility, autonomous mobility</a:t>
            </a:r>
          </a:p>
        </p:txBody>
      </p:sp>
    </p:spTree>
    <p:extLst>
      <p:ext uri="{BB962C8B-B14F-4D97-AF65-F5344CB8AC3E}">
        <p14:creationId xmlns:p14="http://schemas.microsoft.com/office/powerpoint/2010/main" val="1616718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Park and ride</a:t>
            </a:r>
          </a:p>
        </p:txBody>
      </p:sp>
      <p:sp>
        <p:nvSpPr>
          <p:cNvPr id="3" name="Zástupný symbol pro text 2"/>
          <p:cNvSpPr>
            <a:spLocks noGrp="1"/>
          </p:cNvSpPr>
          <p:nvPr>
            <p:ph type="body" idx="1"/>
          </p:nvPr>
        </p:nvSpPr>
        <p:spPr>
          <a:xfrm>
            <a:off x="844058" y="2591300"/>
            <a:ext cx="5606169" cy="3853462"/>
          </a:xfrm>
        </p:spPr>
        <p:txBody>
          <a:bodyPr>
            <a:normAutofit/>
          </a:bodyPr>
          <a:lstStyle/>
          <a:p>
            <a:pPr marL="342900" indent="-342900">
              <a:buFont typeface="Arial" panose="020B0604020202020204" pitchFamily="34" charset="0"/>
              <a:buChar char="•"/>
            </a:pPr>
            <a:r>
              <a:rPr lang="en-GB"/>
              <a:t>A system of parking areas (at city outskirts) used for car parking followed by travel by PT </a:t>
            </a:r>
          </a:p>
          <a:p>
            <a:pPr marL="342900" indent="-342900">
              <a:buFont typeface="Arial" panose="020B0604020202020204" pitchFamily="34" charset="0"/>
              <a:buChar char="•"/>
            </a:pPr>
            <a:r>
              <a:rPr lang="en-GB"/>
              <a:t>Promotes PT and integrated transport systems </a:t>
            </a:r>
          </a:p>
          <a:p>
            <a:pPr marL="342900" indent="-342900">
              <a:buFont typeface="Arial" panose="020B0604020202020204" pitchFamily="34" charset="0"/>
              <a:buChar char="•"/>
            </a:pPr>
            <a:r>
              <a:rPr lang="en-GB"/>
              <a:t>Effort to regulate cars entering city centres </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pic>
        <p:nvPicPr>
          <p:cNvPr id="4" name="Obrázek 3">
            <a:extLst>
              <a:ext uri="{FF2B5EF4-FFF2-40B4-BE49-F238E27FC236}">
                <a16:creationId xmlns:a16="http://schemas.microsoft.com/office/drawing/2014/main" id="{179E217D-0709-0942-8AC5-5459DAF6B81A}"/>
              </a:ext>
            </a:extLst>
          </p:cNvPr>
          <p:cNvPicPr>
            <a:picLocks noChangeAspect="1"/>
          </p:cNvPicPr>
          <p:nvPr/>
        </p:nvPicPr>
        <p:blipFill>
          <a:blip r:embed="rId4"/>
          <a:stretch>
            <a:fillRect/>
          </a:stretch>
        </p:blipFill>
        <p:spPr>
          <a:xfrm>
            <a:off x="6907428" y="2591300"/>
            <a:ext cx="5006238" cy="3617789"/>
          </a:xfrm>
          <a:prstGeom prst="rect">
            <a:avLst/>
          </a:prstGeom>
        </p:spPr>
      </p:pic>
    </p:spTree>
    <p:extLst>
      <p:ext uri="{BB962C8B-B14F-4D97-AF65-F5344CB8AC3E}">
        <p14:creationId xmlns:p14="http://schemas.microsoft.com/office/powerpoint/2010/main" val="3651064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city examples from abroad - Barcelona</a:t>
            </a:r>
          </a:p>
        </p:txBody>
      </p:sp>
      <p:sp>
        <p:nvSpPr>
          <p:cNvPr id="3" name="Zástupný symbol pro text 2"/>
          <p:cNvSpPr>
            <a:spLocks noGrp="1"/>
          </p:cNvSpPr>
          <p:nvPr>
            <p:ph type="body" idx="1"/>
          </p:nvPr>
        </p:nvSpPr>
        <p:spPr>
          <a:xfrm>
            <a:off x="576203" y="2766791"/>
            <a:ext cx="10692161" cy="3853462"/>
          </a:xfrm>
        </p:spPr>
        <p:txBody>
          <a:bodyPr>
            <a:normAutofit/>
          </a:bodyPr>
          <a:lstStyle/>
          <a:p>
            <a:pPr marL="342900" indent="-342900">
              <a:buFont typeface="Arial" panose="020B0604020202020204" pitchFamily="34" charset="0"/>
              <a:buChar char="•"/>
            </a:pPr>
            <a:r>
              <a:rPr lang="en-GB"/>
              <a:t>Sensors along main avenues - monitor noise and air quality and send information straight to officials</a:t>
            </a:r>
          </a:p>
          <a:p>
            <a:pPr marL="342900" indent="-342900">
              <a:buFont typeface="Arial" panose="020B0604020202020204" pitchFamily="34" charset="0"/>
              <a:buChar char="•"/>
            </a:pPr>
            <a:r>
              <a:rPr lang="en-GB"/>
              <a:t>Parking - drivers can find a vacant parking space using a mobile application, book it and pay for it if the wish</a:t>
            </a:r>
          </a:p>
          <a:p>
            <a:pPr marL="342900" indent="-342900">
              <a:buFont typeface="Arial" panose="020B0604020202020204" pitchFamily="34" charset="0"/>
              <a:buChar char="•"/>
            </a:pPr>
            <a:r>
              <a:rPr lang="en-GB"/>
              <a:t>QR codes in various places - show where the nearest PT stop is</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1233897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city examples from abroad - Amsterdam</a:t>
            </a:r>
          </a:p>
        </p:txBody>
      </p:sp>
      <p:sp>
        <p:nvSpPr>
          <p:cNvPr id="3" name="Zástupný symbol pro text 2"/>
          <p:cNvSpPr>
            <a:spLocks noGrp="1"/>
          </p:cNvSpPr>
          <p:nvPr>
            <p:ph type="body" idx="1"/>
          </p:nvPr>
        </p:nvSpPr>
        <p:spPr>
          <a:xfrm>
            <a:off x="844057" y="2591300"/>
            <a:ext cx="5798043" cy="3853462"/>
          </a:xfrm>
        </p:spPr>
        <p:txBody>
          <a:bodyPr>
            <a:normAutofit/>
          </a:bodyPr>
          <a:lstStyle/>
          <a:p>
            <a:pPr marL="342900" indent="-342900">
              <a:buFont typeface="Arial" panose="020B0604020202020204" pitchFamily="34" charset="0"/>
              <a:buChar char="•"/>
            </a:pPr>
            <a:r>
              <a:rPr lang="en-GB"/>
              <a:t>Uses Open Data at a high level</a:t>
            </a:r>
          </a:p>
          <a:p>
            <a:pPr marL="342900" indent="-342900">
              <a:buFont typeface="Arial" panose="020B0604020202020204" pitchFamily="34" charset="0"/>
              <a:buChar char="•"/>
            </a:pPr>
            <a:r>
              <a:rPr lang="en-GB"/>
              <a:t>Automated control of Amsterdam city - implementation of smart traffic control (e.g., traffic light automation)</a:t>
            </a:r>
          </a:p>
          <a:p>
            <a:pPr marL="342900" indent="-342900">
              <a:buFont typeface="Arial" panose="020B0604020202020204" pitchFamily="34" charset="0"/>
              <a:buChar char="•"/>
            </a:pPr>
            <a:r>
              <a:rPr lang="en-GB"/>
              <a:t>Parkshuttle - autonomous vehicle connecting a metro station with a department store</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pic>
        <p:nvPicPr>
          <p:cNvPr id="8193" name="Picture 1" descr="page26image53799904">
            <a:extLst>
              <a:ext uri="{FF2B5EF4-FFF2-40B4-BE49-F238E27FC236}">
                <a16:creationId xmlns:a16="http://schemas.microsoft.com/office/drawing/2014/main" id="{0C296B03-2FA8-E240-B8FA-5FDAECAC0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366" y="2591300"/>
            <a:ext cx="5001534" cy="333435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53965C3B-4961-D947-89B2-959CB13FC18E}"/>
              </a:ext>
            </a:extLst>
          </p:cNvPr>
          <p:cNvSpPr/>
          <p:nvPr/>
        </p:nvSpPr>
        <p:spPr>
          <a:xfrm>
            <a:off x="9641699" y="6019311"/>
            <a:ext cx="2300630" cy="307777"/>
          </a:xfrm>
          <a:prstGeom prst="rect">
            <a:avLst/>
          </a:prstGeom>
        </p:spPr>
        <p:txBody>
          <a:bodyPr wrap="none">
            <a:spAutoFit/>
          </a:bodyPr>
          <a:lstStyle/>
          <a:p>
            <a:r>
              <a:rPr lang="en-GB" sz="1400"/>
              <a:t>Amsterdam Smart City, 2017 </a:t>
            </a:r>
          </a:p>
        </p:txBody>
      </p:sp>
    </p:spTree>
    <p:extLst>
      <p:ext uri="{BB962C8B-B14F-4D97-AF65-F5344CB8AC3E}">
        <p14:creationId xmlns:p14="http://schemas.microsoft.com/office/powerpoint/2010/main" val="2506597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city examples from abroad - Malmö</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a:t>Development of “smart” neighbourhoods</a:t>
            </a:r>
          </a:p>
          <a:p>
            <a:pPr marL="342900" indent="-342900">
              <a:buFont typeface="Arial" panose="020B0604020202020204" pitchFamily="34" charset="0"/>
              <a:buChar char="•"/>
            </a:pPr>
            <a:r>
              <a:rPr lang="en-GB"/>
              <a:t>Use of smart technologies in combination with energy from renewables</a:t>
            </a:r>
          </a:p>
          <a:p>
            <a:pPr marL="342900" indent="-342900">
              <a:buFont typeface="Arial" panose="020B0604020202020204" pitchFamily="34" charset="0"/>
              <a:buChar char="•"/>
            </a:pPr>
            <a:r>
              <a:rPr lang="en-GB"/>
              <a:t>Minimum of cars - five-year membership in a carsharing system free of charge, people pay only for kilometres travelled</a:t>
            </a:r>
          </a:p>
          <a:p>
            <a:pPr marL="342900" indent="-342900">
              <a:buFont typeface="Arial" panose="020B0604020202020204" pitchFamily="34" charset="0"/>
              <a:buChar char="•"/>
            </a:pPr>
            <a:r>
              <a:rPr lang="en-GB"/>
              <a:t>Promotion of cycling - built 490 km of cycling trails, traffic lights with special sensors</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2981856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city examples from abroad - Singapore</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a:t>Effort to reduce car ownership in order to reduce numbers of cars on the roads </a:t>
            </a:r>
            <a:r>
              <a:rPr lang="en-GB">
                <a:sym typeface="Wingdings" pitchFamily="2" charset="2"/>
              </a:rPr>
              <a:t></a:t>
            </a:r>
            <a:r>
              <a:rPr lang="en-GB"/>
              <a:t> experimenting with alternatives to the car and service sharing</a:t>
            </a:r>
          </a:p>
          <a:p>
            <a:pPr marL="342900" indent="-342900">
              <a:buFont typeface="Arial" panose="020B0604020202020204" pitchFamily="34" charset="0"/>
              <a:buChar char="•"/>
            </a:pPr>
            <a:r>
              <a:rPr lang="en-GB"/>
              <a:t>Own bikesharing systems</a:t>
            </a:r>
          </a:p>
          <a:p>
            <a:pPr marL="342900" indent="-342900">
              <a:buFont typeface="Arial" panose="020B0604020202020204" pitchFamily="34" charset="0"/>
              <a:buChar char="•"/>
            </a:pPr>
            <a:r>
              <a:rPr lang="en-GB"/>
              <a:t>Implementation of ridesharing using electric cars</a:t>
            </a:r>
          </a:p>
          <a:p>
            <a:pPr marL="342900" indent="-342900">
              <a:buFont typeface="Arial" panose="020B0604020202020204" pitchFamily="34" charset="0"/>
              <a:buChar char="•"/>
            </a:pPr>
            <a:r>
              <a:rPr lang="en-GB"/>
              <a:t>Sensors in buses - enable monitoring and help solve traffic complications</a:t>
            </a:r>
          </a:p>
          <a:p>
            <a:pPr marL="342900" indent="-342900">
              <a:buFont typeface="Arial" panose="020B0604020202020204" pitchFamily="34" charset="0"/>
              <a:buChar char="•"/>
            </a:pPr>
            <a:r>
              <a:rPr lang="en-GB"/>
              <a:t>Contactless public transport fare payments</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3576612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Smart city examples from abroad - Prague</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a:t>The term Smart City is heard increasingly often</a:t>
            </a:r>
          </a:p>
          <a:p>
            <a:pPr marL="342900" indent="-342900">
              <a:buFont typeface="Arial" panose="020B0604020202020204" pitchFamily="34" charset="0"/>
              <a:buChar char="•"/>
            </a:pPr>
            <a:r>
              <a:rPr lang="en-GB"/>
              <a:t>Smart Prague initiative established - goal to make Prague a smart metropolis</a:t>
            </a:r>
          </a:p>
          <a:p>
            <a:pPr marL="342900" indent="-342900">
              <a:buFont typeface="Arial" panose="020B0604020202020204" pitchFamily="34" charset="0"/>
              <a:buChar char="•"/>
            </a:pPr>
            <a:r>
              <a:rPr lang="en-GB"/>
              <a:t>Smart Prague 2030 concept - six key area (including Future Mobility)</a:t>
            </a:r>
          </a:p>
          <a:p>
            <a:pPr marL="342900" indent="-342900">
              <a:buFont typeface="Arial" panose="020B0604020202020204" pitchFamily="34" charset="0"/>
              <a:buChar char="•"/>
            </a:pPr>
            <a:r>
              <a:rPr lang="en-GB"/>
              <a:t>Example projects:</a:t>
            </a:r>
          </a:p>
          <a:p>
            <a:pPr marL="800100" lvl="1" indent="-342900">
              <a:buFont typeface="Arial" panose="020B0604020202020204" pitchFamily="34" charset="0"/>
              <a:buChar char="•"/>
            </a:pPr>
            <a:r>
              <a:rPr lang="en-GB"/>
              <a:t>Electric car charging infrastructure</a:t>
            </a:r>
          </a:p>
          <a:p>
            <a:pPr marL="800100" lvl="1" indent="-342900">
              <a:buFont typeface="Arial" panose="020B0604020202020204" pitchFamily="34" charset="0"/>
              <a:buChar char="•"/>
            </a:pPr>
            <a:r>
              <a:rPr lang="en-GB"/>
              <a:t>Travel time information system</a:t>
            </a:r>
          </a:p>
          <a:p>
            <a:pPr marL="800100" lvl="1" indent="-342900">
              <a:buFont typeface="Arial" panose="020B0604020202020204" pitchFamily="34" charset="0"/>
              <a:buChar char="•"/>
            </a:pPr>
            <a:r>
              <a:rPr lang="en-GB"/>
              <a:t>Intermodal route planner</a:t>
            </a:r>
          </a:p>
          <a:p>
            <a:pPr marL="800100" lvl="1" indent="-342900">
              <a:buFont typeface="Arial" panose="020B0604020202020204" pitchFamily="34" charset="0"/>
              <a:buChar char="•"/>
            </a:pPr>
            <a:r>
              <a:rPr lang="en-GB"/>
              <a:t>Digital payment system in taxis</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Smart city concept, modern technologies</a:t>
            </a:r>
          </a:p>
        </p:txBody>
      </p:sp>
    </p:spTree>
    <p:extLst>
      <p:ext uri="{BB962C8B-B14F-4D97-AF65-F5344CB8AC3E}">
        <p14:creationId xmlns:p14="http://schemas.microsoft.com/office/powerpoint/2010/main" val="1769623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8E9D3F3-64D4-4947-8955-95F42119AA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0835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References, Sources, Bibliography</a:t>
            </a:r>
          </a:p>
        </p:txBody>
      </p:sp>
      <p:sp>
        <p:nvSpPr>
          <p:cNvPr id="3" name="Zástupný symbol pro text 2"/>
          <p:cNvSpPr>
            <a:spLocks noGrp="1"/>
          </p:cNvSpPr>
          <p:nvPr>
            <p:ph type="body" idx="1"/>
          </p:nvPr>
        </p:nvSpPr>
        <p:spPr>
          <a:xfrm>
            <a:off x="844057" y="2591300"/>
            <a:ext cx="10533189" cy="3853462"/>
          </a:xfrm>
        </p:spPr>
        <p:txBody>
          <a:bodyPr>
            <a:normAutofit fontScale="55000" lnSpcReduction="20000"/>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Brůhová Foltýnová, H. (2009). </a:t>
            </a:r>
            <a:r>
              <a:rPr lang="en-GB" sz="2000" i="1">
                <a:solidFill>
                  <a:schemeClr val="tx1">
                    <a:lumMod val="65000"/>
                    <a:lumOff val="35000"/>
                  </a:schemeClr>
                </a:solidFill>
                <a:latin typeface="Lora" pitchFamily="2" charset="-18"/>
              </a:rPr>
              <a:t>Doprava a společnost : ekonomické aspekty udržitelné dopravy (1st ed. ). </a:t>
            </a:r>
            <a:r>
              <a:rPr lang="en-GB" sz="2000">
                <a:solidFill>
                  <a:schemeClr val="tx1">
                    <a:lumMod val="65000"/>
                    <a:lumOff val="35000"/>
                  </a:schemeClr>
                </a:solidFill>
                <a:latin typeface="Lora" pitchFamily="2" charset="-18"/>
              </a:rPr>
              <a:t>Karolinum.</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Becker, U. J. (2008). Základy dopravní ekologie. Ústav pro ekopolitiku. http://www.digitalniknihovna.cz/mzk/ uuid/uuid:1e5520d0-d739-11e3-b110-005056827e51</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CDV. (2020). Chytré uliční parkování je základem chytrého města. In Centrum dopravního výzkumu. CDV. https://www.cdv.cz/file/vice-o-nabidce-chytreho-parkovani/</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CityOne. (2020). Retrieved 7 December 2020 from </a:t>
            </a:r>
            <a:r>
              <a:rPr lang="en-GB" sz="2000">
                <a:solidFill>
                  <a:schemeClr val="tx1">
                    <a:lumMod val="65000"/>
                    <a:lumOff val="35000"/>
                  </a:schemeClr>
                </a:solidFill>
                <a:latin typeface="Lora" pitchFamily="2" charset="-18"/>
                <a:hlinkClick r:id="rId2"/>
              </a:rPr>
              <a:t>https://www.cityone.cz</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Kostopoulos, E., Spyropoulos, G., Christopoulos, K., &amp; Kaldellis, J. K. (2018). Solar energy contribution to an electric vehicle needs on the basis of long-term measurements. Procedia Structural Integrity, 10, 203-210.</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 Ministerstvo dopravy. (2019). Akční plán autonomního řízení. Ministerstvo dopravy. https://amsp.cz/wp- content/uploads/2019/02/Akčn%C3%AD-plán-autonomn%C3%ADho-ř%C3%ADzen%C3%AD- ma_KORNB8UGXNR8.pdf</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Přibyl, P., &amp; Svítek, M. (2001). Inteligentní dopravní systémy. BEN-technická literatura.</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 Smart Prague Index. Je Praha chytrým městem?. (2020). Akademie Městské Mobility. Retrieved 7 December 2020 from </a:t>
            </a:r>
            <a:r>
              <a:rPr lang="en-GB" sz="2000">
                <a:solidFill>
                  <a:schemeClr val="tx1">
                    <a:lumMod val="65000"/>
                    <a:lumOff val="35000"/>
                  </a:schemeClr>
                </a:solidFill>
                <a:latin typeface="Lora" pitchFamily="2" charset="-18"/>
                <a:hlinkClick r:id="rId3"/>
              </a:rPr>
              <a:t>https://www.akademiemobility.cz/aktuality/813/smart-prague-index.-je-praha-chytrym-mestem</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Smart Prague. (2020). Retrieved 7 December 2020 from https://smartprague.eu</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Šlemr, J., Seigertschmidová, I., Zadina, V., Ćirlićová, A., Jiranová, E., Rohelna, M., Kotmel, B., Tesař, P., &amp; Lonská, T. (2018). Smart Prague Index: Ročenka 2017 (1st ed.). Operátor ICT. https://www.smartprague.eu/files/ 2018-08_Brozura_SP_A4_po_kor_web-str.pdf</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Xu, G., Li, M., Zhao, Y., &amp; Chen, Q. (2017). Study on emission characteristics of hybrid buses under driving cycles in a typical Chinese city. </a:t>
            </a:r>
            <a:r>
              <a:rPr lang="en-GB" sz="2000" i="1">
                <a:solidFill>
                  <a:schemeClr val="tx1">
                    <a:lumMod val="65000"/>
                    <a:lumOff val="35000"/>
                  </a:schemeClr>
                </a:solidFill>
                <a:latin typeface="Lora" pitchFamily="2" charset="-18"/>
              </a:rPr>
              <a:t>Advances in Mechanical Engineering, </a:t>
            </a:r>
            <a:r>
              <a:rPr lang="en-GB" sz="2000">
                <a:solidFill>
                  <a:schemeClr val="tx1">
                    <a:lumMod val="65000"/>
                    <a:lumOff val="35000"/>
                  </a:schemeClr>
                </a:solidFill>
                <a:latin typeface="Lora" pitchFamily="2" charset="-18"/>
              </a:rPr>
              <a:t>9(10), 1687814017728238.</a:t>
            </a:r>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707886"/>
          </a:xfrm>
          <a:prstGeom prst="rect">
            <a:avLst/>
          </a:prstGeom>
          <a:noFill/>
        </p:spPr>
        <p:txBody>
          <a:bodyPr wrap="square" rtlCol="0">
            <a:spAutoFit/>
          </a:bodyPr>
          <a:lstStyle/>
          <a:p>
            <a:r>
              <a:rPr lang="en-GB" sz="2000">
                <a:solidFill>
                  <a:schemeClr val="bg1"/>
                </a:solidFill>
                <a:latin typeface="Lora" pitchFamily="2" charset="-18"/>
              </a:rPr>
              <a:t>Smart city concept, modern technologies and mobility, autonomous mobility</a:t>
            </a:r>
          </a:p>
        </p:txBody>
      </p:sp>
    </p:spTree>
    <p:extLst>
      <p:ext uri="{BB962C8B-B14F-4D97-AF65-F5344CB8AC3E}">
        <p14:creationId xmlns:p14="http://schemas.microsoft.com/office/powerpoint/2010/main" val="262369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
            <a:ext cx="12192000" cy="1458163"/>
          </a:xfrm>
          <a:prstGeom prst="rect">
            <a:avLst/>
          </a:prstGeom>
        </p:spPr>
      </p:pic>
      <p:sp>
        <p:nvSpPr>
          <p:cNvPr id="2" name="Nadpis 1"/>
          <p:cNvSpPr>
            <a:spLocks noGrp="1"/>
          </p:cNvSpPr>
          <p:nvPr>
            <p:ph type="title"/>
          </p:nvPr>
        </p:nvSpPr>
        <p:spPr>
          <a:xfrm>
            <a:off x="1230922" y="1564078"/>
            <a:ext cx="10148278" cy="746623"/>
          </a:xfrm>
        </p:spPr>
        <p:txBody>
          <a:bodyPr>
            <a:normAutofit/>
          </a:bodyPr>
          <a:lstStyle/>
          <a:p>
            <a:pPr algn="ctr"/>
            <a:r>
              <a:rPr lang="en-GB" sz="4000" b="1" cap="all" dirty="0">
                <a:solidFill>
                  <a:srgbClr val="1EA2C1"/>
                </a:solidFill>
                <a:latin typeface="Montserrat" panose="00000500000000000000" pitchFamily="2" charset="-18"/>
              </a:rPr>
              <a:t>Thank you for your attention!</a:t>
            </a:r>
          </a:p>
        </p:txBody>
      </p:sp>
      <p:sp>
        <p:nvSpPr>
          <p:cNvPr id="9" name="TextovéPole 8"/>
          <p:cNvSpPr txBox="1"/>
          <p:nvPr/>
        </p:nvSpPr>
        <p:spPr>
          <a:xfrm>
            <a:off x="640130" y="286867"/>
            <a:ext cx="7097104" cy="861774"/>
          </a:xfrm>
          <a:prstGeom prst="rect">
            <a:avLst/>
          </a:prstGeom>
          <a:noFill/>
        </p:spPr>
        <p:txBody>
          <a:bodyPr wrap="square" rtlCol="0">
            <a:spAutoFit/>
          </a:bodyPr>
          <a:lstStyle/>
          <a:p>
            <a:r>
              <a:rPr lang="en-GB" sz="3200" b="1">
                <a:solidFill>
                  <a:schemeClr val="bg1"/>
                </a:solidFill>
                <a:latin typeface="Calibri" panose="020F0502020204030204" pitchFamily="34" charset="0"/>
                <a:cs typeface="Calibri" panose="020F0502020204030204" pitchFamily="34" charset="0"/>
              </a:rPr>
              <a:t>S@mpler</a:t>
            </a:r>
          </a:p>
          <a:p>
            <a:r>
              <a:rPr lang="en-GB" b="1">
                <a:solidFill>
                  <a:schemeClr val="bg1"/>
                </a:solidFill>
                <a:latin typeface="Calibri" panose="020F0502020204030204" pitchFamily="34" charset="0"/>
                <a:cs typeface="Calibri" panose="020F0502020204030204" pitchFamily="34" charset="0"/>
              </a:rPr>
              <a:t>Integrated Education Based On Sustainable Urban Mobility Projects</a:t>
            </a:r>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22" y="5813922"/>
            <a:ext cx="2650923" cy="921417"/>
          </a:xfrm>
          <a:prstGeom prst="rect">
            <a:avLst/>
          </a:prstGeom>
        </p:spPr>
      </p:pic>
      <p:pic>
        <p:nvPicPr>
          <p:cNvPr id="15" name="Obráze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678" y="5795998"/>
            <a:ext cx="3463939" cy="946055"/>
          </a:xfrm>
          <a:prstGeom prst="rect">
            <a:avLst/>
          </a:prstGeom>
        </p:spPr>
      </p:pic>
      <p:pic>
        <p:nvPicPr>
          <p:cNvPr id="17" name="Obráze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9" y="5778754"/>
            <a:ext cx="2163114" cy="950981"/>
          </a:xfrm>
          <a:prstGeom prst="rect">
            <a:avLst/>
          </a:prstGeom>
        </p:spPr>
      </p:pic>
      <p:sp>
        <p:nvSpPr>
          <p:cNvPr id="10" name="Zástupný symbol pro text 2"/>
          <p:cNvSpPr txBox="1">
            <a:spLocks/>
          </p:cNvSpPr>
          <p:nvPr/>
        </p:nvSpPr>
        <p:spPr>
          <a:xfrm>
            <a:off x="717662" y="2447992"/>
            <a:ext cx="10756676" cy="3228639"/>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a:solidFill>
                  <a:schemeClr val="tx1">
                    <a:lumMod val="65000"/>
                    <a:lumOff val="35000"/>
                  </a:schemeClr>
                </a:solidFill>
                <a:latin typeface="Lora" pitchFamily="2" charset="-18"/>
              </a:rPr>
              <a:t>Project information:</a:t>
            </a:r>
          </a:p>
          <a:p>
            <a:pPr algn="just">
              <a:lnSpc>
                <a:spcPct val="120000"/>
              </a:lnSpc>
            </a:pPr>
            <a:r>
              <a:rPr lang="en-GB">
                <a:solidFill>
                  <a:schemeClr val="tx1">
                    <a:lumMod val="65000"/>
                    <a:lumOff val="35000"/>
                  </a:schemeClr>
                </a:solidFill>
                <a:latin typeface="Lora" pitchFamily="2" charset="-18"/>
              </a:rPr>
              <a:t>The main project objective is to enhance the quality of teaching at the involved universities in the field of sustainable urban mobility management. Our efforts consist in expanding students‘ practical skills through implementation of a practical project teaching method. An emphasis is put on the reflection of challenges which cities have to tackle in the real world, especially in the area of Sustainable Urban Mobility Plans (SUMP). The project is intended to contribute to improving students‘ knowledge and skills, particularly for the position and job placement of mobility managers.</a:t>
            </a:r>
          </a:p>
          <a:p>
            <a:pPr algn="just">
              <a:lnSpc>
                <a:spcPct val="120000"/>
              </a:lnSpc>
            </a:pPr>
            <a:endParaRPr lang="cs-CZ" dirty="0">
              <a:solidFill>
                <a:schemeClr val="tx1">
                  <a:lumMod val="65000"/>
                  <a:lumOff val="35000"/>
                </a:schemeClr>
              </a:solidFill>
              <a:latin typeface="Lora" pitchFamily="2" charset="-18"/>
            </a:endParaRPr>
          </a:p>
          <a:p>
            <a:pPr algn="ctr"/>
            <a:r>
              <a:rPr lang="en-GB">
                <a:solidFill>
                  <a:schemeClr val="tx1">
                    <a:lumMod val="65000"/>
                    <a:lumOff val="35000"/>
                  </a:schemeClr>
                </a:solidFill>
                <a:latin typeface="Lora" pitchFamily="2" charset="-18"/>
              </a:rPr>
              <a:t>Topic elaborated by: Lucie Vávrová</a:t>
            </a:r>
          </a:p>
          <a:p>
            <a:pPr algn="ctr"/>
            <a:r>
              <a:rPr lang="en-GB">
                <a:solidFill>
                  <a:schemeClr val="tx1">
                    <a:lumMod val="65000"/>
                    <a:lumOff val="35000"/>
                  </a:schemeClr>
                </a:solidFill>
                <a:latin typeface="Lora" pitchFamily="2" charset="-18"/>
                <a:hlinkClick r:id="rId6"/>
              </a:rPr>
              <a:t>mobilita-ieep.cz</a:t>
            </a:r>
          </a:p>
          <a:p>
            <a:pPr algn="ctr"/>
            <a:r>
              <a:rPr lang="en-GB">
                <a:solidFill>
                  <a:schemeClr val="tx1">
                    <a:lumMod val="65000"/>
                    <a:lumOff val="35000"/>
                  </a:schemeClr>
                </a:solidFill>
                <a:latin typeface="Lora" pitchFamily="2" charset="-18"/>
              </a:rPr>
              <a:t>Link to the web database</a:t>
            </a:r>
          </a:p>
          <a:p>
            <a:pPr algn="ctr"/>
            <a:endParaRPr lang="cs-CZ" dirty="0">
              <a:solidFill>
                <a:schemeClr val="tx1">
                  <a:lumMod val="65000"/>
                  <a:lumOff val="35000"/>
                </a:schemeClr>
              </a:solidFill>
              <a:latin typeface="Lora" pitchFamily="2" charset="-18"/>
            </a:endParaRPr>
          </a:p>
        </p:txBody>
      </p:sp>
    </p:spTree>
    <p:extLst>
      <p:ext uri="{BB962C8B-B14F-4D97-AF65-F5344CB8AC3E}">
        <p14:creationId xmlns:p14="http://schemas.microsoft.com/office/powerpoint/2010/main" val="277769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50000" t="20073" r="10067" b="49977"/>
          <a:stretch/>
        </p:blipFill>
        <p:spPr>
          <a:xfrm>
            <a:off x="0" y="0"/>
            <a:ext cx="12192001" cy="9143999"/>
          </a:xfrm>
          <a:prstGeom prst="rect">
            <a:avLst/>
          </a:prstGeom>
        </p:spPr>
      </p:pic>
      <p:pic>
        <p:nvPicPr>
          <p:cNvPr id="5" name="Obrázek 4"/>
          <p:cNvPicPr>
            <a:picLocks noChangeAspect="1"/>
          </p:cNvPicPr>
          <p:nvPr/>
        </p:nvPicPr>
        <p:blipFill>
          <a:blip r:embed="rId3"/>
          <a:stretch>
            <a:fillRect/>
          </a:stretch>
        </p:blipFill>
        <p:spPr>
          <a:xfrm>
            <a:off x="3946191" y="248324"/>
            <a:ext cx="4299617" cy="1370331"/>
          </a:xfrm>
          <a:prstGeom prst="rect">
            <a:avLst/>
          </a:prstGeom>
        </p:spPr>
      </p:pic>
      <p:sp>
        <p:nvSpPr>
          <p:cNvPr id="7" name="TextovéPole 6"/>
          <p:cNvSpPr txBox="1"/>
          <p:nvPr/>
        </p:nvSpPr>
        <p:spPr>
          <a:xfrm>
            <a:off x="1837592" y="3323492"/>
            <a:ext cx="8818685" cy="1754326"/>
          </a:xfrm>
          <a:prstGeom prst="rect">
            <a:avLst/>
          </a:prstGeom>
          <a:noFill/>
        </p:spPr>
        <p:txBody>
          <a:bodyPr wrap="square" rtlCol="0">
            <a:spAutoFit/>
          </a:bodyPr>
          <a:lstStyle/>
          <a:p>
            <a:pPr algn="ctr"/>
            <a:r>
              <a:rPr lang="en-GB" sz="3600" b="1">
                <a:solidFill>
                  <a:schemeClr val="bg1"/>
                </a:solidFill>
                <a:latin typeface="Montserrat" panose="00000500000000000000" pitchFamily="2" charset="-18"/>
              </a:rPr>
              <a:t>CORRESPONDING PART FOR TEACHERS AND THEIR COMMUNICATION WITH STUDENTS</a:t>
            </a:r>
          </a:p>
          <a:p>
            <a:pPr algn="ctr"/>
            <a:endParaRPr lang="cs-CZ" sz="3600" b="1" dirty="0">
              <a:solidFill>
                <a:schemeClr val="bg1"/>
              </a:solidFill>
              <a:latin typeface="Montserrat" panose="00000500000000000000" pitchFamily="2" charset="-18"/>
            </a:endParaRPr>
          </a:p>
        </p:txBody>
      </p:sp>
    </p:spTree>
    <p:extLst>
      <p:ext uri="{BB962C8B-B14F-4D97-AF65-F5344CB8AC3E}">
        <p14:creationId xmlns:p14="http://schemas.microsoft.com/office/powerpoint/2010/main" val="298116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Basic terms</a:t>
            </a:r>
          </a:p>
        </p:txBody>
      </p:sp>
      <p:sp>
        <p:nvSpPr>
          <p:cNvPr id="3" name="Zástupný symbol pro text 2"/>
          <p:cNvSpPr>
            <a:spLocks noGrp="1"/>
          </p:cNvSpPr>
          <p:nvPr>
            <p:ph type="body" idx="1"/>
          </p:nvPr>
        </p:nvSpPr>
        <p:spPr>
          <a:xfrm>
            <a:off x="844057" y="2591300"/>
            <a:ext cx="10533189" cy="3853462"/>
          </a:xfrm>
        </p:spPr>
        <p:txBody>
          <a:bodyPr>
            <a:normAutofit lnSpcReduction="10000"/>
          </a:bodyPr>
          <a:lstStyle/>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Automated driving vehicle </a:t>
            </a:r>
            <a:r>
              <a:rPr lang="en-GB" sz="2000">
                <a:solidFill>
                  <a:schemeClr val="tx1">
                    <a:lumMod val="65000"/>
                    <a:lumOff val="35000"/>
                  </a:schemeClr>
                </a:solidFill>
                <a:latin typeface="Lora" pitchFamily="2" charset="-18"/>
              </a:rPr>
              <a:t>= a vehicle equipped with assistance systems, some driving operations can be done without the driver’s intervention (e.g., parking assist);</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Fully autonomous/robotic vehicle </a:t>
            </a:r>
            <a:r>
              <a:rPr lang="en-GB" sz="2000">
                <a:solidFill>
                  <a:schemeClr val="tx1">
                    <a:lumMod val="65000"/>
                    <a:lumOff val="35000"/>
                  </a:schemeClr>
                </a:solidFill>
                <a:latin typeface="Lora" pitchFamily="2" charset="-18"/>
              </a:rPr>
              <a:t> =</a:t>
            </a:r>
            <a:r>
              <a:rPr lang="en-GB" sz="2000" b="1">
                <a:solidFill>
                  <a:schemeClr val="tx1">
                    <a:lumMod val="65000"/>
                    <a:lumOff val="35000"/>
                  </a:schemeClr>
                </a:solidFill>
                <a:latin typeface="Lora" pitchFamily="2" charset="-18"/>
              </a:rPr>
              <a:t> </a:t>
            </a:r>
            <a:r>
              <a:rPr lang="en-GB" sz="2000">
                <a:solidFill>
                  <a:schemeClr val="tx1">
                    <a:lumMod val="65000"/>
                    <a:lumOff val="35000"/>
                  </a:schemeClr>
                </a:solidFill>
                <a:latin typeface="Lora" pitchFamily="2" charset="-18"/>
              </a:rPr>
              <a:t>a vehicle that is capable of sensing and assessing the state of its surroundings (throughout the trip) and navigate to the set destination without human intervention, while assuring all safety features;</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Connected vehicle </a:t>
            </a:r>
            <a:r>
              <a:rPr lang="en-GB" sz="2000">
                <a:solidFill>
                  <a:schemeClr val="tx1">
                    <a:lumMod val="65000"/>
                    <a:lumOff val="35000"/>
                  </a:schemeClr>
                </a:solidFill>
                <a:latin typeface="Lora" pitchFamily="2" charset="-18"/>
              </a:rPr>
              <a:t>= a vehicle with real-time data connection to surrounding vehicles (Vehicle-to-Vehicle, V2V);</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Connected and automated vehicle (CAV) </a:t>
            </a:r>
            <a:r>
              <a:rPr lang="en-GB" sz="2000">
                <a:solidFill>
                  <a:schemeClr val="tx1">
                    <a:lumMod val="65000"/>
                    <a:lumOff val="35000"/>
                  </a:schemeClr>
                </a:solidFill>
                <a:latin typeface="Lora" pitchFamily="2" charset="-18"/>
              </a:rPr>
              <a:t>= a vehicle that meets two basic functionalities: it has general data connection and is driven automatically;</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If a vehicle has real-time data connection with equipment located in the road network or communicates with other vehicles, it is a part of a </a:t>
            </a:r>
            <a:r>
              <a:rPr lang="en-GB" sz="2000" b="1">
                <a:solidFill>
                  <a:schemeClr val="tx1">
                    <a:lumMod val="65000"/>
                    <a:lumOff val="35000"/>
                  </a:schemeClr>
                </a:solidFill>
                <a:latin typeface="Lora" pitchFamily="2" charset="-18"/>
              </a:rPr>
              <a:t>cooperative intelligent transport system (C-ITS)</a:t>
            </a:r>
            <a:r>
              <a:rPr lang="en-GB" sz="2000">
                <a:solidFill>
                  <a:schemeClr val="tx1">
                    <a:lumMod val="65000"/>
                    <a:lumOff val="35000"/>
                  </a:schemeClr>
                </a:solidFill>
                <a:latin typeface="Lora" pitchFamily="2" charset="-18"/>
              </a:rPr>
              <a:t>.</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Autonomous mobility</a:t>
            </a:r>
          </a:p>
        </p:txBody>
      </p:sp>
    </p:spTree>
    <p:extLst>
      <p:ext uri="{BB962C8B-B14F-4D97-AF65-F5344CB8AC3E}">
        <p14:creationId xmlns:p14="http://schemas.microsoft.com/office/powerpoint/2010/main" val="124084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Questions for students</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457200" indent="-457200">
              <a:buAutoNum type="arabicPeriod"/>
            </a:pPr>
            <a:r>
              <a:rPr lang="en-GB" sz="2000">
                <a:solidFill>
                  <a:schemeClr val="tx1">
                    <a:lumMod val="65000"/>
                    <a:lumOff val="35000"/>
                  </a:schemeClr>
                </a:solidFill>
                <a:latin typeface="Lora" pitchFamily="2" charset="-18"/>
              </a:rPr>
              <a:t>Define advantages and drawbacks of autonomous mobility. Does autonomous mobility pose any threats too? What type?</a:t>
            </a:r>
          </a:p>
          <a:p>
            <a:pPr marL="457200" indent="-457200">
              <a:buAutoNum type="arabicPeriod"/>
            </a:pPr>
            <a:r>
              <a:rPr lang="en-GB" sz="2000">
                <a:solidFill>
                  <a:schemeClr val="tx1">
                    <a:lumMod val="65000"/>
                    <a:lumOff val="35000"/>
                  </a:schemeClr>
                </a:solidFill>
                <a:latin typeface="Lora" pitchFamily="2" charset="-18"/>
              </a:rPr>
              <a:t>What does the term smart city mean? Can “smartness” be measured? How to find out a city or mobility is smart?</a:t>
            </a:r>
          </a:p>
          <a:p>
            <a:pPr marL="457200" indent="-457200">
              <a:buAutoNum type="arabicPeriod"/>
            </a:pPr>
            <a:r>
              <a:rPr lang="en-GB" sz="2000">
                <a:solidFill>
                  <a:schemeClr val="tx1">
                    <a:lumMod val="65000"/>
                    <a:lumOff val="35000"/>
                  </a:schemeClr>
                </a:solidFill>
                <a:latin typeface="Lora" pitchFamily="2" charset="-18"/>
              </a:rPr>
              <a:t>What elements of smart mobility are in use in this country? Which are used in your city? What benefits and costs do these elements have for the city and its inhabitants?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707886"/>
          </a:xfrm>
          <a:prstGeom prst="rect">
            <a:avLst/>
          </a:prstGeom>
          <a:noFill/>
        </p:spPr>
        <p:txBody>
          <a:bodyPr wrap="square" rtlCol="0">
            <a:spAutoFit/>
          </a:bodyPr>
          <a:lstStyle/>
          <a:p>
            <a:r>
              <a:rPr lang="en-GB" sz="2000">
                <a:solidFill>
                  <a:schemeClr val="bg1"/>
                </a:solidFill>
                <a:latin typeface="Lora" pitchFamily="2" charset="-18"/>
              </a:rPr>
              <a:t>Smart city concept, modern technologies and mobility, autonomous mobility</a:t>
            </a:r>
          </a:p>
        </p:txBody>
      </p:sp>
    </p:spTree>
    <p:extLst>
      <p:ext uri="{BB962C8B-B14F-4D97-AF65-F5344CB8AC3E}">
        <p14:creationId xmlns:p14="http://schemas.microsoft.com/office/powerpoint/2010/main" val="2795684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
            <a:ext cx="12192000" cy="1458163"/>
          </a:xfrm>
          <a:prstGeom prst="rect">
            <a:avLst/>
          </a:prstGeom>
        </p:spPr>
      </p:pic>
      <p:sp>
        <p:nvSpPr>
          <p:cNvPr id="2" name="Nadpis 1"/>
          <p:cNvSpPr>
            <a:spLocks noGrp="1"/>
          </p:cNvSpPr>
          <p:nvPr>
            <p:ph type="title"/>
          </p:nvPr>
        </p:nvSpPr>
        <p:spPr>
          <a:xfrm>
            <a:off x="1230922" y="1564078"/>
            <a:ext cx="10243416" cy="746623"/>
          </a:xfrm>
        </p:spPr>
        <p:txBody>
          <a:bodyPr>
            <a:normAutofit/>
          </a:bodyPr>
          <a:lstStyle/>
          <a:p>
            <a:pPr algn="ctr"/>
            <a:r>
              <a:rPr lang="en-GB" sz="4000" b="1" cap="all" dirty="0">
                <a:solidFill>
                  <a:srgbClr val="1EA2C1"/>
                </a:solidFill>
                <a:latin typeface="Montserrat" panose="00000500000000000000" pitchFamily="2" charset="-18"/>
              </a:rPr>
              <a:t>Thank you for your attention!</a:t>
            </a:r>
          </a:p>
        </p:txBody>
      </p:sp>
      <p:sp>
        <p:nvSpPr>
          <p:cNvPr id="9" name="TextovéPole 8"/>
          <p:cNvSpPr txBox="1"/>
          <p:nvPr/>
        </p:nvSpPr>
        <p:spPr>
          <a:xfrm>
            <a:off x="640130" y="286867"/>
            <a:ext cx="7097104" cy="861774"/>
          </a:xfrm>
          <a:prstGeom prst="rect">
            <a:avLst/>
          </a:prstGeom>
          <a:noFill/>
        </p:spPr>
        <p:txBody>
          <a:bodyPr wrap="square" rtlCol="0">
            <a:spAutoFit/>
          </a:bodyPr>
          <a:lstStyle/>
          <a:p>
            <a:r>
              <a:rPr lang="en-GB" sz="3200" b="1">
                <a:solidFill>
                  <a:schemeClr val="bg1"/>
                </a:solidFill>
                <a:latin typeface="Calibri" panose="020F0502020204030204" pitchFamily="34" charset="0"/>
                <a:cs typeface="Calibri" panose="020F0502020204030204" pitchFamily="34" charset="0"/>
              </a:rPr>
              <a:t>S@mpler</a:t>
            </a:r>
          </a:p>
          <a:p>
            <a:r>
              <a:rPr lang="en-GB" b="1">
                <a:solidFill>
                  <a:schemeClr val="bg1"/>
                </a:solidFill>
                <a:latin typeface="Calibri" panose="020F0502020204030204" pitchFamily="34" charset="0"/>
                <a:cs typeface="Calibri" panose="020F0502020204030204" pitchFamily="34" charset="0"/>
              </a:rPr>
              <a:t>Integrated Education Based On Sustainable Urban Mobility Projects</a:t>
            </a:r>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22" y="5813922"/>
            <a:ext cx="2650923" cy="921417"/>
          </a:xfrm>
          <a:prstGeom prst="rect">
            <a:avLst/>
          </a:prstGeom>
        </p:spPr>
      </p:pic>
      <p:pic>
        <p:nvPicPr>
          <p:cNvPr id="15" name="Obráze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678" y="5795998"/>
            <a:ext cx="3463939" cy="946055"/>
          </a:xfrm>
          <a:prstGeom prst="rect">
            <a:avLst/>
          </a:prstGeom>
        </p:spPr>
      </p:pic>
      <p:pic>
        <p:nvPicPr>
          <p:cNvPr id="17" name="Obráze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9" y="5778754"/>
            <a:ext cx="2163114" cy="950981"/>
          </a:xfrm>
          <a:prstGeom prst="rect">
            <a:avLst/>
          </a:prstGeom>
        </p:spPr>
      </p:pic>
      <p:sp>
        <p:nvSpPr>
          <p:cNvPr id="10" name="Zástupný symbol pro text 2"/>
          <p:cNvSpPr txBox="1">
            <a:spLocks/>
          </p:cNvSpPr>
          <p:nvPr/>
        </p:nvSpPr>
        <p:spPr>
          <a:xfrm>
            <a:off x="717662" y="2447992"/>
            <a:ext cx="10756676" cy="3228639"/>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a:solidFill>
                  <a:schemeClr val="tx1">
                    <a:lumMod val="65000"/>
                    <a:lumOff val="35000"/>
                  </a:schemeClr>
                </a:solidFill>
                <a:latin typeface="Lora" pitchFamily="2" charset="-18"/>
              </a:rPr>
              <a:t>Project information:</a:t>
            </a:r>
          </a:p>
          <a:p>
            <a:pPr algn="just">
              <a:lnSpc>
                <a:spcPct val="120000"/>
              </a:lnSpc>
            </a:pPr>
            <a:r>
              <a:rPr lang="en-GB">
                <a:solidFill>
                  <a:schemeClr val="tx1">
                    <a:lumMod val="65000"/>
                    <a:lumOff val="35000"/>
                  </a:schemeClr>
                </a:solidFill>
                <a:latin typeface="Lora" pitchFamily="2" charset="-18"/>
              </a:rPr>
              <a:t>The main project objective is to enhance the quality of teaching at the involved universities in the field of sustainable urban mobility management. Our efforts consist in expanding students‘ practical skills through implementation of a practical project teaching method. An emphasis is put on the reflection of challenges which cities have to tackle in the real world, especially in the area of Sustainable Urban Mobility Plans (SUMP). The project is intended to contribute to improving students‘ knowledge and skills, particularly for the position and job placement of mobility managers.</a:t>
            </a:r>
          </a:p>
          <a:p>
            <a:pPr algn="just">
              <a:lnSpc>
                <a:spcPct val="120000"/>
              </a:lnSpc>
            </a:pPr>
            <a:endParaRPr lang="cs-CZ" dirty="0">
              <a:solidFill>
                <a:schemeClr val="tx1">
                  <a:lumMod val="65000"/>
                  <a:lumOff val="35000"/>
                </a:schemeClr>
              </a:solidFill>
              <a:latin typeface="Lora" pitchFamily="2" charset="-18"/>
            </a:endParaRPr>
          </a:p>
          <a:p>
            <a:pPr algn="just">
              <a:lnSpc>
                <a:spcPct val="120000"/>
              </a:lnSpc>
            </a:pPr>
            <a:endParaRPr lang="cs-CZ" dirty="0">
              <a:solidFill>
                <a:schemeClr val="tx1">
                  <a:lumMod val="65000"/>
                  <a:lumOff val="35000"/>
                </a:schemeClr>
              </a:solidFill>
              <a:latin typeface="Lora" pitchFamily="2" charset="-18"/>
            </a:endParaRPr>
          </a:p>
          <a:p>
            <a:pPr algn="ctr"/>
            <a:r>
              <a:rPr lang="en-GB">
                <a:solidFill>
                  <a:schemeClr val="tx1">
                    <a:lumMod val="65000"/>
                    <a:lumOff val="35000"/>
                  </a:schemeClr>
                </a:solidFill>
                <a:latin typeface="Lora" pitchFamily="2" charset="-18"/>
              </a:rPr>
              <a:t>Topic elaborated by: Lucie Vávrová</a:t>
            </a:r>
          </a:p>
          <a:p>
            <a:pPr algn="ctr"/>
            <a:r>
              <a:rPr lang="en-GB">
                <a:solidFill>
                  <a:schemeClr val="tx1">
                    <a:lumMod val="65000"/>
                    <a:lumOff val="35000"/>
                  </a:schemeClr>
                </a:solidFill>
                <a:latin typeface="Lora" pitchFamily="2" charset="-18"/>
                <a:hlinkClick r:id="rId6"/>
              </a:rPr>
              <a:t>mobilita-ieep.cz</a:t>
            </a:r>
          </a:p>
          <a:p>
            <a:pPr algn="ctr"/>
            <a:r>
              <a:rPr lang="en-GB">
                <a:solidFill>
                  <a:schemeClr val="tx1">
                    <a:lumMod val="65000"/>
                    <a:lumOff val="35000"/>
                  </a:schemeClr>
                </a:solidFill>
                <a:latin typeface="Lora" pitchFamily="2" charset="-18"/>
              </a:rPr>
              <a:t>Link to the web database</a:t>
            </a:r>
          </a:p>
          <a:p>
            <a:pPr algn="ctr"/>
            <a:endParaRPr lang="cs-CZ" dirty="0">
              <a:solidFill>
                <a:schemeClr val="tx1">
                  <a:lumMod val="65000"/>
                  <a:lumOff val="35000"/>
                </a:schemeClr>
              </a:solidFill>
              <a:latin typeface="Lora" pitchFamily="2" charset="-18"/>
            </a:endParaRPr>
          </a:p>
        </p:txBody>
      </p:sp>
    </p:spTree>
    <p:extLst>
      <p:ext uri="{BB962C8B-B14F-4D97-AF65-F5344CB8AC3E}">
        <p14:creationId xmlns:p14="http://schemas.microsoft.com/office/powerpoint/2010/main" val="280776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Autonomous vehicle</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Definition of the German Federal Highway Research Institute (BASt):</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a:p>
            <a:r>
              <a:rPr lang="en-GB">
                <a:solidFill>
                  <a:srgbClr val="1EA2C1"/>
                </a:solidFill>
              </a:rPr>
              <a:t>“The vehicle is driven automatically without human supervision; in the case of a failure of the automated features, it switches automatically to a mode that is the least risky for the autonomous vehicle passengers and surrounding road users.” </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Autonomous mobility</a:t>
            </a:r>
          </a:p>
        </p:txBody>
      </p:sp>
    </p:spTree>
    <p:extLst>
      <p:ext uri="{BB962C8B-B14F-4D97-AF65-F5344CB8AC3E}">
        <p14:creationId xmlns:p14="http://schemas.microsoft.com/office/powerpoint/2010/main" val="346942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Degrees of vehicle driving automation</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Autonomous mobility</a:t>
            </a:r>
          </a:p>
        </p:txBody>
      </p:sp>
      <p:graphicFrame>
        <p:nvGraphicFramePr>
          <p:cNvPr id="7" name="Tabulka 6">
            <a:extLst>
              <a:ext uri="{FF2B5EF4-FFF2-40B4-BE49-F238E27FC236}">
                <a16:creationId xmlns:a16="http://schemas.microsoft.com/office/drawing/2014/main" id="{46039355-E7C1-1B40-BE3C-C63892962CFF}"/>
              </a:ext>
            </a:extLst>
          </p:cNvPr>
          <p:cNvGraphicFramePr>
            <a:graphicFrameLocks noGrp="1"/>
          </p:cNvGraphicFramePr>
          <p:nvPr>
            <p:extLst>
              <p:ext uri="{D42A27DB-BD31-4B8C-83A1-F6EECF244321}">
                <p14:modId xmlns:p14="http://schemas.microsoft.com/office/powerpoint/2010/main" val="2059325359"/>
              </p:ext>
            </p:extLst>
          </p:nvPr>
        </p:nvGraphicFramePr>
        <p:xfrm>
          <a:off x="1291590" y="2343756"/>
          <a:ext cx="8423912" cy="4351337"/>
        </p:xfrm>
        <a:graphic>
          <a:graphicData uri="http://schemas.openxmlformats.org/drawingml/2006/table">
            <a:tbl>
              <a:tblPr>
                <a:tableStyleId>{5C22544A-7EE6-4342-B048-85BDC9FD1C3A}</a:tableStyleId>
              </a:tblPr>
              <a:tblGrid>
                <a:gridCol w="1038916">
                  <a:extLst>
                    <a:ext uri="{9D8B030D-6E8A-4147-A177-3AD203B41FA5}">
                      <a16:colId xmlns:a16="http://schemas.microsoft.com/office/drawing/2014/main" val="1662568507"/>
                    </a:ext>
                  </a:extLst>
                </a:gridCol>
                <a:gridCol w="1586039">
                  <a:extLst>
                    <a:ext uri="{9D8B030D-6E8A-4147-A177-3AD203B41FA5}">
                      <a16:colId xmlns:a16="http://schemas.microsoft.com/office/drawing/2014/main" val="2591956416"/>
                    </a:ext>
                  </a:extLst>
                </a:gridCol>
                <a:gridCol w="3112889">
                  <a:extLst>
                    <a:ext uri="{9D8B030D-6E8A-4147-A177-3AD203B41FA5}">
                      <a16:colId xmlns:a16="http://schemas.microsoft.com/office/drawing/2014/main" val="1991207197"/>
                    </a:ext>
                  </a:extLst>
                </a:gridCol>
                <a:gridCol w="671517">
                  <a:extLst>
                    <a:ext uri="{9D8B030D-6E8A-4147-A177-3AD203B41FA5}">
                      <a16:colId xmlns:a16="http://schemas.microsoft.com/office/drawing/2014/main" val="2567637754"/>
                    </a:ext>
                  </a:extLst>
                </a:gridCol>
                <a:gridCol w="671517">
                  <a:extLst>
                    <a:ext uri="{9D8B030D-6E8A-4147-A177-3AD203B41FA5}">
                      <a16:colId xmlns:a16="http://schemas.microsoft.com/office/drawing/2014/main" val="991225820"/>
                    </a:ext>
                  </a:extLst>
                </a:gridCol>
                <a:gridCol w="671517">
                  <a:extLst>
                    <a:ext uri="{9D8B030D-6E8A-4147-A177-3AD203B41FA5}">
                      <a16:colId xmlns:a16="http://schemas.microsoft.com/office/drawing/2014/main" val="1098044398"/>
                    </a:ext>
                  </a:extLst>
                </a:gridCol>
                <a:gridCol w="671517">
                  <a:extLst>
                    <a:ext uri="{9D8B030D-6E8A-4147-A177-3AD203B41FA5}">
                      <a16:colId xmlns:a16="http://schemas.microsoft.com/office/drawing/2014/main" val="1188588676"/>
                    </a:ext>
                  </a:extLst>
                </a:gridCol>
              </a:tblGrid>
              <a:tr h="544905">
                <a:tc>
                  <a:txBody>
                    <a:bodyPr/>
                    <a:lstStyle/>
                    <a:p>
                      <a:pPr algn="ctr" fontAlgn="t"/>
                      <a:r>
                        <a:rPr lang="en-GB" sz="700" u="none" strike="noStrike">
                          <a:solidFill>
                            <a:schemeClr val="bg1"/>
                          </a:solidFill>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en-GB" sz="700" b="1" u="none" strike="noStrike">
                          <a:solidFill>
                            <a:schemeClr val="bg1"/>
                          </a:solidFill>
                        </a:rPr>
                        <a:t>SAE level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en-GB" sz="700" b="1" u="none" strike="noStrike">
                          <a:solidFill>
                            <a:schemeClr val="bg1"/>
                          </a:solidFill>
                        </a:rPr>
                        <a:t>Level description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en-GB" sz="700" b="1" u="none" strike="noStrike">
                          <a:solidFill>
                            <a:schemeClr val="bg1"/>
                          </a:solidFill>
                        </a:rPr>
                        <a:t>Vehicle driving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en-GB" sz="700" b="1" u="none" strike="noStrike">
                          <a:solidFill>
                            <a:schemeClr val="bg1"/>
                          </a:solidFill>
                        </a:rPr>
                        <a:t>Traffic situation monitoring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en-GB" sz="700" b="1" u="none" strike="noStrike">
                          <a:solidFill>
                            <a:schemeClr val="bg1"/>
                          </a:solidFill>
                        </a:rPr>
                        <a:t>Response to dynamic traffic situation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en-GB" sz="700" b="1" u="none" strike="noStrike">
                          <a:solidFill>
                            <a:schemeClr val="bg1"/>
                          </a:solidFill>
                        </a:rPr>
                        <a:t>Travel modes (e.g., motorway, city)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40596873"/>
                  </a:ext>
                </a:extLst>
              </a:tr>
              <a:tr h="544905">
                <a:tc rowSpan="3">
                  <a:txBody>
                    <a:bodyPr/>
                    <a:lstStyle/>
                    <a:p>
                      <a:pPr algn="ctr" fontAlgn="ctr"/>
                      <a:r>
                        <a:rPr lang="en-GB" sz="700" b="1" u="none" strike="noStrike"/>
                        <a:t>Traffic situation monitored by driver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1" u="none" strike="noStrike"/>
                        <a:t>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fontAlgn="ctr"/>
                      <a:r>
                        <a:rPr lang="en-GB" sz="700" b="1" u="none" strike="noStrike"/>
                        <a:t>NO AUTOMATION</a:t>
                      </a:r>
                      <a:br>
                        <a:rPr lang="en-GB" sz="700" u="none" strike="noStrike"/>
                      </a:br>
                      <a:r>
                        <a:rPr lang="en-GB" sz="700" u="none" strike="noStrike"/>
                        <a:t>- the vehicle is driven exclusively by the driver</a:t>
                      </a:r>
                      <a:br>
                        <a:rPr lang="en-GB" sz="700" u="none" strike="noStrike"/>
                      </a:br>
                      <a:r>
                        <a:rPr lang="en-GB" sz="700" u="none" strike="noStrike"/>
                        <a:t>- the driver also monitors the traffic situation and responds to it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fontAlgn="ctr"/>
                      <a:r>
                        <a:rPr lang="en-GB" sz="700" u="none" strike="noStrike"/>
                        <a:t>none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073389935"/>
                  </a:ext>
                </a:extLst>
              </a:tr>
              <a:tr h="867331">
                <a:tc vMerge="1">
                  <a:txBody>
                    <a:bodyPr/>
                    <a:lstStyle/>
                    <a:p>
                      <a:endParaRPr lang="cs-CZ"/>
                    </a:p>
                  </a:txBody>
                  <a:tcPr/>
                </a:tc>
                <a:tc>
                  <a:txBody>
                    <a:bodyPr/>
                    <a:lstStyle/>
                    <a:p>
                      <a:pPr algn="ctr" fontAlgn="ctr"/>
                      <a:r>
                        <a:rPr lang="en-GB" sz="1100" b="1" u="none" strike="noStrike"/>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fontAlgn="ctr"/>
                      <a:r>
                        <a:rPr lang="en-GB" sz="700" b="1" u="none" strike="noStrike"/>
                        <a:t>DRIVER ASSISTANCE</a:t>
                      </a:r>
                      <a:br>
                        <a:rPr lang="en-GB" sz="700" u="none" strike="noStrike"/>
                      </a:br>
                      <a:r>
                        <a:rPr lang="en-GB" sz="700" u="none" strike="noStrike"/>
                        <a:t>- the machine performs operations connected either with transverse movement or longitudinal movement of the vehicle (but not both at the same time)</a:t>
                      </a:r>
                    </a:p>
                    <a:p>
                      <a:pPr algn="ctr" fontAlgn="ctr"/>
                      <a:r>
                        <a:rPr lang="en-GB" sz="700" u="none" strike="noStrike"/>
                        <a:t>- the driver continuously monitors the traffic situation and has to be ready to take over the driving if needed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fontAlgn="ctr"/>
                      <a:r>
                        <a:rPr lang="en-GB" sz="700" u="none" strike="noStrike"/>
                        <a:t>limited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062324869"/>
                  </a:ext>
                </a:extLst>
              </a:tr>
              <a:tr h="767950">
                <a:tc vMerge="1">
                  <a:txBody>
                    <a:bodyPr/>
                    <a:lstStyle/>
                    <a:p>
                      <a:endParaRPr lang="cs-CZ"/>
                    </a:p>
                  </a:txBody>
                  <a:tcPr/>
                </a:tc>
                <a:tc>
                  <a:txBody>
                    <a:bodyPr/>
                    <a:lstStyle/>
                    <a:p>
                      <a:pPr algn="ctr" fontAlgn="ctr"/>
                      <a:r>
                        <a:rPr lang="en-GB" sz="1100" b="1" u="none" strike="noStrike"/>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fontAlgn="ctr"/>
                      <a:r>
                        <a:rPr lang="en-GB" sz="700" b="1" u="none" strike="noStrike"/>
                        <a:t>PARTIAL AUTOMATION</a:t>
                      </a:r>
                      <a:br>
                        <a:rPr lang="en-GB" sz="700" u="none" strike="noStrike"/>
                      </a:br>
                      <a:r>
                        <a:rPr lang="en-GB" sz="700" u="none" strike="noStrike"/>
                        <a:t>- the machine performs operations connected with both transverse and longitudinal movement of the vehicle at the same time</a:t>
                      </a:r>
                      <a:br>
                        <a:rPr lang="en-GB" sz="700" u="none" strike="noStrike"/>
                      </a:br>
                      <a:r>
                        <a:rPr lang="en-GB" sz="700" u="none" strike="noStrike"/>
                        <a:t>- the driver continuously monitors the traffic situation and has to be ready to take over the driving if needed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fontAlgn="ctr"/>
                      <a:r>
                        <a:rPr lang="en-GB" sz="700" u="none" strike="noStrike"/>
                        <a:t>limited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90397471"/>
                  </a:ext>
                </a:extLst>
              </a:tr>
              <a:tr h="542082">
                <a:tc rowSpan="3">
                  <a:txBody>
                    <a:bodyPr/>
                    <a:lstStyle/>
                    <a:p>
                      <a:pPr algn="ctr" fontAlgn="ctr"/>
                      <a:r>
                        <a:rPr lang="en-GB" sz="700" b="1" u="none" strike="noStrike"/>
                        <a:t>Traffic situation monitored by vehicle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ctr"/>
                      <a:r>
                        <a:rPr lang="en-GB" sz="1100" b="1" u="none" strike="noStrike"/>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ctr"/>
                      <a:r>
                        <a:rPr lang="en-GB" sz="700" b="1" u="none" strike="noStrike"/>
                        <a:t>CONDITIONAL AUTOMATION</a:t>
                      </a:r>
                      <a:br>
                        <a:rPr lang="en-GB" sz="700" u="none" strike="noStrike"/>
                      </a:br>
                      <a:r>
                        <a:rPr lang="en-GB" sz="700" u="none" strike="noStrike"/>
                        <a:t>- all tasks are performed by the machine</a:t>
                      </a:r>
                      <a:br>
                        <a:rPr lang="en-GB" sz="700" u="none" strike="noStrike"/>
                      </a:br>
                      <a:r>
                        <a:rPr lang="en-GB" sz="700" u="none" strike="noStrike"/>
                        <a:t>- the driver has to be able to take over the driving if needed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700" b="0" i="0" u="none" strike="noStrike" dirty="0">
                        <a:ln>
                          <a:solidFill>
                            <a:schemeClr val="bg1"/>
                          </a:solidFill>
                        </a:ln>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ctr"/>
                      <a:r>
                        <a:rPr lang="en-GB" sz="700" u="none" strike="noStrike"/>
                        <a:t>limited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76611725"/>
                  </a:ext>
                </a:extLst>
              </a:tr>
              <a:tr h="542082">
                <a:tc vMerge="1">
                  <a:txBody>
                    <a:bodyPr/>
                    <a:lstStyle/>
                    <a:p>
                      <a:endParaRPr lang="cs-CZ"/>
                    </a:p>
                  </a:txBody>
                  <a:tcPr/>
                </a:tc>
                <a:tc>
                  <a:txBody>
                    <a:bodyPr/>
                    <a:lstStyle/>
                    <a:p>
                      <a:pPr algn="ctr" fontAlgn="ctr"/>
                      <a:r>
                        <a:rPr lang="en-GB" sz="1100" b="1" u="none" strike="noStrike"/>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ctr"/>
                      <a:r>
                        <a:rPr lang="en-GB" sz="700" b="1" u="none" strike="noStrike"/>
                        <a:t>HIGH AUTOMATION</a:t>
                      </a:r>
                      <a:br>
                        <a:rPr lang="en-GB" sz="700" u="none" strike="noStrike"/>
                      </a:br>
                      <a:r>
                        <a:rPr lang="en-GB" sz="700" u="none" strike="noStrike"/>
                        <a:t>- all tasks are performed by the machine without the need for driver intervention</a:t>
                      </a:r>
                      <a:br>
                        <a:rPr lang="en-GB" sz="700" u="none" strike="noStrike"/>
                      </a:br>
                      <a:r>
                        <a:rPr lang="en-GB" sz="700" u="none" strike="noStrike"/>
                        <a:t>- the machine works in limited travel modes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1100" b="0" i="0" u="none" strike="noStrike" dirty="0">
                        <a:solidFill>
                          <a:srgbClr val="FEFFFE"/>
                        </a:solidFill>
                        <a:effectLst/>
                        <a:latin typeface="Helvetica Neue Medium"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1100" b="0" i="0" u="none" strike="noStrike" dirty="0">
                        <a:solidFill>
                          <a:srgbClr val="FEFFFE"/>
                        </a:solidFill>
                        <a:effectLst/>
                        <a:latin typeface="Helvetica Neue Medium"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ctr"/>
                      <a:r>
                        <a:rPr lang="en-GB" sz="700" u="none" strike="noStrike"/>
                        <a:t>limited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264631696"/>
                  </a:ext>
                </a:extLst>
              </a:tr>
              <a:tr h="542082">
                <a:tc vMerge="1">
                  <a:txBody>
                    <a:bodyPr/>
                    <a:lstStyle/>
                    <a:p>
                      <a:endParaRPr lang="cs-CZ"/>
                    </a:p>
                  </a:txBody>
                  <a:tcPr/>
                </a:tc>
                <a:tc>
                  <a:txBody>
                    <a:bodyPr/>
                    <a:lstStyle/>
                    <a:p>
                      <a:pPr algn="ctr" fontAlgn="ctr"/>
                      <a:r>
                        <a:rPr lang="en-GB" sz="1100" b="1" u="none" strike="noStrike"/>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ctr"/>
                      <a:r>
                        <a:rPr lang="en-GB" sz="700" b="1" u="none" strike="noStrike"/>
                        <a:t>FULL AUTOMATION</a:t>
                      </a:r>
                      <a:br>
                        <a:rPr lang="en-GB" sz="700" u="none" strike="noStrike"/>
                      </a:br>
                      <a:r>
                        <a:rPr lang="en-GB" sz="700" u="none" strike="noStrike"/>
                        <a:t>- all tasks are performed by the machine without the need for driver intervention (there is no driver)</a:t>
                      </a:r>
                      <a:br>
                        <a:rPr lang="en-GB" sz="700" u="none" strike="noStrike"/>
                      </a:br>
                      <a:r>
                        <a:rPr lang="en-GB" sz="700" u="none" strike="noStrike"/>
                        <a:t>- the machine works in all travel modes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l" rtl="0" fontAlgn="t"/>
                      <a:endParaRPr lang="cs-CZ" sz="700" b="0" i="0" u="none" strike="noStrike" dirty="0">
                        <a:solidFill>
                          <a:srgbClr val="000000"/>
                        </a:solidFill>
                        <a:effectLst/>
                        <a:latin typeface="Helvetica Neue" panose="02000503000000020004" pitchFamily="2"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tc>
                  <a:txBody>
                    <a:bodyPr/>
                    <a:lstStyle/>
                    <a:p>
                      <a:pPr algn="ctr" fontAlgn="ctr"/>
                      <a:r>
                        <a:rPr lang="en-GB" sz="700" u="none" strike="noStrike"/>
                        <a:t>all</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901275862"/>
                  </a:ext>
                </a:extLst>
              </a:tr>
            </a:tbl>
          </a:graphicData>
        </a:graphic>
      </p:graphicFrame>
      <p:sp>
        <p:nvSpPr>
          <p:cNvPr id="28" name="Shape 2">
            <a:extLst>
              <a:ext uri="{FF2B5EF4-FFF2-40B4-BE49-F238E27FC236}">
                <a16:creationId xmlns:a16="http://schemas.microsoft.com/office/drawing/2014/main" id="{00000000-0008-0000-0000-000002000000}"/>
              </a:ext>
            </a:extLst>
          </p:cNvPr>
          <p:cNvSpPr/>
          <p:nvPr/>
        </p:nvSpPr>
        <p:spPr>
          <a:xfrm>
            <a:off x="7273791" y="2900696"/>
            <a:ext cx="147106" cy="499335"/>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37" name="Shape 11">
            <a:extLst>
              <a:ext uri="{FF2B5EF4-FFF2-40B4-BE49-F238E27FC236}">
                <a16:creationId xmlns:a16="http://schemas.microsoft.com/office/drawing/2014/main" id="{00000000-0008-0000-0000-00000B000000}"/>
              </a:ext>
            </a:extLst>
          </p:cNvPr>
          <p:cNvSpPr/>
          <p:nvPr/>
        </p:nvSpPr>
        <p:spPr>
          <a:xfrm>
            <a:off x="7059410" y="4580589"/>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47" name="Shape 2">
            <a:extLst>
              <a:ext uri="{FF2B5EF4-FFF2-40B4-BE49-F238E27FC236}">
                <a16:creationId xmlns:a16="http://schemas.microsoft.com/office/drawing/2014/main" id="{0F2E065F-D551-3E47-9300-43AE30BA7F14}"/>
              </a:ext>
            </a:extLst>
          </p:cNvPr>
          <p:cNvSpPr/>
          <p:nvPr/>
        </p:nvSpPr>
        <p:spPr>
          <a:xfrm>
            <a:off x="7988114" y="2900696"/>
            <a:ext cx="148114" cy="49933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48" name="Shape 2">
            <a:extLst>
              <a:ext uri="{FF2B5EF4-FFF2-40B4-BE49-F238E27FC236}">
                <a16:creationId xmlns:a16="http://schemas.microsoft.com/office/drawing/2014/main" id="{451FE32F-E62F-9C44-B842-3B05D6C3D461}"/>
              </a:ext>
            </a:extLst>
          </p:cNvPr>
          <p:cNvSpPr/>
          <p:nvPr/>
        </p:nvSpPr>
        <p:spPr>
          <a:xfrm>
            <a:off x="8614188" y="2900695"/>
            <a:ext cx="148114" cy="49933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49" name="Shape 2">
            <a:extLst>
              <a:ext uri="{FF2B5EF4-FFF2-40B4-BE49-F238E27FC236}">
                <a16:creationId xmlns:a16="http://schemas.microsoft.com/office/drawing/2014/main" id="{8103629D-7A6F-4E44-9618-430B6B479E16}"/>
              </a:ext>
            </a:extLst>
          </p:cNvPr>
          <p:cNvSpPr/>
          <p:nvPr/>
        </p:nvSpPr>
        <p:spPr>
          <a:xfrm>
            <a:off x="8625125" y="3594866"/>
            <a:ext cx="148114" cy="49933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50" name="Shape 2">
            <a:extLst>
              <a:ext uri="{FF2B5EF4-FFF2-40B4-BE49-F238E27FC236}">
                <a16:creationId xmlns:a16="http://schemas.microsoft.com/office/drawing/2014/main" id="{D2DE389E-6162-FA41-8D93-FD18B7B68744}"/>
              </a:ext>
            </a:extLst>
          </p:cNvPr>
          <p:cNvSpPr/>
          <p:nvPr/>
        </p:nvSpPr>
        <p:spPr>
          <a:xfrm>
            <a:off x="7970678" y="3594865"/>
            <a:ext cx="148114" cy="49933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51" name="Shape 2">
            <a:extLst>
              <a:ext uri="{FF2B5EF4-FFF2-40B4-BE49-F238E27FC236}">
                <a16:creationId xmlns:a16="http://schemas.microsoft.com/office/drawing/2014/main" id="{74FDF0DD-E78C-3748-95E3-5A1D756A215C}"/>
              </a:ext>
            </a:extLst>
          </p:cNvPr>
          <p:cNvSpPr/>
          <p:nvPr/>
        </p:nvSpPr>
        <p:spPr>
          <a:xfrm>
            <a:off x="7092233" y="3694996"/>
            <a:ext cx="116606" cy="399202"/>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52" name="Shape 9">
            <a:extLst>
              <a:ext uri="{FF2B5EF4-FFF2-40B4-BE49-F238E27FC236}">
                <a16:creationId xmlns:a16="http://schemas.microsoft.com/office/drawing/2014/main" id="{932E59F9-04A9-5A47-8DFF-01AB48EC17FE}"/>
              </a:ext>
            </a:extLst>
          </p:cNvPr>
          <p:cNvSpPr/>
          <p:nvPr/>
        </p:nvSpPr>
        <p:spPr>
          <a:xfrm>
            <a:off x="7208839" y="3878325"/>
            <a:ext cx="418144" cy="210853"/>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53" name="Shape 2">
            <a:extLst>
              <a:ext uri="{FF2B5EF4-FFF2-40B4-BE49-F238E27FC236}">
                <a16:creationId xmlns:a16="http://schemas.microsoft.com/office/drawing/2014/main" id="{D598CDD9-7517-0F4C-B07D-7CA1C7AB1FEE}"/>
              </a:ext>
            </a:extLst>
          </p:cNvPr>
          <p:cNvSpPr/>
          <p:nvPr/>
        </p:nvSpPr>
        <p:spPr>
          <a:xfrm>
            <a:off x="7977810" y="4422778"/>
            <a:ext cx="148114" cy="49933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54" name="Shape 2">
            <a:extLst>
              <a:ext uri="{FF2B5EF4-FFF2-40B4-BE49-F238E27FC236}">
                <a16:creationId xmlns:a16="http://schemas.microsoft.com/office/drawing/2014/main" id="{063CA46C-46E0-474C-BEB4-D83D16F0F7D8}"/>
              </a:ext>
            </a:extLst>
          </p:cNvPr>
          <p:cNvSpPr/>
          <p:nvPr/>
        </p:nvSpPr>
        <p:spPr>
          <a:xfrm>
            <a:off x="8614188" y="4422778"/>
            <a:ext cx="148114" cy="499333"/>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55" name="Shape 2">
            <a:extLst>
              <a:ext uri="{FF2B5EF4-FFF2-40B4-BE49-F238E27FC236}">
                <a16:creationId xmlns:a16="http://schemas.microsoft.com/office/drawing/2014/main" id="{9D3F9138-6F17-B042-A3A2-03C0F65B244A}"/>
              </a:ext>
            </a:extLst>
          </p:cNvPr>
          <p:cNvSpPr/>
          <p:nvPr/>
        </p:nvSpPr>
        <p:spPr>
          <a:xfrm>
            <a:off x="8614187" y="5093392"/>
            <a:ext cx="159051" cy="452997"/>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cap="flat">
            <a:noFill/>
            <a:miter lim="400000"/>
          </a:ln>
          <a:effec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a:p>
        </p:txBody>
      </p:sp>
      <p:sp>
        <p:nvSpPr>
          <p:cNvPr id="56" name="Shape 11">
            <a:extLst>
              <a:ext uri="{FF2B5EF4-FFF2-40B4-BE49-F238E27FC236}">
                <a16:creationId xmlns:a16="http://schemas.microsoft.com/office/drawing/2014/main" id="{3856B1A9-A90B-D940-8ACF-750C42E35D6E}"/>
              </a:ext>
            </a:extLst>
          </p:cNvPr>
          <p:cNvSpPr/>
          <p:nvPr/>
        </p:nvSpPr>
        <p:spPr>
          <a:xfrm>
            <a:off x="7069423" y="5204207"/>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57" name="Shape 11">
            <a:extLst>
              <a:ext uri="{FF2B5EF4-FFF2-40B4-BE49-F238E27FC236}">
                <a16:creationId xmlns:a16="http://schemas.microsoft.com/office/drawing/2014/main" id="{5982C859-69B4-D741-A92C-E1DF999CCBDA}"/>
              </a:ext>
            </a:extLst>
          </p:cNvPr>
          <p:cNvSpPr/>
          <p:nvPr/>
        </p:nvSpPr>
        <p:spPr>
          <a:xfrm>
            <a:off x="7782715" y="5197018"/>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58" name="Shape 11">
            <a:extLst>
              <a:ext uri="{FF2B5EF4-FFF2-40B4-BE49-F238E27FC236}">
                <a16:creationId xmlns:a16="http://schemas.microsoft.com/office/drawing/2014/main" id="{AD7BDC4C-F8FE-6D4A-A2DE-1A0A59EA4117}"/>
              </a:ext>
            </a:extLst>
          </p:cNvPr>
          <p:cNvSpPr/>
          <p:nvPr/>
        </p:nvSpPr>
        <p:spPr>
          <a:xfrm>
            <a:off x="7092233" y="5797461"/>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dirty="0">
              <a:solidFill>
                <a:srgbClr val="FFFFFF"/>
              </a:solidFill>
              <a:uFillTx/>
              <a:latin typeface="Helvetica Neue Medium"/>
              <a:ea typeface="Helvetica Neue Medium"/>
              <a:cs typeface="Helvetica Neue Medium"/>
              <a:sym typeface="Helvetica Neue Medium"/>
            </a:endParaRPr>
          </a:p>
        </p:txBody>
      </p:sp>
      <p:sp>
        <p:nvSpPr>
          <p:cNvPr id="59" name="Shape 11">
            <a:extLst>
              <a:ext uri="{FF2B5EF4-FFF2-40B4-BE49-F238E27FC236}">
                <a16:creationId xmlns:a16="http://schemas.microsoft.com/office/drawing/2014/main" id="{0011754E-F1C2-D34E-B33D-0FA8C77AB52A}"/>
              </a:ext>
            </a:extLst>
          </p:cNvPr>
          <p:cNvSpPr/>
          <p:nvPr/>
        </p:nvSpPr>
        <p:spPr>
          <a:xfrm>
            <a:off x="7763932" y="5797460"/>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60" name="Shape 11">
            <a:extLst>
              <a:ext uri="{FF2B5EF4-FFF2-40B4-BE49-F238E27FC236}">
                <a16:creationId xmlns:a16="http://schemas.microsoft.com/office/drawing/2014/main" id="{EE6EAEA6-F501-FE49-8673-B318F7D4F991}"/>
              </a:ext>
            </a:extLst>
          </p:cNvPr>
          <p:cNvSpPr/>
          <p:nvPr/>
        </p:nvSpPr>
        <p:spPr>
          <a:xfrm>
            <a:off x="8411247" y="5800685"/>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61" name="Shape 11">
            <a:extLst>
              <a:ext uri="{FF2B5EF4-FFF2-40B4-BE49-F238E27FC236}">
                <a16:creationId xmlns:a16="http://schemas.microsoft.com/office/drawing/2014/main" id="{B0058C00-C98F-794B-983F-3C39D36647BA}"/>
              </a:ext>
            </a:extLst>
          </p:cNvPr>
          <p:cNvSpPr/>
          <p:nvPr/>
        </p:nvSpPr>
        <p:spPr>
          <a:xfrm>
            <a:off x="7069423" y="6331031"/>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62" name="Shape 11">
            <a:extLst>
              <a:ext uri="{FF2B5EF4-FFF2-40B4-BE49-F238E27FC236}">
                <a16:creationId xmlns:a16="http://schemas.microsoft.com/office/drawing/2014/main" id="{21E47788-2A72-8C43-9B20-8304F71DB4F4}"/>
              </a:ext>
            </a:extLst>
          </p:cNvPr>
          <p:cNvSpPr/>
          <p:nvPr/>
        </p:nvSpPr>
        <p:spPr>
          <a:xfrm>
            <a:off x="7782715" y="6331030"/>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63" name="Shape 11">
            <a:extLst>
              <a:ext uri="{FF2B5EF4-FFF2-40B4-BE49-F238E27FC236}">
                <a16:creationId xmlns:a16="http://schemas.microsoft.com/office/drawing/2014/main" id="{8397678F-B8A5-674F-A09A-B6C79C7CB94E}"/>
              </a:ext>
            </a:extLst>
          </p:cNvPr>
          <p:cNvSpPr/>
          <p:nvPr/>
        </p:nvSpPr>
        <p:spPr>
          <a:xfrm>
            <a:off x="8411246" y="6329436"/>
            <a:ext cx="575869" cy="274455"/>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00000"/>
          </a:solidFill>
          <a:ln w="12700" cap="flat">
            <a:noFill/>
            <a:miter lim="400000"/>
          </a:ln>
          <a:effectLst/>
          <a:extLst>
            <a:ext uri="{C572A759-6A51-4108-AA02-DFA0A04FC94B}">
              <ma14:wrappingTextBoxFlag xmlns="" xmlns:m="http://schemas.openxmlformats.org/officeDocument/2006/math" xmlns:a14="http://schemas.microsoft.com/office/drawing/2010/main" xmlns:xdr="http://schemas.openxmlformats.org/drawingml/2006/spreadsheetDrawing" xmlns:ma14="http://schemas.microsoft.com/office/mac/drawingml/2011/main" xmlns:lc="http://schemas.openxmlformats.org/drawingml/2006/lockedCanvas" val="1"/>
            </a:ext>
          </a:extLst>
        </p:spPr>
        <p:txBody>
          <a:bodyPr wrap="square" lIns="50800" tIns="50800" rIns="50800" bIns="50800" numCol="1"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584200" rtl="0" latinLnBrk="0">
              <a:lnSpc>
                <a:spcPct val="100000"/>
              </a:lnSpc>
              <a:spcBef>
                <a:spcPts val="0"/>
              </a:spcBef>
              <a:spcAft>
                <a:spcPts val="0"/>
              </a:spcAft>
              <a:buClrTx/>
              <a:buSzTx/>
              <a:buFontTx/>
              <a:buNone/>
              <a:tabLst/>
              <a:defRPr sz="1200" b="0" i="0" u="none" strike="noStrike" cap="none" spc="0" baseline="0">
                <a:solidFill>
                  <a:srgbClr val="FFFFFF"/>
                </a:solidFill>
                <a:uFillTx/>
                <a:latin typeface="Helvetica Neue Medium"/>
                <a:ea typeface="Helvetica Neue Medium"/>
                <a:cs typeface="Helvetica Neue Medium"/>
                <a:sym typeface="Helvetica Neue Medium"/>
              </a:defRPr>
            </a:pPr>
            <a:endParaRPr sz="1200" b="0" i="0" u="none" strike="noStrike" cap="none" spc="0" baseline="0">
              <a:solidFill>
                <a:srgbClr val="FFFFFF"/>
              </a:solidFill>
              <a:uFillTx/>
              <a:latin typeface="Helvetica Neue Medium"/>
              <a:ea typeface="Helvetica Neue Medium"/>
              <a:cs typeface="Helvetica Neue Medium"/>
              <a:sym typeface="Helvetica Neue Medium"/>
            </a:endParaRPr>
          </a:p>
        </p:txBody>
      </p:sp>
      <p:sp>
        <p:nvSpPr>
          <p:cNvPr id="66" name="TextovéPole 65">
            <a:extLst>
              <a:ext uri="{FF2B5EF4-FFF2-40B4-BE49-F238E27FC236}">
                <a16:creationId xmlns:a16="http://schemas.microsoft.com/office/drawing/2014/main" id="{C20FB1D1-DFC0-264B-B4B9-2BC27C0024EC}"/>
              </a:ext>
            </a:extLst>
          </p:cNvPr>
          <p:cNvSpPr txBox="1"/>
          <p:nvPr/>
        </p:nvSpPr>
        <p:spPr>
          <a:xfrm>
            <a:off x="4302768" y="6670753"/>
            <a:ext cx="3685346" cy="230832"/>
          </a:xfrm>
          <a:prstGeom prst="rect">
            <a:avLst/>
          </a:prstGeom>
          <a:noFill/>
        </p:spPr>
        <p:txBody>
          <a:bodyPr wrap="square" rtlCol="0">
            <a:spAutoFit/>
          </a:bodyPr>
          <a:lstStyle/>
          <a:p>
            <a:r>
              <a:rPr lang="en-GB" sz="900"/>
              <a:t>Degrees of automation according to SAE J3016 standard</a:t>
            </a:r>
          </a:p>
        </p:txBody>
      </p:sp>
      <p:sp>
        <p:nvSpPr>
          <p:cNvPr id="67" name="Obdélník 66">
            <a:extLst>
              <a:ext uri="{FF2B5EF4-FFF2-40B4-BE49-F238E27FC236}">
                <a16:creationId xmlns:a16="http://schemas.microsoft.com/office/drawing/2014/main" id="{F2F70BA4-7469-554D-BDD6-3998EC37457F}"/>
              </a:ext>
            </a:extLst>
          </p:cNvPr>
          <p:cNvSpPr/>
          <p:nvPr/>
        </p:nvSpPr>
        <p:spPr>
          <a:xfrm>
            <a:off x="10481456" y="6509170"/>
            <a:ext cx="1191416" cy="276999"/>
          </a:xfrm>
          <a:prstGeom prst="rect">
            <a:avLst/>
          </a:prstGeom>
        </p:spPr>
        <p:txBody>
          <a:bodyPr wrap="none">
            <a:spAutoFit/>
          </a:bodyPr>
          <a:lstStyle/>
          <a:p>
            <a:r>
              <a:rPr lang="en-GB" sz="1200"/>
              <a:t>Source: MD, 2019</a:t>
            </a:r>
          </a:p>
        </p:txBody>
      </p:sp>
    </p:spTree>
    <p:extLst>
      <p:ext uri="{BB962C8B-B14F-4D97-AF65-F5344CB8AC3E}">
        <p14:creationId xmlns:p14="http://schemas.microsoft.com/office/powerpoint/2010/main" val="248078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 </a:t>
            </a:r>
            <a:r>
              <a:rPr lang="en-GB" sz="2000" b="1">
                <a:solidFill>
                  <a:schemeClr val="tx1">
                    <a:lumMod val="65000"/>
                    <a:lumOff val="35000"/>
                  </a:schemeClr>
                </a:solidFill>
                <a:latin typeface="Lora" pitchFamily="2" charset="-18"/>
              </a:rPr>
              <a:t>transport transformation</a:t>
            </a:r>
            <a:r>
              <a:rPr lang="en-GB" sz="2000">
                <a:solidFill>
                  <a:schemeClr val="tx1">
                    <a:lumMod val="65000"/>
                    <a:lumOff val="35000"/>
                  </a:schemeClr>
                </a:solidFill>
                <a:latin typeface="Lora" pitchFamily="2" charset="-18"/>
              </a:rPr>
              <a:t> can be expected – gradual deployment of automated transport systems and vehicles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Radical </a:t>
            </a:r>
            <a:r>
              <a:rPr lang="en-GB" sz="2000" b="1">
                <a:solidFill>
                  <a:schemeClr val="tx1">
                    <a:lumMod val="65000"/>
                    <a:lumOff val="35000"/>
                  </a:schemeClr>
                </a:solidFill>
                <a:latin typeface="Lora" pitchFamily="2" charset="-18"/>
              </a:rPr>
              <a:t>change to not only passenger and freight transport</a:t>
            </a:r>
            <a:r>
              <a:rPr lang="en-GB" sz="2000">
                <a:solidFill>
                  <a:schemeClr val="tx1">
                    <a:lumMod val="65000"/>
                    <a:lumOff val="35000"/>
                  </a:schemeClr>
                </a:solidFill>
                <a:latin typeface="Lora" pitchFamily="2" charset="-18"/>
              </a:rPr>
              <a:t>, but in turn, also production, service provision, energy systems, education, employment, city structure and the environment </a:t>
            </a:r>
            <a:r>
              <a:rPr lang="en-GB" sz="2000">
                <a:solidFill>
                  <a:srgbClr val="1EA2C1"/>
                </a:solidFill>
                <a:latin typeface="Lora" pitchFamily="2" charset="-18"/>
              </a:rPr>
              <a:t>—&gt; broader social and environmental changes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ATS will lead to </a:t>
            </a:r>
            <a:r>
              <a:rPr lang="en-GB" sz="2000" b="1">
                <a:solidFill>
                  <a:schemeClr val="tx1">
                    <a:lumMod val="65000"/>
                    <a:lumOff val="35000"/>
                  </a:schemeClr>
                </a:solidFill>
                <a:latin typeface="Lora" pitchFamily="2" charset="-18"/>
              </a:rPr>
              <a:t>optimisation of road network utilization</a:t>
            </a:r>
            <a:r>
              <a:rPr lang="en-GB" sz="2000">
                <a:solidFill>
                  <a:schemeClr val="tx1">
                    <a:lumMod val="65000"/>
                    <a:lumOff val="35000"/>
                  </a:schemeClr>
                </a:solidFill>
                <a:latin typeface="Lora" pitchFamily="2" charset="-18"/>
              </a:rPr>
              <a:t>, improved control, optimisation of traffic flows, reduction to traffic problems (e.g., traffic jams), fewer accidents, lower fuel consumption and shorter travel times</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Autonomous mobility</a:t>
            </a:r>
          </a:p>
        </p:txBody>
      </p:sp>
    </p:spTree>
    <p:extLst>
      <p:ext uri="{BB962C8B-B14F-4D97-AF65-F5344CB8AC3E}">
        <p14:creationId xmlns:p14="http://schemas.microsoft.com/office/powerpoint/2010/main" val="3999896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Benefits for society</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Positive impact on the </a:t>
            </a:r>
            <a:r>
              <a:rPr lang="en-GB" sz="2000" b="1">
                <a:solidFill>
                  <a:schemeClr val="tx1">
                    <a:lumMod val="65000"/>
                    <a:lumOff val="35000"/>
                  </a:schemeClr>
                </a:solidFill>
                <a:latin typeface="Lora" pitchFamily="2" charset="-18"/>
              </a:rPr>
              <a:t>environment and lower emissions</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Increased road capacity, improved intersection throughput, fewer traffic jams, lower costs of new traffic lane construction, less time spent searching for parking spaces</a:t>
            </a:r>
            <a:br>
              <a:rPr lang="en-GB" sz="2000">
                <a:solidFill>
                  <a:schemeClr val="tx1">
                    <a:lumMod val="65000"/>
                    <a:lumOff val="35000"/>
                  </a:schemeClr>
                </a:solidFill>
                <a:latin typeface="Lora" pitchFamily="2" charset="-18"/>
              </a:rPr>
            </a:br>
            <a:r>
              <a:rPr lang="en-GB" sz="2000">
                <a:solidFill>
                  <a:srgbClr val="1EA2C1"/>
                </a:solidFill>
                <a:latin typeface="Lora" pitchFamily="2" charset="-18"/>
              </a:rPr>
              <a:t>--&gt; </a:t>
            </a:r>
            <a:r>
              <a:rPr lang="en-GB" sz="2000" b="1">
                <a:solidFill>
                  <a:srgbClr val="1EA2C1"/>
                </a:solidFill>
                <a:latin typeface="Lora" pitchFamily="2" charset="-18"/>
              </a:rPr>
              <a:t>better transport system efficiency</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Improved </a:t>
            </a:r>
            <a:r>
              <a:rPr lang="en-GB" sz="2000" b="1">
                <a:solidFill>
                  <a:schemeClr val="tx1">
                    <a:lumMod val="65000"/>
                    <a:lumOff val="35000"/>
                  </a:schemeClr>
                </a:solidFill>
                <a:latin typeface="Lora" pitchFamily="2" charset="-18"/>
              </a:rPr>
              <a:t>safety</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Improved </a:t>
            </a:r>
            <a:r>
              <a:rPr lang="en-GB" sz="2000" b="1">
                <a:solidFill>
                  <a:schemeClr val="tx1">
                    <a:lumMod val="65000"/>
                    <a:lumOff val="35000"/>
                  </a:schemeClr>
                </a:solidFill>
                <a:latin typeface="Lora" pitchFamily="2" charset="-18"/>
              </a:rPr>
              <a:t>availability of transport</a:t>
            </a:r>
            <a:r>
              <a:rPr lang="en-GB" sz="2000">
                <a:solidFill>
                  <a:schemeClr val="tx1">
                    <a:lumMod val="65000"/>
                    <a:lumOff val="35000"/>
                  </a:schemeClr>
                </a:solidFill>
                <a:latin typeface="Lora" pitchFamily="2" charset="-18"/>
              </a:rPr>
              <a:t> and mobility services (e.g., for people who cannot drive a car for medical reasons)</a:t>
            </a:r>
          </a:p>
          <a:p>
            <a:pPr marL="342900" indent="-342900">
              <a:buFont typeface="Arial" panose="020B0604020202020204" pitchFamily="34" charset="0"/>
              <a:buChar char="•"/>
            </a:pPr>
            <a:endParaRPr lang="cs-CZ" sz="2000" dirty="0">
              <a:solidFill>
                <a:schemeClr val="tx1">
                  <a:lumMod val="65000"/>
                  <a:lumOff val="35000"/>
                </a:schemeClr>
              </a:solidFill>
              <a:latin typeface="Lora" pitchFamily="2" charset="-18"/>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Autonomous mobility</a:t>
            </a:r>
          </a:p>
        </p:txBody>
      </p:sp>
    </p:spTree>
    <p:extLst>
      <p:ext uri="{BB962C8B-B14F-4D97-AF65-F5344CB8AC3E}">
        <p14:creationId xmlns:p14="http://schemas.microsoft.com/office/powerpoint/2010/main" val="1569109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Opportunities and threats</a:t>
            </a:r>
          </a:p>
        </p:txBody>
      </p:sp>
      <p:sp>
        <p:nvSpPr>
          <p:cNvPr id="3" name="Zástupný symbol pro text 2"/>
          <p:cNvSpPr>
            <a:spLocks noGrp="1"/>
          </p:cNvSpPr>
          <p:nvPr>
            <p:ph type="body" idx="1"/>
          </p:nvPr>
        </p:nvSpPr>
        <p:spPr>
          <a:xfrm>
            <a:off x="844057" y="2591300"/>
            <a:ext cx="10821470" cy="405888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Transport sector – an important area of national economy</a:t>
            </a:r>
          </a:p>
          <a:p>
            <a:pPr marL="342900" indent="-342900">
              <a:buFont typeface="Arial" panose="020B0604020202020204" pitchFamily="34" charset="0"/>
              <a:buChar char="•"/>
            </a:pPr>
            <a:r>
              <a:rPr lang="en-GB" sz="2000" b="1">
                <a:solidFill>
                  <a:schemeClr val="tx1">
                    <a:lumMod val="65000"/>
                    <a:lumOff val="35000"/>
                  </a:schemeClr>
                </a:solidFill>
                <a:latin typeface="Lora" pitchFamily="2" charset="-18"/>
              </a:rPr>
              <a:t>Autonomous mobility </a:t>
            </a:r>
            <a:r>
              <a:rPr lang="en-GB" sz="2000">
                <a:solidFill>
                  <a:schemeClr val="tx1">
                    <a:lumMod val="65000"/>
                    <a:lumOff val="35000"/>
                  </a:schemeClr>
                </a:solidFill>
                <a:latin typeface="Lora" pitchFamily="2" charset="-18"/>
              </a:rPr>
              <a:t>= new way of traffic organisation and functioning</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Research, development and manufacturing activities associated with autonomous mobility bring:</a:t>
            </a:r>
          </a:p>
          <a:p>
            <a:pPr marL="800100" lvl="1" indent="-342900">
              <a:buFont typeface="Arial" panose="020B0604020202020204" pitchFamily="34" charset="0"/>
              <a:buChar char="•"/>
            </a:pPr>
            <a:r>
              <a:rPr lang="en-GB" sz="1800">
                <a:solidFill>
                  <a:schemeClr val="tx1">
                    <a:lumMod val="65000"/>
                    <a:lumOff val="35000"/>
                  </a:schemeClr>
                </a:solidFill>
                <a:latin typeface="Lora" pitchFamily="2" charset="-18"/>
              </a:rPr>
              <a:t>Development of cutting-edge technologies</a:t>
            </a:r>
          </a:p>
          <a:p>
            <a:pPr marL="800100" lvl="1" indent="-342900">
              <a:buFont typeface="Arial" panose="020B0604020202020204" pitchFamily="34" charset="0"/>
              <a:buChar char="•"/>
            </a:pPr>
            <a:r>
              <a:rPr lang="en-GB" sz="1800">
                <a:solidFill>
                  <a:schemeClr val="tx1">
                    <a:lumMod val="65000"/>
                    <a:lumOff val="35000"/>
                  </a:schemeClr>
                </a:solidFill>
                <a:latin typeface="Lora" pitchFamily="2" charset="-18"/>
              </a:rPr>
              <a:t>Increasing technology and knowledge capacity of firms</a:t>
            </a:r>
          </a:p>
          <a:p>
            <a:pPr marL="800100" lvl="1" indent="-342900">
              <a:buFont typeface="Arial" panose="020B0604020202020204" pitchFamily="34" charset="0"/>
              <a:buChar char="•"/>
            </a:pPr>
            <a:r>
              <a:rPr lang="en-GB" sz="1800">
                <a:solidFill>
                  <a:schemeClr val="tx1">
                    <a:lumMod val="65000"/>
                    <a:lumOff val="35000"/>
                  </a:schemeClr>
                </a:solidFill>
                <a:latin typeface="Lora" pitchFamily="2" charset="-18"/>
              </a:rPr>
              <a:t>Stimulate creation of high-skill jobs Stimulate new foreign investment</a:t>
            </a:r>
          </a:p>
          <a:p>
            <a:pPr marL="800100" lvl="1" indent="-342900">
              <a:buFont typeface="Arial" panose="020B0604020202020204" pitchFamily="34" charset="0"/>
              <a:buChar char="•"/>
            </a:pPr>
            <a:r>
              <a:rPr lang="en-GB" sz="1800">
                <a:solidFill>
                  <a:schemeClr val="tx1">
                    <a:lumMod val="65000"/>
                    <a:lumOff val="35000"/>
                  </a:schemeClr>
                </a:solidFill>
                <a:latin typeface="Lora" pitchFamily="2" charset="-18"/>
              </a:rPr>
              <a:t>Indirectly, support professional secondary and higher education</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Autonomous mobility</a:t>
            </a:r>
          </a:p>
        </p:txBody>
      </p:sp>
    </p:spTree>
    <p:extLst>
      <p:ext uri="{BB962C8B-B14F-4D97-AF65-F5344CB8AC3E}">
        <p14:creationId xmlns:p14="http://schemas.microsoft.com/office/powerpoint/2010/main" val="232213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4057" y="1705707"/>
            <a:ext cx="10533189" cy="638049"/>
          </a:xfrm>
        </p:spPr>
        <p:txBody>
          <a:bodyPr anchor="ctr">
            <a:normAutofit/>
          </a:bodyPr>
          <a:lstStyle/>
          <a:p>
            <a:r>
              <a:rPr lang="en-GB" sz="2800" b="1" cap="all">
                <a:solidFill>
                  <a:srgbClr val="1EA2C1"/>
                </a:solidFill>
                <a:latin typeface="Montserrat" panose="00000500000000000000" pitchFamily="2" charset="-18"/>
              </a:rPr>
              <a:t>Opportunities and threats</a:t>
            </a:r>
          </a:p>
        </p:txBody>
      </p:sp>
      <p:sp>
        <p:nvSpPr>
          <p:cNvPr id="3" name="Zástupný symbol pro text 2"/>
          <p:cNvSpPr>
            <a:spLocks noGrp="1"/>
          </p:cNvSpPr>
          <p:nvPr>
            <p:ph type="body" idx="1"/>
          </p:nvPr>
        </p:nvSpPr>
        <p:spPr>
          <a:xfrm>
            <a:off x="844057" y="2591300"/>
            <a:ext cx="10533189" cy="3853462"/>
          </a:xfrm>
        </p:spPr>
        <p:txBody>
          <a:bodyPr>
            <a:normAutofit/>
          </a:bodyPr>
          <a:lstStyle/>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Development of autonomous vehicles:</a:t>
            </a:r>
          </a:p>
          <a:p>
            <a:pPr marL="800100" lvl="1" indent="-342900">
              <a:buFont typeface="Arial" panose="020B0604020202020204" pitchFamily="34" charset="0"/>
              <a:buChar char="•"/>
            </a:pPr>
            <a:r>
              <a:rPr lang="en-GB" sz="1600" b="1">
                <a:solidFill>
                  <a:schemeClr val="tx1">
                    <a:lumMod val="65000"/>
                    <a:lumOff val="35000"/>
                  </a:schemeClr>
                </a:solidFill>
                <a:latin typeface="Lora" pitchFamily="2" charset="-18"/>
              </a:rPr>
              <a:t>Innovation of existing vehicle system </a:t>
            </a:r>
            <a:r>
              <a:rPr lang="en-GB" sz="1600" i="1">
                <a:solidFill>
                  <a:schemeClr val="tx1">
                    <a:lumMod val="65000"/>
                    <a:lumOff val="35000"/>
                  </a:schemeClr>
                </a:solidFill>
                <a:latin typeface="Lora" pitchFamily="2" charset="-18"/>
              </a:rPr>
              <a:t>(preferred by current car makers)</a:t>
            </a:r>
          </a:p>
          <a:p>
            <a:pPr marL="800100" lvl="1" indent="-342900">
              <a:buFont typeface="Arial" panose="020B0604020202020204" pitchFamily="34" charset="0"/>
              <a:buChar char="•"/>
            </a:pPr>
            <a:r>
              <a:rPr lang="en-GB" sz="1600" b="1">
                <a:solidFill>
                  <a:schemeClr val="tx1">
                    <a:lumMod val="65000"/>
                    <a:lumOff val="35000"/>
                  </a:schemeClr>
                </a:solidFill>
                <a:latin typeface="Lora" pitchFamily="2" charset="-18"/>
              </a:rPr>
              <a:t>Development of brand new autonomous vehicle </a:t>
            </a:r>
            <a:r>
              <a:rPr lang="en-GB" sz="1600" i="1">
                <a:solidFill>
                  <a:schemeClr val="tx1">
                    <a:lumMod val="65000"/>
                    <a:lumOff val="35000"/>
                  </a:schemeClr>
                </a:solidFill>
                <a:latin typeface="Lora" pitchFamily="2" charset="-18"/>
              </a:rPr>
              <a:t>(preferred by technology companies not previously directly involved in car making but intending to enter the market)</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Necessary setting of safety standards that will not hamper development</a:t>
            </a:r>
          </a:p>
          <a:p>
            <a:pPr marL="342900" indent="-342900">
              <a:buFont typeface="Arial" panose="020B0604020202020204" pitchFamily="34" charset="0"/>
              <a:buChar char="•"/>
            </a:pPr>
            <a:r>
              <a:rPr lang="en-GB" sz="2000">
                <a:solidFill>
                  <a:srgbClr val="1EA2C1"/>
                </a:solidFill>
                <a:latin typeface="Lora" pitchFamily="2" charset="-18"/>
              </a:rPr>
              <a:t>Motivation for CR: maximum use of traditional automotive industry and innovation potential of Czech industry and academia + strategic location in Europe near countries more technologically advanced in automation</a:t>
            </a:r>
          </a:p>
          <a:p>
            <a:pPr marL="342900" indent="-342900">
              <a:buFont typeface="Arial" panose="020B0604020202020204" pitchFamily="34" charset="0"/>
              <a:buChar char="•"/>
            </a:pPr>
            <a:r>
              <a:rPr lang="en-GB" sz="2000">
                <a:solidFill>
                  <a:schemeClr val="tx1">
                    <a:lumMod val="65000"/>
                    <a:lumOff val="35000"/>
                  </a:schemeClr>
                </a:solidFill>
                <a:latin typeface="Lora" pitchFamily="2" charset="-18"/>
              </a:rPr>
              <a:t>failing that, demand for traditional vehicles would decrease = negative impact on CR’s national economy</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458163"/>
          </a:xfrm>
          <a:prstGeom prst="rect">
            <a:avLst/>
          </a:prstGeom>
        </p:spPr>
      </p:pic>
      <p:sp>
        <p:nvSpPr>
          <p:cNvPr id="11" name="TextovéPole 10"/>
          <p:cNvSpPr txBox="1"/>
          <p:nvPr/>
        </p:nvSpPr>
        <p:spPr>
          <a:xfrm>
            <a:off x="483577" y="544415"/>
            <a:ext cx="6567854" cy="400110"/>
          </a:xfrm>
          <a:prstGeom prst="rect">
            <a:avLst/>
          </a:prstGeom>
          <a:noFill/>
        </p:spPr>
        <p:txBody>
          <a:bodyPr wrap="square" rtlCol="0">
            <a:spAutoFit/>
          </a:bodyPr>
          <a:lstStyle/>
          <a:p>
            <a:r>
              <a:rPr lang="en-GB" sz="2000">
                <a:solidFill>
                  <a:schemeClr val="bg1"/>
                </a:solidFill>
                <a:latin typeface="Lora" pitchFamily="2" charset="-18"/>
              </a:rPr>
              <a:t>Autonomous mobility</a:t>
            </a:r>
          </a:p>
        </p:txBody>
      </p:sp>
    </p:spTree>
    <p:extLst>
      <p:ext uri="{BB962C8B-B14F-4D97-AF65-F5344CB8AC3E}">
        <p14:creationId xmlns:p14="http://schemas.microsoft.com/office/powerpoint/2010/main" val="79702385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2664</Words>
  <Application>Microsoft Office PowerPoint</Application>
  <PresentationFormat>Širokoúhlá obrazovka</PresentationFormat>
  <Paragraphs>248</Paragraphs>
  <Slides>31</Slides>
  <Notes>7</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31</vt:i4>
      </vt:variant>
    </vt:vector>
  </HeadingPairs>
  <TitlesOfParts>
    <vt:vector size="39" baseType="lpstr">
      <vt:lpstr>Arial</vt:lpstr>
      <vt:lpstr>Calibri</vt:lpstr>
      <vt:lpstr>Calibri Light</vt:lpstr>
      <vt:lpstr>Helvetica Neue</vt:lpstr>
      <vt:lpstr>Helvetica Neue Medium</vt:lpstr>
      <vt:lpstr>Lora</vt:lpstr>
      <vt:lpstr>Montserrat</vt:lpstr>
      <vt:lpstr>Motiv Office</vt:lpstr>
      <vt:lpstr>Smart city concept, modern technologies and mobility, autonomous mobility</vt:lpstr>
      <vt:lpstr>Topic in the sump cycle</vt:lpstr>
      <vt:lpstr>Basic terms</vt:lpstr>
      <vt:lpstr>Autonomous vehicle</vt:lpstr>
      <vt:lpstr>Degrees of vehicle driving automation</vt:lpstr>
      <vt:lpstr>Prezentace aplikace PowerPoint</vt:lpstr>
      <vt:lpstr>Benefits for society</vt:lpstr>
      <vt:lpstr>Opportunities and threats</vt:lpstr>
      <vt:lpstr>Opportunities and threats</vt:lpstr>
      <vt:lpstr>Smart city and smart traffic control</vt:lpstr>
      <vt:lpstr>Areas of interest in the smart city concept</vt:lpstr>
      <vt:lpstr>Smart mobility</vt:lpstr>
      <vt:lpstr>Smart mobility</vt:lpstr>
      <vt:lpstr>Smart mobility</vt:lpstr>
      <vt:lpstr>Intelligent transport systems (ITS), telematics</vt:lpstr>
      <vt:lpstr>Intelligent transport systems - examples</vt:lpstr>
      <vt:lpstr>Smart parking</vt:lpstr>
      <vt:lpstr>Smart public transport</vt:lpstr>
      <vt:lpstr>Smart stops</vt:lpstr>
      <vt:lpstr>Park and ride</vt:lpstr>
      <vt:lpstr>Smart city examples from abroad - Barcelona</vt:lpstr>
      <vt:lpstr>Smart city examples from abroad - Amsterdam</vt:lpstr>
      <vt:lpstr>Smart city examples from abroad - Malmö</vt:lpstr>
      <vt:lpstr>Smart city examples from abroad - Singapore</vt:lpstr>
      <vt:lpstr>Smart city examples from abroad - Prague</vt:lpstr>
      <vt:lpstr>Prezentace aplikace PowerPoint</vt:lpstr>
      <vt:lpstr>References, Sources, Bibliography</vt:lpstr>
      <vt:lpstr>Thank you for your attention!</vt:lpstr>
      <vt:lpstr>Prezentace aplikace PowerPoint</vt:lpstr>
      <vt:lpstr>Questions for students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Ing. Alice Králiková</dc:creator>
  <cp:lastModifiedBy>Petr Kurfürst</cp:lastModifiedBy>
  <cp:revision>34</cp:revision>
  <dcterms:created xsi:type="dcterms:W3CDTF">2021-04-05T10:49:40Z</dcterms:created>
  <dcterms:modified xsi:type="dcterms:W3CDTF">2022-03-10T11:19:14Z</dcterms:modified>
</cp:coreProperties>
</file>