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4" r:id="rId2"/>
    <p:sldId id="268" r:id="rId3"/>
    <p:sldId id="262" r:id="rId4"/>
    <p:sldId id="272" r:id="rId5"/>
    <p:sldId id="273" r:id="rId6"/>
    <p:sldId id="278" r:id="rId7"/>
    <p:sldId id="261" r:id="rId8"/>
    <p:sldId id="274" r:id="rId9"/>
    <p:sldId id="276" r:id="rId10"/>
    <p:sldId id="280" r:id="rId11"/>
    <p:sldId id="281" r:id="rId12"/>
    <p:sldId id="279" r:id="rId13"/>
    <p:sldId id="284" r:id="rId14"/>
    <p:sldId id="285" r:id="rId15"/>
    <p:sldId id="286" r:id="rId16"/>
    <p:sldId id="287" r:id="rId17"/>
    <p:sldId id="288" r:id="rId18"/>
    <p:sldId id="265" r:id="rId19"/>
    <p:sldId id="270" r:id="rId20"/>
    <p:sldId id="256" r:id="rId21"/>
    <p:sldId id="266" r:id="rId22"/>
    <p:sldId id="282" r:id="rId23"/>
    <p:sldId id="283" r:id="rId24"/>
    <p:sldId id="271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A2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833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165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967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307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17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883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285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95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543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97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0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33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shopcdv.cz/cs/pruzkum-dopravniho-chovani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mobilita-ieep.cz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mobilita-ieep.cz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"/>
            <a:ext cx="12192000" cy="145816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30922" y="2461847"/>
            <a:ext cx="9421935" cy="1608268"/>
          </a:xfrm>
        </p:spPr>
        <p:txBody>
          <a:bodyPr>
            <a:normAutofit/>
          </a:bodyPr>
          <a:lstStyle/>
          <a:p>
            <a:pPr algn="ctr"/>
            <a:r>
              <a:rPr lang="cs-CZ" sz="40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tvorba dotazníku PRO </a:t>
            </a:r>
            <a:r>
              <a:rPr lang="cs-CZ" sz="4000" b="1" cap="all" dirty="0" err="1">
                <a:solidFill>
                  <a:srgbClr val="1EA2C1"/>
                </a:solidFill>
                <a:latin typeface="Montserrat" panose="00000500000000000000" pitchFamily="2" charset="-18"/>
              </a:rPr>
              <a:t>PRŮZKUMy</a:t>
            </a:r>
            <a:r>
              <a:rPr lang="cs-CZ" sz="40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 DOPRAVNÍHO CHOVÁNÍ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30922" y="4097103"/>
            <a:ext cx="9421936" cy="1195875"/>
          </a:xfrm>
        </p:spPr>
        <p:txBody>
          <a:bodyPr/>
          <a:lstStyle/>
          <a:p>
            <a:pPr algn="ctr"/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40130" y="286867"/>
            <a:ext cx="70971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S@mpler</a:t>
            </a:r>
            <a:endParaRPr lang="cs-CZ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Integrated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Sustainable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Urban Mobility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Projects</a:t>
            </a:r>
            <a:endParaRPr lang="cs-CZ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122" y="5813922"/>
            <a:ext cx="2650923" cy="921417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9678" y="5795998"/>
            <a:ext cx="3463939" cy="946055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79" y="5778754"/>
            <a:ext cx="2163114" cy="95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494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Jak se ptát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Na některé otázky respondent odpovídá tak, jak je to společensky žádoucí, i když je dotazník anonymní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Používat </a:t>
            </a:r>
            <a:r>
              <a:rPr lang="cs-CZ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filtrační otázky 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– zužují skupinu dotazovaných, odpovídají pouze ti, kterých se téma týká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Znění položek vhodné ověřit v předvýzkumu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Obvykle pomocí rozhovoru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Respondent vysvětlí, jak rozumí otázce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Nejasné položky se pak upraví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Umožní zjistit, proč respondenti na některé otázky neodpovídali nebo odpovídali nevím – podíl takových odpovědí by neměl být vyšší než 5 %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FF5181A7-ED62-4C81-A64C-9A92AC2B9E9A}"/>
              </a:ext>
            </a:extLst>
          </p:cNvPr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Tvorba dotazníku pro průzkumy dopravního chování </a:t>
            </a:r>
          </a:p>
        </p:txBody>
      </p:sp>
    </p:spTree>
    <p:extLst>
      <p:ext uri="{BB962C8B-B14F-4D97-AF65-F5344CB8AC3E}">
        <p14:creationId xmlns:p14="http://schemas.microsoft.com/office/powerpoint/2010/main" val="3620556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Distribuce dotazníků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844057" y="2591300"/>
                <a:ext cx="10533189" cy="3853462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cs-CZ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Lora" pitchFamily="2" charset="-18"/>
                  </a:rPr>
                  <a:t>Vlastními silami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cs-CZ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Lora" pitchFamily="2" charset="-18"/>
                  </a:rPr>
                  <a:t>S využitím agentury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cs-CZ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Lora" pitchFamily="2" charset="-18"/>
                  </a:rPr>
                  <a:t>Online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cs-CZ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Lora" pitchFamily="2" charset="-18"/>
                  </a:rPr>
                  <a:t>Návratnost dotazníků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cs-CZ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Míra odpovědí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60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𝑝𝑜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𝑒𝑡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𝑣𝑟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á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𝑐𝑒𝑛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ý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𝑐h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𝑑𝑜𝑡𝑎𝑧𝑛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í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ů</m:t>
                        </m:r>
                      </m:num>
                      <m:den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𝑝𝑜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𝑒𝑡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𝑟𝑜𝑧𝑒𝑠𝑙𝑎𝑛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ý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𝑐h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𝑑𝑜𝑡𝑎𝑧𝑛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í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cs-CZ" sz="16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ů</m:t>
                        </m:r>
                      </m:den>
                    </m:f>
                  </m:oMath>
                </a14:m>
                <a:endParaRPr lang="cs-CZ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Lora" pitchFamily="2" charset="-18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cs-CZ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Lora" pitchFamily="2" charset="-18"/>
                  </a:rPr>
                  <a:t>Před rozesláním dotazníků vždy nejprve testovat!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44057" y="2591300"/>
                <a:ext cx="10533189" cy="3853462"/>
              </a:xfrm>
              <a:blipFill>
                <a:blip r:embed="rId2"/>
                <a:stretch>
                  <a:fillRect l="-521" t="-158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1F2AE37-4C3E-4C27-B336-EB3689A98CFF}"/>
              </a:ext>
            </a:extLst>
          </p:cNvPr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Tvorba dotazníku pro průzkumy dopravního chování </a:t>
            </a:r>
          </a:p>
        </p:txBody>
      </p:sp>
    </p:spTree>
    <p:extLst>
      <p:ext uri="{BB962C8B-B14F-4D97-AF65-F5344CB8AC3E}">
        <p14:creationId xmlns:p14="http://schemas.microsoft.com/office/powerpoint/2010/main" val="2326627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838200" y="1711857"/>
            <a:ext cx="10515600" cy="632004"/>
          </a:xfrm>
        </p:spPr>
        <p:txBody>
          <a:bodyPr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Výhody a nevýhody online dotazníku</a:t>
            </a:r>
          </a:p>
        </p:txBody>
      </p:sp>
      <p:sp>
        <p:nvSpPr>
          <p:cNvPr id="21" name="Zástupný symbol pro obsah 20"/>
          <p:cNvSpPr>
            <a:spLocks noGrp="1"/>
          </p:cNvSpPr>
          <p:nvPr>
            <p:ph sz="half" idx="1"/>
          </p:nvPr>
        </p:nvSpPr>
        <p:spPr>
          <a:xfrm>
            <a:off x="838200" y="2597555"/>
            <a:ext cx="5181600" cy="39888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Výhody</a:t>
            </a:r>
          </a:p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Široký zásah v krátkém čase</a:t>
            </a:r>
          </a:p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Okamžitá a průběžná kontrola výsledků včetně základní analýzy</a:t>
            </a:r>
          </a:p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Poměrně nízké náklady na sběr</a:t>
            </a:r>
          </a:p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Distribuce různými kanály</a:t>
            </a:r>
          </a:p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Snadná integrace dotazníků na web/do mailů atd.</a:t>
            </a:r>
          </a:p>
        </p:txBody>
      </p:sp>
      <p:sp>
        <p:nvSpPr>
          <p:cNvPr id="22" name="Zástupný symbol pro obsah 21"/>
          <p:cNvSpPr>
            <a:spLocks noGrp="1"/>
          </p:cNvSpPr>
          <p:nvPr>
            <p:ph sz="half" idx="2"/>
          </p:nvPr>
        </p:nvSpPr>
        <p:spPr>
          <a:xfrm>
            <a:off x="6163408" y="2597555"/>
            <a:ext cx="5190392" cy="39888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Nevýhody</a:t>
            </a:r>
          </a:p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Otázka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reprezentativity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– skupina, kterou jsme schopni oslovit online, nemusí odpovídat požadované základní populaci</a:t>
            </a:r>
          </a:p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Obtížná možnost kontroly identity respondenta</a:t>
            </a:r>
          </a:p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Míra návratnosti závisí na formě distribuce dotazníku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0A5048FE-B860-437C-BD4F-66CF41C7E01E}"/>
              </a:ext>
            </a:extLst>
          </p:cNvPr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Tvorba dotazníku pro průzkumy dopravního chování </a:t>
            </a:r>
          </a:p>
        </p:txBody>
      </p:sp>
    </p:spTree>
    <p:extLst>
      <p:ext uri="{BB962C8B-B14F-4D97-AF65-F5344CB8AC3E}">
        <p14:creationId xmlns:p14="http://schemas.microsoft.com/office/powerpoint/2010/main" val="1031272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838200" y="1711857"/>
            <a:ext cx="10515600" cy="632004"/>
          </a:xfrm>
        </p:spPr>
        <p:txBody>
          <a:bodyPr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PRŮZKUMY DOPRAVNÍHO CHOVÁNÍ U </a:t>
            </a:r>
            <a:r>
              <a:rPr lang="cs-CZ" sz="2800" b="1" cap="all" dirty="0" err="1">
                <a:solidFill>
                  <a:srgbClr val="1EA2C1"/>
                </a:solidFill>
                <a:latin typeface="Montserrat" panose="00000500000000000000" pitchFamily="2" charset="-18"/>
              </a:rPr>
              <a:t>sump</a:t>
            </a:r>
            <a:endParaRPr lang="cs-CZ" sz="2800" b="1" cap="all" dirty="0">
              <a:solidFill>
                <a:srgbClr val="1EA2C1"/>
              </a:solidFill>
              <a:latin typeface="Montserrat" panose="00000500000000000000" pitchFamily="2" charset="-18"/>
            </a:endParaRPr>
          </a:p>
        </p:txBody>
      </p:sp>
      <p:sp>
        <p:nvSpPr>
          <p:cNvPr id="21" name="Zástupný symbol pro obsah 20"/>
          <p:cNvSpPr>
            <a:spLocks noGrp="1"/>
          </p:cNvSpPr>
          <p:nvPr>
            <p:ph sz="half" idx="1"/>
          </p:nvPr>
        </p:nvSpPr>
        <p:spPr>
          <a:xfrm>
            <a:off x="838199" y="2597555"/>
            <a:ext cx="10515600" cy="398888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Využívají se při: </a:t>
            </a:r>
          </a:p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vyhodnocení současného stavu dopravní poptávky - identifikace slabých stránek dopravního systému, odhalování nových poptávkových trendů</a:t>
            </a:r>
          </a:p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monitoring sledovaných indikátorů, např. indikátor dělby přepravní práce (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modal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split)</a:t>
            </a:r>
          </a:p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evaluaci dopadů v minulosti přijatých opatření</a:t>
            </a:r>
          </a:p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sestavení poptávkového dopravního modelu, jehož lze využít k identifikaci potenciálně prospěšných opatření a jejich předběžnému hodnocení nebo modelování scénářů budoucího vývoje</a:t>
            </a:r>
          </a:p>
          <a:p>
            <a:pPr marL="0" indent="0">
              <a:buNone/>
            </a:pP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pPr marL="0" indent="0">
              <a:buNone/>
            </a:pP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Metodika průzkumů dopravního chování pro SUMP v ČR: </a:t>
            </a:r>
          </a:p>
          <a:p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Kouřil, P., </a:t>
            </a:r>
            <a:r>
              <a:rPr lang="cs-CZ" sz="17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Dytrt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, Z., Šimeček, M. (2021): Metodika průzkumu dopravního chování pro potřeby plánu udržitelné městské mobility. Centrum dopravního výzkumu, </a:t>
            </a:r>
            <a:r>
              <a:rPr lang="cs-CZ" sz="17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v.v.i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., Brno. Dostupná: 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hlinkClick r:id="rId2"/>
              </a:rPr>
              <a:t>https://www.shopcdv.cz/cs/pruzkum-dopravniho-chovani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224F7E6-2CEC-4866-935A-679435FDBB2C}"/>
              </a:ext>
            </a:extLst>
          </p:cNvPr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Tvorba dotazníku pro průzkumy dopravního chování </a:t>
            </a:r>
          </a:p>
        </p:txBody>
      </p:sp>
    </p:spTree>
    <p:extLst>
      <p:ext uri="{BB962C8B-B14F-4D97-AF65-F5344CB8AC3E}">
        <p14:creationId xmlns:p14="http://schemas.microsoft.com/office/powerpoint/2010/main" val="518843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1023258" y="1499848"/>
            <a:ext cx="10515600" cy="632004"/>
          </a:xfrm>
        </p:spPr>
        <p:txBody>
          <a:bodyPr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Zjišťované údaje v průzkumech dopravního chování u SUMP </a:t>
            </a:r>
          </a:p>
        </p:txBody>
      </p:sp>
      <p:sp>
        <p:nvSpPr>
          <p:cNvPr id="21" name="Zástupný symbol pro obsah 20"/>
          <p:cNvSpPr>
            <a:spLocks noGrp="1"/>
          </p:cNvSpPr>
          <p:nvPr>
            <p:ph sz="half" idx="1"/>
          </p:nvPr>
        </p:nvSpPr>
        <p:spPr>
          <a:xfrm>
            <a:off x="396491" y="2242402"/>
            <a:ext cx="11455875" cy="4532867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cs-CZ" sz="5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Na úrovni domácností: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9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Adresní bod bydliště domácnosti: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43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obec, ulice, číslo domu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9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Rozhodný den: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43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datum rozhodného dne (ke kterému se vztahují údaje o cestách), datum vyplnění dotazníku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9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Charakteristika domácnosti: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43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počet osob v domácnosti (bydlících trvale / přítomných v rozhodném dni) ve věku do 5 let; ve věku 6–17 let; ve věku 18+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9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Dopravní prostředky v domácnosti: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43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počet osobních automobilů soukromých,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43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počet osobních automobilů služebních,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43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počet užitkových a nákladních automobilů,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43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počet motocyklů, mopedů nebo skútrů,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43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počet jízdních kol.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9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Měsíční příjem domácnosti (kategorie)</a:t>
            </a: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D26BE65F-6972-4D48-89CF-81E0009F2D61}"/>
              </a:ext>
            </a:extLst>
          </p:cNvPr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Tvorba dotazníku pro průzkumy dopravního chování </a:t>
            </a:r>
          </a:p>
        </p:txBody>
      </p:sp>
    </p:spTree>
    <p:extLst>
      <p:ext uri="{BB962C8B-B14F-4D97-AF65-F5344CB8AC3E}">
        <p14:creationId xmlns:p14="http://schemas.microsoft.com/office/powerpoint/2010/main" val="108313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838200" y="1711857"/>
            <a:ext cx="10515600" cy="632004"/>
          </a:xfrm>
        </p:spPr>
        <p:txBody>
          <a:bodyPr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Zjišťované údaje v průzkumech dopravního chování u </a:t>
            </a:r>
            <a:r>
              <a:rPr lang="cs-CZ" sz="2800" b="1" cap="all" dirty="0" err="1">
                <a:solidFill>
                  <a:srgbClr val="1EA2C1"/>
                </a:solidFill>
                <a:latin typeface="Montserrat" panose="00000500000000000000" pitchFamily="2" charset="-18"/>
              </a:rPr>
              <a:t>sump</a:t>
            </a:r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 </a:t>
            </a:r>
          </a:p>
        </p:txBody>
      </p:sp>
      <p:sp>
        <p:nvSpPr>
          <p:cNvPr id="21" name="Zástupný symbol pro obsah 20"/>
          <p:cNvSpPr>
            <a:spLocks noGrp="1"/>
          </p:cNvSpPr>
          <p:nvPr>
            <p:ph sz="half" idx="1"/>
          </p:nvPr>
        </p:nvSpPr>
        <p:spPr>
          <a:xfrm>
            <a:off x="450793" y="2501760"/>
            <a:ext cx="11290413" cy="4434617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cs-CZ" sz="5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Na úrovni osob v domácnosti: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Sociodemografie</a:t>
            </a:r>
            <a:r>
              <a:rPr lang="cs-CZ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: rok narození, pohlaví, vzdělání, ekonomická aktivita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Práce: flexibilita pracovní doby, počet pracovních hodin za minulý měsíc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Dispozice dopravními prostředky: vlastnictví řidičských oprávnění, předplacené jízdné a slevy na VHD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Dostupnost vozidel (možnost využít vozidlo nezávisle na ostatních členech domácnosti): 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počet dostupných soukromých vozidel, dostupných služebních vozidel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dostupnost </a:t>
            </a:r>
            <a:r>
              <a:rPr lang="cs-CZ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carsharingu</a:t>
            </a:r>
            <a:endParaRPr lang="cs-CZ" sz="4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počet dostupných užitkových vozidel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počet dostupných jiných motorových vozidel, motocyklů a mopedů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počet dostupných jízdních kol a </a:t>
            </a:r>
            <a:r>
              <a:rPr lang="cs-CZ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elektrokol</a:t>
            </a:r>
            <a:endParaRPr lang="cs-CZ" sz="4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Dostupné parkování vozidel / úschova jízdního kola: doma, v práci či ve škole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Rozhodný den: realizace cest v rozhodném dni, důvod necestování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12BD6B4A-E29B-461D-A8E4-D6212A74EC7C}"/>
              </a:ext>
            </a:extLst>
          </p:cNvPr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Tvorba dotazníku pro průzkumy dopravního chování </a:t>
            </a:r>
          </a:p>
        </p:txBody>
      </p:sp>
    </p:spTree>
    <p:extLst>
      <p:ext uri="{BB962C8B-B14F-4D97-AF65-F5344CB8AC3E}">
        <p14:creationId xmlns:p14="http://schemas.microsoft.com/office/powerpoint/2010/main" val="1314113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916577" y="1488940"/>
            <a:ext cx="10515600" cy="632004"/>
          </a:xfrm>
        </p:spPr>
        <p:txBody>
          <a:bodyPr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Zjišťované údaje v průzkumech dopravního chování u </a:t>
            </a:r>
            <a:r>
              <a:rPr lang="cs-CZ" sz="2800" b="1" cap="all" dirty="0" err="1">
                <a:solidFill>
                  <a:srgbClr val="1EA2C1"/>
                </a:solidFill>
                <a:latin typeface="Montserrat" panose="00000500000000000000" pitchFamily="2" charset="-18"/>
              </a:rPr>
              <a:t>sump</a:t>
            </a:r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 </a:t>
            </a:r>
          </a:p>
        </p:txBody>
      </p:sp>
      <p:sp>
        <p:nvSpPr>
          <p:cNvPr id="21" name="Zástupný symbol pro obsah 20"/>
          <p:cNvSpPr>
            <a:spLocks noGrp="1"/>
          </p:cNvSpPr>
          <p:nvPr>
            <p:ph sz="half" idx="1"/>
          </p:nvPr>
        </p:nvSpPr>
        <p:spPr>
          <a:xfrm>
            <a:off x="359480" y="2223086"/>
            <a:ext cx="11466760" cy="454347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cs-CZ" sz="7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Na úrovni cest: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64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Místo počátku cesty (adresní bod/popis)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64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Čas počátku cesty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64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Čas strávený v jednotlivých dopravních prostředcích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5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Kategorie: pěšky; kolo; městský bus; regionální bus; dálkový bus; vlak; auto – jako řidič; auto – jako spolujezdec; letadlo (příp. trolejbus; tramvaj; metro; sdílená kola a koloběžky; car-</a:t>
            </a:r>
            <a:r>
              <a:rPr lang="cs-CZ" sz="5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sharing</a:t>
            </a:r>
            <a:r>
              <a:rPr lang="cs-CZ" sz="5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; taxi a sdílené jízdy)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5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Tyto údaje jsou při analýzách často převedeny do podoby „hlavního dopravního módu“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64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Účel cesty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5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Do práce; v rámci práce/služební; vzdělávání/škola; volnočasová aktivita; nákupy, služby; stravování; soukromé zařizování; návrat do bydliště; jiný účel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64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Odhad délky cesty v km.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64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Místo konce cesty (adresní bod/popis)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64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Čas konce cesty	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64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Indikace ukončení cestování v rozhodný den (poslední cesta)</a:t>
            </a:r>
            <a:endParaRPr lang="cs-CZ" sz="44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C0EB641-6D92-496F-8536-4E7A2C322994}"/>
              </a:ext>
            </a:extLst>
          </p:cNvPr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Tvorba dotazníku pro průzkumy dopravního chování </a:t>
            </a:r>
          </a:p>
        </p:txBody>
      </p:sp>
    </p:spTree>
    <p:extLst>
      <p:ext uri="{BB962C8B-B14F-4D97-AF65-F5344CB8AC3E}">
        <p14:creationId xmlns:p14="http://schemas.microsoft.com/office/powerpoint/2010/main" val="1769278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916577" y="1488940"/>
            <a:ext cx="10515600" cy="632004"/>
          </a:xfrm>
        </p:spPr>
        <p:txBody>
          <a:bodyPr>
            <a:normAutofit fontScale="90000"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Zjišťované údaje v průzkumech dopravního chování – další témata </a:t>
            </a:r>
          </a:p>
        </p:txBody>
      </p:sp>
      <p:sp>
        <p:nvSpPr>
          <p:cNvPr id="21" name="Zástupný symbol pro obsah 20"/>
          <p:cNvSpPr>
            <a:spLocks noGrp="1"/>
          </p:cNvSpPr>
          <p:nvPr>
            <p:ph sz="half" idx="1"/>
          </p:nvPr>
        </p:nvSpPr>
        <p:spPr>
          <a:xfrm>
            <a:off x="298520" y="2151721"/>
            <a:ext cx="11466760" cy="454347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64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Spokojenost s: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parkováním (možnosti: obecně, v místě bydliště, v místě pracoviště)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podmínkami pro jízdního kola, se stavem cyklistické infrastruktury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podmínkami pro pěší chůzi, se stavem pěší infrastruktury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64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Hodnocení fungování veřejné hromadné dopravy: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frekvence a rozsah využívání VHD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motivy / bariéry využívání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spokojenost s: frekvence spojů, dostupnost zastávek, pocit bezpečí, cena, obsazenost spojů, cestovní čas, komfort apod.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64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Možnosti parkování aut a úschovy jízdních kol: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parkování auta v místě bydliště a v zaměstnání (možnosti: na soukromém pozemku, vyhrazené stání, veřejný prostor apod.)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úschovy kola v zaměstnání / ve škole (možnosti: na ulici, bezpečná úschova)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64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Ochota ke změně dopravního módu: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frekvence využívání jednotlivých dopravních módů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míra ochoty ke změně využívaných módů ve prospěch udržitelných módů (VHD, kolo, chůze)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bariéry při přechodu na udržitelné módy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cs-CZ" sz="44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61CBD781-2FE2-4AA5-B90E-6F0B7E5DF2BF}"/>
              </a:ext>
            </a:extLst>
          </p:cNvPr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Tvorba dotazníku pro průzkumy dopravního chování </a:t>
            </a:r>
          </a:p>
        </p:txBody>
      </p:sp>
    </p:spTree>
    <p:extLst>
      <p:ext uri="{BB962C8B-B14F-4D97-AF65-F5344CB8AC3E}">
        <p14:creationId xmlns:p14="http://schemas.microsoft.com/office/powerpoint/2010/main" val="1423650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Odkazy, zdroje, literatura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rmAutofit/>
          </a:bodyPr>
          <a:lstStyle/>
          <a:p>
            <a:r>
              <a:rPr lang="cs-CZ" cap="all" dirty="0"/>
              <a:t>DISMAN, M. (2014): J</a:t>
            </a:r>
            <a:r>
              <a:rPr lang="cs-CZ" dirty="0"/>
              <a:t>ak se vyrábí sociologická znalost. Praha: Karolinum. ISBN 978-80-246-1966-8</a:t>
            </a:r>
            <a:endParaRPr lang="cs-CZ" cap="all" dirty="0"/>
          </a:p>
          <a:p>
            <a:r>
              <a:rPr lang="cs-CZ" cap="all" dirty="0"/>
              <a:t>Kouřil, P.; </a:t>
            </a:r>
            <a:r>
              <a:rPr lang="cs-CZ" cap="all" dirty="0" err="1"/>
              <a:t>Gabrhel</a:t>
            </a:r>
            <a:r>
              <a:rPr lang="cs-CZ" cap="all" dirty="0"/>
              <a:t>, V.; Šimeček, M.; Szabó, D.; </a:t>
            </a:r>
            <a:r>
              <a:rPr lang="cs-CZ" cap="all" dirty="0" err="1"/>
              <a:t>Tögel</a:t>
            </a:r>
            <a:r>
              <a:rPr lang="cs-CZ" cap="all" dirty="0"/>
              <a:t>, M.</a:t>
            </a:r>
            <a:r>
              <a:rPr lang="cs-CZ" dirty="0"/>
              <a:t> (2018): Konstrukce výběrového souboru průzkumů dopravního chování pro účely městského plánování. </a:t>
            </a:r>
            <a:r>
              <a:rPr lang="cs-CZ" i="1" dirty="0"/>
              <a:t>Urbanismus a územní rozvoj.</a:t>
            </a:r>
            <a:r>
              <a:rPr lang="cs-CZ" dirty="0"/>
              <a:t> Ročník XXI, 6/2018.</a:t>
            </a:r>
          </a:p>
          <a:p>
            <a:r>
              <a:rPr lang="cs-CZ" dirty="0"/>
              <a:t>REICHEL, J. (2009): Kapitoly metodologie sociálních výzkumů.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 a.s. ISBN 978-80-247-3006-6.</a:t>
            </a:r>
          </a:p>
          <a:p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575459F-4431-44BD-A13D-F890527A0288}"/>
              </a:ext>
            </a:extLst>
          </p:cNvPr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Tvorba dotazníku pro průzkumy dopravního chování </a:t>
            </a:r>
          </a:p>
        </p:txBody>
      </p:sp>
    </p:spTree>
    <p:extLst>
      <p:ext uri="{BB962C8B-B14F-4D97-AF65-F5344CB8AC3E}">
        <p14:creationId xmlns:p14="http://schemas.microsoft.com/office/powerpoint/2010/main" val="262369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"/>
            <a:ext cx="12192000" cy="145816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30922" y="1564078"/>
            <a:ext cx="9421935" cy="746623"/>
          </a:xfrm>
        </p:spPr>
        <p:txBody>
          <a:bodyPr>
            <a:normAutofit/>
          </a:bodyPr>
          <a:lstStyle/>
          <a:p>
            <a:pPr algn="ctr"/>
            <a:r>
              <a:rPr lang="cs-CZ" sz="40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Děkuji za pozornost!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40130" y="286867"/>
            <a:ext cx="70971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S@mpler</a:t>
            </a:r>
            <a:endParaRPr lang="cs-CZ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Integrated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Sustainable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Urban Mobility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Projects</a:t>
            </a:r>
            <a:endParaRPr lang="cs-CZ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122" y="5813922"/>
            <a:ext cx="2650923" cy="921417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9678" y="5795998"/>
            <a:ext cx="3463939" cy="946055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79" y="5778754"/>
            <a:ext cx="2163114" cy="950981"/>
          </a:xfrm>
          <a:prstGeom prst="rect">
            <a:avLst/>
          </a:prstGeom>
        </p:spPr>
      </p:pic>
      <p:sp>
        <p:nvSpPr>
          <p:cNvPr id="10" name="Zástupný symbol pro text 2"/>
          <p:cNvSpPr txBox="1">
            <a:spLocks/>
          </p:cNvSpPr>
          <p:nvPr/>
        </p:nvSpPr>
        <p:spPr>
          <a:xfrm>
            <a:off x="717662" y="2447992"/>
            <a:ext cx="10756676" cy="322863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Informace o projektu:</a:t>
            </a:r>
          </a:p>
          <a:p>
            <a:pPr algn="just">
              <a:lnSpc>
                <a:spcPct val="120000"/>
              </a:lnSpc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Hlavním cílem projektu je zvýšit kvalitu výuky na zapojených univerzitách v oblasti managementu udržitelné městské mobility. Naší snahou je rozšířit praktické dovednosti studentů díky implementaci praktické projektové metody výuky. Důraz je kladen na reflexi výzev, s kterými se města potýkají v reálném světě, především pak na problematiku Plánu udržitelné městské mobility (SUMP). Projekt by měl přispět ke zlepšení znalostí a dovedností studentů souvisejících s pozicí manažerů mobility.</a:t>
            </a:r>
          </a:p>
          <a:p>
            <a:pPr algn="just">
              <a:lnSpc>
                <a:spcPct val="120000"/>
              </a:lnSpc>
            </a:pP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pPr algn="ctr"/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Zpracovatel tématu: Kristýna Rybová 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  <a:hlinkClick r:id="rId6"/>
            </a:endParaRPr>
          </a:p>
          <a:p>
            <a:pPr algn="ctr"/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hlinkClick r:id="rId6"/>
              </a:rPr>
              <a:t>mobilita-ieep.cz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pPr algn="ctr"/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Link na web databáze</a:t>
            </a:r>
          </a:p>
          <a:p>
            <a:pPr algn="ctr"/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77769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838200" y="1711857"/>
            <a:ext cx="10515600" cy="632004"/>
          </a:xfrm>
        </p:spPr>
        <p:txBody>
          <a:bodyPr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Řešená oblast </a:t>
            </a:r>
            <a:r>
              <a:rPr lang="cs-CZ" sz="2800" b="1" cap="all" dirty="0" err="1">
                <a:solidFill>
                  <a:srgbClr val="1EA2C1"/>
                </a:solidFill>
                <a:latin typeface="Montserrat" panose="00000500000000000000" pitchFamily="2" charset="-18"/>
              </a:rPr>
              <a:t>sump</a:t>
            </a:r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 cyklu</a:t>
            </a: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2584095"/>
            <a:ext cx="5536223" cy="3773770"/>
          </a:xfrm>
        </p:spPr>
      </p:pic>
      <p:sp>
        <p:nvSpPr>
          <p:cNvPr id="22" name="Zástupný symbol pro obsah 21"/>
          <p:cNvSpPr>
            <a:spLocks noGrp="1"/>
          </p:cNvSpPr>
          <p:nvPr>
            <p:ph sz="half" idx="2"/>
          </p:nvPr>
        </p:nvSpPr>
        <p:spPr>
          <a:xfrm>
            <a:off x="6567854" y="2597555"/>
            <a:ext cx="4785946" cy="37603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3.2 – Analyse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problems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and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opportunities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(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all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modes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Tvorba dotazníku pro průzkumy dopravního chování </a:t>
            </a:r>
          </a:p>
        </p:txBody>
      </p:sp>
    </p:spTree>
    <p:extLst>
      <p:ext uri="{BB962C8B-B14F-4D97-AF65-F5344CB8AC3E}">
        <p14:creationId xmlns:p14="http://schemas.microsoft.com/office/powerpoint/2010/main" val="1616718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50000" t="20073" r="10067" b="49977"/>
          <a:stretch/>
        </p:blipFill>
        <p:spPr>
          <a:xfrm>
            <a:off x="0" y="0"/>
            <a:ext cx="12192001" cy="914399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6191" y="248324"/>
            <a:ext cx="4299617" cy="1370331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837592" y="3323492"/>
            <a:ext cx="88186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solidFill>
                  <a:schemeClr val="bg1"/>
                </a:solidFill>
                <a:latin typeface="Montserrat" panose="00000500000000000000" pitchFamily="2" charset="-18"/>
              </a:rPr>
              <a:t>NAVAZUJÍCÍ ČÁST ÚKOLŮ URČENA PRO UČITELE</a:t>
            </a:r>
          </a:p>
          <a:p>
            <a:pPr algn="ctr"/>
            <a:endParaRPr lang="cs-CZ" sz="3600" b="1" dirty="0">
              <a:solidFill>
                <a:schemeClr val="bg1"/>
              </a:solidFill>
              <a:latin typeface="Montserrat" panose="000005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9811640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úkoly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10851" y="2521631"/>
            <a:ext cx="10928006" cy="3853462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Je to takto správně? – Diskutujte se studenty následující otázky a jejich formulaci, jak by šlo formulaci zlepšit, v čem může být problém?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Jezdíte hromadnou dopravou nebo vlastním autem?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Otázka se ptá na dvě věci najednou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Do jaké míry souhlasíte s následujícím tvrzením: „Lidé by neměli jezdit autem.“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Pozor na negativně postavené otázky, častý problém s pochopením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Kolikrát jste v poslední době jel/a osobním autem?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Pozor na pochopení termínů jako v poslední době, obvykle, … , lépe časově specifikovat, aby všichni období chápali stejně – např. Kolikrát jste za poslední týden použil/a osobní auto? Denně,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Nemyslíte si, že cestování veřejnou dopravou je dobré pro zdraví cestujících i životní prostředí?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Návodné, emotivní, otázka se ptá na dvě věci najednou, je postavená negativně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Myslíte si, že tento prostor by měl být využit pro parkoviště?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Lépe umožnit i jiné odpovědi – Pro co byste využil/a tento prostor? Parkoviště, dětské hřiště, …</a:t>
            </a:r>
          </a:p>
          <a:p>
            <a:pPr lvl="1"/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Tvorba dotazníku</a:t>
            </a:r>
          </a:p>
        </p:txBody>
      </p:sp>
    </p:spTree>
    <p:extLst>
      <p:ext uri="{BB962C8B-B14F-4D97-AF65-F5344CB8AC3E}">
        <p14:creationId xmlns:p14="http://schemas.microsoft.com/office/powerpoint/2010/main" val="27956846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úkoly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Je to takto správně II?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Jak často cestujete sdíleným autem? Proč s ním necestujete častěji?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Otázka rovnou předpokládá, že respondent sdílená auta nevyužívá dost často a že by s nimi mohl cestovat častěji bez ohledu na to, jak často je reálně využívá a zda jsou v jeho městě vůbec k dispozici. Lépe otázky rozdělit a ptát se, proč necestuje častěji jen v případě některých odpovědí.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Kdy naposledy jste jel/a hromadnou dopravou?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Předpokládá, že respondent hromadnou dopravou jezdí, záleží na předchozích otázkách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Kolikrát jste za poslední dva roky jel/a hromadnou dopravou?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Volit rozumný časový rozsah, aby byl respondent schopen odpovědět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Porušujete dopravní předpisy?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Příliš osobní otázky – osobní, nedoporučované postoje nebo chování – lépe se neptat přímo na osobní život, ale obecný postoj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Tvorba dotazníku</a:t>
            </a:r>
          </a:p>
        </p:txBody>
      </p:sp>
    </p:spTree>
    <p:extLst>
      <p:ext uri="{BB962C8B-B14F-4D97-AF65-F5344CB8AC3E}">
        <p14:creationId xmlns:p14="http://schemas.microsoft.com/office/powerpoint/2010/main" val="14984925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úkoly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Vlastní tvorba dotazníku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Na základě přednášky, ale i dalších zdrojů dat, zkuste vytvořit vlastní návrh dotazníkového šetření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Příprava dotazníku nezačíná u otázek v dotazníku, ale u volby tématu (výzkumného problému)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Promyslete, koho a jak byste se ptali (on-line, s tazatelem, telefonicky, …)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Připravte návrh dotazníku včetně úvodního oslovení a závěrečného poděkování</a:t>
            </a: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Tvorba dotazníku</a:t>
            </a:r>
          </a:p>
        </p:txBody>
      </p:sp>
    </p:spTree>
    <p:extLst>
      <p:ext uri="{BB962C8B-B14F-4D97-AF65-F5344CB8AC3E}">
        <p14:creationId xmlns:p14="http://schemas.microsoft.com/office/powerpoint/2010/main" val="34229057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"/>
            <a:ext cx="12192000" cy="145816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30922" y="1564078"/>
            <a:ext cx="9421935" cy="746623"/>
          </a:xfrm>
        </p:spPr>
        <p:txBody>
          <a:bodyPr>
            <a:normAutofit/>
          </a:bodyPr>
          <a:lstStyle/>
          <a:p>
            <a:pPr algn="ctr"/>
            <a:r>
              <a:rPr lang="cs-CZ" sz="40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Děkuji za pozornost!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40130" y="286867"/>
            <a:ext cx="70971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S@mpler</a:t>
            </a:r>
            <a:endParaRPr lang="cs-CZ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Integrated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Sustainable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Urban Mobility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Projects</a:t>
            </a:r>
            <a:endParaRPr lang="cs-CZ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122" y="5813922"/>
            <a:ext cx="2650923" cy="921417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9678" y="5795998"/>
            <a:ext cx="3463939" cy="946055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79" y="5778754"/>
            <a:ext cx="2163114" cy="950981"/>
          </a:xfrm>
          <a:prstGeom prst="rect">
            <a:avLst/>
          </a:prstGeom>
        </p:spPr>
      </p:pic>
      <p:sp>
        <p:nvSpPr>
          <p:cNvPr id="10" name="Zástupný symbol pro text 2"/>
          <p:cNvSpPr txBox="1">
            <a:spLocks/>
          </p:cNvSpPr>
          <p:nvPr/>
        </p:nvSpPr>
        <p:spPr>
          <a:xfrm>
            <a:off x="717662" y="2447992"/>
            <a:ext cx="10756676" cy="322863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Informace o projektu:</a:t>
            </a:r>
          </a:p>
          <a:p>
            <a:pPr algn="just">
              <a:lnSpc>
                <a:spcPct val="120000"/>
              </a:lnSpc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Hlavním cílem projektu je zvýšit kvalitu výuky na zapojených univerzitách v oblasti managementu udržitelné městské mobility. Naší snahou je rozšířit praktické dovednosti studentů díky implementaci praktické projektové metody výuky. Důraz je kladen na reflexi výzev, s kterými se města potýkají v reálném světě, především pak na problematiku Plánu udržitelné městské mobility (SUMP). Projekt by měl přispět ke zlepšení znalostí a dovedností studentů souvisejících s pozicí manažerů mobility.</a:t>
            </a:r>
          </a:p>
          <a:p>
            <a:pPr algn="just">
              <a:lnSpc>
                <a:spcPct val="120000"/>
              </a:lnSpc>
            </a:pP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pPr algn="just">
              <a:lnSpc>
                <a:spcPct val="120000"/>
              </a:lnSpc>
            </a:pP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pPr algn="ctr"/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Zpracovatel tématu: Kristýna Rybová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  <a:hlinkClick r:id="rId6"/>
            </a:endParaRPr>
          </a:p>
          <a:p>
            <a:pPr algn="ctr"/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hlinkClick r:id="rId6"/>
              </a:rPr>
              <a:t>mobilita-ieep.cz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pPr algn="ctr"/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Link na web databáze</a:t>
            </a:r>
          </a:p>
          <a:p>
            <a:pPr algn="ctr"/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80776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dotazník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Kvantitativní metoda sběru dat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cs-CZ" dirty="0"/>
              <a:t>Velké množství respondentů, relativně nenáročné na čas i finance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Snaha o </a:t>
            </a:r>
            <a:r>
              <a:rPr lang="cs-CZ" dirty="0" err="1"/>
              <a:t>reprezentativitu</a:t>
            </a:r>
            <a:r>
              <a:rPr lang="cs-CZ" dirty="0"/>
              <a:t> a srovnatelnost výsledků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Vysoká míra standardizace dotazníků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/>
              <a:t>Postup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cs-CZ" dirty="0"/>
              <a:t>Výběr výzkumného problému, jeho rozložení na zjistitelné proměnné, formulace hypotéz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cs-CZ" dirty="0"/>
              <a:t>Výběr vzorku a metody sběru dat (online vs. papírové dotazníky)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cs-CZ" dirty="0"/>
              <a:t>Příprava dotazníku a jeho testování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cs-CZ" dirty="0"/>
              <a:t>Sběr dat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cs-CZ" dirty="0"/>
              <a:t>Detailní analýza dat, včetně možností využít statistické metody</a:t>
            </a:r>
          </a:p>
          <a:p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D2065DC-7E8F-43F0-B4B3-5C6B68035D5C}"/>
              </a:ext>
            </a:extLst>
          </p:cNvPr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Tvorba dotazníku pro průzkumy dopravního chování </a:t>
            </a:r>
          </a:p>
        </p:txBody>
      </p:sp>
    </p:spTree>
    <p:extLst>
      <p:ext uri="{BB962C8B-B14F-4D97-AF65-F5344CB8AC3E}">
        <p14:creationId xmlns:p14="http://schemas.microsoft.com/office/powerpoint/2010/main" val="124084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Před tvorbou dotazníku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Nutno dobře plánovat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Co je cílem dotazníku? Co chceme zjistit?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Koho se chceme ptát?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Jakým způsobem budeme dotazník distribuovat?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Otázky v dotazníku vycházejí z formulovaných hypotéz!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8FFD9100-0A7A-4D0E-8933-E9D4251662EB}"/>
              </a:ext>
            </a:extLst>
          </p:cNvPr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Tvorba dotazníku pro průzkumy dopravního chování </a:t>
            </a:r>
          </a:p>
        </p:txBody>
      </p:sp>
    </p:spTree>
    <p:extLst>
      <p:ext uri="{BB962C8B-B14F-4D97-AF65-F5344CB8AC3E}">
        <p14:creationId xmlns:p14="http://schemas.microsoft.com/office/powerpoint/2010/main" val="80078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Struktura dotazníku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Úvod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Krátký úvod do problematiky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Kdo a proč dotazník zadává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K čemu výzkum je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Informace o zachování anonymity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Časový rozsah vyplněný dotazníku (reálný odhad)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Otázky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Identifikace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Otázky týkající se věku, pohlaví, příjmu, velikosti místa bydliště atd.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Většinou na konci dotazníku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A2012561-AC45-498A-8B5C-FDE22A59A4C9}"/>
              </a:ext>
            </a:extLst>
          </p:cNvPr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Tvorba dotazníku pro průzkumy dopravního chování </a:t>
            </a:r>
          </a:p>
        </p:txBody>
      </p:sp>
    </p:spTree>
    <p:extLst>
      <p:ext uri="{BB962C8B-B14F-4D97-AF65-F5344CB8AC3E}">
        <p14:creationId xmlns:p14="http://schemas.microsoft.com/office/powerpoint/2010/main" val="73368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Struktura dotazníku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Obecné doporučení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Na začátek lehčí otázky, přitažlivější, se snahou upoutat a neodradit respondenta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Uprostřed – náročnější otázky, méně zajímavé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Na konec – faktografické otázky, nejsou náročné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Tvořit z otázek logické celky – seskupit podobné otázky do tematických bloků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Čím méně otázek, tím lépe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61F87249-DC67-41E6-A604-43E9F0392975}"/>
              </a:ext>
            </a:extLst>
          </p:cNvPr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Tvorba dotazníku pro průzkumy dopravního chování </a:t>
            </a:r>
          </a:p>
        </p:txBody>
      </p:sp>
    </p:spTree>
    <p:extLst>
      <p:ext uri="{BB962C8B-B14F-4D97-AF65-F5344CB8AC3E}">
        <p14:creationId xmlns:p14="http://schemas.microsoft.com/office/powerpoint/2010/main" val="1951470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838200" y="1711857"/>
            <a:ext cx="10515600" cy="632004"/>
          </a:xfrm>
        </p:spPr>
        <p:txBody>
          <a:bodyPr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Typy otázek v dotazníku</a:t>
            </a:r>
          </a:p>
        </p:txBody>
      </p:sp>
      <p:sp>
        <p:nvSpPr>
          <p:cNvPr id="21" name="Zástupný symbol pro obsah 20"/>
          <p:cNvSpPr>
            <a:spLocks noGrp="1"/>
          </p:cNvSpPr>
          <p:nvPr>
            <p:ph sz="half" idx="1"/>
          </p:nvPr>
        </p:nvSpPr>
        <p:spPr>
          <a:xfrm>
            <a:off x="838200" y="2597555"/>
            <a:ext cx="5181600" cy="39888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Otevřené otázky</a:t>
            </a:r>
          </a:p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Respondent odpovídá vlastními slovy</a:t>
            </a:r>
          </a:p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Velmi důležité, aby otázku chápali všichni stejně a odpovídali skutečně na to, na co se výzkumník ptá</a:t>
            </a:r>
          </a:p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Možný problém s vyhodnocením</a:t>
            </a:r>
          </a:p>
          <a:p>
            <a:pPr marL="0" indent="0">
              <a:buNone/>
            </a:pPr>
            <a:r>
              <a:rPr lang="cs-CZ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Polouzavřené</a:t>
            </a:r>
            <a:r>
              <a:rPr lang="cs-CZ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otázky</a:t>
            </a:r>
          </a:p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Respondentovi nabídnuty nejčastější možnosti odpovědí a umožněno doplnit vlastní názory, postoje, vyjádření atd.</a:t>
            </a:r>
          </a:p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Např. varianta „Jiné, uveďte jaké …“</a:t>
            </a:r>
          </a:p>
        </p:txBody>
      </p:sp>
      <p:sp>
        <p:nvSpPr>
          <p:cNvPr id="22" name="Zástupný symbol pro obsah 21"/>
          <p:cNvSpPr>
            <a:spLocks noGrp="1"/>
          </p:cNvSpPr>
          <p:nvPr>
            <p:ph sz="half" idx="2"/>
          </p:nvPr>
        </p:nvSpPr>
        <p:spPr>
          <a:xfrm>
            <a:off x="6163408" y="2597555"/>
            <a:ext cx="5190392" cy="39888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Uzavřené otázky</a:t>
            </a:r>
          </a:p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Připravené, standardizované odpovědi na otázky</a:t>
            </a:r>
          </a:p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Kategorie odpovědí musí být</a:t>
            </a:r>
          </a:p>
          <a:p>
            <a:pPr lvl="1"/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Vyčerpávající – musí pokrývat všechny možné varianty odpovědi</a:t>
            </a:r>
          </a:p>
          <a:p>
            <a:pPr lvl="1"/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Výlučné – kategorie se nesmí překrývat, respondent musí být schopen se jasně zařadit do jedno kategorie</a:t>
            </a:r>
          </a:p>
          <a:p>
            <a:pPr lvl="1"/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Oboustranně souměrné – např. stejný počet kladných a záporných hodnocení</a:t>
            </a:r>
          </a:p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Podrobnější kategorie lze následně dle potřeby seskupit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512F370A-1FF2-406D-994D-341A7C46CFA4}"/>
              </a:ext>
            </a:extLst>
          </p:cNvPr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Tvorba dotazníku pro průzkumy dopravního chování </a:t>
            </a:r>
          </a:p>
        </p:txBody>
      </p:sp>
    </p:spTree>
    <p:extLst>
      <p:ext uri="{BB962C8B-B14F-4D97-AF65-F5344CB8AC3E}">
        <p14:creationId xmlns:p14="http://schemas.microsoft.com/office/powerpoint/2010/main" val="1298225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Jak se ptát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Používat jednoduchý jazyk – pozor na zkratky, odborné termíny, slang,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Ptát se jednoznačně – otázka vždy jen na jednu věc, jasné vymezení odpovědí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Ptát se na přímé zážitky spíše než na hypotetické události – ne: Jak byste reagoval/a, pokud byste se stal/a účastníkem dopravní nehody?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Nenavádět respondenta k odpovědi – ne: 9 z 10 expertů doporučuje … Co si myslíte Vy?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U každé otázky informace, kolik se vybírá odpovědí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U otázek, kde má respondent uvést číslo, vždy uvádět jednotky (např. týdny, měsíce … - volit rozumně)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Vyhnout se záporně formulovaným otázkám, zejména dvojí negaci – ne: Nemyslím si, že by se nemělo více investovat do udržitelné dopravy ve městech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B1A551D-DD60-4371-9D19-A9706C1DF09C}"/>
              </a:ext>
            </a:extLst>
          </p:cNvPr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Tvorba dotazníku pro průzkumy dopravního chování </a:t>
            </a:r>
          </a:p>
        </p:txBody>
      </p:sp>
    </p:spTree>
    <p:extLst>
      <p:ext uri="{BB962C8B-B14F-4D97-AF65-F5344CB8AC3E}">
        <p14:creationId xmlns:p14="http://schemas.microsoft.com/office/powerpoint/2010/main" val="1207712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Jak se ptát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Rozhodnutí o možnosti „nevím“ („neumím se vyjádřit“, „nedovedu posoudit“)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Jen tam, kde je skutečně reálné, že respondent neví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Rozhodnutí o použití „střední možnosti“ („ani ano, ani ne“, „napůl“, …)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Některé výrazy si může každý respondent interpretovat jinak – např. několik, obyčejně, někdy, občas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Příliš široké znění otázky vede k příliš širokým odpovědím – např. Co si myslíte o udržitelné dopravě?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Ptát se jen na věci, které respondent může vědět a výzkumník je nemůže zjistit jinak – ne: Jaký je průměrný počet dopravních nehod ve Vašem městě za posledních 5 let?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Není dobré respondenta „zkoušet“ – ne: Vyjmenujte posledních 10 ministrů dopravy ČR.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368C199F-2F3F-412D-8322-A04988F8436D}"/>
              </a:ext>
            </a:extLst>
          </p:cNvPr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Tvorba dotazníku pro průzkumy dopravního chování </a:t>
            </a:r>
          </a:p>
        </p:txBody>
      </p:sp>
    </p:spTree>
    <p:extLst>
      <p:ext uri="{BB962C8B-B14F-4D97-AF65-F5344CB8AC3E}">
        <p14:creationId xmlns:p14="http://schemas.microsoft.com/office/powerpoint/2010/main" val="15619289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2258</Words>
  <Application>Microsoft Office PowerPoint</Application>
  <PresentationFormat>Širokoúhlá obrazovka</PresentationFormat>
  <Paragraphs>236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Lora</vt:lpstr>
      <vt:lpstr>Montserrat</vt:lpstr>
      <vt:lpstr>Motiv Office</vt:lpstr>
      <vt:lpstr>tvorba dotazníku PRO PRŮZKUMy DOPRAVNÍHO CHOVÁNÍ</vt:lpstr>
      <vt:lpstr>Řešená oblast sump cyklu</vt:lpstr>
      <vt:lpstr>dotazník</vt:lpstr>
      <vt:lpstr>Před tvorbou dotazníku</vt:lpstr>
      <vt:lpstr>Struktura dotazníku</vt:lpstr>
      <vt:lpstr>Struktura dotazníku</vt:lpstr>
      <vt:lpstr>Typy otázek v dotazníku</vt:lpstr>
      <vt:lpstr>Jak se ptát</vt:lpstr>
      <vt:lpstr>Jak se ptát</vt:lpstr>
      <vt:lpstr>Jak se ptát</vt:lpstr>
      <vt:lpstr>Distribuce dotazníků</vt:lpstr>
      <vt:lpstr>Výhody a nevýhody online dotazníku</vt:lpstr>
      <vt:lpstr>PRŮZKUMY DOPRAVNÍHO CHOVÁNÍ U sump</vt:lpstr>
      <vt:lpstr>Zjišťované údaje v průzkumech dopravního chování u SUMP </vt:lpstr>
      <vt:lpstr>Zjišťované údaje v průzkumech dopravního chování u sump </vt:lpstr>
      <vt:lpstr>Zjišťované údaje v průzkumech dopravního chování u sump </vt:lpstr>
      <vt:lpstr>Zjišťované údaje v průzkumech dopravního chování – další témata </vt:lpstr>
      <vt:lpstr>Odkazy, zdroje, literatura</vt:lpstr>
      <vt:lpstr>Děkuji za pozornost!</vt:lpstr>
      <vt:lpstr>Prezentace aplikace PowerPoint</vt:lpstr>
      <vt:lpstr>úkoly</vt:lpstr>
      <vt:lpstr>úkoly</vt:lpstr>
      <vt:lpstr>úkoly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Alice Králiková</dc:creator>
  <cp:lastModifiedBy>Hana.Bruhova-Foltynova</cp:lastModifiedBy>
  <cp:revision>47</cp:revision>
  <dcterms:created xsi:type="dcterms:W3CDTF">2021-04-05T10:49:40Z</dcterms:created>
  <dcterms:modified xsi:type="dcterms:W3CDTF">2022-02-28T13:34:16Z</dcterms:modified>
</cp:coreProperties>
</file>