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4827" r:id="rId1"/>
    <p:sldMasterId id="2147484843" r:id="rId2"/>
    <p:sldMasterId id="2147484886" r:id="rId3"/>
  </p:sldMasterIdLst>
  <p:notesMasterIdLst>
    <p:notesMasterId r:id="rId66"/>
  </p:notesMasterIdLst>
  <p:handoutMasterIdLst>
    <p:handoutMasterId r:id="rId67"/>
  </p:handoutMasterIdLst>
  <p:sldIdLst>
    <p:sldId id="257" r:id="rId4"/>
    <p:sldId id="835" r:id="rId5"/>
    <p:sldId id="840" r:id="rId6"/>
    <p:sldId id="836" r:id="rId7"/>
    <p:sldId id="838" r:id="rId8"/>
    <p:sldId id="842" r:id="rId9"/>
    <p:sldId id="839" r:id="rId10"/>
    <p:sldId id="846" r:id="rId11"/>
    <p:sldId id="847" r:id="rId12"/>
    <p:sldId id="845" r:id="rId13"/>
    <p:sldId id="841" r:id="rId14"/>
    <p:sldId id="844" r:id="rId15"/>
    <p:sldId id="843" r:id="rId16"/>
    <p:sldId id="837" r:id="rId17"/>
    <p:sldId id="848" r:id="rId18"/>
    <p:sldId id="849" r:id="rId19"/>
    <p:sldId id="850" r:id="rId20"/>
    <p:sldId id="851" r:id="rId21"/>
    <p:sldId id="856" r:id="rId22"/>
    <p:sldId id="852" r:id="rId23"/>
    <p:sldId id="853" r:id="rId24"/>
    <p:sldId id="854" r:id="rId25"/>
    <p:sldId id="855" r:id="rId26"/>
    <p:sldId id="894" r:id="rId27"/>
    <p:sldId id="857" r:id="rId28"/>
    <p:sldId id="858" r:id="rId29"/>
    <p:sldId id="860" r:id="rId30"/>
    <p:sldId id="859" r:id="rId31"/>
    <p:sldId id="861" r:id="rId32"/>
    <p:sldId id="862" r:id="rId33"/>
    <p:sldId id="863" r:id="rId34"/>
    <p:sldId id="864" r:id="rId35"/>
    <p:sldId id="865" r:id="rId36"/>
    <p:sldId id="869" r:id="rId37"/>
    <p:sldId id="870" r:id="rId38"/>
    <p:sldId id="872" r:id="rId39"/>
    <p:sldId id="871" r:id="rId40"/>
    <p:sldId id="895" r:id="rId41"/>
    <p:sldId id="867" r:id="rId42"/>
    <p:sldId id="866" r:id="rId43"/>
    <p:sldId id="874" r:id="rId44"/>
    <p:sldId id="896" r:id="rId45"/>
    <p:sldId id="875" r:id="rId46"/>
    <p:sldId id="876" r:id="rId47"/>
    <p:sldId id="877" r:id="rId48"/>
    <p:sldId id="878" r:id="rId49"/>
    <p:sldId id="879" r:id="rId50"/>
    <p:sldId id="880" r:id="rId51"/>
    <p:sldId id="881" r:id="rId52"/>
    <p:sldId id="882" r:id="rId53"/>
    <p:sldId id="887" r:id="rId54"/>
    <p:sldId id="885" r:id="rId55"/>
    <p:sldId id="886" r:id="rId56"/>
    <p:sldId id="883" r:id="rId57"/>
    <p:sldId id="888" r:id="rId58"/>
    <p:sldId id="884" r:id="rId59"/>
    <p:sldId id="889" r:id="rId60"/>
    <p:sldId id="890" r:id="rId61"/>
    <p:sldId id="891" r:id="rId62"/>
    <p:sldId id="892" r:id="rId63"/>
    <p:sldId id="893" r:id="rId64"/>
    <p:sldId id="897" r:id="rId65"/>
  </p:sldIdLst>
  <p:sldSz cx="12192000" cy="6858000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0000"/>
    <a:srgbClr val="0B2A51"/>
    <a:srgbClr val="DDDDDD"/>
    <a:srgbClr val="001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68194" autoAdjust="0"/>
  </p:normalViewPr>
  <p:slideViewPr>
    <p:cSldViewPr snapToGrid="0">
      <p:cViewPr varScale="1">
        <p:scale>
          <a:sx n="111" d="100"/>
          <a:sy n="111" d="100"/>
        </p:scale>
        <p:origin x="207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5" d="100"/>
        <a:sy n="13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Arbeitsblat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-Arbeitsblat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-Arbeitsblat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ssner\Desktop\studentische%20Arbeiten\2019_DA_Kurtze\Berechnung_S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-Arbeitsblat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600" dirty="0">
                <a:solidFill>
                  <a:schemeClr val="tx1"/>
                </a:solidFill>
              </a:rPr>
              <a:t>Anstelle</a:t>
            </a:r>
            <a:r>
              <a:rPr lang="de-DE" sz="1600" baseline="0" dirty="0">
                <a:solidFill>
                  <a:schemeClr val="tx1"/>
                </a:solidFill>
              </a:rPr>
              <a:t> von E-</a:t>
            </a:r>
            <a:r>
              <a:rPr lang="de-DE" sz="1600" baseline="0" dirty="0" err="1">
                <a:solidFill>
                  <a:schemeClr val="tx1"/>
                </a:solidFill>
              </a:rPr>
              <a:t>Scootern</a:t>
            </a:r>
            <a:r>
              <a:rPr lang="de-DE" sz="1600" baseline="0" dirty="0">
                <a:solidFill>
                  <a:schemeClr val="tx1"/>
                </a:solidFill>
              </a:rPr>
              <a:t> verwendet:</a:t>
            </a:r>
            <a:endParaRPr lang="de-DE" sz="16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Tabelle1!$D$3</c:f>
              <c:strCache>
                <c:ptCount val="1"/>
                <c:pt idx="0">
                  <c:v>Portland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Tabelle1!$C$4:$C$11</c:f>
              <c:strCache>
                <c:ptCount val="8"/>
                <c:pt idx="0">
                  <c:v>Fuß</c:v>
                </c:pt>
                <c:pt idx="1">
                  <c:v>Uber</c:v>
                </c:pt>
                <c:pt idx="2">
                  <c:v>Eigener Pkw</c:v>
                </c:pt>
                <c:pt idx="3">
                  <c:v>ÖPNV</c:v>
                </c:pt>
                <c:pt idx="4">
                  <c:v>kein Weg</c:v>
                </c:pt>
                <c:pt idx="5">
                  <c:v>eigenes Fahrrad</c:v>
                </c:pt>
                <c:pt idx="6">
                  <c:v>Leihfahrrad</c:v>
                </c:pt>
                <c:pt idx="7">
                  <c:v>sonstiges</c:v>
                </c:pt>
              </c:strCache>
            </c:strRef>
          </c:cat>
          <c:val>
            <c:numRef>
              <c:f>Tabelle1!$D$4:$D$11</c:f>
              <c:numCache>
                <c:formatCode>0%</c:formatCode>
                <c:ptCount val="8"/>
                <c:pt idx="0">
                  <c:v>0.36</c:v>
                </c:pt>
                <c:pt idx="1">
                  <c:v>0.2</c:v>
                </c:pt>
                <c:pt idx="2">
                  <c:v>0.18</c:v>
                </c:pt>
                <c:pt idx="3">
                  <c:v>0.09</c:v>
                </c:pt>
                <c:pt idx="4">
                  <c:v>7.0000000000000007E-2</c:v>
                </c:pt>
                <c:pt idx="5">
                  <c:v>0.04</c:v>
                </c:pt>
                <c:pt idx="6">
                  <c:v>0.04</c:v>
                </c:pt>
                <c:pt idx="7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E6-4948-98D6-285143CEDFD4}"/>
            </c:ext>
          </c:extLst>
        </c:ser>
        <c:ser>
          <c:idx val="1"/>
          <c:order val="1"/>
          <c:tx>
            <c:strRef>
              <c:f>Tabelle1!$E$3</c:f>
              <c:strCache>
                <c:ptCount val="1"/>
                <c:pt idx="0">
                  <c:v>Paris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Tabelle1!$C$4:$C$11</c:f>
              <c:strCache>
                <c:ptCount val="8"/>
                <c:pt idx="0">
                  <c:v>Fuß</c:v>
                </c:pt>
                <c:pt idx="1">
                  <c:v>Uber</c:v>
                </c:pt>
                <c:pt idx="2">
                  <c:v>Eigener Pkw</c:v>
                </c:pt>
                <c:pt idx="3">
                  <c:v>ÖPNV</c:v>
                </c:pt>
                <c:pt idx="4">
                  <c:v>kein Weg</c:v>
                </c:pt>
                <c:pt idx="5">
                  <c:v>eigenes Fahrrad</c:v>
                </c:pt>
                <c:pt idx="6">
                  <c:v>Leihfahrrad</c:v>
                </c:pt>
                <c:pt idx="7">
                  <c:v>sonstiges</c:v>
                </c:pt>
              </c:strCache>
            </c:strRef>
          </c:cat>
          <c:val>
            <c:numRef>
              <c:f>Tabelle1!$E$4:$E$11</c:f>
              <c:numCache>
                <c:formatCode>0%</c:formatCode>
                <c:ptCount val="8"/>
                <c:pt idx="0">
                  <c:v>0.47</c:v>
                </c:pt>
                <c:pt idx="1">
                  <c:v>0.04</c:v>
                </c:pt>
                <c:pt idx="2">
                  <c:v>0.03</c:v>
                </c:pt>
                <c:pt idx="3">
                  <c:v>0.28999999999999998</c:v>
                </c:pt>
                <c:pt idx="4">
                  <c:v>0.03</c:v>
                </c:pt>
                <c:pt idx="5">
                  <c:v>0.02</c:v>
                </c:pt>
                <c:pt idx="6">
                  <c:v>7.0000000000000007E-2</c:v>
                </c:pt>
                <c:pt idx="7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E6-4948-98D6-285143CED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39584640"/>
        <c:axId val="539587264"/>
      </c:barChart>
      <c:catAx>
        <c:axId val="539584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539587264"/>
        <c:crosses val="autoZero"/>
        <c:auto val="1"/>
        <c:lblAlgn val="ctr"/>
        <c:lblOffset val="100"/>
        <c:noMultiLvlLbl val="0"/>
      </c:catAx>
      <c:valAx>
        <c:axId val="539587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958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Trip Length Copenhagen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Häufigkeit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Tabelle2!$AD$4:$AD$14</c:f>
              <c:numCache>
                <c:formatCode>General</c:formatCode>
                <c:ptCount val="11"/>
                <c:pt idx="0">
                  <c:v>557</c:v>
                </c:pt>
                <c:pt idx="1">
                  <c:v>412</c:v>
                </c:pt>
                <c:pt idx="2">
                  <c:v>263</c:v>
                </c:pt>
                <c:pt idx="3">
                  <c:v>284</c:v>
                </c:pt>
                <c:pt idx="4">
                  <c:v>144</c:v>
                </c:pt>
                <c:pt idx="5">
                  <c:v>69</c:v>
                </c:pt>
                <c:pt idx="6">
                  <c:v>44</c:v>
                </c:pt>
                <c:pt idx="7">
                  <c:v>28</c:v>
                </c:pt>
                <c:pt idx="8">
                  <c:v>5</c:v>
                </c:pt>
                <c:pt idx="9">
                  <c:v>11</c:v>
                </c:pt>
                <c:pt idx="1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52-4AEC-927A-40685C2D4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5205648"/>
        <c:axId val="415206632"/>
      </c:barChart>
      <c:lineChart>
        <c:grouping val="standard"/>
        <c:varyColors val="0"/>
        <c:ser>
          <c:idx val="1"/>
          <c:order val="1"/>
          <c:tx>
            <c:v>Kumuliert %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Tabelle2!$AE$4:$AE$14</c:f>
              <c:numCache>
                <c:formatCode>0.00%</c:formatCode>
                <c:ptCount val="11"/>
                <c:pt idx="0">
                  <c:v>0.3012439156300703</c:v>
                </c:pt>
                <c:pt idx="1">
                  <c:v>0.52406706327744723</c:v>
                </c:pt>
                <c:pt idx="2">
                  <c:v>0.66630611141157381</c:v>
                </c:pt>
                <c:pt idx="3">
                  <c:v>0.81990265008112495</c:v>
                </c:pt>
                <c:pt idx="4">
                  <c:v>0.89778258518117904</c:v>
                </c:pt>
                <c:pt idx="5">
                  <c:v>0.93510005408328822</c:v>
                </c:pt>
                <c:pt idx="6">
                  <c:v>0.95889670091941592</c:v>
                </c:pt>
                <c:pt idx="7">
                  <c:v>0.97404002163331527</c:v>
                </c:pt>
                <c:pt idx="8">
                  <c:v>0.97674418604651159</c:v>
                </c:pt>
                <c:pt idx="9">
                  <c:v>0.98269334775554351</c:v>
                </c:pt>
                <c:pt idx="1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52-4AEC-927A-40685C2D4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0390632"/>
        <c:axId val="250389648"/>
      </c:lineChart>
      <c:catAx>
        <c:axId val="4152056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Wegelänge in Km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5206632"/>
        <c:crosses val="autoZero"/>
        <c:auto val="1"/>
        <c:lblAlgn val="ctr"/>
        <c:lblOffset val="100"/>
        <c:noMultiLvlLbl val="0"/>
      </c:catAx>
      <c:valAx>
        <c:axId val="415206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Häufigkeit (Abs)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5205648"/>
        <c:crosses val="autoZero"/>
        <c:crossBetween val="between"/>
      </c:valAx>
      <c:valAx>
        <c:axId val="250389648"/>
        <c:scaling>
          <c:orientation val="minMax"/>
          <c:max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kumuliert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0390632"/>
        <c:crosses val="max"/>
        <c:crossBetween val="between"/>
      </c:valAx>
      <c:catAx>
        <c:axId val="250390632"/>
        <c:scaling>
          <c:orientation val="minMax"/>
        </c:scaling>
        <c:delete val="1"/>
        <c:axPos val="b"/>
        <c:majorTickMark val="out"/>
        <c:minorTickMark val="none"/>
        <c:tickLblPos val="nextTo"/>
        <c:crossAx val="2503896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smtClean="0"/>
              <a:t>E-</a:t>
            </a:r>
            <a:r>
              <a:rPr lang="de-DE" sz="1800" dirty="0" err="1" smtClean="0"/>
              <a:t>Scooter</a:t>
            </a:r>
            <a:r>
              <a:rPr lang="de-DE" sz="1800" dirty="0" smtClean="0"/>
              <a:t>-Sachbilanz</a:t>
            </a:r>
            <a:endParaRPr lang="de-DE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BF-4BEF-A8AB-945455217A0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BF-4BEF-A8AB-945455217A02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BF-4BEF-A8AB-945455217A02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BF-4BEF-A8AB-945455217A02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BBF-4BEF-A8AB-945455217A02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BBF-4BEF-A8AB-945455217A02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BBF-4BEF-A8AB-945455217A02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BBF-4BEF-A8AB-945455217A02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BBF-4BEF-A8AB-945455217A02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BBF-4BEF-A8AB-945455217A02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BBF-4BEF-A8AB-945455217A02}"/>
              </c:ext>
            </c:extLst>
          </c:dPt>
          <c:dLbls>
            <c:dLbl>
              <c:idx val="0"/>
              <c:layout>
                <c:manualLayout>
                  <c:x val="-7.7569474946815403E-2"/>
                  <c:y val="2.1190825235137354E-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BF-4BEF-A8AB-945455217A02}"/>
                </c:ext>
              </c:extLst>
            </c:dLbl>
            <c:dLbl>
              <c:idx val="3"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BBF-4BEF-A8AB-945455217A02}"/>
                </c:ext>
              </c:extLst>
            </c:dLbl>
            <c:dLbl>
              <c:idx val="4"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BBF-4BEF-A8AB-945455217A02}"/>
                </c:ext>
              </c:extLst>
            </c:dLbl>
            <c:dLbl>
              <c:idx val="10"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BBBF-4BEF-A8AB-945455217A02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'Sachbilanz Scooter'!$A$4:$A$14</c:f>
              <c:strCache>
                <c:ptCount val="11"/>
                <c:pt idx="0">
                  <c:v>Aluminiumrahmen</c:v>
                </c:pt>
                <c:pt idx="1">
                  <c:v>Stahlteile</c:v>
                </c:pt>
                <c:pt idx="2">
                  <c:v>Li-ion Akku</c:v>
                </c:pt>
                <c:pt idx="3">
                  <c:v>Elektromotor</c:v>
                </c:pt>
                <c:pt idx="4">
                  <c:v>Reifen und Schläuche</c:v>
                </c:pt>
                <c:pt idx="5">
                  <c:v>Ladegerät</c:v>
                </c:pt>
                <c:pt idx="6">
                  <c:v>LED´s</c:v>
                </c:pt>
                <c:pt idx="7">
                  <c:v>Plastik</c:v>
                </c:pt>
                <c:pt idx="8">
                  <c:v>Pulverbeschichtung</c:v>
                </c:pt>
                <c:pt idx="9">
                  <c:v>Leiterplatten</c:v>
                </c:pt>
                <c:pt idx="10">
                  <c:v>Verdrahtung</c:v>
                </c:pt>
              </c:strCache>
            </c:strRef>
          </c:cat>
          <c:val>
            <c:numRef>
              <c:f>'Sachbilanz Scooter'!$B$4:$B$14</c:f>
              <c:numCache>
                <c:formatCode>General</c:formatCode>
                <c:ptCount val="11"/>
                <c:pt idx="0">
                  <c:v>50.2</c:v>
                </c:pt>
                <c:pt idx="1">
                  <c:v>11.7</c:v>
                </c:pt>
                <c:pt idx="2">
                  <c:v>10</c:v>
                </c:pt>
                <c:pt idx="3">
                  <c:v>10</c:v>
                </c:pt>
                <c:pt idx="4">
                  <c:v>6.9</c:v>
                </c:pt>
                <c:pt idx="5">
                  <c:v>1.8</c:v>
                </c:pt>
                <c:pt idx="6">
                  <c:v>1.8</c:v>
                </c:pt>
                <c:pt idx="7">
                  <c:v>1.8</c:v>
                </c:pt>
                <c:pt idx="8">
                  <c:v>1.8</c:v>
                </c:pt>
                <c:pt idx="9">
                  <c:v>1.8</c:v>
                </c:pt>
                <c:pt idx="10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BBF-4BEF-A8AB-945455217A0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089874614057934"/>
          <c:y val="0.21173717008982323"/>
          <c:w val="0.16308439457699886"/>
          <c:h val="0.645191913390864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sz="1600">
                <a:solidFill>
                  <a:schemeClr val="tx1"/>
                </a:solidFill>
              </a:rPr>
              <a:t>Ladegerät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bg1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16-4622-852A-CBC1B624C0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16-4622-852A-CBC1B624C0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A16-4622-852A-CBC1B624C0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A16-4622-852A-CBC1B624C0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A16-4622-852A-CBC1B624C0F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A16-4622-852A-CBC1B624C0F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A16-4622-852A-CBC1B624C0F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A16-4622-852A-CBC1B624C0F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A16-4622-852A-CBC1B624C0F8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CA16-4622-852A-CBC1B624C0F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CA16-4622-852A-CBC1B624C0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'Sachbilanz Scooter'!$B$29:$B$37</c:f>
              <c:strCache>
                <c:ptCount val="9"/>
                <c:pt idx="0">
                  <c:v>Aluminium</c:v>
                </c:pt>
                <c:pt idx="1">
                  <c:v>Ferrite</c:v>
                </c:pt>
                <c:pt idx="2">
                  <c:v>Kupfer</c:v>
                </c:pt>
                <c:pt idx="3">
                  <c:v>Stahl</c:v>
                </c:pt>
                <c:pt idx="4">
                  <c:v>Leiterplatten</c:v>
                </c:pt>
                <c:pt idx="5">
                  <c:v>Kondensator</c:v>
                </c:pt>
                <c:pt idx="6">
                  <c:v>Kunststoffe</c:v>
                </c:pt>
                <c:pt idx="7">
                  <c:v>Messing</c:v>
                </c:pt>
                <c:pt idx="8">
                  <c:v>Keramik</c:v>
                </c:pt>
              </c:strCache>
            </c:strRef>
          </c:cat>
          <c:val>
            <c:numRef>
              <c:f>'Sachbilanz Scooter'!$C$29:$C$37</c:f>
              <c:numCache>
                <c:formatCode>General</c:formatCode>
                <c:ptCount val="9"/>
                <c:pt idx="0">
                  <c:v>49.8</c:v>
                </c:pt>
                <c:pt idx="1">
                  <c:v>12.1</c:v>
                </c:pt>
                <c:pt idx="2">
                  <c:v>11.7</c:v>
                </c:pt>
                <c:pt idx="3">
                  <c:v>8.4</c:v>
                </c:pt>
                <c:pt idx="4">
                  <c:v>6.9</c:v>
                </c:pt>
                <c:pt idx="5">
                  <c:v>5.5</c:v>
                </c:pt>
                <c:pt idx="6">
                  <c:v>3.9</c:v>
                </c:pt>
                <c:pt idx="7">
                  <c:v>1.8</c:v>
                </c:pt>
                <c:pt idx="8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A16-4622-852A-CBC1B624C0F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sz="1600">
                <a:solidFill>
                  <a:schemeClr val="tx1"/>
                </a:solidFill>
              </a:rPr>
              <a:t>Elektromotor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bg1">
                  <a:lumMod val="50000"/>
                </a:schemeClr>
              </a:solidFill>
            </a:ln>
          </c:spPr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B7-4D0C-BC4C-1C47B567A2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B7-4D0C-BC4C-1C47B567A2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6B7-4D0C-BC4C-1C47B567A2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6B7-4D0C-BC4C-1C47B567A2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'Sachbilanz Scooter'!$B$20:$B$23</c:f>
              <c:strCache>
                <c:ptCount val="4"/>
                <c:pt idx="0">
                  <c:v>Eisen</c:v>
                </c:pt>
                <c:pt idx="1">
                  <c:v>Aluminium</c:v>
                </c:pt>
                <c:pt idx="2">
                  <c:v>Kupfer</c:v>
                </c:pt>
                <c:pt idx="3">
                  <c:v>Polyethylen</c:v>
                </c:pt>
              </c:strCache>
            </c:strRef>
          </c:cat>
          <c:val>
            <c:numRef>
              <c:f>'Sachbilanz Scooter'!$C$20:$C$23</c:f>
              <c:numCache>
                <c:formatCode>General</c:formatCode>
                <c:ptCount val="4"/>
                <c:pt idx="0">
                  <c:v>58</c:v>
                </c:pt>
                <c:pt idx="1">
                  <c:v>20</c:v>
                </c:pt>
                <c:pt idx="2">
                  <c:v>20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B7-4D0C-BC4C-1C47B567A2A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26266297259723E-2"/>
          <c:y val="0.86234698839253066"/>
          <c:w val="0.87597403342740676"/>
          <c:h val="0.116407595264223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800" b="1"/>
              <a:t>E-Scooter CO2-Äquivalent</a:t>
            </a:r>
            <a:r>
              <a:rPr lang="de-DE" sz="1800" b="1" baseline="0"/>
              <a:t> Emissionen in g/pkm</a:t>
            </a:r>
            <a:endParaRPr lang="de-DE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7.8086700700873937E-2"/>
          <c:y val="0.14220963172804532"/>
          <c:w val="0.9043308817167085"/>
          <c:h val="0.701403939238473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053-4BE6-98EA-CDA488470FB4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Dashboard!$V$17:$V$29</c:f>
              <c:strCache>
                <c:ptCount val="13"/>
                <c:pt idx="0">
                  <c:v>51</c:v>
                </c:pt>
                <c:pt idx="1">
                  <c:v>164</c:v>
                </c:pt>
                <c:pt idx="2">
                  <c:v>242</c:v>
                </c:pt>
                <c:pt idx="3">
                  <c:v>328</c:v>
                </c:pt>
                <c:pt idx="4">
                  <c:v>357</c:v>
                </c:pt>
                <c:pt idx="5">
                  <c:v>655</c:v>
                </c:pt>
                <c:pt idx="6">
                  <c:v>778</c:v>
                </c:pt>
                <c:pt idx="7">
                  <c:v>Pkw</c:v>
                </c:pt>
                <c:pt idx="8">
                  <c:v>1146</c:v>
                </c:pt>
                <c:pt idx="9">
                  <c:v>1557</c:v>
                </c:pt>
                <c:pt idx="10">
                  <c:v>2293</c:v>
                </c:pt>
                <c:pt idx="11">
                  <c:v>3113</c:v>
                </c:pt>
                <c:pt idx="12">
                  <c:v>4586</c:v>
                </c:pt>
              </c:strCache>
            </c:strRef>
          </c:cat>
          <c:val>
            <c:numRef>
              <c:f>Dashboard!$W$17:$W$29</c:f>
              <c:numCache>
                <c:formatCode>0.0</c:formatCode>
                <c:ptCount val="13"/>
                <c:pt idx="0">
                  <c:v>3490.843605601176</c:v>
                </c:pt>
                <c:pt idx="1">
                  <c:v>1089.4522634140749</c:v>
                </c:pt>
                <c:pt idx="2">
                  <c:v>738.57008421861224</c:v>
                </c:pt>
                <c:pt idx="3">
                  <c:v>547.20260550085834</c:v>
                </c:pt>
                <c:pt idx="4">
                  <c:v>503.01551609012523</c:v>
                </c:pt>
                <c:pt idx="5">
                  <c:v>276.07777654425013</c:v>
                </c:pt>
                <c:pt idx="6">
                  <c:v>233.18939009505493</c:v>
                </c:pt>
                <c:pt idx="7">
                  <c:v>185</c:v>
                </c:pt>
                <c:pt idx="8">
                  <c:v>159.90517602764015</c:v>
                </c:pt>
                <c:pt idx="9">
                  <c:v>119.07116884134844</c:v>
                </c:pt>
                <c:pt idx="10">
                  <c:v>82.429061807641034</c:v>
                </c:pt>
                <c:pt idx="11">
                  <c:v>62.012058214495184</c:v>
                </c:pt>
                <c:pt idx="12">
                  <c:v>43.691004697641482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53-4BE6-98EA-CDA488470F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7145984"/>
        <c:axId val="637146312"/>
      </c:barChart>
      <c:catAx>
        <c:axId val="637145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 dirty="0" smtClean="0"/>
                  <a:t>Fahrleistung über</a:t>
                </a:r>
                <a:r>
                  <a:rPr lang="de-DE" sz="1200" baseline="0" dirty="0" smtClean="0"/>
                  <a:t> Lebensdauer</a:t>
                </a:r>
                <a:endParaRPr lang="de-DE" sz="1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37146312"/>
        <c:crosses val="autoZero"/>
        <c:auto val="1"/>
        <c:lblAlgn val="ctr"/>
        <c:lblOffset val="100"/>
        <c:noMultiLvlLbl val="0"/>
      </c:catAx>
      <c:valAx>
        <c:axId val="637146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/>
                  <a:t>CO2_äq in g/pkm</a:t>
                </a:r>
              </a:p>
            </c:rich>
          </c:tx>
          <c:layout>
            <c:manualLayout>
              <c:xMode val="edge"/>
              <c:yMode val="edge"/>
              <c:x val="1.0267138436603979E-2"/>
              <c:y val="0.27246979396697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3714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defTabSz="947738" eaLnBrk="1" fontAlgn="auto" hangingPunct="1">
              <a:spcBef>
                <a:spcPct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defTabSz="947738" eaLnBrk="1" fontAlgn="auto" hangingPunct="1">
              <a:spcBef>
                <a:spcPct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defTabSz="947738" eaLnBrk="1" fontAlgn="auto" hangingPunct="1">
              <a:spcBef>
                <a:spcPct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defTabSz="947738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7A8DD73-D347-4CB3-9F55-C7E8E148969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81099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defTabSz="947738" eaLnBrk="1" fontAlgn="auto" hangingPunct="1">
              <a:spcBef>
                <a:spcPct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defTabSz="947738" eaLnBrk="1" fontAlgn="auto" hangingPunct="1">
              <a:spcBef>
                <a:spcPct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13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defTabSz="947738" eaLnBrk="1" fontAlgn="auto" hangingPunct="1">
              <a:spcBef>
                <a:spcPct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defTabSz="947738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01AEC4-B0A0-43D5-90FF-09907E65A8D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40380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14455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Für drei</a:t>
            </a:r>
            <a:r>
              <a:rPr lang="de-DE" baseline="0" dirty="0" smtClean="0"/>
              <a:t> Jahre war zwischen 2016 und 2019 </a:t>
            </a:r>
            <a:r>
              <a:rPr lang="de-DE" baseline="0" dirty="0" err="1" smtClean="0"/>
              <a:t>Bikesharing</a:t>
            </a:r>
            <a:r>
              <a:rPr lang="de-DE" baseline="0" dirty="0" smtClean="0"/>
              <a:t> das was aktuell das </a:t>
            </a:r>
            <a:r>
              <a:rPr lang="de-DE" baseline="0" dirty="0" err="1" smtClean="0"/>
              <a:t>eScooter</a:t>
            </a:r>
            <a:r>
              <a:rPr lang="de-DE" baseline="0" dirty="0" smtClean="0"/>
              <a:t> Sharing ist.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Mit Milliarden an Venture Kapital überfluteten Anbieter den Markt in Großstädten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Die ökologische Nachhaltigkeit derartiger Ansätze soll uns im folgenden auch noch Beschäftigen!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30845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Das</a:t>
            </a:r>
            <a:r>
              <a:rPr lang="de-DE" baseline="0" dirty="0" smtClean="0"/>
              <a:t> Gefühl sagt einem gerade, dass sich hier die Geschichte wiederholt.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Befeuert von Venture </a:t>
            </a:r>
            <a:r>
              <a:rPr lang="de-DE" baseline="0" dirty="0" err="1" smtClean="0"/>
              <a:t>Capitial</a:t>
            </a:r>
            <a:r>
              <a:rPr lang="de-DE" baseline="0" dirty="0" smtClean="0"/>
              <a:t> drängen unterschiedliche Anbieter in den Markt „Stadt“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Wie nachhaltig ist dass dann aber?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Im Prinzip wie das Bike-Sharing Fiasko, nur schlimmer!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Rund 500 e-</a:t>
            </a:r>
            <a:r>
              <a:rPr lang="de-DE" baseline="0" dirty="0" err="1" smtClean="0"/>
              <a:t>scooter</a:t>
            </a:r>
            <a:r>
              <a:rPr lang="de-DE" baseline="0" dirty="0" smtClean="0"/>
              <a:t> wurden im Rhein gefunden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Wir müssen also schauen, wie eine Umweltbewertung der Sharing dienste ausfällt.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43692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Berechtigung zum Führen: Ab Vollendigung</a:t>
            </a:r>
            <a:r>
              <a:rPr lang="de-DE" baseline="0" dirty="0" smtClean="0"/>
              <a:t> des 14. Lebensjahres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2935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Pricing</a:t>
            </a:r>
            <a:r>
              <a:rPr lang="de-DE" dirty="0" smtClean="0"/>
              <a:t>: 1€ stargebühr und 15ct je Minute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82967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Wir haben also ein einen</a:t>
            </a:r>
            <a:r>
              <a:rPr lang="de-DE" baseline="0" dirty="0" smtClean="0"/>
              <a:t> Konkurrenzkampf innerhalb der deutschen Großstädte zwischen den Anbietern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39107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3522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32944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4165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2 Studien: eine aus Portland 2019 und eine aus Paris</a:t>
            </a:r>
            <a:r>
              <a:rPr lang="de-DE" baseline="0" dirty="0" smtClean="0"/>
              <a:t> 2019. Jeweils mit Befragungen von Nutzern</a:t>
            </a: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Publikum ist jung und eher männlich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2931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4056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6810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1850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53460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57319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4362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Das sind Ergebnisse der </a:t>
            </a:r>
            <a:r>
              <a:rPr lang="de-DE" dirty="0" err="1" smtClean="0"/>
              <a:t>Lime</a:t>
            </a:r>
            <a:r>
              <a:rPr lang="de-DE" dirty="0" smtClean="0"/>
              <a:t>-Daten</a:t>
            </a:r>
            <a:r>
              <a:rPr lang="de-DE" baseline="0" dirty="0" smtClean="0"/>
              <a:t> aus Dresden!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525992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1248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 smtClean="0"/>
              <a:t>Civity</a:t>
            </a:r>
            <a:r>
              <a:rPr lang="de-DE" dirty="0" smtClean="0"/>
              <a:t> liefert den Vergleich mehrerer (deutscher</a:t>
            </a:r>
            <a:r>
              <a:rPr lang="de-DE" baseline="0" dirty="0" smtClean="0"/>
              <a:t>) Städte und Anbieter!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773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4665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Substituiert wurden der ÖV (43%)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Fußwege (32%)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Und</a:t>
            </a:r>
            <a:r>
              <a:rPr lang="de-DE" baseline="0" dirty="0" smtClean="0"/>
              <a:t> Wege mit dem eigenen Fahrrad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Kaum substituiert wurden Wege mit dem Pkw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40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744491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44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908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Wie definiert</a:t>
            </a:r>
            <a:r>
              <a:rPr lang="de-DE" baseline="0" dirty="0" smtClean="0"/>
              <a:t> man eigentlich Mikromobilität?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Es gibt wohl noch keine allgemeingültige Definition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Eher eine Wolke möglicher Interpretationen des Wortes Mikromobilität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50664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45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98171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52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22185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53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88341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54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770197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1AEC4-B0A0-43D5-90FF-09907E65A8DC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77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4935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58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11623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1AEC4-B0A0-43D5-90FF-09907E65A8DC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77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6911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62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32757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Wir versuchen uns mal an einer eigenen Definition!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Zunächst</a:t>
            </a:r>
            <a:r>
              <a:rPr lang="de-DE" baseline="0" dirty="0" smtClean="0"/>
              <a:t> Grundlegendes: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Mobilität kennzeichnet Ortsveränderungen zur Bedürfnisbefriedigung.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Diese kann im Zuge eines Weges mit einem Verkehrsmittel zurückgelegt werden </a:t>
            </a:r>
          </a:p>
          <a:p>
            <a:pPr marL="171450" indent="-171450">
              <a:buFontTx/>
              <a:buChar char="-"/>
            </a:pPr>
            <a:endParaRPr lang="de-DE" baseline="0" dirty="0" smtClean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59199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Oder im Zuge von Wegeketten mit mehreren</a:t>
            </a:r>
            <a:r>
              <a:rPr lang="de-DE" baseline="0" dirty="0" smtClean="0"/>
              <a:t> Verkehrsmitteln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Für den ÖV spielen Zu- und Abgangswege eine große Rolle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Je geringer der Aufwand dafür, desto eher nutzen Menschen den ÖV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Für diese Zu -und Abgangswege könnte man durchaus den Begriff Mikromobilität anwenden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77890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6486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Welche Verkehrsmittel sind denn nun aber Teil der Mikromobilität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Von</a:t>
            </a:r>
            <a:r>
              <a:rPr lang="de-DE" baseline="0" dirty="0" smtClean="0"/>
              <a:t> der </a:t>
            </a:r>
            <a:r>
              <a:rPr lang="de-DE" baseline="0" dirty="0" err="1" smtClean="0"/>
              <a:t>größenseite</a:t>
            </a:r>
            <a:r>
              <a:rPr lang="de-DE" baseline="0" dirty="0" smtClean="0"/>
              <a:t> (Mikro) sind das folgende: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Von der Mobilitätsseite können aber auch </a:t>
            </a:r>
            <a:r>
              <a:rPr lang="de-DE" baseline="0" dirty="0" err="1" smtClean="0"/>
              <a:t>Carsharing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Ridesharing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Ridehailing</a:t>
            </a:r>
            <a:r>
              <a:rPr lang="de-DE" baseline="0" dirty="0" smtClean="0"/>
              <a:t> oder Mitfahrgelegenheiten per se diese Definition erfüllen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Sie merken: Mikromobilität wird vor allem urban gedacht!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3106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Akteure:</a:t>
            </a:r>
            <a:r>
              <a:rPr lang="de-DE" baseline="0" dirty="0" smtClean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Privatpersonen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Verkehrsunternehmen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Privatwirtschaft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61829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Kurzzusammenfassung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01AEC4-B0A0-43D5-90FF-09907E65A8DC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2855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981075"/>
            <a:ext cx="12192000" cy="5876925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0" y="982663"/>
            <a:ext cx="12192000" cy="17145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022350" y="2420838"/>
            <a:ext cx="10642599" cy="82867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lvl="0" indent="0"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</a:defRPr>
            </a:lvl1pPr>
            <a:lvl2pPr marL="396000" indent="-324000">
              <a:spcBef>
                <a:spcPts val="300"/>
              </a:spcBef>
              <a:buFont typeface="Open Sans" panose="020B0606030504020204" pitchFamily="34" charset="0"/>
              <a:buChar char="—"/>
              <a:defRPr sz="1600">
                <a:solidFill>
                  <a:schemeClr val="tx2"/>
                </a:solidFill>
                <a:latin typeface="Open Sans" panose="020B0606030504020204" pitchFamily="34" charset="0"/>
              </a:defRPr>
            </a:lvl2pPr>
            <a:lvl3pPr marL="0" indent="0">
              <a:spcBef>
                <a:spcPts val="6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  <a:latin typeface="Open Sans" panose="020B0606030504020204" pitchFamily="34" charset="0"/>
              </a:defRPr>
            </a:lvl3pPr>
            <a:lvl4pPr marL="396000" indent="-216000">
              <a:spcBef>
                <a:spcPts val="300"/>
              </a:spcBef>
              <a:buFont typeface="Symbol" panose="05050102010706020507" pitchFamily="18" charset="2"/>
              <a:buChar char="-"/>
              <a:defRPr sz="1400">
                <a:solidFill>
                  <a:schemeClr val="tx2"/>
                </a:solidFill>
                <a:latin typeface="Open Sans" panose="020B0606030504020204" pitchFamily="34" charset="0"/>
              </a:defRPr>
            </a:lvl4pPr>
            <a:lvl5pPr marL="576000" indent="-179388">
              <a:spcBef>
                <a:spcPts val="300"/>
              </a:spcBef>
              <a:buFont typeface="Symbol" panose="05050102010706020507" pitchFamily="18" charset="2"/>
              <a:buChar char="-"/>
              <a:defRPr sz="1400" baseline="0">
                <a:solidFill>
                  <a:schemeClr val="tx2"/>
                </a:solidFill>
                <a:latin typeface="Open Sans" panose="020B0606030504020204" pitchFamily="34" charset="0"/>
              </a:defRPr>
            </a:lvl5pPr>
            <a:lvl6pPr marL="358775" indent="0"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6pPr>
            <a:lvl7pPr marL="358775" indent="0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1600" dirty="0" smtClean="0"/>
              <a:t>Verkehrswissenschaften – Professur für Verkehrsökologie</a:t>
            </a:r>
            <a:br>
              <a:rPr lang="de-DE" sz="1600" dirty="0" smtClean="0"/>
            </a:br>
            <a:r>
              <a:rPr lang="de-DE" sz="1600" dirty="0" smtClean="0"/>
              <a:t>Prof. Dr.-Ing. Udo Becker</a:t>
            </a:r>
            <a:endParaRPr lang="de-DE" sz="1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2351" y="4494770"/>
            <a:ext cx="1064259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Datum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22350" y="3890035"/>
            <a:ext cx="10642599" cy="505737"/>
          </a:xfrm>
          <a:ln>
            <a:noFill/>
          </a:ln>
        </p:spPr>
        <p:txBody>
          <a:bodyPr anchor="t" anchorCtr="0"/>
          <a:lstStyle>
            <a:lvl1pPr>
              <a:defRPr lang="de-DE" sz="3200" b="0" baseline="0" dirty="0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Titel Vorlesung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022351" y="3392202"/>
            <a:ext cx="10642599" cy="486054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 Vorlesungsreihe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582" y="336758"/>
            <a:ext cx="1362367" cy="544947"/>
          </a:xfrm>
          <a:prstGeom prst="rect">
            <a:avLst/>
          </a:prstGeom>
        </p:spPr>
      </p:pic>
      <p:pic>
        <p:nvPicPr>
          <p:cNvPr id="13" name="Grafik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0" y="392537"/>
            <a:ext cx="14890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7E37400-FDE5-4A13-B370-659EB5735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74" y="5967199"/>
            <a:ext cx="3380238" cy="693951"/>
          </a:xfrm>
          <a:prstGeom prst="rect">
            <a:avLst/>
          </a:prstGeom>
        </p:spPr>
      </p:pic>
      <p:pic>
        <p:nvPicPr>
          <p:cNvPr id="14" name="Obraz 2">
            <a:extLst>
              <a:ext uri="{FF2B5EF4-FFF2-40B4-BE49-F238E27FC236}">
                <a16:creationId xmlns:a16="http://schemas.microsoft.com/office/drawing/2014/main" id="{55E566E5-5C88-4AD6-A46A-9239787D02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677" y="6298151"/>
            <a:ext cx="1027961" cy="362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38841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16001"/>
            <a:ext cx="12192000" cy="5076825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34426532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2824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97389506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1"/>
            <a:ext cx="12192000" cy="6092825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4" y="3387259"/>
            <a:ext cx="10580687" cy="1198491"/>
          </a:xfrm>
        </p:spPr>
        <p:txBody>
          <a:bodyPr/>
          <a:lstStyle>
            <a:lvl1pPr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6681151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bg>
      <p:bgPr>
        <a:solidFill>
          <a:srgbClr val="0B2A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310217" y="2703513"/>
            <a:ext cx="10005483" cy="1143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Klicken Sie, um das Titelformat zu bearbeiten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20800" y="5638800"/>
            <a:ext cx="9956800" cy="685800"/>
          </a:xfrm>
        </p:spPr>
        <p:txBody>
          <a:bodyPr anchor="ctr"/>
          <a:lstStyle>
            <a:lvl1pPr marL="0" indent="0">
              <a:spcBef>
                <a:spcPct val="0"/>
              </a:spcBef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Ort, Datum</a:t>
            </a:r>
          </a:p>
        </p:txBody>
      </p:sp>
    </p:spTree>
    <p:extLst>
      <p:ext uri="{BB962C8B-B14F-4D97-AF65-F5344CB8AC3E}">
        <p14:creationId xmlns:p14="http://schemas.microsoft.com/office/powerpoint/2010/main" val="801647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107D8-955E-4B52-AA19-68C1A9B7CCE3}" type="datetimeFigureOut">
              <a:rPr lang="de-DE"/>
              <a:pPr>
                <a:defRPr/>
              </a:pPr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AEE15-F064-48A5-99FF-2D97F070AA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396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0A4AD-74E8-4037-B2C2-1A2D79D61285}" type="datetimeFigureOut">
              <a:rPr lang="de-DE"/>
              <a:pPr>
                <a:defRPr/>
              </a:pPr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C70E1-14D8-4977-8C0F-A0F9E4ECE7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092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A3D69-6087-4BB1-8366-7792D25BDF23}" type="datetimeFigureOut">
              <a:rPr lang="de-DE"/>
              <a:pPr>
                <a:defRPr/>
              </a:pPr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34472-2BC7-4E38-9D36-6F76E35BD8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490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6F579-96EB-418C-8CF1-780C39096874}" type="datetimeFigureOut">
              <a:rPr lang="de-DE"/>
              <a:pPr>
                <a:defRPr/>
              </a:pPr>
              <a:t>22.03.2022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96A5-C3A3-4DA2-AC9F-3949C9D65D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722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E9B1F-BD2C-4D04-B2B9-A52F8E326913}" type="datetimeFigureOut">
              <a:rPr lang="de-DE"/>
              <a:pPr>
                <a:defRPr/>
              </a:pPr>
              <a:t>22.03.2022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564A0-0FC5-4E84-BB14-1054B0CC777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465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91BD3-D9C2-48A9-8B9A-EC055A852EBE}" type="datetimeFigureOut">
              <a:rPr lang="de-DE"/>
              <a:pPr>
                <a:defRPr/>
              </a:pPr>
              <a:t>22.03.2022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E8739-9E67-484B-93F3-B213034C3D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272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14"/>
          <p:cNvCxnSpPr/>
          <p:nvPr/>
        </p:nvCxnSpPr>
        <p:spPr>
          <a:xfrm>
            <a:off x="0" y="982663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4"/>
          <p:cNvCxnSpPr/>
          <p:nvPr/>
        </p:nvCxnSpPr>
        <p:spPr>
          <a:xfrm>
            <a:off x="0" y="1154113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2351" y="4494770"/>
            <a:ext cx="1064259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 smtClean="0"/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22351" y="2420839"/>
            <a:ext cx="10642599" cy="828675"/>
          </a:xfrm>
          <a:ln>
            <a:noFill/>
          </a:ln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Verkehrswissenschaften – Professur für Verkehrsökologie</a:t>
            </a:r>
            <a:br>
              <a:rPr lang="de-DE" dirty="0" smtClean="0"/>
            </a:br>
            <a:r>
              <a:rPr lang="de-DE" dirty="0" smtClean="0"/>
              <a:t>Prof. Dr.-Ing. Udo Becker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2351" y="3392202"/>
            <a:ext cx="10642599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10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0" y="392537"/>
            <a:ext cx="14890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582" y="336758"/>
            <a:ext cx="1362367" cy="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2277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2B07A-84C1-4F5A-B59A-7A527070C3E3}" type="datetimeFigureOut">
              <a:rPr lang="de-DE"/>
              <a:pPr>
                <a:defRPr/>
              </a:pPr>
              <a:t>22.03.2022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EC55D-65C4-4735-B594-DB201F0E2B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35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049D7-9BB5-421F-B286-BA2182593EB5}" type="datetimeFigureOut">
              <a:rPr lang="de-DE"/>
              <a:pPr>
                <a:defRPr/>
              </a:pPr>
              <a:t>22.03.2022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FF333-FA40-4BEF-A359-F59B975107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210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E3075-3493-4D0B-8028-92FC886418A0}" type="datetimeFigureOut">
              <a:rPr lang="de-DE"/>
              <a:pPr>
                <a:defRPr/>
              </a:pPr>
              <a:t>22.03.2022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04E03-7866-4826-8E7B-995BB08939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024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994C8-8404-48EC-A2C8-B264797341F8}" type="datetimeFigureOut">
              <a:rPr lang="de-DE"/>
              <a:pPr>
                <a:defRPr/>
              </a:pPr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E0C0A-5A3D-421F-B795-6BB820A9CF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548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B558B-B16E-4CA8-A6CF-68EB48267CC9}" type="datetimeFigureOut">
              <a:rPr lang="de-DE"/>
              <a:pPr>
                <a:defRPr/>
              </a:pPr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07744-8E79-4491-AD1F-0179D5DF3F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950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980790"/>
            <a:ext cx="12192000" cy="5877210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2351" y="4494770"/>
            <a:ext cx="1064259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Datum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22350" y="3890035"/>
            <a:ext cx="10642599" cy="505737"/>
          </a:xfr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3200" b="0" baseline="0" dirty="0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 smtClean="0"/>
              <a:t>Titel Vorlesung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0" y="98279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022351" y="3392202"/>
            <a:ext cx="10642599" cy="486054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 Vorlesungsreihe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9" y="349732"/>
            <a:ext cx="1985608" cy="433063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1022350" y="2420838"/>
            <a:ext cx="10642599" cy="8286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lvl="0" indent="0"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</a:defRPr>
            </a:lvl1pPr>
            <a:lvl2pPr marL="396000" indent="-324000">
              <a:spcBef>
                <a:spcPts val="300"/>
              </a:spcBef>
              <a:buFont typeface="Open Sans" panose="020B0606030504020204" pitchFamily="34" charset="0"/>
              <a:buChar char="—"/>
              <a:defRPr sz="1600">
                <a:solidFill>
                  <a:schemeClr val="tx2"/>
                </a:solidFill>
                <a:latin typeface="Open Sans" panose="020B0606030504020204" pitchFamily="34" charset="0"/>
              </a:defRPr>
            </a:lvl2pPr>
            <a:lvl3pPr marL="0" indent="0">
              <a:spcBef>
                <a:spcPts val="6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  <a:latin typeface="Open Sans" panose="020B0606030504020204" pitchFamily="34" charset="0"/>
              </a:defRPr>
            </a:lvl3pPr>
            <a:lvl4pPr marL="396000" indent="-216000">
              <a:spcBef>
                <a:spcPts val="300"/>
              </a:spcBef>
              <a:buFont typeface="Symbol" panose="05050102010706020507" pitchFamily="18" charset="2"/>
              <a:buChar char="-"/>
              <a:defRPr sz="1400">
                <a:solidFill>
                  <a:schemeClr val="tx2"/>
                </a:solidFill>
                <a:latin typeface="Open Sans" panose="020B0606030504020204" pitchFamily="34" charset="0"/>
              </a:defRPr>
            </a:lvl4pPr>
            <a:lvl5pPr marL="576000" indent="-179388">
              <a:spcBef>
                <a:spcPts val="300"/>
              </a:spcBef>
              <a:buFont typeface="Symbol" panose="05050102010706020507" pitchFamily="18" charset="2"/>
              <a:buChar char="-"/>
              <a:defRPr sz="1400" baseline="0">
                <a:solidFill>
                  <a:schemeClr val="tx2"/>
                </a:solidFill>
                <a:latin typeface="Open Sans" panose="020B0606030504020204" pitchFamily="34" charset="0"/>
              </a:defRPr>
            </a:lvl5pPr>
            <a:lvl6pPr marL="358775" indent="0"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6pPr>
            <a:lvl7pPr marL="358775" indent="0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de-DE" sz="1600" dirty="0" smtClean="0"/>
              <a:t>Verkehrswissenschaften – Professur für Verkehrsökologie</a:t>
            </a:r>
            <a:br>
              <a:rPr lang="de-DE" sz="1600" dirty="0" smtClean="0"/>
            </a:br>
            <a:r>
              <a:rPr lang="de-DE" sz="1600" dirty="0" smtClean="0"/>
              <a:t>Prof. Dr.-Ing. Udo Becker</a:t>
            </a:r>
            <a:endParaRPr lang="de-DE" sz="1600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460" y="345395"/>
            <a:ext cx="1816489" cy="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7563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22351" y="4494770"/>
            <a:ext cx="1064259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br>
              <a:rPr lang="de-DE" dirty="0" smtClean="0"/>
            </a:br>
            <a:r>
              <a:rPr lang="de-DE" dirty="0" smtClean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22351" y="2420839"/>
            <a:ext cx="10642599" cy="828675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smtClean="0"/>
              <a:t>Verkehrswissenschaften – Professur für Verkehrsökologie</a:t>
            </a:r>
            <a:br>
              <a:rPr lang="de-DE" dirty="0" smtClean="0"/>
            </a:br>
            <a:r>
              <a:rPr lang="de-DE" dirty="0" smtClean="0"/>
              <a:t>Prof. Dr.-Ing. Udo Becker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22351" y="3392202"/>
            <a:ext cx="10642599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</a:t>
            </a:r>
            <a:br>
              <a:rPr lang="de-DE" dirty="0" smtClean="0"/>
            </a:br>
            <a:r>
              <a:rPr lang="de-DE" dirty="0" smtClean="0"/>
              <a:t>durch Klicken bearbeiten</a:t>
            </a:r>
            <a:endParaRPr lang="de-DE" dirty="0"/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98327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154724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9" y="349732"/>
            <a:ext cx="1985608" cy="43306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460" y="345395"/>
            <a:ext cx="1816489" cy="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1330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27050" y="341833"/>
            <a:ext cx="11151569" cy="429692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14351" y="1154113"/>
            <a:ext cx="11164268" cy="457993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318327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55734" y="1484314"/>
            <a:ext cx="6009217" cy="424973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27049" y="1484313"/>
            <a:ext cx="4985567" cy="133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534035" y="2943181"/>
            <a:ext cx="4977765" cy="133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534035" y="4402050"/>
            <a:ext cx="4977767" cy="133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41396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165852" y="1484313"/>
            <a:ext cx="5512769" cy="4249738"/>
          </a:xfrm>
          <a:ln w="6350">
            <a:solidFill>
              <a:schemeClr val="bg2"/>
            </a:solidFill>
          </a:ln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14352" y="1484314"/>
            <a:ext cx="55118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63317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27050" y="341833"/>
            <a:ext cx="11151569" cy="429692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14351" y="1154113"/>
            <a:ext cx="11164268" cy="457993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918089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514351" y="1484314"/>
            <a:ext cx="55118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165851" y="1484314"/>
            <a:ext cx="55118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869555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514351" y="1484314"/>
            <a:ext cx="34544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7725261" y="1484314"/>
            <a:ext cx="3450167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112684" y="1484314"/>
            <a:ext cx="34544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436618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165851" y="368300"/>
            <a:ext cx="5499101" cy="8286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smtClean="0"/>
              <a:t>Titelmasterformat durch Klicken bearbeiten</a:t>
            </a:r>
            <a:endParaRPr lang="de-DE" sz="240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514351" y="1484314"/>
            <a:ext cx="55118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165851" y="1484314"/>
            <a:ext cx="55118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27051" y="367506"/>
            <a:ext cx="5499101" cy="82946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714848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7892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16001"/>
            <a:ext cx="12192000" cy="507682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480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2824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9148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3"/>
            <a:ext cx="12192000" cy="6092822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4" y="3387259"/>
            <a:ext cx="10580687" cy="1198491"/>
          </a:xfrm>
        </p:spPr>
        <p:txBody>
          <a:bodyPr/>
          <a:lstStyle>
            <a:lvl1pPr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111522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55734" y="1484314"/>
            <a:ext cx="6009217" cy="424973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27049" y="1484313"/>
            <a:ext cx="4985567" cy="1332000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534035" y="2943181"/>
            <a:ext cx="4977765" cy="1332000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534035" y="4402050"/>
            <a:ext cx="4977767" cy="1332000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26780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165852" y="1484313"/>
            <a:ext cx="5512769" cy="4249738"/>
          </a:xfrm>
          <a:ln w="6350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14352" y="1484314"/>
            <a:ext cx="55118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8927198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514351" y="1484314"/>
            <a:ext cx="55118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165851" y="1484314"/>
            <a:ext cx="55118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7344990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514351" y="1484314"/>
            <a:ext cx="34544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7725261" y="1484314"/>
            <a:ext cx="3450167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112684" y="1484314"/>
            <a:ext cx="34544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377582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6165851" y="368301"/>
            <a:ext cx="5499100" cy="82867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2400" smtClean="0"/>
              <a:t>Titelmasterformat durch Klicken bearbeiten</a:t>
            </a:r>
            <a:endParaRPr lang="de-DE" sz="240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514351" y="1484314"/>
            <a:ext cx="55118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165851" y="1484314"/>
            <a:ext cx="5511800" cy="424973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27051" y="367506"/>
            <a:ext cx="5499101" cy="82946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5808164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615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527051" y="341313"/>
            <a:ext cx="11150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Das ist eine Überschrift</a:t>
            </a:r>
            <a:br>
              <a:rPr lang="de-DE" altLang="de-DE" smtClean="0"/>
            </a:br>
            <a:r>
              <a:rPr lang="de-DE" altLang="de-DE" smtClean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4351" y="1484314"/>
            <a:ext cx="11163300" cy="424973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Erste Textebene (16pt)</a:t>
            </a:r>
          </a:p>
          <a:p>
            <a:pPr lvl="1"/>
            <a:r>
              <a:rPr lang="de-DE" dirty="0" smtClean="0"/>
              <a:t>Zweite Textebene für Aufzählungen</a:t>
            </a:r>
          </a:p>
          <a:p>
            <a:pPr lvl="2"/>
            <a:r>
              <a:rPr lang="de-DE" dirty="0" smtClean="0"/>
              <a:t>Dritte Textebene bei viel Text (14pt)</a:t>
            </a:r>
          </a:p>
          <a:p>
            <a:pPr lvl="3"/>
            <a:r>
              <a:rPr lang="de-DE" dirty="0" smtClean="0"/>
              <a:t>Vierte Textebene für Aufzählungen bei viel Text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Zwischenseite</a:t>
            </a:r>
          </a:p>
          <a:p>
            <a:pPr lvl="6"/>
            <a:r>
              <a:rPr lang="de-DE" dirty="0" smtClean="0"/>
              <a:t>Für den nächsten Präsentationsabschnitt</a:t>
            </a:r>
            <a:endParaRPr lang="de-DE" dirty="0"/>
          </a:p>
        </p:txBody>
      </p:sp>
      <p:sp>
        <p:nvSpPr>
          <p:cNvPr id="1028" name="Textfeld 3"/>
          <p:cNvSpPr txBox="1">
            <a:spLocks noChangeArrowheads="1"/>
          </p:cNvSpPr>
          <p:nvPr/>
        </p:nvSpPr>
        <p:spPr bwMode="auto">
          <a:xfrm>
            <a:off x="3083984" y="6275389"/>
            <a:ext cx="551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de-DE" altLang="de-DE" sz="800" dirty="0" smtClean="0">
                <a:solidFill>
                  <a:schemeClr val="bg2"/>
                </a:solidFill>
              </a:rPr>
              <a:t>Alternative Mikromobilität</a:t>
            </a:r>
            <a:endParaRPr lang="de-DE" altLang="de-DE" sz="800" dirty="0">
              <a:solidFill>
                <a:schemeClr val="bg2"/>
              </a:solidFill>
            </a:endParaRPr>
          </a:p>
          <a:p>
            <a:pPr eaLnBrk="1" hangingPunct="1"/>
            <a:r>
              <a:rPr lang="de-DE" altLang="de-DE" sz="800" dirty="0">
                <a:solidFill>
                  <a:schemeClr val="bg2"/>
                </a:solidFill>
                <a:cs typeface="Open Sans" panose="020B0606030504020204" pitchFamily="34" charset="0"/>
                <a:sym typeface="Wingdings" panose="05000000000000000000" pitchFamily="2" charset="2"/>
              </a:rPr>
              <a:t>TU </a:t>
            </a:r>
            <a:r>
              <a:rPr lang="de-DE" altLang="de-DE" sz="800" dirty="0" smtClean="0">
                <a:solidFill>
                  <a:schemeClr val="bg2"/>
                </a:solidFill>
                <a:cs typeface="Open Sans" panose="020B0606030504020204" pitchFamily="34" charset="0"/>
                <a:sym typeface="Wingdings" panose="05000000000000000000" pitchFamily="2" charset="2"/>
              </a:rPr>
              <a:t>Dresden,</a:t>
            </a:r>
            <a:r>
              <a:rPr lang="de-DE" altLang="de-DE" sz="800" baseline="0" dirty="0" smtClean="0">
                <a:solidFill>
                  <a:schemeClr val="bg2"/>
                </a:solidFill>
                <a:cs typeface="Open Sans" panose="020B0606030504020204" pitchFamily="34" charset="0"/>
                <a:sym typeface="Wingdings" panose="05000000000000000000" pitchFamily="2" charset="2"/>
              </a:rPr>
              <a:t> Sven </a:t>
            </a:r>
            <a:r>
              <a:rPr lang="de-DE" altLang="de-DE" sz="800" baseline="0" dirty="0" err="1" smtClean="0">
                <a:solidFill>
                  <a:schemeClr val="bg2"/>
                </a:solidFill>
                <a:cs typeface="Open Sans" panose="020B0606030504020204" pitchFamily="34" charset="0"/>
                <a:sym typeface="Wingdings" panose="05000000000000000000" pitchFamily="2" charset="2"/>
              </a:rPr>
              <a:t>Lißner</a:t>
            </a:r>
            <a:endParaRPr lang="de-DE" altLang="de-DE" sz="800" dirty="0">
              <a:solidFill>
                <a:schemeClr val="bg2"/>
              </a:solidFill>
              <a:cs typeface="Open Sans" panose="020B0606030504020204" pitchFamily="34" charset="0"/>
            </a:endParaRPr>
          </a:p>
          <a:p>
            <a:pPr eaLnBrk="1" hangingPunct="1"/>
            <a:r>
              <a:rPr lang="de-DE" altLang="de-DE" sz="800" dirty="0" smtClean="0">
                <a:solidFill>
                  <a:schemeClr val="bg2"/>
                </a:solidFill>
                <a:cs typeface="Open Sans" panose="020B0606030504020204" pitchFamily="34" charset="0"/>
              </a:rPr>
              <a:t>2021</a:t>
            </a:r>
            <a:endParaRPr lang="de-DE" altLang="de-DE" sz="800" dirty="0">
              <a:solidFill>
                <a:schemeClr val="bg2"/>
              </a:solidFill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092825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Textfeld 8"/>
          <p:cNvSpPr txBox="1">
            <a:spLocks noChangeArrowheads="1"/>
          </p:cNvSpPr>
          <p:nvPr/>
        </p:nvSpPr>
        <p:spPr bwMode="auto">
          <a:xfrm>
            <a:off x="8741833" y="6275389"/>
            <a:ext cx="92286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r" eaLnBrk="1" hangingPunct="1"/>
            <a:r>
              <a:rPr lang="de-DE" altLang="de-DE" sz="800">
                <a:solidFill>
                  <a:schemeClr val="bg2"/>
                </a:solidFill>
                <a:cs typeface="Open Sans" panose="020B0606030504020204" pitchFamily="34" charset="0"/>
              </a:rPr>
              <a:t/>
            </a:r>
            <a:br>
              <a:rPr lang="de-DE" altLang="de-DE" sz="800">
                <a:solidFill>
                  <a:schemeClr val="bg2"/>
                </a:solidFill>
                <a:cs typeface="Open Sans" panose="020B0606030504020204" pitchFamily="34" charset="0"/>
              </a:rPr>
            </a:br>
            <a:r>
              <a:rPr lang="de-DE" altLang="de-DE" sz="800">
                <a:solidFill>
                  <a:schemeClr val="bg2"/>
                </a:solidFill>
                <a:cs typeface="Open Sans" panose="020B0606030504020204" pitchFamily="34" charset="0"/>
              </a:rPr>
              <a:t>Folie </a:t>
            </a:r>
            <a:fld id="{0921DC5F-DA06-4706-92CE-65962EB7D335}" type="slidenum">
              <a:rPr lang="de-DE" altLang="de-DE" sz="800">
                <a:solidFill>
                  <a:schemeClr val="bg2"/>
                </a:solidFill>
                <a:cs typeface="Open Sans" panose="020B0606030504020204" pitchFamily="34" charset="0"/>
              </a:rPr>
              <a:pPr algn="r" eaLnBrk="1" hangingPunct="1"/>
              <a:t>‹Nr.›</a:t>
            </a:fld>
            <a:endParaRPr lang="de-DE" altLang="de-DE" sz="800">
              <a:solidFill>
                <a:schemeClr val="bg2"/>
              </a:solidFill>
              <a:cs typeface="Open Sans" panose="020B0606030504020204" pitchFamily="34" charset="0"/>
            </a:endParaRPr>
          </a:p>
          <a:p>
            <a:pPr algn="r" eaLnBrk="1" hangingPunct="1"/>
            <a:endParaRPr lang="de-DE" altLang="de-DE" sz="800">
              <a:solidFill>
                <a:schemeClr val="bg2"/>
              </a:solidFill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431" y="6296900"/>
            <a:ext cx="1039878" cy="415951"/>
          </a:xfrm>
          <a:prstGeom prst="rect">
            <a:avLst/>
          </a:prstGeom>
        </p:spPr>
      </p:pic>
      <p:pic>
        <p:nvPicPr>
          <p:cNvPr id="11" name="Grafik 1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6275389"/>
            <a:ext cx="11350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882" r:id="rId2"/>
    <p:sldLayoutId id="2147484860" r:id="rId3"/>
    <p:sldLayoutId id="2147484861" r:id="rId4"/>
    <p:sldLayoutId id="2147484862" r:id="rId5"/>
    <p:sldLayoutId id="2147484863" r:id="rId6"/>
    <p:sldLayoutId id="2147484864" r:id="rId7"/>
    <p:sldLayoutId id="2147484883" r:id="rId8"/>
    <p:sldLayoutId id="2147484865" r:id="rId9"/>
    <p:sldLayoutId id="2147484866" r:id="rId10"/>
    <p:sldLayoutId id="2147484867" r:id="rId11"/>
    <p:sldLayoutId id="2147484884" r:id="rId12"/>
    <p:sldLayoutId id="2147484885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Open Sans" panose="020B0606030504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Open Sans" panose="020B0606030504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Open Sans" panose="020B0606030504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Open Sans" panose="020B06060305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Open Sans" panose="020B06060305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Open Sans" panose="020B06060305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Open Sans" panose="020B06060305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Open Sans" panose="020B0606030504020204" pitchFamily="34" charset="0"/>
        </a:defRPr>
      </a:lvl9pPr>
    </p:titleStyle>
    <p:bodyStyle>
      <a:lvl1pPr algn="l" rtl="0" fontAlgn="base">
        <a:spcBef>
          <a:spcPts val="6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288" indent="-323850" algn="l" rtl="0" fontAlgn="base">
        <a:spcBef>
          <a:spcPts val="300"/>
        </a:spcBef>
        <a:spcAft>
          <a:spcPct val="0"/>
        </a:spcAft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algn="l" rtl="0" fontAlgn="base">
        <a:spcBef>
          <a:spcPts val="600"/>
        </a:spcBef>
        <a:spcAft>
          <a:spcPct val="0"/>
        </a:spcAft>
        <a:buFont typeface="Arial" panose="020B0604020202020204" pitchFamily="34" charset="0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5288" indent="-215900" algn="l" rtl="0" fontAlgn="base">
        <a:spcBef>
          <a:spcPts val="30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4675" indent="-179388" algn="l" rtl="0" fontAlgn="base">
        <a:spcBef>
          <a:spcPts val="30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75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75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342618-8E5D-449E-973E-345AFC942ED2}" type="datetimeFigureOut">
              <a:rPr lang="de-DE"/>
              <a:pPr>
                <a:defRPr/>
              </a:pPr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7A570C-A394-4E1A-9CB0-74168FAB4E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0" r:id="rId1"/>
    <p:sldLayoutId id="2147484871" r:id="rId2"/>
    <p:sldLayoutId id="2147484872" r:id="rId3"/>
    <p:sldLayoutId id="2147484873" r:id="rId4"/>
    <p:sldLayoutId id="2147484874" r:id="rId5"/>
    <p:sldLayoutId id="2147484875" r:id="rId6"/>
    <p:sldLayoutId id="2147484876" r:id="rId7"/>
    <p:sldLayoutId id="2147484877" r:id="rId8"/>
    <p:sldLayoutId id="2147484878" r:id="rId9"/>
    <p:sldLayoutId id="2147484879" r:id="rId10"/>
    <p:sldLayoutId id="21474848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27050" y="341833"/>
            <a:ext cx="11151569" cy="81228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Das ist eine Überschrift</a:t>
            </a:r>
            <a:br>
              <a:rPr lang="de-DE" dirty="0" smtClean="0"/>
            </a:br>
            <a:r>
              <a:rPr lang="de-DE" dirty="0" smtClean="0"/>
              <a:t>in zwei Zeilen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4351" y="1484313"/>
            <a:ext cx="11164268" cy="424973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Erste Textebene (16pt)</a:t>
            </a:r>
          </a:p>
          <a:p>
            <a:pPr lvl="1"/>
            <a:r>
              <a:rPr lang="de-DE" dirty="0" smtClean="0"/>
              <a:t>Zweite Textebene für Aufzählungen</a:t>
            </a:r>
          </a:p>
          <a:p>
            <a:pPr lvl="2"/>
            <a:r>
              <a:rPr lang="de-DE" dirty="0" smtClean="0"/>
              <a:t>Dritte Textebene bei viel Text (14pt)</a:t>
            </a:r>
          </a:p>
          <a:p>
            <a:pPr lvl="3"/>
            <a:r>
              <a:rPr lang="de-DE" dirty="0" smtClean="0"/>
              <a:t>Vierte Textebene für Aufzählungen bei viel Text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Zwischenseite</a:t>
            </a:r>
          </a:p>
          <a:p>
            <a:pPr lvl="6"/>
            <a:r>
              <a:rPr lang="de-DE" dirty="0" smtClean="0"/>
              <a:t>Für den nächsten Präsentationsabschnitt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263587" y="6275708"/>
            <a:ext cx="551180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 smtClean="0">
                <a:solidFill>
                  <a:schemeClr val="bg2"/>
                </a:solidFill>
              </a:rPr>
              <a:t>Verkehrsökologie – 6. Alternative</a:t>
            </a:r>
            <a:r>
              <a:rPr lang="de-DE" sz="800" baseline="0" dirty="0" smtClean="0">
                <a:solidFill>
                  <a:schemeClr val="bg2"/>
                </a:solidFill>
              </a:rPr>
              <a:t> Antriebe</a:t>
            </a:r>
            <a:endParaRPr lang="de-DE" sz="800" dirty="0" smtClean="0">
              <a:solidFill>
                <a:schemeClr val="bg2"/>
              </a:solidFill>
            </a:endParaRPr>
          </a:p>
          <a:p>
            <a:pPr algn="l"/>
            <a: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TU Dresden, </a:t>
            </a:r>
            <a:r>
              <a:rPr lang="de-DE" sz="800" baseline="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Verkehrsökologie</a:t>
            </a:r>
            <a: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/ </a:t>
            </a:r>
            <a: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Dr.-Ing. Udo Becker</a:t>
            </a:r>
            <a:endParaRPr lang="de-DE" sz="800" baseline="0" dirty="0" smtClean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baseline="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2020/2021</a:t>
            </a: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09329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8741836" y="6275708"/>
            <a:ext cx="9225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Folie</a:t>
            </a:r>
            <a:r>
              <a:rPr lang="de-DE" sz="800" baseline="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 dirty="0" smtClean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6" y="6288297"/>
            <a:ext cx="1336912" cy="33030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963" y="6229089"/>
            <a:ext cx="1141655" cy="41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9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7" r:id="rId1"/>
    <p:sldLayoutId id="2147484888" r:id="rId2"/>
    <p:sldLayoutId id="2147484889" r:id="rId3"/>
    <p:sldLayoutId id="2147484890" r:id="rId4"/>
    <p:sldLayoutId id="2147484891" r:id="rId5"/>
    <p:sldLayoutId id="2147484892" r:id="rId6"/>
    <p:sldLayoutId id="2147484893" r:id="rId7"/>
    <p:sldLayoutId id="2147484894" r:id="rId8"/>
    <p:sldLayoutId id="2147484895" r:id="rId9"/>
    <p:sldLayoutId id="2147484896" r:id="rId10"/>
    <p:sldLayoutId id="2147484897" r:id="rId11"/>
    <p:sldLayoutId id="2147484898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6000" indent="-324000" algn="l" defTabSz="914400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6000" indent="-216000" algn="l" defTabSz="914400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6000" indent="-179388" algn="l" defTabSz="914400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75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75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31">
          <p15:clr>
            <a:srgbClr val="F26B43"/>
          </p15:clr>
        </p15:guide>
        <p15:guide id="3" pos="324">
          <p15:clr>
            <a:srgbClr val="F26B43"/>
          </p15:clr>
        </p15:guide>
        <p15:guide id="4" pos="880">
          <p15:clr>
            <a:srgbClr val="F26B43"/>
          </p15:clr>
        </p15:guide>
        <p15:guide id="5" pos="968">
          <p15:clr>
            <a:srgbClr val="F26B43"/>
          </p15:clr>
        </p15:guide>
        <p15:guide id="6" pos="1528">
          <p15:clr>
            <a:srgbClr val="F26B43"/>
          </p15:clr>
        </p15:guide>
        <p15:guide id="7" pos="1616">
          <p15:clr>
            <a:srgbClr val="F26B43"/>
          </p15:clr>
        </p15:guide>
        <p15:guide id="8" pos="2268">
          <p15:clr>
            <a:srgbClr val="F26B43"/>
          </p15:clr>
        </p15:guide>
        <p15:guide id="9" pos="2176">
          <p15:clr>
            <a:srgbClr val="F26B43"/>
          </p15:clr>
        </p15:guide>
        <p15:guide id="10" pos="2912">
          <p15:clr>
            <a:srgbClr val="F26B43"/>
          </p15:clr>
        </p15:guide>
        <p15:guide id="11" pos="2823">
          <p15:clr>
            <a:srgbClr val="F26B43"/>
          </p15:clr>
        </p15:guide>
        <p15:guide id="12" pos="3472">
          <p15:clr>
            <a:srgbClr val="F26B43"/>
          </p15:clr>
        </p15:guide>
        <p15:guide id="13" pos="3563">
          <p15:clr>
            <a:srgbClr val="F26B43"/>
          </p15:clr>
        </p15:guide>
        <p15:guide id="14" pos="4119">
          <p15:clr>
            <a:srgbClr val="F26B43"/>
          </p15:clr>
        </p15:guide>
        <p15:guide id="15" pos="4211">
          <p15:clr>
            <a:srgbClr val="F26B43"/>
          </p15:clr>
        </p15:guide>
        <p15:guide id="16" pos="4767">
          <p15:clr>
            <a:srgbClr val="F26B43"/>
          </p15:clr>
        </p15:guide>
        <p15:guide id="17" pos="4856">
          <p15:clr>
            <a:srgbClr val="F26B43"/>
          </p15:clr>
        </p15:guide>
        <p15:guide id="18" pos="5183">
          <p15:clr>
            <a:srgbClr val="F26B43"/>
          </p15:clr>
        </p15:guide>
        <p15:guide id="19" pos="5091">
          <p15:clr>
            <a:srgbClr val="F26B43"/>
          </p15:clr>
        </p15:guide>
        <p15:guide id="20" pos="5415">
          <p15:clr>
            <a:srgbClr val="F26B43"/>
          </p15:clr>
        </p15:guide>
        <p15:guide id="21" pos="5507">
          <p15:clr>
            <a:srgbClr val="F26B43"/>
          </p15:clr>
        </p15:guide>
        <p15:guide id="22" pos="6060">
          <p15:clr>
            <a:srgbClr val="F26B43"/>
          </p15:clr>
        </p15:guide>
        <p15:guide id="23" pos="6152">
          <p15:clr>
            <a:srgbClr val="F26B43"/>
          </p15:clr>
        </p15:guide>
        <p15:guide id="24" pos="6708">
          <p15:clr>
            <a:srgbClr val="F26B43"/>
          </p15:clr>
        </p15:guide>
        <p15:guide id="25" pos="6800">
          <p15:clr>
            <a:srgbClr val="F26B43"/>
          </p15:clr>
        </p15:guide>
        <p15:guide id="26" pos="7448">
          <p15:clr>
            <a:srgbClr val="F26B43"/>
          </p15:clr>
        </p15:guide>
        <p15:guide id="27" pos="7356">
          <p15:clr>
            <a:srgbClr val="F26B43"/>
          </p15:clr>
        </p15:guide>
        <p15:guide id="30" orient="horz" pos="727">
          <p15:clr>
            <a:srgbClr val="F26B43"/>
          </p15:clr>
        </p15:guide>
        <p15:guide id="31" pos="555">
          <p15:clr>
            <a:srgbClr val="F26B43"/>
          </p15:clr>
        </p15:guide>
        <p15:guide id="32" pos="644">
          <p15:clr>
            <a:srgbClr val="F26B43"/>
          </p15:clr>
        </p15:guide>
        <p15:guide id="33" pos="1204">
          <p15:clr>
            <a:srgbClr val="F26B43"/>
          </p15:clr>
        </p15:guide>
        <p15:guide id="34" pos="1295">
          <p15:clr>
            <a:srgbClr val="F26B43"/>
          </p15:clr>
        </p15:guide>
        <p15:guide id="35" pos="1852">
          <p15:clr>
            <a:srgbClr val="F26B43"/>
          </p15:clr>
        </p15:guide>
        <p15:guide id="36" pos="1943">
          <p15:clr>
            <a:srgbClr val="F26B43"/>
          </p15:clr>
        </p15:guide>
        <p15:guide id="37" pos="2500">
          <p15:clr>
            <a:srgbClr val="F26B43"/>
          </p15:clr>
        </p15:guide>
        <p15:guide id="38" pos="2588">
          <p15:clr>
            <a:srgbClr val="F26B43"/>
          </p15:clr>
        </p15:guide>
        <p15:guide id="39" pos="3144">
          <p15:clr>
            <a:srgbClr val="F26B43"/>
          </p15:clr>
        </p15:guide>
        <p15:guide id="40" pos="3239">
          <p15:clr>
            <a:srgbClr val="F26B43"/>
          </p15:clr>
        </p15:guide>
        <p15:guide id="41" pos="3796">
          <p15:clr>
            <a:srgbClr val="F26B43"/>
          </p15:clr>
        </p15:guide>
        <p15:guide id="42" pos="3884">
          <p15:clr>
            <a:srgbClr val="F26B43"/>
          </p15:clr>
        </p15:guide>
        <p15:guide id="43" pos="4440">
          <p15:clr>
            <a:srgbClr val="F26B43"/>
          </p15:clr>
        </p15:guide>
        <p15:guide id="44" pos="4531">
          <p15:clr>
            <a:srgbClr val="F26B43"/>
          </p15:clr>
        </p15:guide>
        <p15:guide id="45" pos="5736">
          <p15:clr>
            <a:srgbClr val="F26B43"/>
          </p15:clr>
        </p15:guide>
        <p15:guide id="46" pos="5831">
          <p15:clr>
            <a:srgbClr val="F26B43"/>
          </p15:clr>
        </p15:guide>
        <p15:guide id="47" pos="6383">
          <p15:clr>
            <a:srgbClr val="F26B43"/>
          </p15:clr>
        </p15:guide>
        <p15:guide id="48" pos="6479">
          <p15:clr>
            <a:srgbClr val="F26B43"/>
          </p15:clr>
        </p15:guide>
        <p15:guide id="49" pos="7032">
          <p15:clr>
            <a:srgbClr val="F26B43"/>
          </p15:clr>
        </p15:guide>
        <p15:guide id="50" pos="7127">
          <p15:clr>
            <a:srgbClr val="F26B43"/>
          </p15:clr>
        </p15:guide>
        <p15:guide id="51" orient="horz" pos="3612">
          <p15:clr>
            <a:srgbClr val="F26B43"/>
          </p15:clr>
        </p15:guide>
        <p15:guide id="52" orient="horz" pos="3838">
          <p15:clr>
            <a:srgbClr val="F26B43"/>
          </p15:clr>
        </p15:guide>
        <p15:guide id="53" orient="horz" pos="935">
          <p15:clr>
            <a:srgbClr val="F26B43"/>
          </p15:clr>
        </p15:guide>
        <p15:guide id="58" orient="horz" pos="221">
          <p15:clr>
            <a:srgbClr val="F26B43"/>
          </p15:clr>
        </p15:guide>
        <p15:guide id="59" orient="horz" pos="3962">
          <p15:clr>
            <a:srgbClr val="F26B43"/>
          </p15:clr>
        </p15:guide>
        <p15:guide id="60" orient="horz" pos="4167">
          <p15:clr>
            <a:srgbClr val="F26B43"/>
          </p15:clr>
        </p15:guide>
        <p15:guide id="61" orient="horz" pos="619">
          <p15:clr>
            <a:srgbClr val="F26B43"/>
          </p15:clr>
        </p15:guide>
        <p15:guide id="62" orient="horz" pos="490">
          <p15:clr>
            <a:srgbClr val="F26B43"/>
          </p15:clr>
        </p15:guide>
        <p15:guide id="63" orient="horz" pos="40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3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38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1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Dipl.-Ing. </a:t>
            </a:r>
            <a:r>
              <a:rPr lang="de-DE" dirty="0" smtClean="0"/>
              <a:t>Sven </a:t>
            </a:r>
            <a:r>
              <a:rPr lang="de-DE" dirty="0" err="1" smtClean="0"/>
              <a:t>Lißner</a:t>
            </a:r>
            <a:endParaRPr lang="de-DE" dirty="0"/>
          </a:p>
          <a:p>
            <a:pPr fontAlgn="auto">
              <a:spcAft>
                <a:spcPts val="0"/>
              </a:spcAft>
              <a:defRPr/>
            </a:pPr>
            <a:r>
              <a:rPr lang="de-DE" altLang="de-DE" dirty="0" smtClean="0"/>
              <a:t>2021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022351" y="3889376"/>
            <a:ext cx="7981950" cy="5064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 smtClean="0"/>
              <a:t>Alternative Mikromobilität ?</a:t>
            </a:r>
            <a:endParaRPr lang="de-DE" sz="2800" dirty="0"/>
          </a:p>
        </p:txBody>
      </p:sp>
      <p:sp>
        <p:nvSpPr>
          <p:cNvPr id="10244" name="Titel 1"/>
          <p:cNvSpPr>
            <a:spLocks noGrp="1"/>
          </p:cNvSpPr>
          <p:nvPr>
            <p:ph type="title"/>
          </p:nvPr>
        </p:nvSpPr>
        <p:spPr>
          <a:xfrm>
            <a:off x="1022351" y="3206832"/>
            <a:ext cx="7981950" cy="485775"/>
          </a:xfrm>
        </p:spPr>
        <p:txBody>
          <a:bodyPr/>
          <a:lstStyle/>
          <a:p>
            <a:r>
              <a:rPr lang="de-DE" altLang="de-DE" dirty="0" smtClean="0"/>
              <a:t>Verkehrsökologie</a:t>
            </a:r>
            <a:endParaRPr lang="de-DE" alt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haben wir bisher gelernt?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Mikromobilität will vor allem in Wegeketten eingesetzt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Sie bietet sich als Lösung für die letzte Meile 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Sie ist klein!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Sie ist vielmals elektrisch (muss es aber nicht sein)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Sie kann privat, wirtschaftlich und (teil-)öffentlich organisiert sein.</a:t>
            </a:r>
            <a:endParaRPr lang="de-DE" dirty="0"/>
          </a:p>
        </p:txBody>
      </p:sp>
      <p:pic>
        <p:nvPicPr>
          <p:cNvPr id="4" name="Grafik 3" descr="Lichter an Silhouette">
            <a:extLst>
              <a:ext uri="{FF2B5EF4-FFF2-40B4-BE49-F238E27FC236}">
                <a16:creationId xmlns:a16="http://schemas.microsoft.com/office/drawing/2014/main" id="{87F9D9AB-5510-4149-94BD-A109DBA5D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88594" y="1579618"/>
            <a:ext cx="3164911" cy="316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Mikromobilität?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Was hat das mit Verkehrsökologie zu tun?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Es gibt zwei Auslöser:</a:t>
            </a:r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681038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Den </a:t>
            </a:r>
            <a:r>
              <a:rPr lang="de-DE" dirty="0" err="1" smtClean="0"/>
              <a:t>Bikesharing</a:t>
            </a:r>
            <a:r>
              <a:rPr lang="de-DE" dirty="0" smtClean="0"/>
              <a:t> Boom 2016:</a:t>
            </a:r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grpSp>
        <p:nvGrpSpPr>
          <p:cNvPr id="7" name="Gruppieren 6"/>
          <p:cNvGrpSpPr/>
          <p:nvPr/>
        </p:nvGrpSpPr>
        <p:grpSpPr>
          <a:xfrm>
            <a:off x="1524000" y="3390900"/>
            <a:ext cx="9144000" cy="1854200"/>
            <a:chOff x="0" y="3200400"/>
            <a:chExt cx="8562975" cy="160020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200400"/>
              <a:ext cx="2857500" cy="1600200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7500" y="3200400"/>
              <a:ext cx="2857500" cy="1600200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00" y="3200400"/>
              <a:ext cx="2847975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874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Mikromobilität?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Was hat das mit Verkehrsökologie zu tun?</a:t>
            </a:r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Es gibt zwei Auslöser:</a:t>
            </a:r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681038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Den E-</a:t>
            </a:r>
            <a:r>
              <a:rPr lang="de-DE" dirty="0" err="1" smtClean="0"/>
              <a:t>Scooter</a:t>
            </a:r>
            <a:r>
              <a:rPr lang="de-DE" dirty="0"/>
              <a:t>-</a:t>
            </a:r>
            <a:r>
              <a:rPr lang="de-DE" dirty="0" smtClean="0"/>
              <a:t>Boom ausgelöst durch die </a:t>
            </a:r>
            <a:r>
              <a:rPr lang="de-DE" dirty="0" err="1" smtClean="0"/>
              <a:t>Elektrokleinstfahrzeuge</a:t>
            </a:r>
            <a:r>
              <a:rPr lang="de-DE" dirty="0" smtClean="0"/>
              <a:t> – Verordnung 2019.</a:t>
            </a:r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grpSp>
        <p:nvGrpSpPr>
          <p:cNvPr id="11" name="Gruppieren 10"/>
          <p:cNvGrpSpPr/>
          <p:nvPr/>
        </p:nvGrpSpPr>
        <p:grpSpPr>
          <a:xfrm>
            <a:off x="1524485" y="3444082"/>
            <a:ext cx="9144000" cy="2028825"/>
            <a:chOff x="0" y="3584575"/>
            <a:chExt cx="8532418" cy="1847850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584575"/>
              <a:ext cx="2466975" cy="1847850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6975" y="3584575"/>
              <a:ext cx="3299732" cy="18478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5594" y="3584575"/>
              <a:ext cx="2776824" cy="18478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9316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Elektrokleinstfahrzeuge</a:t>
            </a:r>
            <a:r>
              <a:rPr lang="de-DE" dirty="0" smtClean="0"/>
              <a:t> - Verordnung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 sz="1200" dirty="0"/>
          </a:p>
          <a:p>
            <a:r>
              <a:rPr lang="de-DE" dirty="0"/>
              <a:t>§ 1 Anwendungsbereich</a:t>
            </a:r>
          </a:p>
          <a:p>
            <a:pPr marL="228600" indent="-228600">
              <a:buFont typeface="+mj-lt"/>
              <a:buAutoNum type="arabicParenBoth"/>
            </a:pPr>
            <a:r>
              <a:rPr lang="de-DE" sz="1400" b="1" dirty="0" err="1" smtClean="0"/>
              <a:t>Elektrokleinstfahrzeuge</a:t>
            </a:r>
            <a:r>
              <a:rPr lang="de-DE" sz="1400" b="1" dirty="0" smtClean="0"/>
              <a:t> </a:t>
            </a:r>
            <a:r>
              <a:rPr lang="de-DE" sz="1400" b="1" dirty="0"/>
              <a:t>im Sinne dieser Verordnung sind Kraftfahrzeuge mit elektrischem Antrieb und einer bauartbedingten Höchstgeschwindigkeit von nicht weniger als 6 km/h und nicht mehr als 20 km/h, die folgende Merkmale aufweisen</a:t>
            </a:r>
            <a:r>
              <a:rPr lang="de-DE" sz="1200" dirty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400" dirty="0"/>
              <a:t>Fahrzeug ohne Sitz oder selbstbalancierendes Fahrzeug mit oder ohne Sitz,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400" dirty="0"/>
              <a:t>Eine Lenk- oder Haltestange von mindestens 500 mm für Kraftfahrzeuge mit Sitz und von mindestens 700 mm für Kraftfahrzeuge ohne Sitz,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400" dirty="0"/>
              <a:t>Eine Nenndauerleistung von nicht mehr als </a:t>
            </a:r>
            <a:r>
              <a:rPr lang="de-DE" sz="1400" b="1" dirty="0"/>
              <a:t>500 Watt</a:t>
            </a:r>
            <a:r>
              <a:rPr lang="de-DE" sz="1400" dirty="0"/>
              <a:t>, oder von nicht mehr als 1400 Watt, wenn mindestens 60 Prozent der Leistung zur </a:t>
            </a:r>
            <a:r>
              <a:rPr lang="de-DE" sz="1400" dirty="0" err="1"/>
              <a:t>Selbstbalancierung</a:t>
            </a:r>
            <a:r>
              <a:rPr lang="de-DE" sz="1400" dirty="0"/>
              <a:t> verwendet werden.[…],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400" dirty="0"/>
              <a:t>Eine Gesamtbreite von nicht mehr als 700 mm, eine Gesamthöhe von nicht mehr als 1400 mm und eine Gesamtlänge von nicht mehr als 2000 mm und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400" b="1" dirty="0"/>
              <a:t>Eine maximale Fahrzeugmasse ohne Fahrer von nicht mehr als 55 kg</a:t>
            </a:r>
            <a:r>
              <a:rPr lang="de-DE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99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Elektrokleinstfahrzeuge</a:t>
            </a:r>
            <a:r>
              <a:rPr lang="de-DE" dirty="0"/>
              <a:t> - Verordnung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sz="1400" b="1" dirty="0"/>
              <a:t>§ 2 Anforderungen an das </a:t>
            </a:r>
            <a:r>
              <a:rPr lang="de-DE" sz="1400" b="1" dirty="0" err="1"/>
              <a:t>Inbetriebsetzen</a:t>
            </a:r>
            <a:endParaRPr lang="de-DE" sz="1400" b="1" dirty="0"/>
          </a:p>
          <a:p>
            <a:r>
              <a:rPr lang="de-DE" sz="1200" dirty="0"/>
              <a:t>(</a:t>
            </a:r>
            <a:r>
              <a:rPr lang="de-DE" sz="1400" dirty="0"/>
              <a:t>1) Ein </a:t>
            </a:r>
            <a:r>
              <a:rPr lang="de-DE" sz="1400" dirty="0" err="1"/>
              <a:t>Elektrokleinstfahrzeug</a:t>
            </a:r>
            <a:r>
              <a:rPr lang="de-DE" sz="1400" dirty="0"/>
              <a:t> darf auf öffentlichen Straßen nur in Betrieb gesetzt werden, wenn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400" dirty="0"/>
              <a:t>es einem Typ entspricht, für den eine </a:t>
            </a:r>
            <a:r>
              <a:rPr lang="de-DE" sz="1400" b="1" dirty="0"/>
              <a:t>Allgemeine Betriebserlaubnis </a:t>
            </a:r>
            <a:r>
              <a:rPr lang="de-DE" sz="1400" dirty="0"/>
              <a:t>erteilt worden ist, oder für das Fahrzeug eine Einzelbetriebserlaubnis erteilt worden ist,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400" dirty="0"/>
              <a:t>es eine gültige </a:t>
            </a:r>
            <a:r>
              <a:rPr lang="de-DE" sz="1400" b="1" dirty="0"/>
              <a:t>Versicherungsplakette</a:t>
            </a:r>
            <a:r>
              <a:rPr lang="de-DE" sz="1400" dirty="0"/>
              <a:t> für </a:t>
            </a:r>
            <a:r>
              <a:rPr lang="de-DE" sz="1400" dirty="0" err="1"/>
              <a:t>Elektrokleinstfahrzeuge</a:t>
            </a:r>
            <a:r>
              <a:rPr lang="de-DE" sz="1400" dirty="0"/>
              <a:t> nach § 29a der Fahrzeug-Zulassungsverordnung führt,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400" dirty="0"/>
              <a:t>es […] mit einer Fahrzeug-Identifizierungsnummer sowie einem Fabrikschild mit folgenden Maßgaben gekennzeichnet ist:</a:t>
            </a:r>
          </a:p>
          <a:p>
            <a:pPr marL="623888" lvl="1" indent="-228600">
              <a:buFont typeface="+mj-lt"/>
              <a:buAutoNum type="alphaLcPeriod"/>
            </a:pPr>
            <a:r>
              <a:rPr lang="de-DE" sz="1400" dirty="0"/>
              <a:t>als Fahrzeugtyp muss auf dem Fabrikschild „</a:t>
            </a:r>
            <a:r>
              <a:rPr lang="de-DE" sz="1400" dirty="0" err="1"/>
              <a:t>Elektrokleinstfahrzeug</a:t>
            </a:r>
            <a:r>
              <a:rPr lang="de-DE" sz="1400" dirty="0"/>
              <a:t>“ angegeben sein,</a:t>
            </a:r>
          </a:p>
          <a:p>
            <a:pPr marL="623888" lvl="1" indent="-228600">
              <a:buFont typeface="+mj-lt"/>
              <a:buAutoNum type="alphaLcPeriod"/>
            </a:pPr>
            <a:r>
              <a:rPr lang="de-DE" sz="1400" dirty="0"/>
              <a:t>[…] muss auf dem Fabrikschild die bauartbedingte Höchstgeschwindigkeit und die Genehmigungsnummer der Allgemeinen Betriebserlaubnis oder der Einzelbetriebserlaubnis für das Fahrzeug angegeben sein, und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400" dirty="0"/>
              <a:t>es</a:t>
            </a:r>
          </a:p>
          <a:p>
            <a:pPr marL="623888" lvl="1" indent="-228600">
              <a:buFont typeface="+mj-lt"/>
              <a:buAutoNum type="alphaLcPeriod"/>
            </a:pPr>
            <a:r>
              <a:rPr lang="de-DE" sz="1400" dirty="0"/>
              <a:t>den Anforderungen an die Verzögerungseinrichtung nach § 4,</a:t>
            </a:r>
          </a:p>
          <a:p>
            <a:pPr marL="623888" lvl="1" indent="-228600">
              <a:buFont typeface="+mj-lt"/>
              <a:buAutoNum type="alphaLcPeriod"/>
            </a:pPr>
            <a:r>
              <a:rPr lang="de-DE" sz="1400" dirty="0"/>
              <a:t>den Anforderungen an die lichttechnischen Einrichtungen nach § 5 Absatz 1 Satz 1 und Absatz 3,</a:t>
            </a:r>
          </a:p>
          <a:p>
            <a:pPr marL="623888" lvl="1" indent="-228600">
              <a:buFont typeface="+mj-lt"/>
              <a:buAutoNum type="alphaLcPeriod"/>
            </a:pPr>
            <a:r>
              <a:rPr lang="de-DE" sz="1400" dirty="0"/>
              <a:t>den Anforderungen an die Einrichtung für Schallzeichen nach § 6 Satz 1 sowie</a:t>
            </a:r>
          </a:p>
          <a:p>
            <a:pPr marL="623888" lvl="1" indent="-228600">
              <a:buFont typeface="+mj-lt"/>
              <a:buAutoNum type="alphaLcPeriod"/>
            </a:pPr>
            <a:r>
              <a:rPr lang="de-DE" sz="1400" dirty="0"/>
              <a:t>den sonstigen Sicherheitsanforderungen nach § 7</a:t>
            </a:r>
          </a:p>
          <a:p>
            <a:r>
              <a:rPr lang="de-DE" sz="1400" dirty="0"/>
              <a:t>entspricht.</a:t>
            </a:r>
          </a:p>
        </p:txBody>
      </p:sp>
    </p:spTree>
    <p:extLst>
      <p:ext uri="{BB962C8B-B14F-4D97-AF65-F5344CB8AC3E}">
        <p14:creationId xmlns:p14="http://schemas.microsoft.com/office/powerpoint/2010/main" val="160335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14351" y="1154113"/>
            <a:ext cx="8066123" cy="4579938"/>
          </a:xfrm>
        </p:spPr>
        <p:txBody>
          <a:bodyPr/>
          <a:lstStyle/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Müssen auf dem Radweg fahren, auch wenn dieser nicht benutzungspflichtig ist!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Dürfen auch im ausgeschalteten Zustand nicht auf dem Gehweg bewegt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Wenn kein Radweg da ist, darf die Straße benutzt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Es besteht Versicherungspflicht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Es gilt die </a:t>
            </a:r>
            <a:r>
              <a:rPr lang="de-DE" b="1" dirty="0" smtClean="0"/>
              <a:t>0,5 </a:t>
            </a:r>
            <a:r>
              <a:rPr lang="de-DE" b="1" dirty="0"/>
              <a:t>‰</a:t>
            </a:r>
            <a:r>
              <a:rPr lang="de-DE" dirty="0" smtClean="0"/>
              <a:t> Grenze für Blutalkohol. Außer für Führerscheinneulinge und Menschen unter 21 Jahren </a:t>
            </a:r>
            <a:r>
              <a:rPr lang="de-DE" b="1" dirty="0" smtClean="0"/>
              <a:t>(0,0‰).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Es darf </a:t>
            </a:r>
            <a:r>
              <a:rPr lang="de-DE" b="1" dirty="0" smtClean="0"/>
              <a:t>niemand</a:t>
            </a:r>
            <a:r>
              <a:rPr lang="de-DE" dirty="0" smtClean="0"/>
              <a:t> mitgenommen werden! Auch keine Gegenstände auf dem Trittbrett!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Elektrokleinstfahrzeuge</a:t>
            </a:r>
            <a:r>
              <a:rPr lang="de-DE" dirty="0"/>
              <a:t> - Verordnung</a:t>
            </a:r>
          </a:p>
        </p:txBody>
      </p:sp>
    </p:spTree>
    <p:extLst>
      <p:ext uri="{BB962C8B-B14F-4D97-AF65-F5344CB8AC3E}">
        <p14:creationId xmlns:p14="http://schemas.microsoft.com/office/powerpoint/2010/main" val="42177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Wer darf wo fahren?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573079" y="824126"/>
            <a:ext cx="6985547" cy="519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Elektrokleinstfahrzeuge</a:t>
            </a:r>
            <a:r>
              <a:rPr lang="de-DE" dirty="0"/>
              <a:t> - Verordnung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14351" y="1154113"/>
            <a:ext cx="7970430" cy="45799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Die Idee ist also, dass einem neuen Mobilitätsangebot rechtlich ein Rahmen gegeben wird!</a:t>
            </a:r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681038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Aber wie funktioniert das in der Praxis?</a:t>
            </a:r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860425" lvl="4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Die Distribution ist ein Problem!</a:t>
            </a:r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860425" lvl="4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Fahrzeuge blockieren Gehwege</a:t>
            </a:r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860425" lvl="4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In Fußgängerzonen wird oftmals das Verbot ignoriert!</a:t>
            </a:r>
          </a:p>
          <a:p>
            <a:pPr marL="860425" lvl="4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860425" lvl="4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Es kommt zu Nutzungskonflikten mit Fußgängern</a:t>
            </a:r>
          </a:p>
          <a:p>
            <a:pPr marL="860425" lvl="4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860425" lvl="4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Und auch Radfahrer sind über 20 km/h Hindernisse oftmals nicht glücklich</a:t>
            </a:r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03EC2B-260C-4F49-BE54-33B436D35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17" r="27567"/>
          <a:stretch/>
        </p:blipFill>
        <p:spPr>
          <a:xfrm rot="5400000">
            <a:off x="9022281" y="1253619"/>
            <a:ext cx="2192814" cy="267342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E2429B8-2197-4CA3-BF95-0BFDAD61665C}"/>
              </a:ext>
            </a:extLst>
          </p:cNvPr>
          <p:cNvSpPr txBox="1"/>
          <p:nvPr/>
        </p:nvSpPr>
        <p:spPr>
          <a:xfrm>
            <a:off x="9990953" y="1308740"/>
            <a:ext cx="15445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smtClean="0"/>
              <a:t>Quelle: </a:t>
            </a:r>
            <a:r>
              <a:rPr lang="de-DE" sz="800" dirty="0"/>
              <a:t>Clemens Rath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32DC65-8C75-4F00-9C12-80CB40A6C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976" y="3676653"/>
            <a:ext cx="2673424" cy="178228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E7110A4-5818-47A3-86D9-56E36F689CEB}"/>
              </a:ext>
            </a:extLst>
          </p:cNvPr>
          <p:cNvSpPr txBox="1"/>
          <p:nvPr/>
        </p:nvSpPr>
        <p:spPr>
          <a:xfrm>
            <a:off x="9990953" y="5413285"/>
            <a:ext cx="15445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smtClean="0"/>
              <a:t>Quelle: </a:t>
            </a:r>
            <a:r>
              <a:rPr lang="de-DE" sz="800" dirty="0"/>
              <a:t>Philipp Böhme</a:t>
            </a:r>
          </a:p>
        </p:txBody>
      </p:sp>
    </p:spTree>
    <p:extLst>
      <p:ext uri="{BB962C8B-B14F-4D97-AF65-F5344CB8AC3E}">
        <p14:creationId xmlns:p14="http://schemas.microsoft.com/office/powerpoint/2010/main" val="2402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Elektrokleinstfahrzeuge</a:t>
            </a:r>
            <a:r>
              <a:rPr lang="de-DE" dirty="0"/>
              <a:t> - Verordnung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27050" y="983992"/>
            <a:ext cx="6930740" cy="482138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772400" y="2732964"/>
            <a:ext cx="3615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Rund 50% der Befragten finden die Gefährte störend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Knapp 40% akzeptieren E-</a:t>
            </a:r>
            <a:r>
              <a:rPr lang="de-DE" sz="1600" dirty="0" err="1" smtClean="0"/>
              <a:t>Scooter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872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Wer bietet Mikromobilität an?</a:t>
            </a:r>
            <a:endParaRPr lang="de-DE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DD57937-4EAB-4246-95DE-E960258EE948}"/>
              </a:ext>
            </a:extLst>
          </p:cNvPr>
          <p:cNvSpPr/>
          <p:nvPr/>
        </p:nvSpPr>
        <p:spPr>
          <a:xfrm>
            <a:off x="4325051" y="1868585"/>
            <a:ext cx="2225212" cy="87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D61543D-B254-4DA5-ADB3-B41752C8A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8" t="28523" r="5308" b="27615"/>
          <a:stretch/>
        </p:blipFill>
        <p:spPr>
          <a:xfrm>
            <a:off x="2048671" y="1868592"/>
            <a:ext cx="2370857" cy="8784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981CB14-0F61-42E5-B687-7C979CF76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354" y="1868592"/>
            <a:ext cx="2813252" cy="8784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975E995-3E42-451F-8A88-6133A91C5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263" y="1868592"/>
            <a:ext cx="1964593" cy="8784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46EFD19-5108-4FF2-94F0-BBBC30176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0747" y="1868592"/>
            <a:ext cx="878400" cy="878400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49677C5-A16D-4784-9753-61ACF07C729D}"/>
              </a:ext>
            </a:extLst>
          </p:cNvPr>
          <p:cNvSpPr/>
          <p:nvPr/>
        </p:nvSpPr>
        <p:spPr>
          <a:xfrm>
            <a:off x="0" y="1868592"/>
            <a:ext cx="2179608" cy="87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8D30EF42-27ED-48E3-97FE-71D8028A99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" y="1964562"/>
            <a:ext cx="1856560" cy="68645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85E8C57C-0B3D-4F15-849E-5EBE5303A4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23" y="1868585"/>
            <a:ext cx="1681148" cy="8784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10A0D54-6EBA-4A06-844D-90C629A1B6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36644" r="8148" b="37274"/>
          <a:stretch/>
        </p:blipFill>
        <p:spPr>
          <a:xfrm>
            <a:off x="2239243" y="1983364"/>
            <a:ext cx="2085808" cy="66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 und Lernziele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Inhalt:</a:t>
            </a:r>
          </a:p>
          <a:p>
            <a:pPr marL="342900" indent="-342900">
              <a:buAutoNum type="arabicPeriod"/>
            </a:pPr>
            <a:r>
              <a:rPr lang="de-DE" sz="1800" dirty="0" smtClean="0"/>
              <a:t>Was ist Mikromobilität?</a:t>
            </a:r>
            <a:endParaRPr lang="de-DE" sz="1800" dirty="0"/>
          </a:p>
          <a:p>
            <a:pPr marL="342900" indent="-342900">
              <a:buAutoNum type="arabicPeriod"/>
            </a:pPr>
            <a:r>
              <a:rPr lang="de-DE" sz="1800" dirty="0" smtClean="0"/>
              <a:t>Welche Formen gibt es?</a:t>
            </a:r>
          </a:p>
          <a:p>
            <a:pPr marL="342900" indent="-342900">
              <a:buAutoNum type="arabicPeriod"/>
            </a:pPr>
            <a:r>
              <a:rPr lang="de-DE" sz="1800" dirty="0" smtClean="0"/>
              <a:t>Umweltfolgen von Mikromobilität</a:t>
            </a:r>
          </a:p>
          <a:p>
            <a:pPr marL="342900" indent="-342900">
              <a:buAutoNum type="arabicPeriod"/>
            </a:pPr>
            <a:r>
              <a:rPr lang="de-DE" sz="1800" dirty="0" smtClean="0"/>
              <a:t>Sicherheitsaspekte</a:t>
            </a:r>
          </a:p>
          <a:p>
            <a:pPr marL="342900" indent="-342900">
              <a:buAutoNum type="arabicPeriod"/>
            </a:pPr>
            <a:endParaRPr lang="de-DE" dirty="0"/>
          </a:p>
          <a:p>
            <a:r>
              <a:rPr lang="de-DE" b="1" dirty="0" smtClean="0"/>
              <a:t>Lernziele</a:t>
            </a:r>
            <a:r>
              <a:rPr lang="de-DE" b="1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 smtClean="0"/>
              <a:t>Mikromobilität kennen lernen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 smtClean="0"/>
              <a:t>Folgen kennen und einordnen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2390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Sharing Anbieter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sz="1800" dirty="0" smtClean="0"/>
              <a:t>Welche Anbieter gibt es in Deutschland?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754" y="3306725"/>
            <a:ext cx="2766470" cy="184331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11" y="3306725"/>
            <a:ext cx="2764465" cy="184197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802" y="3295366"/>
            <a:ext cx="2702167" cy="185333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4699" y="3305272"/>
            <a:ext cx="2770179" cy="1843428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3390290" y="5224847"/>
            <a:ext cx="2764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11.600 </a:t>
            </a:r>
            <a:r>
              <a:rPr lang="de-DE" sz="1400" dirty="0" err="1" smtClean="0"/>
              <a:t>Scooter</a:t>
            </a:r>
            <a:r>
              <a:rPr lang="de-DE" sz="1400" dirty="0" smtClean="0"/>
              <a:t> an 9 Standorten </a:t>
            </a:r>
            <a:r>
              <a:rPr lang="de-DE" sz="1400" dirty="0"/>
              <a:t>(09/2019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sp>
        <p:nvSpPr>
          <p:cNvPr id="19" name="Textfeld 18"/>
          <p:cNvSpPr txBox="1"/>
          <p:nvPr/>
        </p:nvSpPr>
        <p:spPr>
          <a:xfrm>
            <a:off x="297711" y="5236270"/>
            <a:ext cx="2817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32.000 </a:t>
            </a:r>
            <a:r>
              <a:rPr lang="de-DE" sz="1400" dirty="0" err="1" smtClean="0"/>
              <a:t>Scooter</a:t>
            </a:r>
            <a:r>
              <a:rPr lang="de-DE" sz="1400" dirty="0" smtClean="0"/>
              <a:t> an 12 Standorten (09/2019)</a:t>
            </a:r>
            <a:endParaRPr lang="de-DE" sz="1400" dirty="0"/>
          </a:p>
        </p:txBody>
      </p:sp>
      <p:sp>
        <p:nvSpPr>
          <p:cNvPr id="20" name="Textfeld 19"/>
          <p:cNvSpPr txBox="1"/>
          <p:nvPr/>
        </p:nvSpPr>
        <p:spPr>
          <a:xfrm>
            <a:off x="6371395" y="5236270"/>
            <a:ext cx="2764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11.500 </a:t>
            </a:r>
            <a:r>
              <a:rPr lang="de-DE" sz="1400" dirty="0" err="1" smtClean="0"/>
              <a:t>Scooter</a:t>
            </a:r>
            <a:r>
              <a:rPr lang="de-DE" sz="1400" dirty="0" smtClean="0"/>
              <a:t> an 7 Standorten </a:t>
            </a:r>
            <a:r>
              <a:rPr lang="de-DE" sz="1400" dirty="0"/>
              <a:t>(09/2019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sp>
        <p:nvSpPr>
          <p:cNvPr id="21" name="Textfeld 20"/>
          <p:cNvSpPr txBox="1"/>
          <p:nvPr/>
        </p:nvSpPr>
        <p:spPr>
          <a:xfrm>
            <a:off x="9324699" y="5236270"/>
            <a:ext cx="2764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??? </a:t>
            </a:r>
            <a:r>
              <a:rPr lang="de-DE" sz="1400" dirty="0" err="1" smtClean="0"/>
              <a:t>Scooter</a:t>
            </a:r>
            <a:r>
              <a:rPr lang="de-DE" sz="1400" dirty="0" smtClean="0"/>
              <a:t> an 5 Standorten </a:t>
            </a:r>
            <a:r>
              <a:rPr lang="de-DE" sz="1400" dirty="0"/>
              <a:t>(09/2019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90368831-6626-4FA3-885D-BE5A2ADCBA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50" y="2254299"/>
            <a:ext cx="1104986" cy="1104986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B81A561-8EE3-4F4B-A507-ACE7593525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485" y="2338040"/>
            <a:ext cx="1681148" cy="878400"/>
          </a:xfrm>
          <a:prstGeom prst="rect">
            <a:avLst/>
          </a:prstGeom>
        </p:spPr>
      </p:pic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04799F35-6B7B-414B-BC2B-B780B08858EA}"/>
              </a:ext>
            </a:extLst>
          </p:cNvPr>
          <p:cNvGrpSpPr/>
          <p:nvPr/>
        </p:nvGrpSpPr>
        <p:grpSpPr>
          <a:xfrm>
            <a:off x="888576" y="2294836"/>
            <a:ext cx="2179608" cy="878400"/>
            <a:chOff x="1109932" y="2777241"/>
            <a:chExt cx="2179608" cy="878400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BE6CC8DF-3546-4FDA-893E-42ECFADCA229}"/>
                </a:ext>
              </a:extLst>
            </p:cNvPr>
            <p:cNvSpPr/>
            <p:nvPr/>
          </p:nvSpPr>
          <p:spPr>
            <a:xfrm>
              <a:off x="1109932" y="2777241"/>
              <a:ext cx="2179608" cy="87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4D9D98F0-E816-4E22-9372-E7F9B2983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512" y="2873211"/>
              <a:ext cx="1856560" cy="686459"/>
            </a:xfrm>
            <a:prstGeom prst="rect">
              <a:avLst/>
            </a:prstGeom>
          </p:spPr>
        </p:pic>
      </p:grpSp>
      <p:pic>
        <p:nvPicPr>
          <p:cNvPr id="35" name="Grafik 34">
            <a:extLst>
              <a:ext uri="{FF2B5EF4-FFF2-40B4-BE49-F238E27FC236}">
                <a16:creationId xmlns:a16="http://schemas.microsoft.com/office/drawing/2014/main" id="{B804216F-C2AA-43F9-A670-6BC9ACEA4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36644" r="8148" b="37274"/>
          <a:stretch/>
        </p:blipFill>
        <p:spPr>
          <a:xfrm>
            <a:off x="3814518" y="2462374"/>
            <a:ext cx="2085808" cy="66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Sharing Anbieter – E-</a:t>
            </a:r>
            <a:r>
              <a:rPr lang="de-DE" dirty="0" err="1" smtClean="0"/>
              <a:t>Scooter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270" y="1154113"/>
            <a:ext cx="7826004" cy="477386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945979" y="969447"/>
            <a:ext cx="750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Anzahl der E-</a:t>
            </a:r>
            <a:r>
              <a:rPr lang="de-DE" dirty="0" err="1" smtClean="0"/>
              <a:t>Scooter</a:t>
            </a:r>
            <a:r>
              <a:rPr lang="de-DE" dirty="0" smtClean="0"/>
              <a:t> in deutschen Städten nach Anbieter (09/2019)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846828" y="5518298"/>
            <a:ext cx="273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Quelle: </a:t>
            </a:r>
            <a:r>
              <a:rPr lang="de-DE" sz="1200" dirty="0" err="1" smtClean="0"/>
              <a:t>Statista</a:t>
            </a:r>
            <a:r>
              <a:rPr lang="de-DE" sz="1200" dirty="0" smtClean="0"/>
              <a:t>, 2020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15093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Sharing Anbieter Fahrräder 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80355" y="1960460"/>
            <a:ext cx="1438275" cy="7143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476" y="2359469"/>
            <a:ext cx="2163085" cy="41542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" y="4561019"/>
            <a:ext cx="2640087" cy="132878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25" y="3007244"/>
            <a:ext cx="1130132" cy="113013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573" y="1773034"/>
            <a:ext cx="1315285" cy="131528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870" y="1773034"/>
            <a:ext cx="1438552" cy="143855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5349" y="3694148"/>
            <a:ext cx="1438275" cy="101917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1573" y="3484599"/>
            <a:ext cx="1438275" cy="143827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5596" y="3973162"/>
            <a:ext cx="3041645" cy="94971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7872" y="1947134"/>
            <a:ext cx="1438275" cy="143827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5349" y="4922644"/>
            <a:ext cx="1981200" cy="88582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494525" y="902947"/>
            <a:ext cx="229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Stand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70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Sharing Anbieter Fahrräder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392" y="2688290"/>
            <a:ext cx="1286702" cy="24711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269" y="2363176"/>
            <a:ext cx="1910316" cy="9614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49" y="2218431"/>
            <a:ext cx="1206370" cy="120637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784" y="2609949"/>
            <a:ext cx="2084236" cy="650774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27050" y="1067107"/>
            <a:ext cx="317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Stand 2020 - Deutschland</a:t>
            </a:r>
            <a:endParaRPr lang="de-DE" dirty="0"/>
          </a:p>
        </p:txBody>
      </p: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895476"/>
              </p:ext>
            </p:extLst>
          </p:nvPr>
        </p:nvGraphicFramePr>
        <p:xfrm>
          <a:off x="6834" y="1959191"/>
          <a:ext cx="12192000" cy="30444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71883191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831178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1909946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10073665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202529126"/>
                    </a:ext>
                  </a:extLst>
                </a:gridCol>
              </a:tblGrid>
              <a:tr h="158145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4849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63 Städte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Stationsgebunden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Auch E-Bikes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3 Städte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Free-Floating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Keine E-Bikes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43 Städte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Stationsgebunden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Keine E-Bikes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7 Städte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Free-Floating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Geringer E-Bike Anteil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2 Städte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Free-Floating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E-bikes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3509445"/>
                  </a:ext>
                </a:extLst>
              </a:tr>
            </a:tbl>
          </a:graphicData>
        </a:graphic>
      </p:graphicFrame>
      <p:pic>
        <p:nvPicPr>
          <p:cNvPr id="17" name="Grafi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207" y="2194528"/>
            <a:ext cx="1130132" cy="113013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051" y="1959191"/>
            <a:ext cx="1981372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8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Sharing Anbieter Fahrräder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5293413" y="1061544"/>
            <a:ext cx="4050421" cy="226823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" y="1061544"/>
            <a:ext cx="5067279" cy="32683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3075" y="2082946"/>
            <a:ext cx="2853560" cy="36632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572" y="2464366"/>
            <a:ext cx="3864874" cy="328183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27050" y="4732057"/>
            <a:ext cx="4419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Fahrräder und e-Bikes werden zu einer Wegwerfressource im Kampf um Marktanteile!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5293413" y="5764288"/>
            <a:ext cx="2522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/>
              <a:t>Quelle: velobiz.de, 2020</a:t>
            </a:r>
            <a:endParaRPr lang="de-DE" sz="1050" dirty="0"/>
          </a:p>
        </p:txBody>
      </p:sp>
      <p:sp>
        <p:nvSpPr>
          <p:cNvPr id="10" name="Textfeld 9"/>
          <p:cNvSpPr txBox="1"/>
          <p:nvPr/>
        </p:nvSpPr>
        <p:spPr>
          <a:xfrm>
            <a:off x="2870857" y="4346366"/>
            <a:ext cx="22097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/>
              <a:t>Quelle: theatlantic.com, 2019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7378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Anbieter Dienst-Rad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Seit 2012 sind Dienstfahrräder zur privaten Nutzung dem PKW gleichgestellt (1% - Regelung)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Seit 2019 gilt die 0,5% Regelung (im Zuge der Besserstellung von E-Autos)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Seit 2020 nur noch 0,25% des geldwerten Vorteils besteuert.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smtClean="0"/>
              <a:t>Wie funktioniert das?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Der Arbeitgeber muss an einem Dienst-Rad-Programm teilnehmen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Der Arbeitnehmer sucht sich ein Fahrrad aus</a:t>
            </a:r>
            <a:r>
              <a:rPr lang="de-DE" dirty="0"/>
              <a:t> </a:t>
            </a:r>
            <a:r>
              <a:rPr lang="de-DE" dirty="0" smtClean="0"/>
              <a:t>und least es für 3 Jahre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Der AG bezahlt die Leasing Gebühren und zieht diese vom Bruttogehalt des AN 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0,25% des Listenpreises werden als geldwerter Vorteil versteuert.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Der AN hat ein neues Rad, und aufgrund der gesunkenen Steuerlast fast keine Kosten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Nach 3 Jahren kann der AN überlegen, ob er das Rad zurück gibt, oder es günstig per Abschlussrate kauft.</a:t>
            </a:r>
          </a:p>
        </p:txBody>
      </p:sp>
    </p:spTree>
    <p:extLst>
      <p:ext uri="{BB962C8B-B14F-4D97-AF65-F5344CB8AC3E}">
        <p14:creationId xmlns:p14="http://schemas.microsoft.com/office/powerpoint/2010/main" val="364584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Anbieter </a:t>
            </a:r>
            <a:r>
              <a:rPr lang="de-DE" dirty="0" smtClean="0"/>
              <a:t>Dienst-Rad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Im Jahr 2019 wurden bereits 220.000 Räder geleast..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2020 schon 350.000 Räder </a:t>
            </a:r>
            <a:r>
              <a:rPr lang="de-DE" dirty="0" smtClean="0"/>
              <a:t>prognostiziert. Insgesamt ca. 700.000 Leasingräder unterwegs.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Geleast werden vor allem hochpreisige Räder (nach IBK kosten die meisten Räder über 2.500€)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80% - 90% E-Bikes!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Über die Nutzung gibt es noch keine Statistiken! (Also ob die Räder tatsächlich anstelle von PKWs verwendet werden)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Es gibt bereits Zweitverwerter, die sich um Rückläufer kümmern (aber es gibt nur wenige Rückläufer)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96" y="1442947"/>
            <a:ext cx="1485900" cy="5905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250" y="1123859"/>
            <a:ext cx="1352550" cy="12287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254" y="1371508"/>
            <a:ext cx="2143125" cy="7334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159" y="1333408"/>
            <a:ext cx="2324100" cy="77152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6073" y="1514382"/>
            <a:ext cx="3048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Wie werden Mikromobilitätsangebote genutzt?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08FB55-7E27-42E2-B8D0-27AFB1D2B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0" y="1358537"/>
            <a:ext cx="2716792" cy="18111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3DF691-0B70-41A7-9637-A9D6F44D2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195" y="1368825"/>
            <a:ext cx="2445018" cy="18005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D08E045-6B93-4121-9B4A-3A5A30B4B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144" y="1368824"/>
            <a:ext cx="2400756" cy="18005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DC0F7A4-CE78-4618-BC10-20A0109D500D}"/>
              </a:ext>
            </a:extLst>
          </p:cNvPr>
          <p:cNvSpPr txBox="1"/>
          <p:nvPr/>
        </p:nvSpPr>
        <p:spPr>
          <a:xfrm>
            <a:off x="7752574" y="3120857"/>
            <a:ext cx="2631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85000"/>
                  </a:schemeClr>
                </a:solidFill>
              </a:rPr>
              <a:t>Quelle: </a:t>
            </a:r>
            <a:r>
              <a:rPr lang="de-DE" sz="800" dirty="0">
                <a:solidFill>
                  <a:schemeClr val="bg1">
                    <a:lumMod val="85000"/>
                  </a:schemeClr>
                </a:solidFill>
              </a:rPr>
              <a:t>Philipp Böhme, Constantin Müller</a:t>
            </a:r>
          </a:p>
        </p:txBody>
      </p:sp>
    </p:spTree>
    <p:extLst>
      <p:ext uri="{BB962C8B-B14F-4D97-AF65-F5344CB8AC3E}">
        <p14:creationId xmlns:p14="http://schemas.microsoft.com/office/powerpoint/2010/main" val="7188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E-</a:t>
            </a:r>
            <a:r>
              <a:rPr lang="de-DE" dirty="0" err="1" smtClean="0"/>
              <a:t>Scooter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b="16964"/>
          <a:stretch/>
        </p:blipFill>
        <p:spPr>
          <a:xfrm>
            <a:off x="527050" y="1132483"/>
            <a:ext cx="4741773" cy="309446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27050" y="4226945"/>
            <a:ext cx="4741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Altersverteilung E-</a:t>
            </a:r>
            <a:r>
              <a:rPr lang="de-DE" sz="1100" dirty="0" err="1" smtClean="0"/>
              <a:t>Scooter</a:t>
            </a:r>
            <a:r>
              <a:rPr lang="de-DE" sz="1100" dirty="0" smtClean="0"/>
              <a:t> Nutzer Portland (Quelle: </a:t>
            </a:r>
            <a:r>
              <a:rPr lang="de-DE" sz="1100" dirty="0" err="1" smtClean="0"/>
              <a:t>PBoT</a:t>
            </a:r>
            <a:r>
              <a:rPr lang="de-DE" sz="1100" dirty="0" smtClean="0"/>
              <a:t>, 2019)</a:t>
            </a:r>
            <a:endParaRPr lang="de-DE" sz="11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101" y="1155619"/>
            <a:ext cx="4258752" cy="333293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274101" y="4611039"/>
            <a:ext cx="4991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Altersverteilung E-</a:t>
            </a:r>
            <a:r>
              <a:rPr lang="de-DE" sz="1100" dirty="0" err="1" smtClean="0"/>
              <a:t>Scooter</a:t>
            </a:r>
            <a:r>
              <a:rPr lang="de-DE" sz="1100" dirty="0" smtClean="0"/>
              <a:t> Nutzer Paris (Quelle: 6t –</a:t>
            </a:r>
            <a:r>
              <a:rPr lang="de-DE" sz="1100" dirty="0" err="1" smtClean="0"/>
              <a:t>buereau</a:t>
            </a:r>
            <a:r>
              <a:rPr lang="de-DE" sz="1100" dirty="0" smtClean="0"/>
              <a:t> de </a:t>
            </a:r>
            <a:r>
              <a:rPr lang="de-DE" sz="1100" dirty="0" err="1" smtClean="0"/>
              <a:t>recherche</a:t>
            </a:r>
            <a:r>
              <a:rPr lang="de-DE" sz="1100" dirty="0" smtClean="0"/>
              <a:t>, 2019)</a:t>
            </a:r>
            <a:endParaRPr lang="de-DE" sz="1100" dirty="0"/>
          </a:p>
        </p:txBody>
      </p:sp>
      <p:sp>
        <p:nvSpPr>
          <p:cNvPr id="9" name="Rechteck 8"/>
          <p:cNvSpPr/>
          <p:nvPr/>
        </p:nvSpPr>
        <p:spPr>
          <a:xfrm>
            <a:off x="1828800" y="1587261"/>
            <a:ext cx="923026" cy="23291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 rot="5400000">
            <a:off x="7926286" y="-173918"/>
            <a:ext cx="783115" cy="44300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04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E-</a:t>
            </a:r>
            <a:r>
              <a:rPr lang="de-DE" dirty="0" err="1" smtClean="0"/>
              <a:t>Scooter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b="18536"/>
          <a:stretch/>
        </p:blipFill>
        <p:spPr>
          <a:xfrm>
            <a:off x="328058" y="1268083"/>
            <a:ext cx="5292065" cy="277770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595" y="1268083"/>
            <a:ext cx="6000750" cy="2286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27050" y="4226945"/>
            <a:ext cx="4741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Nutzungshäufigkeit E-</a:t>
            </a:r>
            <a:r>
              <a:rPr lang="de-DE" sz="1100" dirty="0" err="1" smtClean="0"/>
              <a:t>Scooter</a:t>
            </a:r>
            <a:r>
              <a:rPr lang="de-DE" sz="1100" dirty="0" smtClean="0"/>
              <a:t> Nutzer Portland (Quelle: </a:t>
            </a:r>
            <a:r>
              <a:rPr lang="de-DE" sz="1100" dirty="0" err="1" smtClean="0"/>
              <a:t>PBoT</a:t>
            </a:r>
            <a:r>
              <a:rPr lang="de-DE" sz="1100" dirty="0" smtClean="0"/>
              <a:t>, 2019)</a:t>
            </a:r>
            <a:endParaRPr lang="de-DE" sz="1100" dirty="0"/>
          </a:p>
        </p:txBody>
      </p:sp>
      <p:sp>
        <p:nvSpPr>
          <p:cNvPr id="7" name="Textfeld 6"/>
          <p:cNvSpPr txBox="1"/>
          <p:nvPr/>
        </p:nvSpPr>
        <p:spPr>
          <a:xfrm>
            <a:off x="5959595" y="3614902"/>
            <a:ext cx="4991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Nutzungshäufigkeit E-</a:t>
            </a:r>
            <a:r>
              <a:rPr lang="de-DE" sz="1100" dirty="0" err="1" smtClean="0"/>
              <a:t>Scooter</a:t>
            </a:r>
            <a:r>
              <a:rPr lang="de-DE" sz="1100" dirty="0" smtClean="0"/>
              <a:t> Nutzer Paris (Quelle: 6t –</a:t>
            </a:r>
            <a:r>
              <a:rPr lang="de-DE" sz="1100" dirty="0" err="1" smtClean="0"/>
              <a:t>buereau</a:t>
            </a:r>
            <a:r>
              <a:rPr lang="de-DE" sz="1100" dirty="0" smtClean="0"/>
              <a:t> de </a:t>
            </a:r>
            <a:r>
              <a:rPr lang="de-DE" sz="1100" dirty="0" err="1" smtClean="0"/>
              <a:t>recherche</a:t>
            </a:r>
            <a:r>
              <a:rPr lang="de-DE" sz="1100" dirty="0" smtClean="0"/>
              <a:t>, 2019)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40258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Mikromobilität?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 i="1" dirty="0" smtClean="0"/>
          </a:p>
          <a:p>
            <a:r>
              <a:rPr lang="de-DE" i="1" dirty="0" smtClean="0"/>
              <a:t>Unter </a:t>
            </a:r>
            <a:r>
              <a:rPr lang="de-DE" i="1" dirty="0"/>
              <a:t>diesem Begriff werden Fortbewegungskonzepte für kurze Strecken zusammengefasst, normalerweise die erste und letzte „Meile“ einer Fahrt. Laut einer Studie des McKinsey Center </a:t>
            </a:r>
            <a:r>
              <a:rPr lang="de-DE" i="1" dirty="0" err="1"/>
              <a:t>for</a:t>
            </a:r>
            <a:r>
              <a:rPr lang="de-DE" i="1" dirty="0"/>
              <a:t> Future Mobility wird bei etwa 60 Prozent der Autofahrten weltweit eine Strecke von unter acht Kilometern zurückgelegt, sodass diese Fahrten für Mikromobilitätslösungen in Frage kommen</a:t>
            </a:r>
            <a:r>
              <a:rPr lang="de-DE" i="1" dirty="0" smtClean="0"/>
              <a:t>. [McKinsey, 2019]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smtClean="0"/>
              <a:t>Also 0-8 km Strecke sind also Mikromobilität, der Modus ist egal?</a:t>
            </a:r>
          </a:p>
          <a:p>
            <a:endParaRPr lang="de-DE" i="1" dirty="0" smtClean="0"/>
          </a:p>
          <a:p>
            <a:r>
              <a:rPr lang="de-DE" i="1" dirty="0" smtClean="0"/>
              <a:t>Mikromobilität </a:t>
            </a:r>
            <a:r>
              <a:rPr lang="de-DE" i="1" dirty="0"/>
              <a:t>(engl. Micro Mobility) ist die Bezeichnung für elektrisch angetriebene Kleinstfahrzeuge. Diese hauptsächlich elektrischen Fahrzeuge werden alternativ zu den bisher üblichen Transportmitteln genutzt</a:t>
            </a:r>
            <a:r>
              <a:rPr lang="de-DE" i="1" dirty="0" smtClean="0"/>
              <a:t>. [Mobilität365, 2019]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G</a:t>
            </a:r>
            <a:r>
              <a:rPr lang="de-DE" b="1" dirty="0" smtClean="0"/>
              <a:t>emeint sind also Elektrofahrzeuge?</a:t>
            </a:r>
          </a:p>
          <a:p>
            <a:endParaRPr lang="de-DE" i="1" dirty="0"/>
          </a:p>
          <a:p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1218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E-</a:t>
            </a:r>
            <a:r>
              <a:rPr lang="de-DE" dirty="0" err="1" smtClean="0"/>
              <a:t>Scooter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35623" y="5792698"/>
            <a:ext cx="4741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Alternative Verkehrsmittel Portland (Quelle: </a:t>
            </a:r>
            <a:r>
              <a:rPr lang="de-DE" sz="1100" dirty="0" err="1" smtClean="0"/>
              <a:t>PBoT</a:t>
            </a:r>
            <a:r>
              <a:rPr lang="de-DE" sz="1100" dirty="0" smtClean="0"/>
              <a:t>, 2019)</a:t>
            </a:r>
            <a:endParaRPr lang="de-DE" sz="1100" dirty="0"/>
          </a:p>
        </p:txBody>
      </p:sp>
      <p:sp>
        <p:nvSpPr>
          <p:cNvPr id="7" name="Textfeld 6"/>
          <p:cNvSpPr txBox="1"/>
          <p:nvPr/>
        </p:nvSpPr>
        <p:spPr>
          <a:xfrm>
            <a:off x="4009850" y="5792698"/>
            <a:ext cx="49919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Alternative Verkehrsmittel </a:t>
            </a:r>
            <a:r>
              <a:rPr lang="de-DE" sz="1100" dirty="0" smtClean="0"/>
              <a:t>Paris (Quelle: 6t –</a:t>
            </a:r>
            <a:r>
              <a:rPr lang="de-DE" sz="1100" dirty="0" err="1" smtClean="0"/>
              <a:t>buereau</a:t>
            </a:r>
            <a:r>
              <a:rPr lang="de-DE" sz="1100" dirty="0" smtClean="0"/>
              <a:t> de </a:t>
            </a:r>
            <a:r>
              <a:rPr lang="de-DE" sz="1100" dirty="0" err="1" smtClean="0"/>
              <a:t>recherche</a:t>
            </a:r>
            <a:r>
              <a:rPr lang="de-DE" sz="1100" dirty="0" smtClean="0"/>
              <a:t>, 2019)</a:t>
            </a:r>
            <a:endParaRPr lang="de-DE" sz="1100" dirty="0"/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424943"/>
              </p:ext>
            </p:extLst>
          </p:nvPr>
        </p:nvGraphicFramePr>
        <p:xfrm>
          <a:off x="2354317" y="705682"/>
          <a:ext cx="7409793" cy="4984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28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E-</a:t>
            </a:r>
            <a:r>
              <a:rPr lang="de-DE" dirty="0" err="1" smtClean="0"/>
              <a:t>Scooter</a:t>
            </a:r>
            <a:r>
              <a:rPr lang="de-DE" dirty="0" smtClean="0"/>
              <a:t> in Dresden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16610" y="1238716"/>
            <a:ext cx="5492214" cy="28918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052" y="1238716"/>
            <a:ext cx="5400307" cy="374231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548362" y="5186615"/>
            <a:ext cx="49919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 smtClean="0"/>
              <a:t>(Quelle: von Rechenberg, 2020)</a:t>
            </a:r>
            <a:endParaRPr lang="de-DE" sz="1100" dirty="0"/>
          </a:p>
        </p:txBody>
      </p:sp>
      <p:sp>
        <p:nvSpPr>
          <p:cNvPr id="7" name="Textfeld 6"/>
          <p:cNvSpPr txBox="1"/>
          <p:nvPr/>
        </p:nvSpPr>
        <p:spPr>
          <a:xfrm>
            <a:off x="527050" y="4330262"/>
            <a:ext cx="5243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65% männlich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55% touristische Nutzung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33% der Wege aus Neugier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87550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</a:t>
            </a:r>
            <a:r>
              <a:rPr lang="de-DE" dirty="0" err="1"/>
              <a:t>Scooter</a:t>
            </a:r>
            <a:r>
              <a:rPr lang="de-DE" dirty="0"/>
              <a:t> in Dresden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527050" y="1212932"/>
            <a:ext cx="5610225" cy="36004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810" y="1212932"/>
            <a:ext cx="5867400" cy="36480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548362" y="5186615"/>
            <a:ext cx="49919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 smtClean="0"/>
              <a:t>(Quelle: von Rechenberg, 2020)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8697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</a:t>
            </a:r>
            <a:r>
              <a:rPr lang="de-DE" dirty="0" err="1"/>
              <a:t>Scooter</a:t>
            </a:r>
            <a:r>
              <a:rPr lang="de-DE" dirty="0"/>
              <a:t> in Dresden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527050" y="1124744"/>
            <a:ext cx="6648450" cy="402907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388772" y="1124744"/>
            <a:ext cx="39729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87% der Befragten gaben an, dass Verkehrsmittelwahlverhalten habe sich nicht geändert!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7% gaben an, das Auto etwas weniger zu nutzen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5% gaben an, den ÖPNV häufiger zu nutzen</a:t>
            </a:r>
            <a:endParaRPr lang="de-DE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6548362" y="5186615"/>
            <a:ext cx="49919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 smtClean="0"/>
              <a:t>(Quelle: von Rechenberg, 2020)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6103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</a:t>
            </a:r>
            <a:r>
              <a:rPr lang="de-DE" dirty="0" err="1"/>
              <a:t>Scooter</a:t>
            </a:r>
            <a:r>
              <a:rPr lang="de-DE" dirty="0"/>
              <a:t> in Dresden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51084" y="1067923"/>
            <a:ext cx="8296275" cy="313372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27050" y="4241199"/>
            <a:ext cx="96905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Tagesgang zeigt Spitzen an Nachmittag und Abend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Außerdem verstärkte Nutzung am Wochenende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1120 Wege pro Tag im Stadtgebiet = 1,85 Wege pro </a:t>
            </a:r>
            <a:r>
              <a:rPr lang="de-DE" sz="1400" dirty="0" err="1" smtClean="0"/>
              <a:t>Scooter</a:t>
            </a:r>
            <a:r>
              <a:rPr lang="de-DE" sz="1400" dirty="0" smtClean="0"/>
              <a:t> und Tag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Im Mittel Auslastung von 50% </a:t>
            </a:r>
            <a:r>
              <a:rPr lang="de-DE" sz="1400" dirty="0" smtClean="0">
                <a:sym typeface="Wingdings" panose="05000000000000000000" pitchFamily="2" charset="2"/>
              </a:rPr>
              <a:t> die Hälfte der </a:t>
            </a:r>
            <a:r>
              <a:rPr lang="de-DE" sz="1400" dirty="0" err="1" smtClean="0">
                <a:sym typeface="Wingdings" panose="05000000000000000000" pitchFamily="2" charset="2"/>
              </a:rPr>
              <a:t>Scooter</a:t>
            </a:r>
            <a:r>
              <a:rPr lang="de-DE" sz="1400" dirty="0" smtClean="0">
                <a:sym typeface="Wingdings" panose="05000000000000000000" pitchFamily="2" charset="2"/>
              </a:rPr>
              <a:t> wurde nicht genutzt</a:t>
            </a: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6102834" y="1334761"/>
            <a:ext cx="1993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smtClean="0">
                <a:solidFill>
                  <a:schemeClr val="tx2"/>
                </a:solidFill>
              </a:rPr>
              <a:t>Quelle: </a:t>
            </a:r>
            <a:r>
              <a:rPr lang="de-DE" sz="800" dirty="0" err="1">
                <a:solidFill>
                  <a:schemeClr val="tx2"/>
                </a:solidFill>
              </a:rPr>
              <a:t>Poroijkow</a:t>
            </a:r>
            <a:r>
              <a:rPr lang="de-DE" sz="800" dirty="0">
                <a:solidFill>
                  <a:schemeClr val="tx2"/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67021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27050" y="1065295"/>
            <a:ext cx="8267700" cy="3286125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</a:t>
            </a:r>
            <a:r>
              <a:rPr lang="de-DE" dirty="0" err="1"/>
              <a:t>Scooter</a:t>
            </a:r>
            <a:r>
              <a:rPr lang="de-DE" dirty="0"/>
              <a:t> in Dresden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27050" y="4456386"/>
            <a:ext cx="81860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Wegeweite liegt bei etwa 2,2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Stärkere Nutzung an Wochenenden und Feiertagen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Flottenauslastung eher gering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6359312" y="1279005"/>
            <a:ext cx="1993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smtClean="0">
                <a:solidFill>
                  <a:schemeClr val="tx2"/>
                </a:solidFill>
              </a:rPr>
              <a:t>Quelle: </a:t>
            </a:r>
            <a:r>
              <a:rPr lang="de-DE" sz="800" dirty="0" err="1">
                <a:solidFill>
                  <a:schemeClr val="tx2"/>
                </a:solidFill>
              </a:rPr>
              <a:t>Poroijkow</a:t>
            </a:r>
            <a:r>
              <a:rPr lang="de-DE" sz="800" dirty="0">
                <a:solidFill>
                  <a:schemeClr val="tx2"/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143180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</a:t>
            </a:r>
            <a:r>
              <a:rPr lang="de-DE" dirty="0" err="1"/>
              <a:t>Scooter</a:t>
            </a:r>
            <a:r>
              <a:rPr lang="de-DE" dirty="0"/>
              <a:t> in Dresden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295995" y="954418"/>
            <a:ext cx="3549274" cy="512909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84998" y="66152"/>
            <a:ext cx="4762500" cy="690562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378004" y="5868066"/>
            <a:ext cx="1993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smtClean="0">
                <a:solidFill>
                  <a:schemeClr val="tx2"/>
                </a:solidFill>
              </a:rPr>
              <a:t>Quelle: </a:t>
            </a:r>
            <a:r>
              <a:rPr lang="de-DE" sz="800" dirty="0" err="1">
                <a:solidFill>
                  <a:schemeClr val="tx2"/>
                </a:solidFill>
              </a:rPr>
              <a:t>Poroijkow</a:t>
            </a:r>
            <a:r>
              <a:rPr lang="de-DE" sz="800" dirty="0">
                <a:solidFill>
                  <a:schemeClr val="tx2"/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77069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E-</a:t>
            </a:r>
            <a:r>
              <a:rPr lang="de-DE" dirty="0" err="1" smtClean="0"/>
              <a:t>Scooter</a:t>
            </a:r>
            <a:r>
              <a:rPr lang="de-DE" dirty="0" smtClean="0"/>
              <a:t>: </a:t>
            </a:r>
            <a:r>
              <a:rPr lang="de-DE" dirty="0" err="1" smtClean="0"/>
              <a:t>Civity</a:t>
            </a:r>
            <a:r>
              <a:rPr lang="de-DE" dirty="0" smtClean="0"/>
              <a:t> -Studie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26309" y="985949"/>
            <a:ext cx="5932450" cy="418958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31724" y="903890"/>
            <a:ext cx="48468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Bis zu 5 Fahrten am Tag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Median bei 3,6 Fahrten am Tag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Dresden bei 3,3 Fahrten am Tag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Allerdings keine Unterscheidung zwischen reeller Nutzung und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Durchschnittliche Distanzen zwischen 1,75 – 1,96km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Verstärkte Nutzungen am Wochenende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084" y="3605048"/>
            <a:ext cx="6198788" cy="224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1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 E-</a:t>
            </a:r>
            <a:r>
              <a:rPr lang="de-DE" dirty="0" err="1" smtClean="0"/>
              <a:t>Scooter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de-DE" sz="2000" dirty="0" smtClean="0"/>
          </a:p>
          <a:p>
            <a:pPr marL="285750" indent="-285750">
              <a:buFontTx/>
              <a:buChar char="-"/>
            </a:pPr>
            <a:r>
              <a:rPr lang="de-DE" sz="2000" dirty="0" smtClean="0"/>
              <a:t>Viele Anbieter, umkämpfter Markt</a:t>
            </a:r>
          </a:p>
          <a:p>
            <a:pPr marL="285750" indent="-285750">
              <a:buFontTx/>
              <a:buChar char="-"/>
            </a:pPr>
            <a:r>
              <a:rPr lang="de-DE" sz="2000" dirty="0" smtClean="0"/>
              <a:t>ABER: vor allem in Großstädten!</a:t>
            </a:r>
          </a:p>
          <a:p>
            <a:pPr marL="285750" indent="-285750">
              <a:buFontTx/>
              <a:buChar char="-"/>
            </a:pPr>
            <a:r>
              <a:rPr lang="de-DE" sz="2000" b="1" dirty="0" smtClean="0"/>
              <a:t>Reguliert</a:t>
            </a:r>
            <a:r>
              <a:rPr lang="de-DE" sz="2000" dirty="0" smtClean="0"/>
              <a:t>, aber die Ausgestaltung ist noch schwierig</a:t>
            </a:r>
          </a:p>
          <a:p>
            <a:pPr marL="285750" indent="-285750">
              <a:buFontTx/>
              <a:buChar char="-"/>
            </a:pPr>
            <a:r>
              <a:rPr lang="de-DE" sz="2000" b="1" dirty="0" smtClean="0"/>
              <a:t>Genutzt</a:t>
            </a:r>
            <a:r>
              <a:rPr lang="de-DE" sz="2000" dirty="0" smtClean="0"/>
              <a:t>, aber bisher mit wenig Nutzen</a:t>
            </a:r>
          </a:p>
          <a:p>
            <a:pPr marL="285750" indent="-285750">
              <a:buFontTx/>
              <a:buChar char="-"/>
            </a:pPr>
            <a:r>
              <a:rPr lang="de-DE" sz="2000" dirty="0" smtClean="0"/>
              <a:t>Wenn dann für kurze Wege, Freizeit, Zugang zum ÖV</a:t>
            </a:r>
          </a:p>
          <a:p>
            <a:pPr marL="285750" indent="-285750">
              <a:buFontTx/>
              <a:buChar char="-"/>
            </a:pPr>
            <a:r>
              <a:rPr lang="de-DE" sz="2000" dirty="0" smtClean="0"/>
              <a:t>Umweltprobleme durch Vandalismus</a:t>
            </a:r>
          </a:p>
          <a:p>
            <a:pPr marL="285750" indent="-285750">
              <a:buFontTx/>
              <a:buChar char="-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12004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Fahrradverleih in Kopenhagen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43075" y="1229710"/>
            <a:ext cx="9751275" cy="423566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A586978-03D4-4552-B3B8-C052EE4F795C}"/>
              </a:ext>
            </a:extLst>
          </p:cNvPr>
          <p:cNvSpPr txBox="1"/>
          <p:nvPr/>
        </p:nvSpPr>
        <p:spPr>
          <a:xfrm>
            <a:off x="6549138" y="5928873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Quelle: </a:t>
            </a:r>
            <a:r>
              <a:rPr lang="de-DE" sz="900" dirty="0"/>
              <a:t>von Harten, 2020</a:t>
            </a:r>
          </a:p>
        </p:txBody>
      </p:sp>
    </p:spTree>
    <p:extLst>
      <p:ext uri="{BB962C8B-B14F-4D97-AF65-F5344CB8AC3E}">
        <p14:creationId xmlns:p14="http://schemas.microsoft.com/office/powerpoint/2010/main" val="34203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ist Mikromobilität?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Mobilität kennzeichnet die Ermöglichung zur Bedürfnisbefriedigung notwendiger Ortsveränderungen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Also: Welche Möglichkeiten bieten sich mir um von Punkt A nach Punkt B zu kommen?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Das geht direkt: </a:t>
            </a:r>
            <a:r>
              <a:rPr lang="de-DE" dirty="0" err="1" smtClean="0"/>
              <a:t>Door-to-Door</a:t>
            </a:r>
            <a:r>
              <a:rPr lang="de-DE" dirty="0" smtClean="0"/>
              <a:t> mit dem Pkw, ist politisch aber weniger gewollt.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Alternativ kann natürlich auch das Fahrrad genutzt werden</a:t>
            </a:r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941320" y="4134435"/>
            <a:ext cx="5937630" cy="1041292"/>
            <a:chOff x="1033272" y="3146883"/>
            <a:chExt cx="5937630" cy="1041292"/>
          </a:xfrm>
        </p:grpSpPr>
        <p:sp>
          <p:nvSpPr>
            <p:cNvPr id="4" name="Freihandform 3"/>
            <p:cNvSpPr/>
            <p:nvPr/>
          </p:nvSpPr>
          <p:spPr>
            <a:xfrm>
              <a:off x="1746504" y="3189383"/>
              <a:ext cx="4014216" cy="778917"/>
            </a:xfrm>
            <a:custGeom>
              <a:avLst/>
              <a:gdLst>
                <a:gd name="connsiteX0" fmla="*/ 0 w 4014216"/>
                <a:gd name="connsiteY0" fmla="*/ 596233 h 778917"/>
                <a:gd name="connsiteX1" fmla="*/ 758952 w 4014216"/>
                <a:gd name="connsiteY1" fmla="*/ 1873 h 778917"/>
                <a:gd name="connsiteX2" fmla="*/ 1828800 w 4014216"/>
                <a:gd name="connsiteY2" fmla="*/ 769969 h 778917"/>
                <a:gd name="connsiteX3" fmla="*/ 2432304 w 4014216"/>
                <a:gd name="connsiteY3" fmla="*/ 440785 h 778917"/>
                <a:gd name="connsiteX4" fmla="*/ 2852928 w 4014216"/>
                <a:gd name="connsiteY4" fmla="*/ 751681 h 778917"/>
                <a:gd name="connsiteX5" fmla="*/ 3419856 w 4014216"/>
                <a:gd name="connsiteY5" fmla="*/ 404209 h 778917"/>
                <a:gd name="connsiteX6" fmla="*/ 4014216 w 4014216"/>
                <a:gd name="connsiteY6" fmla="*/ 404209 h 77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4216" h="778917">
                  <a:moveTo>
                    <a:pt x="0" y="596233"/>
                  </a:moveTo>
                  <a:cubicBezTo>
                    <a:pt x="227076" y="284575"/>
                    <a:pt x="454152" y="-27083"/>
                    <a:pt x="758952" y="1873"/>
                  </a:cubicBezTo>
                  <a:cubicBezTo>
                    <a:pt x="1063752" y="30829"/>
                    <a:pt x="1549908" y="696817"/>
                    <a:pt x="1828800" y="769969"/>
                  </a:cubicBezTo>
                  <a:cubicBezTo>
                    <a:pt x="2107692" y="843121"/>
                    <a:pt x="2261616" y="443833"/>
                    <a:pt x="2432304" y="440785"/>
                  </a:cubicBezTo>
                  <a:cubicBezTo>
                    <a:pt x="2602992" y="437737"/>
                    <a:pt x="2688336" y="757777"/>
                    <a:pt x="2852928" y="751681"/>
                  </a:cubicBezTo>
                  <a:cubicBezTo>
                    <a:pt x="3017520" y="745585"/>
                    <a:pt x="3226308" y="462121"/>
                    <a:pt x="3419856" y="404209"/>
                  </a:cubicBezTo>
                  <a:cubicBezTo>
                    <a:pt x="3613404" y="346297"/>
                    <a:pt x="3813810" y="375253"/>
                    <a:pt x="4014216" y="404209"/>
                  </a:cubicBezTo>
                </a:path>
              </a:pathLst>
            </a:custGeom>
            <a:noFill/>
            <a:ln w="38100"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72" y="3663539"/>
              <a:ext cx="524636" cy="524636"/>
            </a:xfrm>
            <a:prstGeom prst="rect">
              <a:avLst/>
            </a:prstGeom>
          </p:spPr>
        </p:pic>
        <p:pic>
          <p:nvPicPr>
            <p:cNvPr id="1026" name="Picture 2" descr="Fabrik - Kostenlose gebäude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651" y="3264408"/>
              <a:ext cx="765251" cy="765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381" l="1556" r="97556">
                          <a14:foregroundMark x1="21111" y1="74524" x2="21111" y2="74524"/>
                          <a14:foregroundMark x1="86000" y1="75238" x2="86000" y2="752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787125" y="3146883"/>
              <a:ext cx="733808" cy="342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195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Fahrradverleih in Kopenhagen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505607"/>
            <a:ext cx="9438134" cy="406487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A586978-03D4-4552-B3B8-C052EE4F795C}"/>
              </a:ext>
            </a:extLst>
          </p:cNvPr>
          <p:cNvSpPr txBox="1"/>
          <p:nvPr/>
        </p:nvSpPr>
        <p:spPr>
          <a:xfrm>
            <a:off x="6549138" y="5928873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Quelle: </a:t>
            </a:r>
            <a:r>
              <a:rPr lang="de-DE" sz="900" dirty="0"/>
              <a:t>von Harten, 2020</a:t>
            </a:r>
          </a:p>
        </p:txBody>
      </p:sp>
    </p:spTree>
    <p:extLst>
      <p:ext uri="{BB962C8B-B14F-4D97-AF65-F5344CB8AC3E}">
        <p14:creationId xmlns:p14="http://schemas.microsoft.com/office/powerpoint/2010/main" val="135122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Fahrradverleih in Kopenhagen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842194131"/>
              </p:ext>
            </p:extLst>
          </p:nvPr>
        </p:nvGraphicFramePr>
        <p:xfrm>
          <a:off x="514350" y="1154113"/>
          <a:ext cx="11164888" cy="457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AA586978-03D4-4552-B3B8-C052EE4F795C}"/>
              </a:ext>
            </a:extLst>
          </p:cNvPr>
          <p:cNvSpPr txBox="1"/>
          <p:nvPr/>
        </p:nvSpPr>
        <p:spPr>
          <a:xfrm>
            <a:off x="6549138" y="5928873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Quelle: </a:t>
            </a:r>
            <a:r>
              <a:rPr lang="de-DE" sz="900" dirty="0"/>
              <a:t>von Harten, 2020</a:t>
            </a:r>
          </a:p>
        </p:txBody>
      </p:sp>
    </p:spTree>
    <p:extLst>
      <p:ext uri="{BB962C8B-B14F-4D97-AF65-F5344CB8AC3E}">
        <p14:creationId xmlns:p14="http://schemas.microsoft.com/office/powerpoint/2010/main" val="332800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 Bike-Sharing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de-DE" dirty="0" smtClean="0"/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sz="1800" dirty="0" smtClean="0"/>
              <a:t>Mehr Arbeitskontext</a:t>
            </a:r>
          </a:p>
          <a:p>
            <a:pPr marL="285750" indent="-285750">
              <a:buFontTx/>
              <a:buChar char="-"/>
            </a:pPr>
            <a:r>
              <a:rPr lang="de-DE" sz="1800" dirty="0" smtClean="0"/>
              <a:t>Entlastung von ÖV</a:t>
            </a:r>
          </a:p>
          <a:p>
            <a:pPr marL="285750" indent="-285750">
              <a:buFontTx/>
              <a:buChar char="-"/>
            </a:pPr>
            <a:r>
              <a:rPr lang="de-DE" sz="1800" dirty="0" smtClean="0"/>
              <a:t>Mittlerweile kein starker Wettkampf mehr</a:t>
            </a:r>
          </a:p>
          <a:p>
            <a:pPr marL="285750" indent="-285750">
              <a:buFontTx/>
              <a:buChar char="-"/>
            </a:pPr>
            <a:r>
              <a:rPr lang="de-DE" sz="1800" dirty="0" smtClean="0"/>
              <a:t>Auch Probleme mit Vandalismus (Umweltschäden)</a:t>
            </a:r>
          </a:p>
          <a:p>
            <a:pPr marL="285750" indent="-285750">
              <a:buFontTx/>
              <a:buChar char="-"/>
            </a:pPr>
            <a:r>
              <a:rPr lang="de-DE" sz="1800" dirty="0" smtClean="0"/>
              <a:t>Eher stärkere Kooperation mit Städten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526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Sonstige Datenlage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Zu weiteren Mikromobilitätsangeboten gibt es bisher keine Statistiken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Allerdings dürfte deren Rolle aktuell noch sehr überschaubar sein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Auch zum Fahrrad Leasing fehlen weiterführende Statistiken.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Bewertbar sind diese Angebote also leider bisher nicht. </a:t>
            </a:r>
            <a:endParaRPr lang="de-DE" dirty="0"/>
          </a:p>
        </p:txBody>
      </p:sp>
      <p:pic>
        <p:nvPicPr>
          <p:cNvPr id="4" name="Grafik 3" descr="A bicycle">
            <a:extLst>
              <a:ext uri="{FF2B5EF4-FFF2-40B4-BE49-F238E27FC236}">
                <a16:creationId xmlns:a16="http://schemas.microsoft.com/office/drawing/2014/main" id="{A03BB47E-E3C3-4BFE-A666-EDAE2217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957977" y="1433313"/>
            <a:ext cx="5853285" cy="585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7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Wie sieht die Ökobilanz von Mikromobilität aus?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08FB55-7E27-42E2-B8D0-27AFB1D2B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50" y="1358537"/>
            <a:ext cx="2716792" cy="18111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3DF691-0B70-41A7-9637-A9D6F44D2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195" y="1368825"/>
            <a:ext cx="2445018" cy="180056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62A5585-F4A7-4A47-98C3-909873151DEF}"/>
              </a:ext>
            </a:extLst>
          </p:cNvPr>
          <p:cNvSpPr txBox="1"/>
          <p:nvPr/>
        </p:nvSpPr>
        <p:spPr>
          <a:xfrm>
            <a:off x="7752574" y="3120857"/>
            <a:ext cx="2631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85000"/>
                  </a:schemeClr>
                </a:solidFill>
              </a:rPr>
              <a:t>Quelle: </a:t>
            </a:r>
            <a:r>
              <a:rPr lang="de-DE" sz="800" dirty="0">
                <a:solidFill>
                  <a:schemeClr val="bg1">
                    <a:lumMod val="85000"/>
                  </a:schemeClr>
                </a:solidFill>
              </a:rPr>
              <a:t>Philipp Böhme, Constantin Müller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D08E045-6B93-4121-9B4A-3A5A30B4B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144" y="1368824"/>
            <a:ext cx="2400756" cy="18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Eingangsdaten für die Ökobilanzierung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Wir versuchen eine Lebenszyklusanalyse nach DIN 14040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Prinzip </a:t>
            </a:r>
            <a:r>
              <a:rPr lang="de-DE" dirty="0" err="1" smtClean="0"/>
              <a:t>Well</a:t>
            </a:r>
            <a:r>
              <a:rPr lang="de-DE" dirty="0" smtClean="0"/>
              <a:t> – </a:t>
            </a:r>
            <a:r>
              <a:rPr lang="de-DE" dirty="0" err="1" smtClean="0"/>
              <a:t>to</a:t>
            </a:r>
            <a:r>
              <a:rPr lang="de-DE" dirty="0" smtClean="0"/>
              <a:t> – Wheel </a:t>
            </a:r>
            <a:r>
              <a:rPr lang="de-DE" dirty="0" smtClean="0">
                <a:sym typeface="Wingdings" panose="05000000000000000000" pitchFamily="2" charset="2"/>
              </a:rPr>
              <a:t> Also der komplette Lebenszyklus wird betrachtet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921" y="4214648"/>
            <a:ext cx="1169483" cy="104612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916" y="3584026"/>
            <a:ext cx="816811" cy="45457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238" y="4484323"/>
            <a:ext cx="568900" cy="592174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>
            <a:off x="1292772" y="4038599"/>
            <a:ext cx="683173" cy="56493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1156322" y="4803229"/>
            <a:ext cx="819623" cy="2101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3478924" y="4824248"/>
            <a:ext cx="819263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782" y1="47090" x2="62782" y2="47090"/>
                        <a14:foregroundMark x1="63158" y1="52910" x2="63158" y2="52910"/>
                        <a14:foregroundMark x1="55263" y1="52910" x2="55263" y2="52910"/>
                        <a14:foregroundMark x1="55639" y1="48148" x2="55639" y2="48148"/>
                        <a14:foregroundMark x1="47744" y1="46561" x2="47744" y2="46561"/>
                        <a14:foregroundMark x1="49248" y1="52910" x2="49248" y2="52910"/>
                        <a14:foregroundMark x1="40602" y1="53439" x2="40602" y2="53439"/>
                        <a14:foregroundMark x1="41353" y1="49206" x2="41353" y2="492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8187" y="4002223"/>
            <a:ext cx="2254684" cy="1602012"/>
          </a:xfrm>
          <a:prstGeom prst="rect">
            <a:avLst/>
          </a:prstGeom>
        </p:spPr>
      </p:pic>
      <p:cxnSp>
        <p:nvCxnSpPr>
          <p:cNvPr id="20" name="Gerade Verbindung mit Pfeil 19"/>
          <p:cNvCxnSpPr/>
          <p:nvPr/>
        </p:nvCxnSpPr>
        <p:spPr>
          <a:xfrm>
            <a:off x="6716110" y="4803230"/>
            <a:ext cx="1366345" cy="1050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245694" y="4484323"/>
            <a:ext cx="887796" cy="82973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62" l="9804" r="89804">
                        <a14:foregroundMark x1="61569" y1="22843" x2="61569" y2="22843"/>
                        <a14:foregroundMark x1="40784" y1="22843" x2="40784" y2="22843"/>
                        <a14:foregroundMark x1="75294" y1="54822" x2="75294" y2="54822"/>
                        <a14:foregroundMark x1="16078" y1="67513" x2="16078" y2="67513"/>
                        <a14:foregroundMark x1="32157" y1="80203" x2="32157" y2="802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4983" y="4569450"/>
            <a:ext cx="853636" cy="659476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>
            <a:off x="9296064" y="4824248"/>
            <a:ext cx="1366345" cy="1050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9253" y="3356739"/>
            <a:ext cx="816811" cy="454573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1921" y="3356738"/>
            <a:ext cx="816811" cy="45457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2814" y="3163653"/>
            <a:ext cx="911963" cy="911963"/>
          </a:xfrm>
          <a:prstGeom prst="rect">
            <a:avLst/>
          </a:prstGeom>
        </p:spPr>
      </p:pic>
      <p:cxnSp>
        <p:nvCxnSpPr>
          <p:cNvPr id="29" name="Gerade Verbindung mit Pfeil 28"/>
          <p:cNvCxnSpPr>
            <a:stCxn id="28" idx="2"/>
          </p:cNvCxnSpPr>
          <p:nvPr/>
        </p:nvCxnSpPr>
        <p:spPr>
          <a:xfrm flipH="1">
            <a:off x="5368382" y="4075616"/>
            <a:ext cx="10414" cy="52562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H="1">
            <a:off x="8751491" y="3951838"/>
            <a:ext cx="10414" cy="52562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H="1">
            <a:off x="11251801" y="3951838"/>
            <a:ext cx="10414" cy="52562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55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Sachbilanz eines E-</a:t>
            </a:r>
            <a:r>
              <a:rPr lang="de-DE" dirty="0" err="1" smtClean="0"/>
              <a:t>Scooters</a:t>
            </a:r>
            <a:endParaRPr lang="de-DE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44940D45-1B43-4707-A8B2-62AFF17573C2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92639305"/>
              </p:ext>
            </p:extLst>
          </p:nvPr>
        </p:nvGraphicFramePr>
        <p:xfrm>
          <a:off x="527050" y="771525"/>
          <a:ext cx="11164888" cy="496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FDE5EC02-FA0E-4039-AF33-2F9CC5FF13CC}"/>
              </a:ext>
            </a:extLst>
          </p:cNvPr>
          <p:cNvSpPr txBox="1"/>
          <p:nvPr/>
        </p:nvSpPr>
        <p:spPr>
          <a:xfrm>
            <a:off x="6549138" y="5873118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Quelle: </a:t>
            </a:r>
            <a:r>
              <a:rPr lang="de-DE" sz="900" dirty="0"/>
              <a:t>Lißner, 2020</a:t>
            </a:r>
          </a:p>
        </p:txBody>
      </p:sp>
    </p:spTree>
    <p:extLst>
      <p:ext uri="{BB962C8B-B14F-4D97-AF65-F5344CB8AC3E}">
        <p14:creationId xmlns:p14="http://schemas.microsoft.com/office/powerpoint/2010/main" val="406467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Sachbilanz eines E-</a:t>
            </a:r>
            <a:r>
              <a:rPr lang="de-DE" dirty="0" err="1"/>
              <a:t>Scooters</a:t>
            </a:r>
            <a:endParaRPr lang="de-DE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5039A8F-A704-453F-A3D4-C76A4EBDE6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6797206"/>
              </p:ext>
            </p:extLst>
          </p:nvPr>
        </p:nvGraphicFramePr>
        <p:xfrm>
          <a:off x="6228958" y="1276023"/>
          <a:ext cx="5449661" cy="439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3EF78131-8B62-4A3B-B5A5-300F56E8B3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9488960"/>
              </p:ext>
            </p:extLst>
          </p:nvPr>
        </p:nvGraphicFramePr>
        <p:xfrm>
          <a:off x="809298" y="1276023"/>
          <a:ext cx="4929350" cy="4115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FDE5EC02-FA0E-4039-AF33-2F9CC5FF13CC}"/>
              </a:ext>
            </a:extLst>
          </p:cNvPr>
          <p:cNvSpPr txBox="1"/>
          <p:nvPr/>
        </p:nvSpPr>
        <p:spPr>
          <a:xfrm>
            <a:off x="6549138" y="5873118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Quelle: </a:t>
            </a:r>
            <a:r>
              <a:rPr lang="de-DE" sz="900" dirty="0"/>
              <a:t>Lißner, 2020</a:t>
            </a:r>
          </a:p>
        </p:txBody>
      </p:sp>
    </p:spTree>
    <p:extLst>
      <p:ext uri="{BB962C8B-B14F-4D97-AF65-F5344CB8AC3E}">
        <p14:creationId xmlns:p14="http://schemas.microsoft.com/office/powerpoint/2010/main" val="268917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463670518"/>
              </p:ext>
            </p:extLst>
          </p:nvPr>
        </p:nvGraphicFramePr>
        <p:xfrm>
          <a:off x="527050" y="968128"/>
          <a:ext cx="7353300" cy="3238500"/>
        </p:xfrm>
        <a:graphic>
          <a:graphicData uri="http://schemas.openxmlformats.org/drawingml/2006/table">
            <a:tbl>
              <a:tblPr/>
              <a:tblGrid>
                <a:gridCol w="1346200">
                  <a:extLst>
                    <a:ext uri="{9D8B030D-6E8A-4147-A177-3AD203B41FA5}">
                      <a16:colId xmlns:a16="http://schemas.microsoft.com/office/drawing/2014/main" val="947564785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251129087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36909800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335166435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78473428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77067891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28092415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206819676"/>
                    </a:ext>
                  </a:extLst>
                </a:gridCol>
              </a:tblGrid>
              <a:tr h="19050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Berechnung Umweltauswirkungen Herstellung E-Scooter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15258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Bestandteil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Masse Lime Roller in 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Lime CO2-Äquivalent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Lime SO2-Äquivalent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Lime TOPP-Äquivalent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Lime PO4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Lime Nox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Lime PM10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4760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604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Aluminiumrahmen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9077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Stahlteile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1604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Li-ion (NMC111) Akku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5971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Elektromotor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8673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Reifen und Schläuche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5494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Ladegerät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3148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LEDs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8014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Plastikteile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526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Pulverbeschichtung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4542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Leiterplatte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3956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Kupferdraht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20579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177,59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224720"/>
                  </a:ext>
                </a:extLst>
              </a:tr>
            </a:tbl>
          </a:graphicData>
        </a:graphic>
      </p:graphicFrame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Sachbilanz eines E-</a:t>
            </a:r>
            <a:r>
              <a:rPr lang="de-DE" dirty="0" err="1"/>
              <a:t>Scooters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DE5EC02-FA0E-4039-AF33-2F9CC5FF13CC}"/>
              </a:ext>
            </a:extLst>
          </p:cNvPr>
          <p:cNvSpPr txBox="1"/>
          <p:nvPr/>
        </p:nvSpPr>
        <p:spPr>
          <a:xfrm>
            <a:off x="6549138" y="5873118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Quelle: </a:t>
            </a:r>
            <a:r>
              <a:rPr lang="de-DE" sz="900" dirty="0"/>
              <a:t>Lißner, 2020</a:t>
            </a:r>
          </a:p>
        </p:txBody>
      </p:sp>
    </p:spTree>
    <p:extLst>
      <p:ext uri="{BB962C8B-B14F-4D97-AF65-F5344CB8AC3E}">
        <p14:creationId xmlns:p14="http://schemas.microsoft.com/office/powerpoint/2010/main" val="3277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Sachbilanz eines E-</a:t>
            </a:r>
            <a:r>
              <a:rPr lang="de-DE" dirty="0" err="1"/>
              <a:t>Scooters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074333852"/>
              </p:ext>
            </p:extLst>
          </p:nvPr>
        </p:nvGraphicFramePr>
        <p:xfrm>
          <a:off x="527050" y="1364346"/>
          <a:ext cx="8813799" cy="2667000"/>
        </p:xfrm>
        <a:graphic>
          <a:graphicData uri="http://schemas.openxmlformats.org/drawingml/2006/table">
            <a:tbl>
              <a:tblPr/>
              <a:tblGrid>
                <a:gridCol w="1343993">
                  <a:extLst>
                    <a:ext uri="{9D8B030D-6E8A-4147-A177-3AD203B41FA5}">
                      <a16:colId xmlns:a16="http://schemas.microsoft.com/office/drawing/2014/main" val="1425240790"/>
                    </a:ext>
                  </a:extLst>
                </a:gridCol>
                <a:gridCol w="749840">
                  <a:extLst>
                    <a:ext uri="{9D8B030D-6E8A-4147-A177-3AD203B41FA5}">
                      <a16:colId xmlns:a16="http://schemas.microsoft.com/office/drawing/2014/main" val="2552071257"/>
                    </a:ext>
                  </a:extLst>
                </a:gridCol>
                <a:gridCol w="1004023">
                  <a:extLst>
                    <a:ext uri="{9D8B030D-6E8A-4147-A177-3AD203B41FA5}">
                      <a16:colId xmlns:a16="http://schemas.microsoft.com/office/drawing/2014/main" val="2245962542"/>
                    </a:ext>
                  </a:extLst>
                </a:gridCol>
                <a:gridCol w="991314">
                  <a:extLst>
                    <a:ext uri="{9D8B030D-6E8A-4147-A177-3AD203B41FA5}">
                      <a16:colId xmlns:a16="http://schemas.microsoft.com/office/drawing/2014/main" val="4077454805"/>
                    </a:ext>
                  </a:extLst>
                </a:gridCol>
                <a:gridCol w="1092987">
                  <a:extLst>
                    <a:ext uri="{9D8B030D-6E8A-4147-A177-3AD203B41FA5}">
                      <a16:colId xmlns:a16="http://schemas.microsoft.com/office/drawing/2014/main" val="2422376629"/>
                    </a:ext>
                  </a:extLst>
                </a:gridCol>
                <a:gridCol w="571912">
                  <a:extLst>
                    <a:ext uri="{9D8B030D-6E8A-4147-A177-3AD203B41FA5}">
                      <a16:colId xmlns:a16="http://schemas.microsoft.com/office/drawing/2014/main" val="3194330018"/>
                    </a:ext>
                  </a:extLst>
                </a:gridCol>
                <a:gridCol w="800677">
                  <a:extLst>
                    <a:ext uri="{9D8B030D-6E8A-4147-A177-3AD203B41FA5}">
                      <a16:colId xmlns:a16="http://schemas.microsoft.com/office/drawing/2014/main" val="3910185730"/>
                    </a:ext>
                  </a:extLst>
                </a:gridCol>
                <a:gridCol w="800677">
                  <a:extLst>
                    <a:ext uri="{9D8B030D-6E8A-4147-A177-3AD203B41FA5}">
                      <a16:colId xmlns:a16="http://schemas.microsoft.com/office/drawing/2014/main" val="1095339184"/>
                    </a:ext>
                  </a:extLst>
                </a:gridCol>
                <a:gridCol w="1458376">
                  <a:extLst>
                    <a:ext uri="{9D8B030D-6E8A-4147-A177-3AD203B41FA5}">
                      <a16:colId xmlns:a16="http://schemas.microsoft.com/office/drawing/2014/main" val="1334569807"/>
                    </a:ext>
                  </a:extLst>
                </a:gridCol>
              </a:tblGrid>
              <a:tr h="190500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Berechnung Umweltauswirkungen Herstellung Ladegerät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12024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Ladegerät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Masse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CO2-Äquivalent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SO2-Äquivalent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TOPP-Äquivalent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PO4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Nox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Staub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prozentuale Verteilung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2206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7773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Gesamtgerät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0132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Aluminium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4742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Eisen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2898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Kupfer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9628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Stahl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37892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Leiterplatten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033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Kondensator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2117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Kunststoffe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1658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Messing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9537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Keramik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363129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383399"/>
              </p:ext>
            </p:extLst>
          </p:nvPr>
        </p:nvGraphicFramePr>
        <p:xfrm>
          <a:off x="527049" y="4206025"/>
          <a:ext cx="8813799" cy="1714500"/>
        </p:xfrm>
        <a:graphic>
          <a:graphicData uri="http://schemas.openxmlformats.org/drawingml/2006/table">
            <a:tbl>
              <a:tblPr/>
              <a:tblGrid>
                <a:gridCol w="1343993">
                  <a:extLst>
                    <a:ext uri="{9D8B030D-6E8A-4147-A177-3AD203B41FA5}">
                      <a16:colId xmlns:a16="http://schemas.microsoft.com/office/drawing/2014/main" val="1896061347"/>
                    </a:ext>
                  </a:extLst>
                </a:gridCol>
                <a:gridCol w="749840">
                  <a:extLst>
                    <a:ext uri="{9D8B030D-6E8A-4147-A177-3AD203B41FA5}">
                      <a16:colId xmlns:a16="http://schemas.microsoft.com/office/drawing/2014/main" val="893230616"/>
                    </a:ext>
                  </a:extLst>
                </a:gridCol>
                <a:gridCol w="1004023">
                  <a:extLst>
                    <a:ext uri="{9D8B030D-6E8A-4147-A177-3AD203B41FA5}">
                      <a16:colId xmlns:a16="http://schemas.microsoft.com/office/drawing/2014/main" val="1451306630"/>
                    </a:ext>
                  </a:extLst>
                </a:gridCol>
                <a:gridCol w="991314">
                  <a:extLst>
                    <a:ext uri="{9D8B030D-6E8A-4147-A177-3AD203B41FA5}">
                      <a16:colId xmlns:a16="http://schemas.microsoft.com/office/drawing/2014/main" val="2328281033"/>
                    </a:ext>
                  </a:extLst>
                </a:gridCol>
                <a:gridCol w="1092987">
                  <a:extLst>
                    <a:ext uri="{9D8B030D-6E8A-4147-A177-3AD203B41FA5}">
                      <a16:colId xmlns:a16="http://schemas.microsoft.com/office/drawing/2014/main" val="2667920086"/>
                    </a:ext>
                  </a:extLst>
                </a:gridCol>
                <a:gridCol w="571912">
                  <a:extLst>
                    <a:ext uri="{9D8B030D-6E8A-4147-A177-3AD203B41FA5}">
                      <a16:colId xmlns:a16="http://schemas.microsoft.com/office/drawing/2014/main" val="1076229155"/>
                    </a:ext>
                  </a:extLst>
                </a:gridCol>
                <a:gridCol w="800677">
                  <a:extLst>
                    <a:ext uri="{9D8B030D-6E8A-4147-A177-3AD203B41FA5}">
                      <a16:colId xmlns:a16="http://schemas.microsoft.com/office/drawing/2014/main" val="283597765"/>
                    </a:ext>
                  </a:extLst>
                </a:gridCol>
                <a:gridCol w="800677">
                  <a:extLst>
                    <a:ext uri="{9D8B030D-6E8A-4147-A177-3AD203B41FA5}">
                      <a16:colId xmlns:a16="http://schemas.microsoft.com/office/drawing/2014/main" val="4096328759"/>
                    </a:ext>
                  </a:extLst>
                </a:gridCol>
                <a:gridCol w="1458376">
                  <a:extLst>
                    <a:ext uri="{9D8B030D-6E8A-4147-A177-3AD203B41FA5}">
                      <a16:colId xmlns:a16="http://schemas.microsoft.com/office/drawing/2014/main" val="3570824334"/>
                    </a:ext>
                  </a:extLst>
                </a:gridCol>
              </a:tblGrid>
              <a:tr h="190500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Berechnung Umweltauswirkungen Herstellung Elektromotor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92488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Elektromotor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Masse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CO2-Äquivalent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SO2-Äquivalent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TOPP-Äquivalent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PO4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Nox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Staub in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prozentuale Verteilung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3224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637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Gesamtgerät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6656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Eisen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8070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Aluminium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3659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Kupfer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5681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Polyethylen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752511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FDE5EC02-FA0E-4039-AF33-2F9CC5FF13CC}"/>
              </a:ext>
            </a:extLst>
          </p:cNvPr>
          <p:cNvSpPr txBox="1"/>
          <p:nvPr/>
        </p:nvSpPr>
        <p:spPr>
          <a:xfrm>
            <a:off x="6549138" y="5873118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Quelle: </a:t>
            </a:r>
            <a:r>
              <a:rPr lang="de-DE" sz="900" dirty="0"/>
              <a:t>Lißner, 2020</a:t>
            </a:r>
          </a:p>
        </p:txBody>
      </p:sp>
    </p:spTree>
    <p:extLst>
      <p:ext uri="{BB962C8B-B14F-4D97-AF65-F5344CB8AC3E}">
        <p14:creationId xmlns:p14="http://schemas.microsoft.com/office/powerpoint/2010/main" val="116986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Nutzt man den ÖPNV wird der Weg fast zwangsläufig zu einer Wegekette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Durch die Lage von Haltestellen ergeben sich in vielen Fällen Zugangs- und Abgangswege.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Diese Wege sind zumeist recht kurz (erste bzw. </a:t>
            </a:r>
            <a:r>
              <a:rPr lang="de-DE" b="1" dirty="0" smtClean="0"/>
              <a:t>letzte Meile</a:t>
            </a:r>
            <a:r>
              <a:rPr lang="de-DE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 einigen Fällen aber nicht kurz genug um diese zu laufen.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Ein Verkehrsmittel für kurze Zu- und Abgangswege erfüllt per se also die Definition von Mikromobilität.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ist Mikromobilität?</a:t>
            </a:r>
            <a:endParaRPr lang="de-DE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2492040" y="3919572"/>
            <a:ext cx="7208646" cy="1667217"/>
            <a:chOff x="676656" y="2794859"/>
            <a:chExt cx="7208646" cy="1667217"/>
          </a:xfrm>
        </p:grpSpPr>
        <p:sp>
          <p:nvSpPr>
            <p:cNvPr id="5" name="Freihandform 4"/>
            <p:cNvSpPr/>
            <p:nvPr/>
          </p:nvSpPr>
          <p:spPr>
            <a:xfrm>
              <a:off x="2112264" y="3683159"/>
              <a:ext cx="4014216" cy="778917"/>
            </a:xfrm>
            <a:custGeom>
              <a:avLst/>
              <a:gdLst>
                <a:gd name="connsiteX0" fmla="*/ 0 w 4014216"/>
                <a:gd name="connsiteY0" fmla="*/ 596233 h 778917"/>
                <a:gd name="connsiteX1" fmla="*/ 758952 w 4014216"/>
                <a:gd name="connsiteY1" fmla="*/ 1873 h 778917"/>
                <a:gd name="connsiteX2" fmla="*/ 1828800 w 4014216"/>
                <a:gd name="connsiteY2" fmla="*/ 769969 h 778917"/>
                <a:gd name="connsiteX3" fmla="*/ 2432304 w 4014216"/>
                <a:gd name="connsiteY3" fmla="*/ 440785 h 778917"/>
                <a:gd name="connsiteX4" fmla="*/ 2852928 w 4014216"/>
                <a:gd name="connsiteY4" fmla="*/ 751681 h 778917"/>
                <a:gd name="connsiteX5" fmla="*/ 3419856 w 4014216"/>
                <a:gd name="connsiteY5" fmla="*/ 404209 h 778917"/>
                <a:gd name="connsiteX6" fmla="*/ 4014216 w 4014216"/>
                <a:gd name="connsiteY6" fmla="*/ 404209 h 77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4216" h="778917">
                  <a:moveTo>
                    <a:pt x="0" y="596233"/>
                  </a:moveTo>
                  <a:cubicBezTo>
                    <a:pt x="227076" y="284575"/>
                    <a:pt x="454152" y="-27083"/>
                    <a:pt x="758952" y="1873"/>
                  </a:cubicBezTo>
                  <a:cubicBezTo>
                    <a:pt x="1063752" y="30829"/>
                    <a:pt x="1549908" y="696817"/>
                    <a:pt x="1828800" y="769969"/>
                  </a:cubicBezTo>
                  <a:cubicBezTo>
                    <a:pt x="2107692" y="843121"/>
                    <a:pt x="2261616" y="443833"/>
                    <a:pt x="2432304" y="440785"/>
                  </a:cubicBezTo>
                  <a:cubicBezTo>
                    <a:pt x="2602992" y="437737"/>
                    <a:pt x="2688336" y="757777"/>
                    <a:pt x="2852928" y="751681"/>
                  </a:cubicBezTo>
                  <a:cubicBezTo>
                    <a:pt x="3017520" y="745585"/>
                    <a:pt x="3226308" y="462121"/>
                    <a:pt x="3419856" y="404209"/>
                  </a:cubicBezTo>
                  <a:cubicBezTo>
                    <a:pt x="3613404" y="346297"/>
                    <a:pt x="3813810" y="375253"/>
                    <a:pt x="4014216" y="404209"/>
                  </a:cubicBezTo>
                </a:path>
              </a:pathLst>
            </a:custGeom>
            <a:noFill/>
            <a:ln w="38100"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656" y="2794859"/>
              <a:ext cx="524636" cy="524636"/>
            </a:xfrm>
            <a:prstGeom prst="rect">
              <a:avLst/>
            </a:prstGeom>
          </p:spPr>
        </p:pic>
        <p:pic>
          <p:nvPicPr>
            <p:cNvPr id="7" name="Picture 2" descr="Fabrik - Kostenlose gebäude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0051" y="2794859"/>
              <a:ext cx="765251" cy="765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Gerader Verbinder 10"/>
            <p:cNvCxnSpPr/>
            <p:nvPr/>
          </p:nvCxnSpPr>
          <p:spPr>
            <a:xfrm flipV="1">
              <a:off x="6254496" y="3683159"/>
              <a:ext cx="731026" cy="389458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>
            <a:xfrm flipH="1" flipV="1">
              <a:off x="1201292" y="3560110"/>
              <a:ext cx="782956" cy="661886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Datei:Sinnbild Straßenbahn.svg – Wikipe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53513">
              <a:off x="3296043" y="3760378"/>
              <a:ext cx="766051" cy="372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feld 18"/>
          <p:cNvSpPr txBox="1"/>
          <p:nvPr/>
        </p:nvSpPr>
        <p:spPr>
          <a:xfrm>
            <a:off x="8069880" y="4572000"/>
            <a:ext cx="49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?</a:t>
            </a:r>
            <a:endParaRPr lang="de-DE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3408154" y="4601218"/>
            <a:ext cx="49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?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5127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Ökobilanz </a:t>
            </a:r>
            <a:r>
              <a:rPr lang="de-DE" dirty="0"/>
              <a:t>eines E-</a:t>
            </a:r>
            <a:r>
              <a:rPr lang="de-DE" dirty="0" err="1"/>
              <a:t>Scooters</a:t>
            </a:r>
            <a:endParaRPr lang="de-DE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234972069"/>
              </p:ext>
            </p:extLst>
          </p:nvPr>
        </p:nvGraphicFramePr>
        <p:xfrm>
          <a:off x="527050" y="1227050"/>
          <a:ext cx="9857173" cy="3502604"/>
        </p:xfrm>
        <a:graphic>
          <a:graphicData uri="http://schemas.openxmlformats.org/drawingml/2006/table">
            <a:tbl>
              <a:tblPr/>
              <a:tblGrid>
                <a:gridCol w="3001860">
                  <a:extLst>
                    <a:ext uri="{9D8B030D-6E8A-4147-A177-3AD203B41FA5}">
                      <a16:colId xmlns:a16="http://schemas.microsoft.com/office/drawing/2014/main" val="1955668390"/>
                    </a:ext>
                  </a:extLst>
                </a:gridCol>
                <a:gridCol w="1121262">
                  <a:extLst>
                    <a:ext uri="{9D8B030D-6E8A-4147-A177-3AD203B41FA5}">
                      <a16:colId xmlns:a16="http://schemas.microsoft.com/office/drawing/2014/main" val="990859355"/>
                    </a:ext>
                  </a:extLst>
                </a:gridCol>
                <a:gridCol w="1107069">
                  <a:extLst>
                    <a:ext uri="{9D8B030D-6E8A-4147-A177-3AD203B41FA5}">
                      <a16:colId xmlns:a16="http://schemas.microsoft.com/office/drawing/2014/main" val="3026727471"/>
                    </a:ext>
                  </a:extLst>
                </a:gridCol>
                <a:gridCol w="1220614">
                  <a:extLst>
                    <a:ext uri="{9D8B030D-6E8A-4147-A177-3AD203B41FA5}">
                      <a16:colId xmlns:a16="http://schemas.microsoft.com/office/drawing/2014/main" val="1014612711"/>
                    </a:ext>
                  </a:extLst>
                </a:gridCol>
                <a:gridCol w="851592">
                  <a:extLst>
                    <a:ext uri="{9D8B030D-6E8A-4147-A177-3AD203B41FA5}">
                      <a16:colId xmlns:a16="http://schemas.microsoft.com/office/drawing/2014/main" val="1673128548"/>
                    </a:ext>
                  </a:extLst>
                </a:gridCol>
                <a:gridCol w="851592">
                  <a:extLst>
                    <a:ext uri="{9D8B030D-6E8A-4147-A177-3AD203B41FA5}">
                      <a16:colId xmlns:a16="http://schemas.microsoft.com/office/drawing/2014/main" val="1501349331"/>
                    </a:ext>
                  </a:extLst>
                </a:gridCol>
                <a:gridCol w="851592">
                  <a:extLst>
                    <a:ext uri="{9D8B030D-6E8A-4147-A177-3AD203B41FA5}">
                      <a16:colId xmlns:a16="http://schemas.microsoft.com/office/drawing/2014/main" val="2781478947"/>
                    </a:ext>
                  </a:extLst>
                </a:gridCol>
                <a:gridCol w="851592">
                  <a:extLst>
                    <a:ext uri="{9D8B030D-6E8A-4147-A177-3AD203B41FA5}">
                      <a16:colId xmlns:a16="http://schemas.microsoft.com/office/drawing/2014/main" val="4156444100"/>
                    </a:ext>
                  </a:extLst>
                </a:gridCol>
              </a:tblGrid>
              <a:tr h="233507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Rohdaten Berechnung Umweltauswirkungen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572175"/>
                  </a:ext>
                </a:extLst>
              </a:tr>
              <a:tr h="46701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Produkt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CO2-Äquivalent in 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SO2-Äquivalent in 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TOPP-Äquivalent in 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Nox in 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PM10 in 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1407"/>
                  </a:ext>
                </a:extLst>
              </a:tr>
              <a:tr h="2335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665928"/>
                  </a:ext>
                </a:extLst>
              </a:tr>
              <a:tr h="2335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Kg Aluminium_De_2020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185597"/>
                  </a:ext>
                </a:extLst>
              </a:tr>
              <a:tr h="2335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Kg Metall_Stahl_Mix_De_2020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261882"/>
                  </a:ext>
                </a:extLst>
              </a:tr>
              <a:tr h="23350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Kg Li-ion (NMC111) Akku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6216,76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92,22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28,71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4,626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1264"/>
                  </a:ext>
                </a:extLst>
              </a:tr>
              <a:tr h="2335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Kg Chem-OrgGummi-DE2000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452637"/>
                  </a:ext>
                </a:extLst>
              </a:tr>
              <a:tr h="2335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Kg-Draht_Kupfer_Leiterplatte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301339"/>
                  </a:ext>
                </a:extLst>
              </a:tr>
              <a:tr h="2335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Kg_Draht_Kupfer_Verdrahtung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902174"/>
                  </a:ext>
                </a:extLst>
              </a:tr>
              <a:tr h="2335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Kg MetallFe_Pellets_Import_mix_De_2020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277959"/>
                  </a:ext>
                </a:extLst>
              </a:tr>
              <a:tr h="2335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Kg_LDPE_2020_De_Polyethylen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64910"/>
                  </a:ext>
                </a:extLst>
              </a:tr>
              <a:tr h="2335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Kunststoffe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574488"/>
                  </a:ext>
                </a:extLst>
              </a:tr>
              <a:tr h="2335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Messing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3,4351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391893"/>
                  </a:ext>
                </a:extLst>
              </a:tr>
              <a:tr h="23350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kg Steine_Erden_ Keramik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8479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FDE5EC02-FA0E-4039-AF33-2F9CC5FF13CC}"/>
              </a:ext>
            </a:extLst>
          </p:cNvPr>
          <p:cNvSpPr txBox="1"/>
          <p:nvPr/>
        </p:nvSpPr>
        <p:spPr>
          <a:xfrm>
            <a:off x="6549138" y="5873118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Quelle: </a:t>
            </a:r>
            <a:r>
              <a:rPr lang="de-DE" sz="900" dirty="0"/>
              <a:t>Lißner, 2020</a:t>
            </a:r>
          </a:p>
        </p:txBody>
      </p:sp>
    </p:spTree>
    <p:extLst>
      <p:ext uri="{BB962C8B-B14F-4D97-AF65-F5344CB8AC3E}">
        <p14:creationId xmlns:p14="http://schemas.microsoft.com/office/powerpoint/2010/main" val="73080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Ökobilanz eines E-</a:t>
            </a:r>
            <a:r>
              <a:rPr lang="de-DE" dirty="0" err="1"/>
              <a:t>Scooters</a:t>
            </a:r>
            <a:r>
              <a:rPr lang="de-DE" dirty="0"/>
              <a:t>: </a:t>
            </a:r>
            <a:r>
              <a:rPr lang="de-DE" i="1" dirty="0" smtClean="0"/>
              <a:t>Der Transport</a:t>
            </a:r>
            <a:endParaRPr lang="de-DE" i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423353" y="1091051"/>
            <a:ext cx="5768647" cy="384727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62152" y="1091051"/>
            <a:ext cx="55599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Transport via Frachtschiff oder Luftfracht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Aus Shanghai nach Bremerhaven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Weiterverteilung per LKW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/>
              <a:t>Umladevorgänge</a:t>
            </a:r>
            <a:r>
              <a:rPr lang="de-DE" sz="1400" dirty="0" smtClean="0"/>
              <a:t> und Verpackung nicht berücksichtigt!</a:t>
            </a:r>
            <a:endParaRPr lang="de-DE" sz="1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161" y="2904656"/>
            <a:ext cx="2647950" cy="17240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9D7FB6C-31AA-401B-9B27-0E3961610D6B}"/>
              </a:ext>
            </a:extLst>
          </p:cNvPr>
          <p:cNvSpPr txBox="1"/>
          <p:nvPr/>
        </p:nvSpPr>
        <p:spPr>
          <a:xfrm>
            <a:off x="10498704" y="4944253"/>
            <a:ext cx="1149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Quelle: </a:t>
            </a:r>
            <a:r>
              <a:rPr lang="de-DE" sz="800" dirty="0"/>
              <a:t>CMA CGM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9FC7514-7CF5-426D-981B-5DC682BEF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250" y="4586665"/>
            <a:ext cx="2205046" cy="124263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B0B2FC3-B3D4-4BE1-9F01-058042BD9C29}"/>
              </a:ext>
            </a:extLst>
          </p:cNvPr>
          <p:cNvSpPr txBox="1"/>
          <p:nvPr/>
        </p:nvSpPr>
        <p:spPr>
          <a:xfrm>
            <a:off x="7009028" y="5669085"/>
            <a:ext cx="1149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smtClean="0"/>
              <a:t>Quelle: </a:t>
            </a:r>
            <a:r>
              <a:rPr lang="de-DE" sz="800" dirty="0" err="1"/>
              <a:t>Cekay</a:t>
            </a:r>
            <a:endParaRPr lang="de-DE" sz="8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A0A4BD9-E99F-43BA-9FC7-C68C88F24805}"/>
              </a:ext>
            </a:extLst>
          </p:cNvPr>
          <p:cNvSpPr txBox="1"/>
          <p:nvPr/>
        </p:nvSpPr>
        <p:spPr>
          <a:xfrm>
            <a:off x="4292361" y="2968632"/>
            <a:ext cx="1884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smtClean="0"/>
              <a:t>Quelle: </a:t>
            </a:r>
            <a:r>
              <a:rPr lang="de-DE" sz="800" dirty="0"/>
              <a:t>Wikimedia </a:t>
            </a:r>
            <a:r>
              <a:rPr lang="de-DE" sz="800" dirty="0" err="1"/>
              <a:t>Commons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426225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Ökobilanz eines </a:t>
            </a:r>
            <a:r>
              <a:rPr lang="de-DE" dirty="0" smtClean="0"/>
              <a:t>E-</a:t>
            </a:r>
            <a:r>
              <a:rPr lang="de-DE" dirty="0" err="1" smtClean="0"/>
              <a:t>Scooters</a:t>
            </a:r>
            <a:r>
              <a:rPr lang="de-DE" dirty="0" smtClean="0"/>
              <a:t>: </a:t>
            </a:r>
            <a:r>
              <a:rPr lang="de-DE" i="1" dirty="0" smtClean="0"/>
              <a:t>Die Nutzung</a:t>
            </a:r>
            <a:endParaRPr lang="de-DE" i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769979" y="1112072"/>
            <a:ext cx="6869905" cy="457993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29600" y="2123090"/>
            <a:ext cx="292187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Emissionsfaktor für </a:t>
            </a:r>
            <a:r>
              <a:rPr lang="de-DE" sz="1400" dirty="0" err="1" smtClean="0"/>
              <a:t>Strommix</a:t>
            </a:r>
            <a:r>
              <a:rPr lang="de-DE" sz="1400" dirty="0" smtClean="0"/>
              <a:t> in Deutschland 2019 = 401g/CO</a:t>
            </a:r>
            <a:r>
              <a:rPr lang="de-DE" sz="1400" baseline="-25000" dirty="0" smtClean="0"/>
              <a:t>2</a:t>
            </a:r>
            <a:r>
              <a:rPr lang="de-DE" sz="1400" dirty="0" smtClean="0"/>
              <a:t> je KWh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Stromverbrauch E-</a:t>
            </a:r>
            <a:r>
              <a:rPr lang="de-DE" sz="1400" dirty="0" err="1" smtClean="0"/>
              <a:t>Scooter</a:t>
            </a:r>
            <a:r>
              <a:rPr lang="de-DE" sz="1400" dirty="0" smtClean="0"/>
              <a:t> je km: 0,01kwh/km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CO</a:t>
            </a:r>
            <a:r>
              <a:rPr lang="de-DE" sz="1400" baseline="-25000" dirty="0" smtClean="0"/>
              <a:t>2</a:t>
            </a:r>
            <a:r>
              <a:rPr lang="de-DE" sz="1400" dirty="0" smtClean="0"/>
              <a:t>-Emissionen je km: 5g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Zusätzlich sind Ladeverluste zu beachten (20%)</a:t>
            </a:r>
            <a:endParaRPr lang="de-DE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DE5EC02-FA0E-4039-AF33-2F9CC5FF13CC}"/>
              </a:ext>
            </a:extLst>
          </p:cNvPr>
          <p:cNvSpPr txBox="1"/>
          <p:nvPr/>
        </p:nvSpPr>
        <p:spPr>
          <a:xfrm>
            <a:off x="6549138" y="5873118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Quelle: </a:t>
            </a:r>
            <a:r>
              <a:rPr lang="de-DE" sz="900" dirty="0"/>
              <a:t>Lißner, 2020</a:t>
            </a:r>
          </a:p>
        </p:txBody>
      </p:sp>
    </p:spTree>
    <p:extLst>
      <p:ext uri="{BB962C8B-B14F-4D97-AF65-F5344CB8AC3E}">
        <p14:creationId xmlns:p14="http://schemas.microsoft.com/office/powerpoint/2010/main" val="55955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Ökobilanz eines E-</a:t>
            </a:r>
            <a:r>
              <a:rPr lang="de-DE" dirty="0" err="1"/>
              <a:t>Scooters</a:t>
            </a:r>
            <a:r>
              <a:rPr lang="de-DE" dirty="0"/>
              <a:t>: </a:t>
            </a:r>
            <a:r>
              <a:rPr lang="de-DE" i="1" dirty="0" smtClean="0"/>
              <a:t>Die Nutzung</a:t>
            </a:r>
            <a:endParaRPr lang="de-DE" i="1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966991229"/>
              </p:ext>
            </p:extLst>
          </p:nvPr>
        </p:nvGraphicFramePr>
        <p:xfrm>
          <a:off x="603734" y="1765021"/>
          <a:ext cx="5499100" cy="3484245"/>
        </p:xfrm>
        <a:graphic>
          <a:graphicData uri="http://schemas.openxmlformats.org/drawingml/2006/table">
            <a:tbl>
              <a:tblPr/>
              <a:tblGrid>
                <a:gridCol w="1588840">
                  <a:extLst>
                    <a:ext uri="{9D8B030D-6E8A-4147-A177-3AD203B41FA5}">
                      <a16:colId xmlns:a16="http://schemas.microsoft.com/office/drawing/2014/main" val="394135455"/>
                    </a:ext>
                  </a:extLst>
                </a:gridCol>
                <a:gridCol w="532785">
                  <a:extLst>
                    <a:ext uri="{9D8B030D-6E8A-4147-A177-3AD203B41FA5}">
                      <a16:colId xmlns:a16="http://schemas.microsoft.com/office/drawing/2014/main" val="1320147290"/>
                    </a:ext>
                  </a:extLst>
                </a:gridCol>
                <a:gridCol w="1788635">
                  <a:extLst>
                    <a:ext uri="{9D8B030D-6E8A-4147-A177-3AD203B41FA5}">
                      <a16:colId xmlns:a16="http://schemas.microsoft.com/office/drawing/2014/main" val="335509800"/>
                    </a:ext>
                  </a:extLst>
                </a:gridCol>
                <a:gridCol w="1588840">
                  <a:extLst>
                    <a:ext uri="{9D8B030D-6E8A-4147-A177-3AD203B41FA5}">
                      <a16:colId xmlns:a16="http://schemas.microsoft.com/office/drawing/2014/main" val="960373349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Gesamtverbrauch und Ausstoß über die Nutzungsphase Ford Transit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9410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Lebensdauer in Tagen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Verbrauch in 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CO2 Gesamtausstoß in g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6440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8.866,234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5237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33.987,229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0342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22,346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59.108,224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2582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64,643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170.991,648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5804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247,799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655.467,984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8679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430,955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1.139.944,320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1188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87,388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231.155,376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8007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334,987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886.095,608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59542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582,587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1.541.035,840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865737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946" y="1096524"/>
            <a:ext cx="4221054" cy="280892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936828" y="4230443"/>
            <a:ext cx="42566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Redistribution, Wartung und Aufladung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Annahme über die Fahrtweiten der Transporter aus eigenen Erhebungen und internationalen Studien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Über die Lebensdauer gerechnet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9574770" y="3950317"/>
            <a:ext cx="1983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 smtClean="0"/>
              <a:t>Quelle: </a:t>
            </a:r>
            <a:r>
              <a:rPr lang="de-DE" sz="1000" dirty="0" err="1"/>
              <a:t>imago</a:t>
            </a:r>
            <a:r>
              <a:rPr lang="de-DE" sz="1000" dirty="0"/>
              <a:t> </a:t>
            </a:r>
            <a:r>
              <a:rPr lang="de-DE" sz="1000" dirty="0" err="1"/>
              <a:t>images</a:t>
            </a:r>
            <a:endParaRPr lang="de-DE" sz="10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DE5EC02-FA0E-4039-AF33-2F9CC5FF13CC}"/>
              </a:ext>
            </a:extLst>
          </p:cNvPr>
          <p:cNvSpPr txBox="1"/>
          <p:nvPr/>
        </p:nvSpPr>
        <p:spPr>
          <a:xfrm>
            <a:off x="350807" y="5249266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Quelle: </a:t>
            </a:r>
            <a:r>
              <a:rPr lang="de-DE" sz="900" dirty="0"/>
              <a:t>Lißner, 2020</a:t>
            </a:r>
          </a:p>
        </p:txBody>
      </p:sp>
    </p:spTree>
    <p:extLst>
      <p:ext uri="{BB962C8B-B14F-4D97-AF65-F5344CB8AC3E}">
        <p14:creationId xmlns:p14="http://schemas.microsoft.com/office/powerpoint/2010/main" val="13067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Ökobilanz eines E-</a:t>
            </a:r>
            <a:r>
              <a:rPr lang="de-DE" dirty="0" err="1" smtClean="0"/>
              <a:t>Scooters</a:t>
            </a:r>
            <a:r>
              <a:rPr lang="de-DE" dirty="0" smtClean="0"/>
              <a:t> – </a:t>
            </a:r>
            <a:r>
              <a:rPr lang="de-DE" i="1" dirty="0" smtClean="0"/>
              <a:t>Die Gesamtbilanz 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662758747"/>
              </p:ext>
            </p:extLst>
          </p:nvPr>
        </p:nvGraphicFramePr>
        <p:xfrm>
          <a:off x="370933" y="888169"/>
          <a:ext cx="11321006" cy="5196138"/>
        </p:xfrm>
        <a:graphic>
          <a:graphicData uri="http://schemas.openxmlformats.org/drawingml/2006/table">
            <a:tbl>
              <a:tblPr/>
              <a:tblGrid>
                <a:gridCol w="448579">
                  <a:extLst>
                    <a:ext uri="{9D8B030D-6E8A-4147-A177-3AD203B41FA5}">
                      <a16:colId xmlns:a16="http://schemas.microsoft.com/office/drawing/2014/main" val="3042089640"/>
                    </a:ext>
                  </a:extLst>
                </a:gridCol>
                <a:gridCol w="448579">
                  <a:extLst>
                    <a:ext uri="{9D8B030D-6E8A-4147-A177-3AD203B41FA5}">
                      <a16:colId xmlns:a16="http://schemas.microsoft.com/office/drawing/2014/main" val="1468963324"/>
                    </a:ext>
                  </a:extLst>
                </a:gridCol>
                <a:gridCol w="530818">
                  <a:extLst>
                    <a:ext uri="{9D8B030D-6E8A-4147-A177-3AD203B41FA5}">
                      <a16:colId xmlns:a16="http://schemas.microsoft.com/office/drawing/2014/main" val="3081838388"/>
                    </a:ext>
                  </a:extLst>
                </a:gridCol>
                <a:gridCol w="530818">
                  <a:extLst>
                    <a:ext uri="{9D8B030D-6E8A-4147-A177-3AD203B41FA5}">
                      <a16:colId xmlns:a16="http://schemas.microsoft.com/office/drawing/2014/main" val="1755031951"/>
                    </a:ext>
                  </a:extLst>
                </a:gridCol>
                <a:gridCol w="710249">
                  <a:extLst>
                    <a:ext uri="{9D8B030D-6E8A-4147-A177-3AD203B41FA5}">
                      <a16:colId xmlns:a16="http://schemas.microsoft.com/office/drawing/2014/main" val="217189015"/>
                    </a:ext>
                  </a:extLst>
                </a:gridCol>
                <a:gridCol w="599974">
                  <a:extLst>
                    <a:ext uri="{9D8B030D-6E8A-4147-A177-3AD203B41FA5}">
                      <a16:colId xmlns:a16="http://schemas.microsoft.com/office/drawing/2014/main" val="15678876"/>
                    </a:ext>
                  </a:extLst>
                </a:gridCol>
                <a:gridCol w="471008">
                  <a:extLst>
                    <a:ext uri="{9D8B030D-6E8A-4147-A177-3AD203B41FA5}">
                      <a16:colId xmlns:a16="http://schemas.microsoft.com/office/drawing/2014/main" val="414910521"/>
                    </a:ext>
                  </a:extLst>
                </a:gridCol>
                <a:gridCol w="889681">
                  <a:extLst>
                    <a:ext uri="{9D8B030D-6E8A-4147-A177-3AD203B41FA5}">
                      <a16:colId xmlns:a16="http://schemas.microsoft.com/office/drawing/2014/main" val="2598867647"/>
                    </a:ext>
                  </a:extLst>
                </a:gridCol>
                <a:gridCol w="889681">
                  <a:extLst>
                    <a:ext uri="{9D8B030D-6E8A-4147-A177-3AD203B41FA5}">
                      <a16:colId xmlns:a16="http://schemas.microsoft.com/office/drawing/2014/main" val="1837510771"/>
                    </a:ext>
                  </a:extLst>
                </a:gridCol>
                <a:gridCol w="610841">
                  <a:extLst>
                    <a:ext uri="{9D8B030D-6E8A-4147-A177-3AD203B41FA5}">
                      <a16:colId xmlns:a16="http://schemas.microsoft.com/office/drawing/2014/main" val="1464680677"/>
                    </a:ext>
                  </a:extLst>
                </a:gridCol>
                <a:gridCol w="635619">
                  <a:extLst>
                    <a:ext uri="{9D8B030D-6E8A-4147-A177-3AD203B41FA5}">
                      <a16:colId xmlns:a16="http://schemas.microsoft.com/office/drawing/2014/main" val="3101587936"/>
                    </a:ext>
                  </a:extLst>
                </a:gridCol>
                <a:gridCol w="1081669">
                  <a:extLst>
                    <a:ext uri="{9D8B030D-6E8A-4147-A177-3AD203B41FA5}">
                      <a16:colId xmlns:a16="http://schemas.microsoft.com/office/drawing/2014/main" val="708568297"/>
                    </a:ext>
                  </a:extLst>
                </a:gridCol>
                <a:gridCol w="858644">
                  <a:extLst>
                    <a:ext uri="{9D8B030D-6E8A-4147-A177-3AD203B41FA5}">
                      <a16:colId xmlns:a16="http://schemas.microsoft.com/office/drawing/2014/main" val="2305962647"/>
                    </a:ext>
                  </a:extLst>
                </a:gridCol>
                <a:gridCol w="820530">
                  <a:extLst>
                    <a:ext uri="{9D8B030D-6E8A-4147-A177-3AD203B41FA5}">
                      <a16:colId xmlns:a16="http://schemas.microsoft.com/office/drawing/2014/main" val="1936696431"/>
                    </a:ext>
                  </a:extLst>
                </a:gridCol>
                <a:gridCol w="448579">
                  <a:extLst>
                    <a:ext uri="{9D8B030D-6E8A-4147-A177-3AD203B41FA5}">
                      <a16:colId xmlns:a16="http://schemas.microsoft.com/office/drawing/2014/main" val="2995320654"/>
                    </a:ext>
                  </a:extLst>
                </a:gridCol>
                <a:gridCol w="448579">
                  <a:extLst>
                    <a:ext uri="{9D8B030D-6E8A-4147-A177-3AD203B41FA5}">
                      <a16:colId xmlns:a16="http://schemas.microsoft.com/office/drawing/2014/main" val="3982427827"/>
                    </a:ext>
                  </a:extLst>
                </a:gridCol>
                <a:gridCol w="448579">
                  <a:extLst>
                    <a:ext uri="{9D8B030D-6E8A-4147-A177-3AD203B41FA5}">
                      <a16:colId xmlns:a16="http://schemas.microsoft.com/office/drawing/2014/main" val="3856409845"/>
                    </a:ext>
                  </a:extLst>
                </a:gridCol>
                <a:gridCol w="448579">
                  <a:extLst>
                    <a:ext uri="{9D8B030D-6E8A-4147-A177-3AD203B41FA5}">
                      <a16:colId xmlns:a16="http://schemas.microsoft.com/office/drawing/2014/main" val="1554461781"/>
                    </a:ext>
                  </a:extLst>
                </a:gridCol>
              </a:tblGrid>
              <a:tr h="2302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Szenario</a:t>
                      </a:r>
                    </a:p>
                  </a:txBody>
                  <a:tcPr marL="5531" marR="5531" marT="553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Lebensdauer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Fahrten je Tag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Fahrtweite je Fahrt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Sammlung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Fahrleistung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 _Äq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So2_Äq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TOPP_Äq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NOX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PM10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958235"/>
                  </a:ext>
                </a:extLst>
              </a:tr>
              <a:tr h="23025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Tage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Anzahl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Faktor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Co2-Herstellung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Herstellung je km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Sammlung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Nutzung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Prüfsumme</a:t>
                      </a:r>
                    </a:p>
                  </a:txBody>
                  <a:tcPr marL="5531" marR="5531" marT="55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g/pkm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749919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Seeschiff/Lkw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51,0 </a:t>
                      </a:r>
                    </a:p>
                  </a:txBody>
                  <a:tcPr marL="49777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177.585,0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3.484,8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25,68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3.550,0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3.524,33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16,23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11,02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1,05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20,24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370185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Seeschiff/Lkw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242,1 </a:t>
                      </a:r>
                    </a:p>
                  </a:txBody>
                  <a:tcPr marL="49777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733,4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7,27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5,40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751,0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745,62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3,42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2,33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0,22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4,26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576315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Seeschiff/Lkw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356,7 </a:t>
                      </a:r>
                    </a:p>
                  </a:txBody>
                  <a:tcPr marL="49777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497,9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4,94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3,67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511,5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507,80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2,33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1,58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0,15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2,89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595540"/>
                  </a:ext>
                </a:extLst>
              </a:tr>
              <a:tr h="230258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Seeschiff/Lkw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163,8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1.084,2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7,99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1.107,9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1.099,87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5,06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3,43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0,32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6,30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042812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Seeschiff/Lkw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778,3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228,2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1,68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237,1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235,38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1,07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0,73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1,33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56098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Seeschiff/Lkw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1.146,4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154,9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1,54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0,57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162,0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161,39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0,73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0,50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0,90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364222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Seeschiff/Lkw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327,6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542,1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3,99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556,4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552,41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2,53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1,72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0,16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3,15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321887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Seeschiff/Lkw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1.556,6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114,1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1,13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0,84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121,0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120,17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0,54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0,37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0,66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032954"/>
                  </a:ext>
                </a:extLst>
              </a:tr>
              <a:tr h="230258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Seeschiff/Lkw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2.292,8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77,5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0,77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0,29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83,5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83,17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0,37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0,25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0,45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250757"/>
                  </a:ext>
                </a:extLst>
              </a:tr>
              <a:tr h="416769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Seeschiff/Lkw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655,2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271,0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2,69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2,00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280,7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278,68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1,27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0,86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0,08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1,57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689228"/>
                  </a:ext>
                </a:extLst>
              </a:tr>
              <a:tr h="230258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Seeschiff/Lkw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3.113,3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57,0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0,57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0,42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63,0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62,56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0,27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0,19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0,33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552342"/>
                  </a:ext>
                </a:extLst>
              </a:tr>
              <a:tr h="230258"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Seeschiff/Lkw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4.585,7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177585,0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38,7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0,38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0,14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44,2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44,06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0,19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0,13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0,01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0,22   </a:t>
                      </a:r>
                    </a:p>
                  </a:txBody>
                  <a:tcPr marL="5531" marR="5531" marT="5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983668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FDE5EC02-FA0E-4039-AF33-2F9CC5FF13CC}"/>
              </a:ext>
            </a:extLst>
          </p:cNvPr>
          <p:cNvSpPr txBox="1"/>
          <p:nvPr/>
        </p:nvSpPr>
        <p:spPr>
          <a:xfrm>
            <a:off x="6314963" y="6085535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Quelle: </a:t>
            </a:r>
            <a:r>
              <a:rPr lang="de-DE" sz="900" dirty="0"/>
              <a:t>Lißner, 2020</a:t>
            </a:r>
          </a:p>
        </p:txBody>
      </p:sp>
    </p:spTree>
    <p:extLst>
      <p:ext uri="{BB962C8B-B14F-4D97-AF65-F5344CB8AC3E}">
        <p14:creationId xmlns:p14="http://schemas.microsoft.com/office/powerpoint/2010/main" val="23782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Ökobilanz eines E-</a:t>
            </a:r>
            <a:r>
              <a:rPr lang="de-DE" dirty="0" err="1"/>
              <a:t>Scooters</a:t>
            </a:r>
            <a:r>
              <a:rPr lang="de-DE" dirty="0"/>
              <a:t> – </a:t>
            </a:r>
            <a:r>
              <a:rPr lang="de-DE" i="1" dirty="0"/>
              <a:t>Die Gesamtbilanz 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919384306"/>
              </p:ext>
            </p:extLst>
          </p:nvPr>
        </p:nvGraphicFramePr>
        <p:xfrm>
          <a:off x="514350" y="1154113"/>
          <a:ext cx="11164888" cy="457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FDE5EC02-FA0E-4039-AF33-2F9CC5FF13CC}"/>
              </a:ext>
            </a:extLst>
          </p:cNvPr>
          <p:cNvSpPr txBox="1"/>
          <p:nvPr/>
        </p:nvSpPr>
        <p:spPr>
          <a:xfrm>
            <a:off x="6549138" y="5873118"/>
            <a:ext cx="4991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Quelle: </a:t>
            </a:r>
            <a:r>
              <a:rPr lang="de-DE" sz="900" dirty="0"/>
              <a:t>Lißner, 2020</a:t>
            </a:r>
          </a:p>
        </p:txBody>
      </p:sp>
    </p:spTree>
    <p:extLst>
      <p:ext uri="{BB962C8B-B14F-4D97-AF65-F5344CB8AC3E}">
        <p14:creationId xmlns:p14="http://schemas.microsoft.com/office/powerpoint/2010/main" val="20776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Auswertung der Ökobilanzierung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Unter aktuellen Bedingungen sind E-</a:t>
            </a:r>
            <a:r>
              <a:rPr lang="de-DE" dirty="0" err="1" smtClean="0"/>
              <a:t>Scooter</a:t>
            </a:r>
            <a:r>
              <a:rPr lang="de-DE" dirty="0" smtClean="0"/>
              <a:t> z.T. wesentlich schlechter als Pkw in der CO</a:t>
            </a:r>
            <a:r>
              <a:rPr lang="de-DE" baseline="-25000" dirty="0" smtClean="0"/>
              <a:t>2</a:t>
            </a:r>
            <a:r>
              <a:rPr lang="de-DE" dirty="0" smtClean="0"/>
              <a:t> Bilanz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Die Lebensdauer ist zu gering (Vandalismus)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Nutzung zu gering (Preis!)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Im Sharing Modell erscheint eine deutliche Verbesserung aktuell schwierig.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Gleiches gilt verkürzt auch für das E-Bike-Sharing. Allerdings sind da die Wege länger und die Lebensdauern höher!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07829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Sicherheit von Mikromobilität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08FB55-7E27-42E2-B8D0-27AFB1D2B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50" y="1358537"/>
            <a:ext cx="2716792" cy="18111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3DF691-0B70-41A7-9637-A9D6F44D2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195" y="1368825"/>
            <a:ext cx="2445018" cy="18005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D08E045-6B93-4121-9B4A-3A5A30B4B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144" y="1368824"/>
            <a:ext cx="2400756" cy="18005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B85110F-71D2-42C8-92B1-E3D3819DBE73}"/>
              </a:ext>
            </a:extLst>
          </p:cNvPr>
          <p:cNvSpPr txBox="1"/>
          <p:nvPr/>
        </p:nvSpPr>
        <p:spPr>
          <a:xfrm>
            <a:off x="7752574" y="3120857"/>
            <a:ext cx="2631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85000"/>
                  </a:schemeClr>
                </a:solidFill>
              </a:rPr>
              <a:t>Quelle: </a:t>
            </a:r>
            <a:r>
              <a:rPr lang="de-DE" sz="800" dirty="0">
                <a:solidFill>
                  <a:schemeClr val="bg1">
                    <a:lumMod val="85000"/>
                  </a:schemeClr>
                </a:solidFill>
              </a:rPr>
              <a:t>Philipp Böhme, Constantin Müller</a:t>
            </a:r>
          </a:p>
        </p:txBody>
      </p:sp>
    </p:spTree>
    <p:extLst>
      <p:ext uri="{BB962C8B-B14F-4D97-AF65-F5344CB8AC3E}">
        <p14:creationId xmlns:p14="http://schemas.microsoft.com/office/powerpoint/2010/main" val="26093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Verkehrssicherheitsaspekte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u="sng" dirty="0" smtClean="0"/>
              <a:t>Erstes Quartal 2020 (bundesweit):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Fahrradunfälle mit Personenschäden: 12.727</a:t>
            </a:r>
            <a:br>
              <a:rPr lang="de-DE" dirty="0"/>
            </a:br>
            <a:r>
              <a:rPr lang="de-DE" dirty="0"/>
              <a:t>Tote: 52 (0,4 Prozent)</a:t>
            </a:r>
            <a:br>
              <a:rPr lang="de-DE" dirty="0"/>
            </a:br>
            <a:r>
              <a:rPr lang="de-DE" dirty="0"/>
              <a:t>Schwerverletzte: 2052 (16,1 Prozent)</a:t>
            </a:r>
            <a:br>
              <a:rPr lang="de-DE" dirty="0"/>
            </a:br>
            <a:r>
              <a:rPr lang="de-DE" dirty="0"/>
              <a:t>Leichtverletzte: 10.431 (82,0 Prozent)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E-</a:t>
            </a:r>
            <a:r>
              <a:rPr lang="de-DE" dirty="0" err="1"/>
              <a:t>Scooter</a:t>
            </a:r>
            <a:r>
              <a:rPr lang="de-DE" dirty="0"/>
              <a:t>-Unfälle mit Personenschäden: 251</a:t>
            </a:r>
            <a:br>
              <a:rPr lang="de-DE" dirty="0"/>
            </a:br>
            <a:r>
              <a:rPr lang="de-DE" dirty="0"/>
              <a:t>Tote: 1 (0,4 Prozent)</a:t>
            </a:r>
            <a:br>
              <a:rPr lang="de-DE" dirty="0"/>
            </a:br>
            <a:r>
              <a:rPr lang="de-DE" dirty="0"/>
              <a:t>Schwerverletzte: 39 (15,5 Prozent)</a:t>
            </a:r>
            <a:br>
              <a:rPr lang="de-DE" dirty="0"/>
            </a:br>
            <a:r>
              <a:rPr lang="de-DE" dirty="0"/>
              <a:t>Leichtverletzte: 182 (72,5 Prozent)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026" y="935421"/>
            <a:ext cx="5041847" cy="411611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069" y="4457318"/>
            <a:ext cx="7686675" cy="14954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972" y="4221874"/>
            <a:ext cx="2489589" cy="165932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157695" y="5734051"/>
            <a:ext cx="2067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Quelle: Business Insider, 2020</a:t>
            </a:r>
            <a:endParaRPr lang="de-DE" sz="1000" dirty="0"/>
          </a:p>
        </p:txBody>
      </p:sp>
      <p:sp>
        <p:nvSpPr>
          <p:cNvPr id="8" name="Textfeld 7"/>
          <p:cNvSpPr txBox="1"/>
          <p:nvPr/>
        </p:nvSpPr>
        <p:spPr>
          <a:xfrm>
            <a:off x="9581361" y="972921"/>
            <a:ext cx="2067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 smtClean="0"/>
              <a:t>Quelle: SZ, 2020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9668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Verkehrssicherheitsaspekte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14351" y="1154113"/>
            <a:ext cx="4341428" cy="4579938"/>
          </a:xfrm>
        </p:spPr>
        <p:txBody>
          <a:bodyPr/>
          <a:lstStyle/>
          <a:p>
            <a:r>
              <a:rPr lang="de-DE" b="1" dirty="0" smtClean="0"/>
              <a:t>International ergibt sich ein ähnliches Bild: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Studie aus Tempe, Arizona (Sanders,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Sicherheitsbedenken hinsichtlich der Verletzung anderer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Oder nicht ausreichend sicherem</a:t>
            </a:r>
            <a:r>
              <a:rPr lang="de-DE" dirty="0"/>
              <a:t> </a:t>
            </a:r>
            <a:r>
              <a:rPr lang="de-DE" dirty="0" smtClean="0"/>
              <a:t>Verkehrsraum,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Oder eigner Fahreignung.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03" y="985372"/>
            <a:ext cx="6435155" cy="51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Mikromobilität?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Wenn wir also den ÖPNV stärken wollen, brauchen wir vor allem hohen Komfort entlang der Wegekette!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Im Vor- und Nachlauf können Angebote der Mikromobilität dabei helfen.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Was braucht der Nutzer:</a:t>
            </a:r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681038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FLEXIBILITÄT</a:t>
            </a:r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681038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Zuverlässigkeit</a:t>
            </a:r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681038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Günstige Preise</a:t>
            </a:r>
          </a:p>
          <a:p>
            <a:pPr marL="681038" lvl="1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681038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Einfache Buchbarkeit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009" y="2341943"/>
            <a:ext cx="2466975" cy="18478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471" y="3385377"/>
            <a:ext cx="3133002" cy="234867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4EF272F-DDEB-4167-98BF-579A539900AF}"/>
              </a:ext>
            </a:extLst>
          </p:cNvPr>
          <p:cNvSpPr txBox="1"/>
          <p:nvPr/>
        </p:nvSpPr>
        <p:spPr>
          <a:xfrm>
            <a:off x="6722153" y="5672494"/>
            <a:ext cx="15967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smtClean="0"/>
              <a:t>Quelle: </a:t>
            </a:r>
            <a:r>
              <a:rPr lang="de-DE" sz="800" dirty="0"/>
              <a:t>Tier Mobility GmbH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8111C79-2BC3-4837-AFE6-F09CEE0CEE01}"/>
              </a:ext>
            </a:extLst>
          </p:cNvPr>
          <p:cNvSpPr txBox="1"/>
          <p:nvPr/>
        </p:nvSpPr>
        <p:spPr>
          <a:xfrm>
            <a:off x="8760437" y="4239132"/>
            <a:ext cx="15967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smtClean="0"/>
              <a:t>Quelle: </a:t>
            </a:r>
            <a:r>
              <a:rPr lang="de-DE" sz="800" dirty="0"/>
              <a:t>DVB AG</a:t>
            </a:r>
          </a:p>
        </p:txBody>
      </p:sp>
    </p:spTree>
    <p:extLst>
      <p:ext uri="{BB962C8B-B14F-4D97-AF65-F5344CB8AC3E}">
        <p14:creationId xmlns:p14="http://schemas.microsoft.com/office/powerpoint/2010/main" val="26962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Fazit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08FB55-7E27-42E2-B8D0-27AFB1D2B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50" y="1358537"/>
            <a:ext cx="2716792" cy="18111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3DF691-0B70-41A7-9637-A9D6F44D2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195" y="1368825"/>
            <a:ext cx="2445018" cy="18005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D08E045-6B93-4121-9B4A-3A5A30B4B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144" y="1368824"/>
            <a:ext cx="2400756" cy="18005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0828845-1496-4B00-93E9-AE19E85B2F14}"/>
              </a:ext>
            </a:extLst>
          </p:cNvPr>
          <p:cNvSpPr txBox="1"/>
          <p:nvPr/>
        </p:nvSpPr>
        <p:spPr>
          <a:xfrm>
            <a:off x="7752574" y="3120857"/>
            <a:ext cx="2631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85000"/>
                  </a:schemeClr>
                </a:solidFill>
              </a:rPr>
              <a:t>Quelle: </a:t>
            </a:r>
            <a:r>
              <a:rPr lang="de-DE" sz="800" dirty="0">
                <a:solidFill>
                  <a:schemeClr val="bg1">
                    <a:lumMod val="85000"/>
                  </a:schemeClr>
                </a:solidFill>
              </a:rPr>
              <a:t>Philipp Böhme, Constantin Müller</a:t>
            </a:r>
          </a:p>
        </p:txBody>
      </p:sp>
    </p:spTree>
    <p:extLst>
      <p:ext uri="{BB962C8B-B14F-4D97-AF65-F5344CB8AC3E}">
        <p14:creationId xmlns:p14="http://schemas.microsoft.com/office/powerpoint/2010/main" val="118329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Fazit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Mikromobilität ist richtig eingesetzt eine sinnvolle Ergänzung des ÖPNV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Nutzungsmuster deuten aktuell aber nicht darauf hin, dass erwünschter Modal-</a:t>
            </a:r>
            <a:r>
              <a:rPr lang="de-DE" dirty="0" err="1" smtClean="0"/>
              <a:t>Shift</a:t>
            </a:r>
            <a:r>
              <a:rPr lang="de-DE" dirty="0" smtClean="0"/>
              <a:t> stattfindet!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Dafür viel unerwünschter Modal-</a:t>
            </a:r>
            <a:r>
              <a:rPr lang="de-DE" dirty="0" err="1" smtClean="0"/>
              <a:t>Shift</a:t>
            </a:r>
            <a:r>
              <a:rPr lang="de-DE" dirty="0" smtClean="0"/>
              <a:t> vom Umweltverbund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Die Organisationsform ist noch nicht stimmig.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Vieles geht, aber aktuell mit vielen unerwünschten Nebeneffekten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Städte sind aktuell eher getrieben und handeln nicht mit eigenem klaren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233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1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Dipl.-Ing. </a:t>
            </a:r>
            <a:r>
              <a:rPr lang="de-DE" dirty="0" smtClean="0"/>
              <a:t>Sven </a:t>
            </a:r>
            <a:r>
              <a:rPr lang="de-DE" dirty="0" err="1" smtClean="0"/>
              <a:t>Lißner</a:t>
            </a:r>
            <a:endParaRPr lang="de-DE" dirty="0"/>
          </a:p>
          <a:p>
            <a:pPr fontAlgn="auto">
              <a:spcAft>
                <a:spcPts val="0"/>
              </a:spcAft>
              <a:defRPr/>
            </a:pPr>
            <a:r>
              <a:rPr lang="de-DE" altLang="de-DE" dirty="0" smtClean="0"/>
              <a:t>2021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022351" y="3889376"/>
            <a:ext cx="7981950" cy="5064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 smtClean="0"/>
              <a:t>Alternative Mikromobilität ?</a:t>
            </a:r>
            <a:endParaRPr lang="de-DE" sz="2800" dirty="0"/>
          </a:p>
        </p:txBody>
      </p:sp>
      <p:sp>
        <p:nvSpPr>
          <p:cNvPr id="10244" name="Titel 1"/>
          <p:cNvSpPr>
            <a:spLocks noGrp="1"/>
          </p:cNvSpPr>
          <p:nvPr>
            <p:ph type="title"/>
          </p:nvPr>
        </p:nvSpPr>
        <p:spPr>
          <a:xfrm>
            <a:off x="1022351" y="3206832"/>
            <a:ext cx="7981950" cy="485775"/>
          </a:xfrm>
        </p:spPr>
        <p:txBody>
          <a:bodyPr/>
          <a:lstStyle/>
          <a:p>
            <a:r>
              <a:rPr lang="de-DE" altLang="de-DE" dirty="0" smtClean="0"/>
              <a:t>Verkehrsökologie</a:t>
            </a:r>
            <a:endParaRPr lang="de-DE" altLang="de-DE" sz="2800" dirty="0"/>
          </a:p>
        </p:txBody>
      </p:sp>
      <p:pic>
        <p:nvPicPr>
          <p:cNvPr id="5" name="Obraz 6">
            <a:extLst>
              <a:ext uri="{FF2B5EF4-FFF2-40B4-BE49-F238E27FC236}">
                <a16:creationId xmlns:a16="http://schemas.microsoft.com/office/drawing/2014/main" id="{03B8F423-BBF0-48A3-97CE-1598B4846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79" y="5969480"/>
            <a:ext cx="2242886" cy="68423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732433" y="6192050"/>
            <a:ext cx="2149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Grant Agreement No.: </a:t>
            </a: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2019-1-PL01-K1203-065244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Mikromobilität?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Welche Verkehrsmittel können dafür genutzt werden?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8373064" y="1578370"/>
            <a:ext cx="22037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E-</a:t>
            </a:r>
            <a:r>
              <a:rPr lang="de-DE" sz="1600" dirty="0" err="1"/>
              <a:t>Scooter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E-Roller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E-Bikes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Sharing-Bikes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Skateboards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Monowheels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Hoverboards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Uvm</a:t>
            </a:r>
            <a:r>
              <a:rPr lang="de-D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86DD97D-7303-4EEB-A2D0-3484FC9EAB3F}"/>
              </a:ext>
            </a:extLst>
          </p:cNvPr>
          <p:cNvSpPr txBox="1"/>
          <p:nvPr/>
        </p:nvSpPr>
        <p:spPr>
          <a:xfrm>
            <a:off x="1634161" y="3082439"/>
            <a:ext cx="74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Quelle: </a:t>
            </a:r>
            <a:endParaRPr lang="de-DE" sz="800" dirty="0"/>
          </a:p>
          <a:p>
            <a:r>
              <a:rPr lang="de-DE" sz="800" dirty="0"/>
              <a:t>dpa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68952D8-4D7D-4854-9420-2F4E9DBCC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823" y="3381375"/>
            <a:ext cx="2427538" cy="184833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3C13DA0-5075-4108-AC2C-D749294E7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262" y="4838085"/>
            <a:ext cx="1790784" cy="100283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0DC2969-9098-4C16-A7EA-B60CFD90ECC4}"/>
              </a:ext>
            </a:extLst>
          </p:cNvPr>
          <p:cNvSpPr txBox="1"/>
          <p:nvPr/>
        </p:nvSpPr>
        <p:spPr>
          <a:xfrm>
            <a:off x="1778000" y="4389638"/>
            <a:ext cx="74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Quelle: </a:t>
            </a:r>
            <a:r>
              <a:rPr lang="de-DE" sz="800" dirty="0"/>
              <a:t>Constantin Müller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3209DEC-513D-4606-B6AB-B94A44CE1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0439" y="4844428"/>
            <a:ext cx="1497406" cy="107782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D2931FA-AEC3-4F9F-A495-8B4060938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451" y="3407407"/>
            <a:ext cx="1999512" cy="150625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7225A81-5028-4575-BE28-435BE644C60F}"/>
              </a:ext>
            </a:extLst>
          </p:cNvPr>
          <p:cNvSpPr txBox="1"/>
          <p:nvPr/>
        </p:nvSpPr>
        <p:spPr>
          <a:xfrm>
            <a:off x="6701689" y="4895541"/>
            <a:ext cx="74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Quelle: </a:t>
            </a:r>
            <a:r>
              <a:rPr lang="de-DE" sz="800" dirty="0"/>
              <a:t>Verena Engel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67996A9-BB50-44BC-BC62-0BD0AF9EB707}"/>
              </a:ext>
            </a:extLst>
          </p:cNvPr>
          <p:cNvSpPr txBox="1"/>
          <p:nvPr/>
        </p:nvSpPr>
        <p:spPr>
          <a:xfrm>
            <a:off x="5804121" y="2959328"/>
            <a:ext cx="74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Quelle: </a:t>
            </a:r>
            <a:r>
              <a:rPr lang="de-DE" sz="800" dirty="0"/>
              <a:t>Dirk Schmidt</a:t>
            </a:r>
          </a:p>
        </p:txBody>
      </p:sp>
      <p:pic>
        <p:nvPicPr>
          <p:cNvPr id="24" name="Video 21" title="Personen, die Skateboard fahren">
            <a:hlinkClick r:id="" action="ppaction://media"/>
            <a:extLst>
              <a:ext uri="{FF2B5EF4-FFF2-40B4-BE49-F238E27FC236}">
                <a16:creationId xmlns:a16="http://schemas.microsoft.com/office/drawing/2014/main" id="{33DC20E5-A677-476F-8510-97B3124CE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85046" y="4843550"/>
            <a:ext cx="1459225" cy="81889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28075B8-5032-4D08-8949-8370C19C6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924" y="1979488"/>
            <a:ext cx="1459225" cy="142644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6C636B5-9F18-480B-BA9B-6F0FF224AE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5227" y="1890341"/>
            <a:ext cx="2273394" cy="1515596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68FE37B0-4B7F-47F1-8695-8A56972B258A}"/>
              </a:ext>
            </a:extLst>
          </p:cNvPr>
          <p:cNvSpPr txBox="1"/>
          <p:nvPr/>
        </p:nvSpPr>
        <p:spPr>
          <a:xfrm>
            <a:off x="3765157" y="5644944"/>
            <a:ext cx="13481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Quelle: </a:t>
            </a:r>
            <a:r>
              <a:rPr lang="de-DE" sz="800" dirty="0"/>
              <a:t>Microsoft</a:t>
            </a:r>
          </a:p>
        </p:txBody>
      </p:sp>
    </p:spTree>
    <p:extLst>
      <p:ext uri="{BB962C8B-B14F-4D97-AF65-F5344CB8AC3E}">
        <p14:creationId xmlns:p14="http://schemas.microsoft.com/office/powerpoint/2010/main" val="10605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88802"/>
              </p:ext>
            </p:extLst>
          </p:nvPr>
        </p:nvGraphicFramePr>
        <p:xfrm>
          <a:off x="1169043" y="1699076"/>
          <a:ext cx="9248172" cy="3568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2724">
                  <a:extLst>
                    <a:ext uri="{9D8B030D-6E8A-4147-A177-3AD203B41FA5}">
                      <a16:colId xmlns:a16="http://schemas.microsoft.com/office/drawing/2014/main" val="946401956"/>
                    </a:ext>
                  </a:extLst>
                </a:gridCol>
                <a:gridCol w="3082724">
                  <a:extLst>
                    <a:ext uri="{9D8B030D-6E8A-4147-A177-3AD203B41FA5}">
                      <a16:colId xmlns:a16="http://schemas.microsoft.com/office/drawing/2014/main" val="3013869793"/>
                    </a:ext>
                  </a:extLst>
                </a:gridCol>
                <a:gridCol w="3082724">
                  <a:extLst>
                    <a:ext uri="{9D8B030D-6E8A-4147-A177-3AD203B41FA5}">
                      <a16:colId xmlns:a16="http://schemas.microsoft.com/office/drawing/2014/main" val="1930061042"/>
                    </a:ext>
                  </a:extLst>
                </a:gridCol>
              </a:tblGrid>
              <a:tr h="178435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057596"/>
                  </a:ext>
                </a:extLst>
              </a:tr>
              <a:tr h="1784350">
                <a:tc>
                  <a:txBody>
                    <a:bodyPr/>
                    <a:lstStyle/>
                    <a:p>
                      <a:pPr algn="ctr"/>
                      <a:r>
                        <a:rPr lang="de-DE" sz="1600" b="1" u="none" dirty="0" smtClean="0"/>
                        <a:t>Privatpersonen</a:t>
                      </a:r>
                    </a:p>
                    <a:p>
                      <a:endParaRPr lang="de-DE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smtClean="0"/>
                        <a:t>Besitz und ggf. Mitführung</a:t>
                      </a:r>
                      <a:r>
                        <a:rPr lang="de-DE" sz="1400" baseline="0" dirty="0" smtClean="0"/>
                        <a:t> von Rollern Fahrrädern etc.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smtClean="0"/>
                        <a:t>Große Vielfalt an Einzellösungen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Verkehrsunternehmen</a:t>
                      </a:r>
                    </a:p>
                    <a:p>
                      <a:endParaRPr lang="de-DE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smtClean="0"/>
                        <a:t>Angebot von Bike-</a:t>
                      </a:r>
                      <a:r>
                        <a:rPr lang="de-DE" sz="1400" dirty="0" err="1" smtClean="0"/>
                        <a:t>sharing</a:t>
                      </a:r>
                      <a:r>
                        <a:rPr lang="de-DE" sz="1400" dirty="0" smtClean="0"/>
                        <a:t> Diensten im Verkehrsverbund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smtClean="0"/>
                        <a:t>Bsp. </a:t>
                      </a:r>
                      <a:r>
                        <a:rPr lang="de-DE" sz="1400" dirty="0" err="1" smtClean="0"/>
                        <a:t>Mobibike</a:t>
                      </a:r>
                      <a:r>
                        <a:rPr lang="de-DE" sz="1400" dirty="0" smtClean="0"/>
                        <a:t>, DB-Bike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Privatwirtschaft</a:t>
                      </a:r>
                    </a:p>
                    <a:p>
                      <a:endParaRPr lang="de-DE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smtClean="0"/>
                        <a:t>Angebot von Sharing Diensten (Bike, Roller, E-</a:t>
                      </a:r>
                      <a:r>
                        <a:rPr lang="de-DE" sz="1400" dirty="0" err="1" smtClean="0"/>
                        <a:t>Scooter</a:t>
                      </a:r>
                      <a:r>
                        <a:rPr lang="de-DE" sz="1400" dirty="0" smtClean="0"/>
                        <a:t>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smtClean="0"/>
                        <a:t>Teil von </a:t>
                      </a:r>
                      <a:r>
                        <a:rPr lang="de-DE" sz="1400" baseline="0" dirty="0" err="1" smtClean="0"/>
                        <a:t>MaaS</a:t>
                      </a:r>
                      <a:r>
                        <a:rPr lang="de-DE" sz="1400" baseline="0" dirty="0" smtClean="0"/>
                        <a:t>-Konzepten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482797"/>
                  </a:ext>
                </a:extLst>
              </a:tr>
            </a:tbl>
          </a:graphicData>
        </a:graphic>
      </p:graphicFrame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smtClean="0"/>
              <a:t>Wer sind die Akteure?</a:t>
            </a:r>
            <a:endParaRPr lang="de-DE" b="1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769845" y="1976866"/>
            <a:ext cx="1638300" cy="1272185"/>
            <a:chOff x="304800" y="1552575"/>
            <a:chExt cx="1638300" cy="1272185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983" l="0" r="100000">
                          <a14:foregroundMark x1="51835" y1="10345" x2="51835" y2="103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4800" y="1724025"/>
              <a:ext cx="923925" cy="98326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983" l="0" r="100000">
                          <a14:foregroundMark x1="51835" y1="10345" x2="51835" y2="103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8975" y="1841500"/>
              <a:ext cx="923925" cy="98326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983" l="0" r="100000">
                          <a14:foregroundMark x1="51835" y1="10345" x2="51835" y2="103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9175" y="1552575"/>
              <a:ext cx="923925" cy="983260"/>
            </a:xfrm>
            <a:prstGeom prst="rect">
              <a:avLst/>
            </a:prstGeom>
          </p:spPr>
        </p:pic>
      </p:grpSp>
      <p:grpSp>
        <p:nvGrpSpPr>
          <p:cNvPr id="15" name="Gruppieren 14"/>
          <p:cNvGrpSpPr/>
          <p:nvPr/>
        </p:nvGrpSpPr>
        <p:grpSpPr>
          <a:xfrm>
            <a:off x="5069628" y="1965487"/>
            <a:ext cx="1512852" cy="1348917"/>
            <a:chOff x="3533798" y="1465905"/>
            <a:chExt cx="1512852" cy="1348917"/>
          </a:xfrm>
        </p:grpSpPr>
        <p:pic>
          <p:nvPicPr>
            <p:cNvPr id="4102" name="Picture 6" descr="Datei:Bahn aus Zusatzzeichen 1024-15.svg – Wikipe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798" y="1888607"/>
              <a:ext cx="829582" cy="74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Bus Icon Template Vector Stock-Vektorgrafik (Lizenzfrei) 117347015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462" y1="38929" x2="28462" y2="38929"/>
                          <a14:foregroundMark x1="72692" y1="37857" x2="72692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47" y="1465905"/>
              <a:ext cx="1085803" cy="116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5314" y="2286865"/>
              <a:ext cx="527957" cy="527957"/>
            </a:xfrm>
            <a:prstGeom prst="rect">
              <a:avLst/>
            </a:prstGeom>
          </p:spPr>
        </p:pic>
      </p:grpSp>
      <p:grpSp>
        <p:nvGrpSpPr>
          <p:cNvPr id="16" name="Gruppieren 15"/>
          <p:cNvGrpSpPr/>
          <p:nvPr/>
        </p:nvGrpSpPr>
        <p:grpSpPr>
          <a:xfrm>
            <a:off x="8206251" y="2265791"/>
            <a:ext cx="1420745" cy="959983"/>
            <a:chOff x="6759585" y="1715181"/>
            <a:chExt cx="1420745" cy="959983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59585" y="1722664"/>
              <a:ext cx="952500" cy="952500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96597" y="1715181"/>
              <a:ext cx="483733" cy="483733"/>
            </a:xfrm>
            <a:prstGeom prst="rect">
              <a:avLst/>
            </a:prstGeom>
          </p:spPr>
        </p:pic>
      </p:grpSp>
      <p:sp>
        <p:nvSpPr>
          <p:cNvPr id="18" name="Textfeld 17"/>
          <p:cNvSpPr txBox="1"/>
          <p:nvPr/>
        </p:nvSpPr>
        <p:spPr>
          <a:xfrm>
            <a:off x="3905945" y="5522203"/>
            <a:ext cx="402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Städte? </a:t>
            </a:r>
            <a:r>
              <a:rPr lang="de-DE" dirty="0" smtClean="0"/>
              <a:t>– Indirekt Irgendwie auch! 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Mikromobilität?</a:t>
            </a:r>
          </a:p>
        </p:txBody>
      </p:sp>
    </p:spTree>
    <p:extLst>
      <p:ext uri="{BB962C8B-B14F-4D97-AF65-F5344CB8AC3E}">
        <p14:creationId xmlns:p14="http://schemas.microsoft.com/office/powerpoint/2010/main" val="82672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Mikromobilität?</a:t>
            </a:r>
          </a:p>
        </p:txBody>
      </p:sp>
      <p:pic>
        <p:nvPicPr>
          <p:cNvPr id="5122" name="Picture 2" descr="Piktogramm Informationen - schwarz graue Stadt silhouette png herunterladen  - 698*768 - Kostenlos transparent Rechteck png Herunterladen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3889" y1="82692" x2="83889" y2="82692"/>
                        <a14:foregroundMark x1="51556" y1="90385" x2="51556" y2="90385"/>
                        <a14:foregroundMark x1="52000" y1="87436" x2="52000" y2="87436"/>
                        <a14:foregroundMark x1="51778" y1="85128" x2="51778" y2="85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584" y="4133595"/>
            <a:ext cx="1491344" cy="129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2663156" y="1406249"/>
            <a:ext cx="1512852" cy="1348917"/>
            <a:chOff x="3533798" y="1465905"/>
            <a:chExt cx="1512852" cy="1348917"/>
          </a:xfrm>
        </p:grpSpPr>
        <p:pic>
          <p:nvPicPr>
            <p:cNvPr id="6" name="Picture 6" descr="Datei:Bahn aus Zusatzzeichen 1024-15.svg – Wikiped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798" y="1888607"/>
              <a:ext cx="829582" cy="74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Bus Icon Template Vector Stock-Vektorgrafik (Lizenzfrei) 11734701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462" y1="38929" x2="28462" y2="38929"/>
                          <a14:foregroundMark x1="72692" y1="37857" x2="72692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47" y="1465905"/>
              <a:ext cx="1085803" cy="116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5314" y="2286865"/>
              <a:ext cx="527957" cy="527957"/>
            </a:xfrm>
            <a:prstGeom prst="rect">
              <a:avLst/>
            </a:prstGeom>
          </p:spPr>
        </p:pic>
      </p:grpSp>
      <p:grpSp>
        <p:nvGrpSpPr>
          <p:cNvPr id="9" name="Gruppieren 8"/>
          <p:cNvGrpSpPr/>
          <p:nvPr/>
        </p:nvGrpSpPr>
        <p:grpSpPr>
          <a:xfrm>
            <a:off x="7972000" y="1795183"/>
            <a:ext cx="1420745" cy="959983"/>
            <a:chOff x="6759585" y="1715181"/>
            <a:chExt cx="1420745" cy="959983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59585" y="1722664"/>
              <a:ext cx="952500" cy="95250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96597" y="1715181"/>
              <a:ext cx="483733" cy="483733"/>
            </a:xfrm>
            <a:prstGeom prst="rect">
              <a:avLst/>
            </a:prstGeom>
          </p:spPr>
        </p:pic>
      </p:grpSp>
      <p:sp>
        <p:nvSpPr>
          <p:cNvPr id="4" name="Nach unten gekrümmter Pfeil 3"/>
          <p:cNvSpPr/>
          <p:nvPr/>
        </p:nvSpPr>
        <p:spPr>
          <a:xfrm>
            <a:off x="4429750" y="1463190"/>
            <a:ext cx="3299107" cy="515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Nach rechts gekrümmter Pfeil 11"/>
          <p:cNvSpPr/>
          <p:nvPr/>
        </p:nvSpPr>
        <p:spPr>
          <a:xfrm rot="8472300" flipH="1">
            <a:off x="3616693" y="2722093"/>
            <a:ext cx="720784" cy="2681647"/>
          </a:xfrm>
          <a:prstGeom prst="curvedRightArrow">
            <a:avLst>
              <a:gd name="adj1" fmla="val 25000"/>
              <a:gd name="adj2" fmla="val 47167"/>
              <a:gd name="adj3" fmla="val 36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Nach rechts gekrümmter Pfeil 13"/>
          <p:cNvSpPr/>
          <p:nvPr/>
        </p:nvSpPr>
        <p:spPr>
          <a:xfrm rot="13209372">
            <a:off x="8059304" y="2722680"/>
            <a:ext cx="692877" cy="2681647"/>
          </a:xfrm>
          <a:prstGeom prst="curvedRightArrow">
            <a:avLst>
              <a:gd name="adj1" fmla="val 25000"/>
              <a:gd name="adj2" fmla="val 47167"/>
              <a:gd name="adj3" fmla="val 36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182547" y="829277"/>
            <a:ext cx="1837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Gibt Betrieb in Auftrag, verkauft Leistung an Endkunden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419306" y="3633000"/>
            <a:ext cx="1837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/>
              <a:t>Betreibt ÖPNV über städtisches Unternehmen, oder beauftragt Unternehmen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8822031" y="4025925"/>
            <a:ext cx="183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Gibt Sperr- und Nutzungsflächen vor</a:t>
            </a:r>
          </a:p>
        </p:txBody>
      </p:sp>
      <p:sp>
        <p:nvSpPr>
          <p:cNvPr id="18" name="Nach rechts gekrümmter Pfeil 17"/>
          <p:cNvSpPr/>
          <p:nvPr/>
        </p:nvSpPr>
        <p:spPr>
          <a:xfrm rot="19394986" flipH="1">
            <a:off x="4590955" y="2553169"/>
            <a:ext cx="439646" cy="2197989"/>
          </a:xfrm>
          <a:prstGeom prst="curvedRightArrow">
            <a:avLst>
              <a:gd name="adj1" fmla="val 25000"/>
              <a:gd name="adj2" fmla="val 47167"/>
              <a:gd name="adj3" fmla="val 36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Nach rechts gekrümmter Pfeil 18"/>
          <p:cNvSpPr/>
          <p:nvPr/>
        </p:nvSpPr>
        <p:spPr>
          <a:xfrm rot="2671069">
            <a:off x="7380935" y="2432588"/>
            <a:ext cx="491743" cy="2197989"/>
          </a:xfrm>
          <a:prstGeom prst="curvedRightArrow">
            <a:avLst>
              <a:gd name="adj1" fmla="val 25000"/>
              <a:gd name="adj2" fmla="val 47167"/>
              <a:gd name="adj3" fmla="val 36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Nach unten gekrümmter Pfeil 19"/>
          <p:cNvSpPr/>
          <p:nvPr/>
        </p:nvSpPr>
        <p:spPr>
          <a:xfrm flipH="1" flipV="1">
            <a:off x="4315773" y="2250444"/>
            <a:ext cx="3316877" cy="48918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189772" y="2214423"/>
            <a:ext cx="183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Service und Betrieb von Bike-Sharing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315772" y="3385458"/>
            <a:ext cx="1562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Daseinsvorsorge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680952" y="3382777"/>
            <a:ext cx="1837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Freiwillige Selbstverpflichtung für Angebotsqualität</a:t>
            </a:r>
          </a:p>
        </p:txBody>
      </p:sp>
    </p:spTree>
    <p:extLst>
      <p:ext uri="{BB962C8B-B14F-4D97-AF65-F5344CB8AC3E}">
        <p14:creationId xmlns:p14="http://schemas.microsoft.com/office/powerpoint/2010/main" val="42577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8_Vorlesungsdesign_CD-TUD_Voeko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_Vorlesungsdesign_CD-TUD_Voeko" id="{3A526640-264B-4135-A88E-E3342FE7951A}" vid="{A7309808-14BF-4886-8229-25C528C20FC6}"/>
    </a:ext>
  </a:ext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2018_Vorlesungsdesign_CD-TUD_Voeko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_Vorlesungsdesign_CD-TUD_Voeko" id="{3A526640-264B-4135-A88E-E3342FE7951A}" vid="{A7309808-14BF-4886-8229-25C528C20FC6}"/>
    </a:ext>
  </a:extLst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2018_Vorlesungsdesign_CD-TUD_Voeko</Template>
  <TotalTime>0</TotalTime>
  <Words>3592</Words>
  <Application>Microsoft Office PowerPoint</Application>
  <PresentationFormat>Breitbild</PresentationFormat>
  <Paragraphs>1187</Paragraphs>
  <Slides>62</Slides>
  <Notes>37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62</vt:i4>
      </vt:variant>
    </vt:vector>
  </HeadingPairs>
  <TitlesOfParts>
    <vt:vector size="71" baseType="lpstr">
      <vt:lpstr>Arial</vt:lpstr>
      <vt:lpstr>Calibri</vt:lpstr>
      <vt:lpstr>Open Sans</vt:lpstr>
      <vt:lpstr>Symbol</vt:lpstr>
      <vt:lpstr>Times New Roman</vt:lpstr>
      <vt:lpstr>Wingdings</vt:lpstr>
      <vt:lpstr>2018_Vorlesungsdesign_CD-TUD_Voeko</vt:lpstr>
      <vt:lpstr>Benutzerdefiniertes Design</vt:lpstr>
      <vt:lpstr>1_2018_Vorlesungsdesign_CD-TUD_Voeko</vt:lpstr>
      <vt:lpstr>Verkehrsökologie</vt:lpstr>
      <vt:lpstr>Inhalt und Lernziele</vt:lpstr>
      <vt:lpstr>Was ist Mikromobilität?</vt:lpstr>
      <vt:lpstr>Was ist Mikromobilität?</vt:lpstr>
      <vt:lpstr>Was ist Mikromobilität?</vt:lpstr>
      <vt:lpstr>Was ist Mikromobilität?</vt:lpstr>
      <vt:lpstr>Was ist Mikromobilität?</vt:lpstr>
      <vt:lpstr>Was ist Mikromobilität?</vt:lpstr>
      <vt:lpstr>Was ist Mikromobilität?</vt:lpstr>
      <vt:lpstr>Was haben wir bisher gelernt?</vt:lpstr>
      <vt:lpstr>Was ist Mikromobilität?</vt:lpstr>
      <vt:lpstr>Was ist Mikromobilität?</vt:lpstr>
      <vt:lpstr>Elektrokleinstfahrzeuge - Verordnung</vt:lpstr>
      <vt:lpstr>Elektrokleinstfahrzeuge - Verordnung</vt:lpstr>
      <vt:lpstr>Elektrokleinstfahrzeuge - Verordnung</vt:lpstr>
      <vt:lpstr>Wer darf wo fahren?</vt:lpstr>
      <vt:lpstr>Elektrokleinstfahrzeuge - Verordnung</vt:lpstr>
      <vt:lpstr>Elektrokleinstfahrzeuge - Verordnung</vt:lpstr>
      <vt:lpstr>Wer bietet Mikromobilität an?</vt:lpstr>
      <vt:lpstr>Sharing Anbieter</vt:lpstr>
      <vt:lpstr>Sharing Anbieter – E-Scooter</vt:lpstr>
      <vt:lpstr>Sharing Anbieter Fahrräder </vt:lpstr>
      <vt:lpstr>Sharing Anbieter Fahrräder</vt:lpstr>
      <vt:lpstr>Sharing Anbieter Fahrräder</vt:lpstr>
      <vt:lpstr>Anbieter Dienst-Rad</vt:lpstr>
      <vt:lpstr>Anbieter Dienst-Rad</vt:lpstr>
      <vt:lpstr>Wie werden Mikromobilitätsangebote genutzt?</vt:lpstr>
      <vt:lpstr>E-Scooter</vt:lpstr>
      <vt:lpstr>E-Scooter</vt:lpstr>
      <vt:lpstr>E-Scooter</vt:lpstr>
      <vt:lpstr>E-Scooter in Dresden</vt:lpstr>
      <vt:lpstr>E-Scooter in Dresden</vt:lpstr>
      <vt:lpstr>E-Scooter in Dresden</vt:lpstr>
      <vt:lpstr>E-Scooter in Dresden</vt:lpstr>
      <vt:lpstr>E-Scooter in Dresden</vt:lpstr>
      <vt:lpstr>E-Scooter in Dresden</vt:lpstr>
      <vt:lpstr>E-Scooter: Civity -Studie</vt:lpstr>
      <vt:lpstr>Zusammenfassung E-Scooter</vt:lpstr>
      <vt:lpstr>Fahrradverleih in Kopenhagen</vt:lpstr>
      <vt:lpstr>Fahrradverleih in Kopenhagen</vt:lpstr>
      <vt:lpstr>Fahrradverleih in Kopenhagen</vt:lpstr>
      <vt:lpstr>Zusammenfassung Bike-Sharing</vt:lpstr>
      <vt:lpstr>Sonstige Datenlage</vt:lpstr>
      <vt:lpstr>Wie sieht die Ökobilanz von Mikromobilität aus?</vt:lpstr>
      <vt:lpstr>Eingangsdaten für die Ökobilanzierung</vt:lpstr>
      <vt:lpstr>Sachbilanz eines E-Scooters</vt:lpstr>
      <vt:lpstr>Sachbilanz eines E-Scooters</vt:lpstr>
      <vt:lpstr>Sachbilanz eines E-Scooters</vt:lpstr>
      <vt:lpstr>Sachbilanz eines E-Scooters</vt:lpstr>
      <vt:lpstr>Ökobilanz eines E-Scooters</vt:lpstr>
      <vt:lpstr>Ökobilanz eines E-Scooters: Der Transport</vt:lpstr>
      <vt:lpstr>Ökobilanz eines E-Scooters: Die Nutzung</vt:lpstr>
      <vt:lpstr>Ökobilanz eines E-Scooters: Die Nutzung</vt:lpstr>
      <vt:lpstr>Ökobilanz eines E-Scooters – Die Gesamtbilanz </vt:lpstr>
      <vt:lpstr>Ökobilanz eines E-Scooters – Die Gesamtbilanz </vt:lpstr>
      <vt:lpstr>Auswertung der Ökobilanzierung </vt:lpstr>
      <vt:lpstr>Sicherheit von Mikromobilität</vt:lpstr>
      <vt:lpstr>Verkehrssicherheitsaspekte</vt:lpstr>
      <vt:lpstr>Verkehrssicherheitsaspekte</vt:lpstr>
      <vt:lpstr>Fazit</vt:lpstr>
      <vt:lpstr>Fazit</vt:lpstr>
      <vt:lpstr>Verkehrsökologie</vt:lpstr>
    </vt:vector>
  </TitlesOfParts>
  <Company>TUD; Fak. Verkehrswissenschaften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Klimaschutz</dc:title>
  <dc:creator>Udo Becker</dc:creator>
  <cp:lastModifiedBy>Rosemarie Baldauf</cp:lastModifiedBy>
  <cp:revision>595</cp:revision>
  <cp:lastPrinted>2013-10-18T11:25:44Z</cp:lastPrinted>
  <dcterms:created xsi:type="dcterms:W3CDTF">2008-02-29T11:13:38Z</dcterms:created>
  <dcterms:modified xsi:type="dcterms:W3CDTF">2022-03-22T09:05:51Z</dcterms:modified>
</cp:coreProperties>
</file>