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2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9" r:id="rId17"/>
    <p:sldId id="285" r:id="rId18"/>
    <p:sldId id="286" r:id="rId19"/>
    <p:sldId id="287" r:id="rId20"/>
    <p:sldId id="288" r:id="rId21"/>
    <p:sldId id="265" r:id="rId22"/>
    <p:sldId id="270" r:id="rId23"/>
    <p:sldId id="256" r:id="rId24"/>
    <p:sldId id="266" r:id="rId25"/>
    <p:sldId id="271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15452-47DD-44B3-AD7A-7494982965D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2EB6A0F-75F7-4E6C-9043-7C3831921F3E}">
      <dgm:prSet phldrT="[Text]"/>
      <dgm:spPr/>
      <dgm:t>
        <a:bodyPr/>
        <a:lstStyle/>
        <a:p>
          <a:r>
            <a:rPr lang="cs-CZ" dirty="0"/>
            <a:t>Doprava a mobilita </a:t>
          </a:r>
        </a:p>
      </dgm:t>
    </dgm:pt>
    <dgm:pt modelId="{8208DF5D-852C-4AFA-B702-B2CA0FFBB48B}" type="parTrans" cxnId="{E6C98177-4367-496C-B2FB-3C7F99019F21}">
      <dgm:prSet/>
      <dgm:spPr/>
      <dgm:t>
        <a:bodyPr/>
        <a:lstStyle/>
        <a:p>
          <a:endParaRPr lang="cs-CZ"/>
        </a:p>
      </dgm:t>
    </dgm:pt>
    <dgm:pt modelId="{BE6072E8-EECD-4D59-BC59-2DF5A446E631}" type="sibTrans" cxnId="{E6C98177-4367-496C-B2FB-3C7F99019F21}">
      <dgm:prSet/>
      <dgm:spPr/>
      <dgm:t>
        <a:bodyPr/>
        <a:lstStyle/>
        <a:p>
          <a:endParaRPr lang="cs-CZ"/>
        </a:p>
      </dgm:t>
    </dgm:pt>
    <dgm:pt modelId="{FD5CB50B-E55B-4619-89C5-415028445ED2}">
      <dgm:prSet phldrT="[Text]"/>
      <dgm:spPr/>
      <dgm:t>
        <a:bodyPr/>
        <a:lstStyle/>
        <a:p>
          <a:r>
            <a:rPr lang="cs-CZ" dirty="0"/>
            <a:t>Využití území </a:t>
          </a:r>
        </a:p>
      </dgm:t>
    </dgm:pt>
    <dgm:pt modelId="{49B11B52-255C-43D4-98C4-8BBB06A6F1F9}" type="parTrans" cxnId="{3DF53E66-9814-482F-BEFD-ADA618C2A65A}">
      <dgm:prSet/>
      <dgm:spPr/>
      <dgm:t>
        <a:bodyPr/>
        <a:lstStyle/>
        <a:p>
          <a:endParaRPr lang="cs-CZ"/>
        </a:p>
      </dgm:t>
    </dgm:pt>
    <dgm:pt modelId="{FB5F0100-0911-4199-BED3-1EA9B7457B4B}" type="sibTrans" cxnId="{3DF53E66-9814-482F-BEFD-ADA618C2A65A}">
      <dgm:prSet/>
      <dgm:spPr/>
      <dgm:t>
        <a:bodyPr/>
        <a:lstStyle/>
        <a:p>
          <a:endParaRPr lang="cs-CZ"/>
        </a:p>
      </dgm:t>
    </dgm:pt>
    <dgm:pt modelId="{BED63488-88AE-4BD3-9CFD-4FAA0F78E021}">
      <dgm:prSet phldrT="[Text]"/>
      <dgm:spPr/>
      <dgm:t>
        <a:bodyPr/>
        <a:lstStyle/>
        <a:p>
          <a:r>
            <a:rPr lang="cs-CZ" dirty="0"/>
            <a:t>Životní prostředí </a:t>
          </a:r>
        </a:p>
      </dgm:t>
    </dgm:pt>
    <dgm:pt modelId="{D25B2737-E251-4AE6-9B45-D5B74C611A9E}" type="parTrans" cxnId="{71EAF6A3-3A58-4E27-A163-0A2F4178B864}">
      <dgm:prSet/>
      <dgm:spPr/>
      <dgm:t>
        <a:bodyPr/>
        <a:lstStyle/>
        <a:p>
          <a:endParaRPr lang="cs-CZ"/>
        </a:p>
      </dgm:t>
    </dgm:pt>
    <dgm:pt modelId="{3456851D-8177-4889-802B-1287FF798601}" type="sibTrans" cxnId="{71EAF6A3-3A58-4E27-A163-0A2F4178B864}">
      <dgm:prSet/>
      <dgm:spPr/>
      <dgm:t>
        <a:bodyPr/>
        <a:lstStyle/>
        <a:p>
          <a:endParaRPr lang="cs-CZ"/>
        </a:p>
      </dgm:t>
    </dgm:pt>
    <dgm:pt modelId="{F3EEA831-2FED-4A92-AE04-3E870B0DACF7}" type="pres">
      <dgm:prSet presAssocID="{70715452-47DD-44B3-AD7A-7494982965D2}" presName="Name0" presStyleCnt="0">
        <dgm:presLayoutVars>
          <dgm:dir/>
          <dgm:animLvl val="lvl"/>
          <dgm:resizeHandles val="exact"/>
        </dgm:presLayoutVars>
      </dgm:prSet>
      <dgm:spPr/>
    </dgm:pt>
    <dgm:pt modelId="{769C5AEF-771D-4E1D-B10A-AEA48F6F903D}" type="pres">
      <dgm:prSet presAssocID="{70715452-47DD-44B3-AD7A-7494982965D2}" presName="dummy" presStyleCnt="0"/>
      <dgm:spPr/>
    </dgm:pt>
    <dgm:pt modelId="{6B14D94A-A0DC-4C8B-BD92-9DB2E7B9D850}" type="pres">
      <dgm:prSet presAssocID="{70715452-47DD-44B3-AD7A-7494982965D2}" presName="linH" presStyleCnt="0"/>
      <dgm:spPr/>
    </dgm:pt>
    <dgm:pt modelId="{A23F9B2E-AEFF-4810-8873-7DC23F5892DF}" type="pres">
      <dgm:prSet presAssocID="{70715452-47DD-44B3-AD7A-7494982965D2}" presName="padding1" presStyleCnt="0"/>
      <dgm:spPr/>
    </dgm:pt>
    <dgm:pt modelId="{53CE3FF5-D3B6-41EC-A4FF-8EAA4E016035}" type="pres">
      <dgm:prSet presAssocID="{52EB6A0F-75F7-4E6C-9043-7C3831921F3E}" presName="linV" presStyleCnt="0"/>
      <dgm:spPr/>
    </dgm:pt>
    <dgm:pt modelId="{49F2274D-C306-4A8D-8830-451B5164F1C0}" type="pres">
      <dgm:prSet presAssocID="{52EB6A0F-75F7-4E6C-9043-7C3831921F3E}" presName="spVertical1" presStyleCnt="0"/>
      <dgm:spPr/>
    </dgm:pt>
    <dgm:pt modelId="{E9F3539A-8250-42C7-8C7A-807063487E39}" type="pres">
      <dgm:prSet presAssocID="{52EB6A0F-75F7-4E6C-9043-7C3831921F3E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2596E6A-56A1-420E-A5F7-540F0DB578D8}" type="pres">
      <dgm:prSet presAssocID="{52EB6A0F-75F7-4E6C-9043-7C3831921F3E}" presName="spVertical2" presStyleCnt="0"/>
      <dgm:spPr/>
    </dgm:pt>
    <dgm:pt modelId="{08932DD6-D961-4979-99F6-F6589FA11451}" type="pres">
      <dgm:prSet presAssocID="{52EB6A0F-75F7-4E6C-9043-7C3831921F3E}" presName="spVertical3" presStyleCnt="0"/>
      <dgm:spPr/>
    </dgm:pt>
    <dgm:pt modelId="{5A3C1BE0-C122-468D-A18F-4BF81EE7536F}" type="pres">
      <dgm:prSet presAssocID="{BE6072E8-EECD-4D59-BC59-2DF5A446E631}" presName="space" presStyleCnt="0"/>
      <dgm:spPr/>
    </dgm:pt>
    <dgm:pt modelId="{CC8C878D-66D8-499F-B687-F889B91F2703}" type="pres">
      <dgm:prSet presAssocID="{FD5CB50B-E55B-4619-89C5-415028445ED2}" presName="linV" presStyleCnt="0"/>
      <dgm:spPr/>
    </dgm:pt>
    <dgm:pt modelId="{F0BEA8F8-26FD-46F2-B880-1D359A4F191F}" type="pres">
      <dgm:prSet presAssocID="{FD5CB50B-E55B-4619-89C5-415028445ED2}" presName="spVertical1" presStyleCnt="0"/>
      <dgm:spPr/>
    </dgm:pt>
    <dgm:pt modelId="{05D9F40E-9D46-4969-9BBE-C4C3C570D2A0}" type="pres">
      <dgm:prSet presAssocID="{FD5CB50B-E55B-4619-89C5-415028445ED2}" presName="parTx" presStyleLbl="revTx" presStyleIdx="1" presStyleCnt="3" custLinFactNeighborY="-38865">
        <dgm:presLayoutVars>
          <dgm:chMax val="0"/>
          <dgm:chPref val="0"/>
          <dgm:bulletEnabled val="1"/>
        </dgm:presLayoutVars>
      </dgm:prSet>
      <dgm:spPr/>
    </dgm:pt>
    <dgm:pt modelId="{AEFEB563-5A01-407C-B389-C3B101966095}" type="pres">
      <dgm:prSet presAssocID="{FD5CB50B-E55B-4619-89C5-415028445ED2}" presName="spVertical2" presStyleCnt="0"/>
      <dgm:spPr/>
    </dgm:pt>
    <dgm:pt modelId="{6F56192B-365E-4FDD-9EEB-A344F50F660A}" type="pres">
      <dgm:prSet presAssocID="{FD5CB50B-E55B-4619-89C5-415028445ED2}" presName="spVertical3" presStyleCnt="0"/>
      <dgm:spPr/>
    </dgm:pt>
    <dgm:pt modelId="{F4771B52-F61C-4AF7-876A-085D51632FC1}" type="pres">
      <dgm:prSet presAssocID="{FB5F0100-0911-4199-BED3-1EA9B7457B4B}" presName="space" presStyleCnt="0"/>
      <dgm:spPr/>
    </dgm:pt>
    <dgm:pt modelId="{CF32DDC9-0BE1-47FE-B667-7236C8ECBCD3}" type="pres">
      <dgm:prSet presAssocID="{BED63488-88AE-4BD3-9CFD-4FAA0F78E021}" presName="linV" presStyleCnt="0"/>
      <dgm:spPr/>
    </dgm:pt>
    <dgm:pt modelId="{81DEF0B3-748D-4BCA-B3AC-F9526CF4FFE9}" type="pres">
      <dgm:prSet presAssocID="{BED63488-88AE-4BD3-9CFD-4FAA0F78E021}" presName="spVertical1" presStyleCnt="0"/>
      <dgm:spPr/>
    </dgm:pt>
    <dgm:pt modelId="{BDE4C6B0-0038-4850-8C8F-F3BCEC9C0854}" type="pres">
      <dgm:prSet presAssocID="{BED63488-88AE-4BD3-9CFD-4FAA0F78E021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6A371DD-5DBF-4387-809D-8B7794D64A1E}" type="pres">
      <dgm:prSet presAssocID="{BED63488-88AE-4BD3-9CFD-4FAA0F78E021}" presName="spVertical2" presStyleCnt="0"/>
      <dgm:spPr/>
    </dgm:pt>
    <dgm:pt modelId="{95E1EDBF-D684-4982-90E0-70332C1E3438}" type="pres">
      <dgm:prSet presAssocID="{BED63488-88AE-4BD3-9CFD-4FAA0F78E021}" presName="spVertical3" presStyleCnt="0"/>
      <dgm:spPr/>
    </dgm:pt>
    <dgm:pt modelId="{5B746951-A5F8-4B9D-9A4B-4772D64CCC86}" type="pres">
      <dgm:prSet presAssocID="{70715452-47DD-44B3-AD7A-7494982965D2}" presName="padding2" presStyleCnt="0"/>
      <dgm:spPr/>
    </dgm:pt>
    <dgm:pt modelId="{58DB5E4F-0A7C-4860-85DE-42679BA069F5}" type="pres">
      <dgm:prSet presAssocID="{70715452-47DD-44B3-AD7A-7494982965D2}" presName="negArrow" presStyleCnt="0"/>
      <dgm:spPr/>
    </dgm:pt>
    <dgm:pt modelId="{A06D2D26-6647-4BB6-8725-ED156237261D}" type="pres">
      <dgm:prSet presAssocID="{70715452-47DD-44B3-AD7A-7494982965D2}" presName="backgroundArrow" presStyleLbl="node1" presStyleIdx="0" presStyleCnt="1" custLinFactNeighborX="20702" custLinFactNeighborY="-19013"/>
      <dgm:spPr/>
    </dgm:pt>
  </dgm:ptLst>
  <dgm:cxnLst>
    <dgm:cxn modelId="{0BEDE91E-3517-4C43-802F-C0E2B324CE2A}" type="presOf" srcId="{BED63488-88AE-4BD3-9CFD-4FAA0F78E021}" destId="{BDE4C6B0-0038-4850-8C8F-F3BCEC9C0854}" srcOrd="0" destOrd="0" presId="urn:microsoft.com/office/officeart/2005/8/layout/hProcess3"/>
    <dgm:cxn modelId="{FDC61937-15F7-4652-98C7-C40606304AF3}" type="presOf" srcId="{70715452-47DD-44B3-AD7A-7494982965D2}" destId="{F3EEA831-2FED-4A92-AE04-3E870B0DACF7}" srcOrd="0" destOrd="0" presId="urn:microsoft.com/office/officeart/2005/8/layout/hProcess3"/>
    <dgm:cxn modelId="{3DF53E66-9814-482F-BEFD-ADA618C2A65A}" srcId="{70715452-47DD-44B3-AD7A-7494982965D2}" destId="{FD5CB50B-E55B-4619-89C5-415028445ED2}" srcOrd="1" destOrd="0" parTransId="{49B11B52-255C-43D4-98C4-8BBB06A6F1F9}" sibTransId="{FB5F0100-0911-4199-BED3-1EA9B7457B4B}"/>
    <dgm:cxn modelId="{E6C98177-4367-496C-B2FB-3C7F99019F21}" srcId="{70715452-47DD-44B3-AD7A-7494982965D2}" destId="{52EB6A0F-75F7-4E6C-9043-7C3831921F3E}" srcOrd="0" destOrd="0" parTransId="{8208DF5D-852C-4AFA-B702-B2CA0FFBB48B}" sibTransId="{BE6072E8-EECD-4D59-BC59-2DF5A446E631}"/>
    <dgm:cxn modelId="{7661E59D-A447-4F3A-9D52-C7CF4522260A}" type="presOf" srcId="{52EB6A0F-75F7-4E6C-9043-7C3831921F3E}" destId="{E9F3539A-8250-42C7-8C7A-807063487E39}" srcOrd="0" destOrd="0" presId="urn:microsoft.com/office/officeart/2005/8/layout/hProcess3"/>
    <dgm:cxn modelId="{71EAF6A3-3A58-4E27-A163-0A2F4178B864}" srcId="{70715452-47DD-44B3-AD7A-7494982965D2}" destId="{BED63488-88AE-4BD3-9CFD-4FAA0F78E021}" srcOrd="2" destOrd="0" parTransId="{D25B2737-E251-4AE6-9B45-D5B74C611A9E}" sibTransId="{3456851D-8177-4889-802B-1287FF798601}"/>
    <dgm:cxn modelId="{D73F90A9-89B9-4659-9667-BB12D7F7AF50}" type="presOf" srcId="{FD5CB50B-E55B-4619-89C5-415028445ED2}" destId="{05D9F40E-9D46-4969-9BBE-C4C3C570D2A0}" srcOrd="0" destOrd="0" presId="urn:microsoft.com/office/officeart/2005/8/layout/hProcess3"/>
    <dgm:cxn modelId="{780B1E17-5242-44E7-9920-29B8EF9038CD}" type="presParOf" srcId="{F3EEA831-2FED-4A92-AE04-3E870B0DACF7}" destId="{769C5AEF-771D-4E1D-B10A-AEA48F6F903D}" srcOrd="0" destOrd="0" presId="urn:microsoft.com/office/officeart/2005/8/layout/hProcess3"/>
    <dgm:cxn modelId="{94760102-A3BD-40E4-8F6E-D22997F01CEB}" type="presParOf" srcId="{F3EEA831-2FED-4A92-AE04-3E870B0DACF7}" destId="{6B14D94A-A0DC-4C8B-BD92-9DB2E7B9D850}" srcOrd="1" destOrd="0" presId="urn:microsoft.com/office/officeart/2005/8/layout/hProcess3"/>
    <dgm:cxn modelId="{04DBBA45-1D28-45F1-A6AE-9CA3C1216ABF}" type="presParOf" srcId="{6B14D94A-A0DC-4C8B-BD92-9DB2E7B9D850}" destId="{A23F9B2E-AEFF-4810-8873-7DC23F5892DF}" srcOrd="0" destOrd="0" presId="urn:microsoft.com/office/officeart/2005/8/layout/hProcess3"/>
    <dgm:cxn modelId="{69AB50D2-FC74-446B-B26B-E4447C5D02B9}" type="presParOf" srcId="{6B14D94A-A0DC-4C8B-BD92-9DB2E7B9D850}" destId="{53CE3FF5-D3B6-41EC-A4FF-8EAA4E016035}" srcOrd="1" destOrd="0" presId="urn:microsoft.com/office/officeart/2005/8/layout/hProcess3"/>
    <dgm:cxn modelId="{1D8F4963-194C-4B25-8528-66E8AE0009AD}" type="presParOf" srcId="{53CE3FF5-D3B6-41EC-A4FF-8EAA4E016035}" destId="{49F2274D-C306-4A8D-8830-451B5164F1C0}" srcOrd="0" destOrd="0" presId="urn:microsoft.com/office/officeart/2005/8/layout/hProcess3"/>
    <dgm:cxn modelId="{B977B902-1151-4ACA-9D68-69110AD27ED0}" type="presParOf" srcId="{53CE3FF5-D3B6-41EC-A4FF-8EAA4E016035}" destId="{E9F3539A-8250-42C7-8C7A-807063487E39}" srcOrd="1" destOrd="0" presId="urn:microsoft.com/office/officeart/2005/8/layout/hProcess3"/>
    <dgm:cxn modelId="{04AB8E71-576B-446E-8BF1-61C42A94FEB3}" type="presParOf" srcId="{53CE3FF5-D3B6-41EC-A4FF-8EAA4E016035}" destId="{B2596E6A-56A1-420E-A5F7-540F0DB578D8}" srcOrd="2" destOrd="0" presId="urn:microsoft.com/office/officeart/2005/8/layout/hProcess3"/>
    <dgm:cxn modelId="{5485A368-7908-4AB6-9405-E18A70FA249A}" type="presParOf" srcId="{53CE3FF5-D3B6-41EC-A4FF-8EAA4E016035}" destId="{08932DD6-D961-4979-99F6-F6589FA11451}" srcOrd="3" destOrd="0" presId="urn:microsoft.com/office/officeart/2005/8/layout/hProcess3"/>
    <dgm:cxn modelId="{93E018B6-72F6-4490-BE46-7EDA18258ADA}" type="presParOf" srcId="{6B14D94A-A0DC-4C8B-BD92-9DB2E7B9D850}" destId="{5A3C1BE0-C122-468D-A18F-4BF81EE7536F}" srcOrd="2" destOrd="0" presId="urn:microsoft.com/office/officeart/2005/8/layout/hProcess3"/>
    <dgm:cxn modelId="{E69CC0EF-7E66-40CF-8190-AC3FB06D4949}" type="presParOf" srcId="{6B14D94A-A0DC-4C8B-BD92-9DB2E7B9D850}" destId="{CC8C878D-66D8-499F-B687-F889B91F2703}" srcOrd="3" destOrd="0" presId="urn:microsoft.com/office/officeart/2005/8/layout/hProcess3"/>
    <dgm:cxn modelId="{23B1094A-61A7-486E-9CEB-3A3762AE9936}" type="presParOf" srcId="{CC8C878D-66D8-499F-B687-F889B91F2703}" destId="{F0BEA8F8-26FD-46F2-B880-1D359A4F191F}" srcOrd="0" destOrd="0" presId="urn:microsoft.com/office/officeart/2005/8/layout/hProcess3"/>
    <dgm:cxn modelId="{E4F8F5DD-F894-429F-BF3D-655F81C8D025}" type="presParOf" srcId="{CC8C878D-66D8-499F-B687-F889B91F2703}" destId="{05D9F40E-9D46-4969-9BBE-C4C3C570D2A0}" srcOrd="1" destOrd="0" presId="urn:microsoft.com/office/officeart/2005/8/layout/hProcess3"/>
    <dgm:cxn modelId="{52F1884C-A1AF-4619-BF66-2F70850A8FAA}" type="presParOf" srcId="{CC8C878D-66D8-499F-B687-F889B91F2703}" destId="{AEFEB563-5A01-407C-B389-C3B101966095}" srcOrd="2" destOrd="0" presId="urn:microsoft.com/office/officeart/2005/8/layout/hProcess3"/>
    <dgm:cxn modelId="{1D7CE0C7-210B-4815-83CD-D4938797CFE9}" type="presParOf" srcId="{CC8C878D-66D8-499F-B687-F889B91F2703}" destId="{6F56192B-365E-4FDD-9EEB-A344F50F660A}" srcOrd="3" destOrd="0" presId="urn:microsoft.com/office/officeart/2005/8/layout/hProcess3"/>
    <dgm:cxn modelId="{29272F48-B3A9-4141-B245-BAD85A097F27}" type="presParOf" srcId="{6B14D94A-A0DC-4C8B-BD92-9DB2E7B9D850}" destId="{F4771B52-F61C-4AF7-876A-085D51632FC1}" srcOrd="4" destOrd="0" presId="urn:microsoft.com/office/officeart/2005/8/layout/hProcess3"/>
    <dgm:cxn modelId="{2EE5D951-FC3C-42BE-8B61-368FAB4DA82E}" type="presParOf" srcId="{6B14D94A-A0DC-4C8B-BD92-9DB2E7B9D850}" destId="{CF32DDC9-0BE1-47FE-B667-7236C8ECBCD3}" srcOrd="5" destOrd="0" presId="urn:microsoft.com/office/officeart/2005/8/layout/hProcess3"/>
    <dgm:cxn modelId="{3EB0B4C0-5669-48BC-BB19-72E912D05238}" type="presParOf" srcId="{CF32DDC9-0BE1-47FE-B667-7236C8ECBCD3}" destId="{81DEF0B3-748D-4BCA-B3AC-F9526CF4FFE9}" srcOrd="0" destOrd="0" presId="urn:microsoft.com/office/officeart/2005/8/layout/hProcess3"/>
    <dgm:cxn modelId="{616F8A86-4EB8-44AE-87BD-3AEDD1CAA908}" type="presParOf" srcId="{CF32DDC9-0BE1-47FE-B667-7236C8ECBCD3}" destId="{BDE4C6B0-0038-4850-8C8F-F3BCEC9C0854}" srcOrd="1" destOrd="0" presId="urn:microsoft.com/office/officeart/2005/8/layout/hProcess3"/>
    <dgm:cxn modelId="{672C2A37-E510-49C1-A8C6-C37A8E91F69E}" type="presParOf" srcId="{CF32DDC9-0BE1-47FE-B667-7236C8ECBCD3}" destId="{56A371DD-5DBF-4387-809D-8B7794D64A1E}" srcOrd="2" destOrd="0" presId="urn:microsoft.com/office/officeart/2005/8/layout/hProcess3"/>
    <dgm:cxn modelId="{1602B5CF-75AD-46C9-8A38-8165659FC369}" type="presParOf" srcId="{CF32DDC9-0BE1-47FE-B667-7236C8ECBCD3}" destId="{95E1EDBF-D684-4982-90E0-70332C1E3438}" srcOrd="3" destOrd="0" presId="urn:microsoft.com/office/officeart/2005/8/layout/hProcess3"/>
    <dgm:cxn modelId="{03BF7611-CFFB-40C2-990E-39002B4E7D1B}" type="presParOf" srcId="{6B14D94A-A0DC-4C8B-BD92-9DB2E7B9D850}" destId="{5B746951-A5F8-4B9D-9A4B-4772D64CCC86}" srcOrd="6" destOrd="0" presId="urn:microsoft.com/office/officeart/2005/8/layout/hProcess3"/>
    <dgm:cxn modelId="{73AB48A5-7030-435A-A234-1A044618D91B}" type="presParOf" srcId="{6B14D94A-A0DC-4C8B-BD92-9DB2E7B9D850}" destId="{58DB5E4F-0A7C-4860-85DE-42679BA069F5}" srcOrd="7" destOrd="0" presId="urn:microsoft.com/office/officeart/2005/8/layout/hProcess3"/>
    <dgm:cxn modelId="{9DC82021-F524-4F7A-A309-7DCF6BBE58D6}" type="presParOf" srcId="{6B14D94A-A0DC-4C8B-BD92-9DB2E7B9D850}" destId="{A06D2D26-6647-4BB6-8725-ED156237261D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84C2F-A825-40A4-B7C0-2874957684F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E2D11C0-AA18-42AC-B7A3-7A5E31961699}">
      <dgm:prSet phldrT="[Text]"/>
      <dgm:spPr/>
      <dgm:t>
        <a:bodyPr/>
        <a:lstStyle/>
        <a:p>
          <a:r>
            <a:rPr lang="cs-CZ" dirty="0"/>
            <a:t>Doprava a mobilita </a:t>
          </a:r>
        </a:p>
      </dgm:t>
    </dgm:pt>
    <dgm:pt modelId="{38A04A03-B9C5-419D-A632-E56F2BB84D8E}" type="parTrans" cxnId="{76E2C5DE-0005-44A4-8171-A3950473F1EE}">
      <dgm:prSet/>
      <dgm:spPr/>
      <dgm:t>
        <a:bodyPr/>
        <a:lstStyle/>
        <a:p>
          <a:endParaRPr lang="cs-CZ"/>
        </a:p>
      </dgm:t>
    </dgm:pt>
    <dgm:pt modelId="{8CA759D6-B957-4E00-A145-3836502C9A73}" type="sibTrans" cxnId="{76E2C5DE-0005-44A4-8171-A3950473F1EE}">
      <dgm:prSet/>
      <dgm:spPr/>
      <dgm:t>
        <a:bodyPr/>
        <a:lstStyle/>
        <a:p>
          <a:endParaRPr lang="cs-CZ"/>
        </a:p>
      </dgm:t>
    </dgm:pt>
    <dgm:pt modelId="{A89EBE11-F457-469F-A69E-1041A7E5A574}">
      <dgm:prSet phldrT="[Text]"/>
      <dgm:spPr/>
      <dgm:t>
        <a:bodyPr/>
        <a:lstStyle/>
        <a:p>
          <a:r>
            <a:rPr lang="cs-CZ" dirty="0"/>
            <a:t>Využití území </a:t>
          </a:r>
        </a:p>
      </dgm:t>
    </dgm:pt>
    <dgm:pt modelId="{B08DEF94-8F86-40D5-8634-9321FB4ED7B5}" type="parTrans" cxnId="{0F65B2EB-234D-43B0-B455-13C0136AB077}">
      <dgm:prSet/>
      <dgm:spPr/>
      <dgm:t>
        <a:bodyPr/>
        <a:lstStyle/>
        <a:p>
          <a:endParaRPr lang="cs-CZ"/>
        </a:p>
      </dgm:t>
    </dgm:pt>
    <dgm:pt modelId="{FB175A03-3949-4155-8A72-8A246D4CEB76}" type="sibTrans" cxnId="{0F65B2EB-234D-43B0-B455-13C0136AB077}">
      <dgm:prSet/>
      <dgm:spPr/>
      <dgm:t>
        <a:bodyPr/>
        <a:lstStyle/>
        <a:p>
          <a:endParaRPr lang="cs-CZ"/>
        </a:p>
      </dgm:t>
    </dgm:pt>
    <dgm:pt modelId="{8CC1331B-F2CC-496A-8A75-ED42695CCF43}">
      <dgm:prSet phldrT="[Text]"/>
      <dgm:spPr/>
      <dgm:t>
        <a:bodyPr/>
        <a:lstStyle/>
        <a:p>
          <a:r>
            <a:rPr lang="cs-CZ" dirty="0"/>
            <a:t>Kvalita životního prostředí </a:t>
          </a:r>
        </a:p>
      </dgm:t>
    </dgm:pt>
    <dgm:pt modelId="{66121A3E-1FD0-4E43-AB23-F51C372622F5}" type="parTrans" cxnId="{B9D62E94-BA96-4F7C-84AA-FA0AD4C3A6C9}">
      <dgm:prSet/>
      <dgm:spPr/>
      <dgm:t>
        <a:bodyPr/>
        <a:lstStyle/>
        <a:p>
          <a:endParaRPr lang="cs-CZ"/>
        </a:p>
      </dgm:t>
    </dgm:pt>
    <dgm:pt modelId="{72CFDFBF-DB0A-4A8D-9CB0-852BDBF82835}" type="sibTrans" cxnId="{B9D62E94-BA96-4F7C-84AA-FA0AD4C3A6C9}">
      <dgm:prSet/>
      <dgm:spPr/>
      <dgm:t>
        <a:bodyPr/>
        <a:lstStyle/>
        <a:p>
          <a:endParaRPr lang="cs-CZ"/>
        </a:p>
      </dgm:t>
    </dgm:pt>
    <dgm:pt modelId="{22AE29A4-F8CC-45CA-9186-B3D084B941E5}" type="pres">
      <dgm:prSet presAssocID="{61084C2F-A825-40A4-B7C0-2874957684F7}" presName="CompostProcess" presStyleCnt="0">
        <dgm:presLayoutVars>
          <dgm:dir/>
          <dgm:resizeHandles val="exact"/>
        </dgm:presLayoutVars>
      </dgm:prSet>
      <dgm:spPr/>
    </dgm:pt>
    <dgm:pt modelId="{47E68AD1-936D-4F82-B7C2-B0CF68FCA0A0}" type="pres">
      <dgm:prSet presAssocID="{61084C2F-A825-40A4-B7C0-2874957684F7}" presName="arrow" presStyleLbl="bgShp" presStyleIdx="0" presStyleCnt="1"/>
      <dgm:spPr/>
    </dgm:pt>
    <dgm:pt modelId="{7B8215C2-8D8F-410E-B79B-C79066C09829}" type="pres">
      <dgm:prSet presAssocID="{61084C2F-A825-40A4-B7C0-2874957684F7}" presName="linearProcess" presStyleCnt="0"/>
      <dgm:spPr/>
    </dgm:pt>
    <dgm:pt modelId="{3A4CC7BF-942E-46D2-9151-C257CB507E22}" type="pres">
      <dgm:prSet presAssocID="{5E2D11C0-AA18-42AC-B7A3-7A5E31961699}" presName="textNode" presStyleLbl="node1" presStyleIdx="0" presStyleCnt="3">
        <dgm:presLayoutVars>
          <dgm:bulletEnabled val="1"/>
        </dgm:presLayoutVars>
      </dgm:prSet>
      <dgm:spPr/>
    </dgm:pt>
    <dgm:pt modelId="{1E4C8D9F-4368-43BD-A58A-64494AA518FE}" type="pres">
      <dgm:prSet presAssocID="{8CA759D6-B957-4E00-A145-3836502C9A73}" presName="sibTrans" presStyleCnt="0"/>
      <dgm:spPr/>
    </dgm:pt>
    <dgm:pt modelId="{6C72ECF3-D0C6-4ABD-912A-30532F14F9C0}" type="pres">
      <dgm:prSet presAssocID="{A89EBE11-F457-469F-A69E-1041A7E5A574}" presName="textNode" presStyleLbl="node1" presStyleIdx="1" presStyleCnt="3">
        <dgm:presLayoutVars>
          <dgm:bulletEnabled val="1"/>
        </dgm:presLayoutVars>
      </dgm:prSet>
      <dgm:spPr/>
    </dgm:pt>
    <dgm:pt modelId="{C457EA34-7444-4177-B4A6-957B9BFDEBE4}" type="pres">
      <dgm:prSet presAssocID="{FB175A03-3949-4155-8A72-8A246D4CEB76}" presName="sibTrans" presStyleCnt="0"/>
      <dgm:spPr/>
    </dgm:pt>
    <dgm:pt modelId="{70A6F5D6-F256-4AB5-8809-47ECFDEFC64C}" type="pres">
      <dgm:prSet presAssocID="{8CC1331B-F2CC-496A-8A75-ED42695CCF4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6B31031-D209-403C-BA96-6F37CF5BA151}" type="presOf" srcId="{5E2D11C0-AA18-42AC-B7A3-7A5E31961699}" destId="{3A4CC7BF-942E-46D2-9151-C257CB507E22}" srcOrd="0" destOrd="0" presId="urn:microsoft.com/office/officeart/2005/8/layout/hProcess9"/>
    <dgm:cxn modelId="{991E3149-5D9E-49F9-8D84-141F056F624B}" type="presOf" srcId="{61084C2F-A825-40A4-B7C0-2874957684F7}" destId="{22AE29A4-F8CC-45CA-9186-B3D084B941E5}" srcOrd="0" destOrd="0" presId="urn:microsoft.com/office/officeart/2005/8/layout/hProcess9"/>
    <dgm:cxn modelId="{F2E05751-22D8-4849-977A-8967A4BD5D47}" type="presOf" srcId="{A89EBE11-F457-469F-A69E-1041A7E5A574}" destId="{6C72ECF3-D0C6-4ABD-912A-30532F14F9C0}" srcOrd="0" destOrd="0" presId="urn:microsoft.com/office/officeart/2005/8/layout/hProcess9"/>
    <dgm:cxn modelId="{B9D62E94-BA96-4F7C-84AA-FA0AD4C3A6C9}" srcId="{61084C2F-A825-40A4-B7C0-2874957684F7}" destId="{8CC1331B-F2CC-496A-8A75-ED42695CCF43}" srcOrd="2" destOrd="0" parTransId="{66121A3E-1FD0-4E43-AB23-F51C372622F5}" sibTransId="{72CFDFBF-DB0A-4A8D-9CB0-852BDBF82835}"/>
    <dgm:cxn modelId="{047ACFD3-38DA-4E73-825A-AB5741F26D14}" type="presOf" srcId="{8CC1331B-F2CC-496A-8A75-ED42695CCF43}" destId="{70A6F5D6-F256-4AB5-8809-47ECFDEFC64C}" srcOrd="0" destOrd="0" presId="urn:microsoft.com/office/officeart/2005/8/layout/hProcess9"/>
    <dgm:cxn modelId="{76E2C5DE-0005-44A4-8171-A3950473F1EE}" srcId="{61084C2F-A825-40A4-B7C0-2874957684F7}" destId="{5E2D11C0-AA18-42AC-B7A3-7A5E31961699}" srcOrd="0" destOrd="0" parTransId="{38A04A03-B9C5-419D-A632-E56F2BB84D8E}" sibTransId="{8CA759D6-B957-4E00-A145-3836502C9A73}"/>
    <dgm:cxn modelId="{0F65B2EB-234D-43B0-B455-13C0136AB077}" srcId="{61084C2F-A825-40A4-B7C0-2874957684F7}" destId="{A89EBE11-F457-469F-A69E-1041A7E5A574}" srcOrd="1" destOrd="0" parTransId="{B08DEF94-8F86-40D5-8634-9321FB4ED7B5}" sibTransId="{FB175A03-3949-4155-8A72-8A246D4CEB76}"/>
    <dgm:cxn modelId="{9EEF4CFB-0214-4B27-9584-F6E9A44FB4DE}" type="presParOf" srcId="{22AE29A4-F8CC-45CA-9186-B3D084B941E5}" destId="{47E68AD1-936D-4F82-B7C2-B0CF68FCA0A0}" srcOrd="0" destOrd="0" presId="urn:microsoft.com/office/officeart/2005/8/layout/hProcess9"/>
    <dgm:cxn modelId="{60AEAB93-00AC-43CF-803C-D7AC98DF03AD}" type="presParOf" srcId="{22AE29A4-F8CC-45CA-9186-B3D084B941E5}" destId="{7B8215C2-8D8F-410E-B79B-C79066C09829}" srcOrd="1" destOrd="0" presId="urn:microsoft.com/office/officeart/2005/8/layout/hProcess9"/>
    <dgm:cxn modelId="{0C32F6AC-9911-4113-9421-E2818E878FC2}" type="presParOf" srcId="{7B8215C2-8D8F-410E-B79B-C79066C09829}" destId="{3A4CC7BF-942E-46D2-9151-C257CB507E22}" srcOrd="0" destOrd="0" presId="urn:microsoft.com/office/officeart/2005/8/layout/hProcess9"/>
    <dgm:cxn modelId="{3F9782A9-431C-4677-B16B-0529BE8F88A0}" type="presParOf" srcId="{7B8215C2-8D8F-410E-B79B-C79066C09829}" destId="{1E4C8D9F-4368-43BD-A58A-64494AA518FE}" srcOrd="1" destOrd="0" presId="urn:microsoft.com/office/officeart/2005/8/layout/hProcess9"/>
    <dgm:cxn modelId="{9399F3D2-A1AE-48F2-A2F7-D5C778AAE323}" type="presParOf" srcId="{7B8215C2-8D8F-410E-B79B-C79066C09829}" destId="{6C72ECF3-D0C6-4ABD-912A-30532F14F9C0}" srcOrd="2" destOrd="0" presId="urn:microsoft.com/office/officeart/2005/8/layout/hProcess9"/>
    <dgm:cxn modelId="{5893DD26-B0D9-4C95-933E-5B106AB4DF57}" type="presParOf" srcId="{7B8215C2-8D8F-410E-B79B-C79066C09829}" destId="{C457EA34-7444-4177-B4A6-957B9BFDEBE4}" srcOrd="3" destOrd="0" presId="urn:microsoft.com/office/officeart/2005/8/layout/hProcess9"/>
    <dgm:cxn modelId="{94BF8027-6782-429C-87B7-AE74FEDDC97C}" type="presParOf" srcId="{7B8215C2-8D8F-410E-B79B-C79066C09829}" destId="{70A6F5D6-F256-4AB5-8809-47ECFDEFC64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D2D26-6647-4BB6-8725-ED156237261D}">
      <dsp:nvSpPr>
        <dsp:cNvPr id="0" name=""/>
        <dsp:cNvSpPr/>
      </dsp:nvSpPr>
      <dsp:spPr>
        <a:xfrm>
          <a:off x="0" y="0"/>
          <a:ext cx="3087125" cy="57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4C6B0-0038-4850-8C8F-F3BCEC9C0854}">
      <dsp:nvSpPr>
        <dsp:cNvPr id="0" name=""/>
        <dsp:cNvSpPr/>
      </dsp:nvSpPr>
      <dsp:spPr>
        <a:xfrm>
          <a:off x="2135579" y="185380"/>
          <a:ext cx="786855" cy="2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Životní prostředí </a:t>
          </a:r>
        </a:p>
      </dsp:txBody>
      <dsp:txXfrm>
        <a:off x="2135579" y="185380"/>
        <a:ext cx="786855" cy="288000"/>
      </dsp:txXfrm>
    </dsp:sp>
    <dsp:sp modelId="{05D9F40E-9D46-4969-9BBE-C4C3C570D2A0}">
      <dsp:nvSpPr>
        <dsp:cNvPr id="0" name=""/>
        <dsp:cNvSpPr/>
      </dsp:nvSpPr>
      <dsp:spPr>
        <a:xfrm>
          <a:off x="1191353" y="129414"/>
          <a:ext cx="786855" cy="2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Využití území </a:t>
          </a:r>
        </a:p>
      </dsp:txBody>
      <dsp:txXfrm>
        <a:off x="1191353" y="129414"/>
        <a:ext cx="786855" cy="288000"/>
      </dsp:txXfrm>
    </dsp:sp>
    <dsp:sp modelId="{E9F3539A-8250-42C7-8C7A-807063487E39}">
      <dsp:nvSpPr>
        <dsp:cNvPr id="0" name=""/>
        <dsp:cNvSpPr/>
      </dsp:nvSpPr>
      <dsp:spPr>
        <a:xfrm>
          <a:off x="247127" y="185380"/>
          <a:ext cx="786855" cy="2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Doprava a mobilita </a:t>
          </a:r>
        </a:p>
      </dsp:txBody>
      <dsp:txXfrm>
        <a:off x="247127" y="185380"/>
        <a:ext cx="786855" cy="28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68AD1-936D-4F82-B7C2-B0CF68FCA0A0}">
      <dsp:nvSpPr>
        <dsp:cNvPr id="0" name=""/>
        <dsp:cNvSpPr/>
      </dsp:nvSpPr>
      <dsp:spPr>
        <a:xfrm>
          <a:off x="353223" y="0"/>
          <a:ext cx="4003203" cy="170225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CC7BF-942E-46D2-9151-C257CB507E22}">
      <dsp:nvSpPr>
        <dsp:cNvPr id="0" name=""/>
        <dsp:cNvSpPr/>
      </dsp:nvSpPr>
      <dsp:spPr>
        <a:xfrm>
          <a:off x="5059" y="510677"/>
          <a:ext cx="1515918" cy="680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Doprava a mobilita </a:t>
          </a:r>
        </a:p>
      </dsp:txBody>
      <dsp:txXfrm>
        <a:off x="38298" y="543916"/>
        <a:ext cx="1449440" cy="614424"/>
      </dsp:txXfrm>
    </dsp:sp>
    <dsp:sp modelId="{6C72ECF3-D0C6-4ABD-912A-30532F14F9C0}">
      <dsp:nvSpPr>
        <dsp:cNvPr id="0" name=""/>
        <dsp:cNvSpPr/>
      </dsp:nvSpPr>
      <dsp:spPr>
        <a:xfrm>
          <a:off x="1596866" y="510677"/>
          <a:ext cx="1515918" cy="680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Využití území </a:t>
          </a:r>
        </a:p>
      </dsp:txBody>
      <dsp:txXfrm>
        <a:off x="1630105" y="543916"/>
        <a:ext cx="1449440" cy="614424"/>
      </dsp:txXfrm>
    </dsp:sp>
    <dsp:sp modelId="{70A6F5D6-F256-4AB5-8809-47ECFDEFC64C}">
      <dsp:nvSpPr>
        <dsp:cNvPr id="0" name=""/>
        <dsp:cNvSpPr/>
      </dsp:nvSpPr>
      <dsp:spPr>
        <a:xfrm>
          <a:off x="3188672" y="510677"/>
          <a:ext cx="1515918" cy="680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Kvalita životního prostředí </a:t>
          </a:r>
        </a:p>
      </dsp:txBody>
      <dsp:txXfrm>
        <a:off x="3221911" y="543916"/>
        <a:ext cx="1449440" cy="614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83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16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96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30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17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88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2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95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54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9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0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33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xUriServ/LexUriServ.do?uri=COM:2011:0144:FIN:EN:PDF" TargetMode="External"/><Relationship Id="rId7" Type="http://schemas.openxmlformats.org/officeDocument/2006/relationships/hyperlink" Target="https://ec.europa.eu/info/strategy/priorities-2019-2024/european-green-deal_e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ur-lex.europa.eu/legal-content/EN/TXT/?uri=CELEX%3A52020DC0789" TargetMode="External"/><Relationship Id="rId5" Type="http://schemas.openxmlformats.org/officeDocument/2006/relationships/hyperlink" Target="https://www.eea.europa.eu/policy-documents/a-european-strategy-for-low" TargetMode="External"/><Relationship Id="rId4" Type="http://schemas.openxmlformats.org/officeDocument/2006/relationships/hyperlink" Target="https://eur-lex.europa.eu/legal-content/EN/TXT/HTML/?uri=CELEX:52013DC0913&amp;from=E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obilita-ieep.cz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obilita-ieep.cz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2" y="2461847"/>
            <a:ext cx="9421935" cy="1608268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Plány udržitelné městské MOBILITY (SUMP) a související politiky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0130" y="269282"/>
            <a:ext cx="709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Mobility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2" y="5813922"/>
            <a:ext cx="2650923" cy="9214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8" y="5795998"/>
            <a:ext cx="3463939" cy="9460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5778754"/>
            <a:ext cx="2163114" cy="950981"/>
          </a:xfrm>
          <a:prstGeom prst="rect">
            <a:avLst/>
          </a:prstGeo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C1971FF-D68C-487F-B506-6C09AF0DA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9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Základní cíl SUMP: </a:t>
            </a:r>
            <a:r>
              <a:rPr lang="cs-CZ" altLang="cs-CZ" sz="2800" dirty="0"/>
              <a:t>vytvořit udržitelný dopravní systém a mobilitu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Zajistit </a:t>
            </a:r>
            <a:r>
              <a:rPr lang="cs-CZ" sz="1600" b="1" dirty="0">
                <a:solidFill>
                  <a:schemeClr val="tx1"/>
                </a:solidFill>
              </a:rPr>
              <a:t>dostupnost dopravy </a:t>
            </a:r>
            <a:r>
              <a:rPr lang="cs-CZ" sz="1600" dirty="0">
                <a:solidFill>
                  <a:schemeClr val="tx1"/>
                </a:solidFill>
              </a:rPr>
              <a:t>pro všechny; </a:t>
            </a:r>
          </a:p>
          <a:p>
            <a:pPr lvl="0"/>
            <a:endParaRPr lang="cs-CZ" sz="16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Zlepšit </a:t>
            </a:r>
            <a:r>
              <a:rPr lang="cs-CZ" sz="1600" b="1" dirty="0">
                <a:solidFill>
                  <a:schemeClr val="tx1"/>
                </a:solidFill>
              </a:rPr>
              <a:t>bezpečnost dopravy</a:t>
            </a:r>
            <a:r>
              <a:rPr lang="cs-CZ" sz="1600" dirty="0">
                <a:solidFill>
                  <a:schemeClr val="tx1"/>
                </a:solidFill>
              </a:rPr>
              <a:t> a jejích uživatelů;</a:t>
            </a:r>
          </a:p>
          <a:p>
            <a:pPr lvl="0"/>
            <a:r>
              <a:rPr lang="cs-CZ" sz="1600" dirty="0">
                <a:solidFill>
                  <a:schemeClr val="tx1"/>
                </a:solidFill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Snížit </a:t>
            </a:r>
            <a:r>
              <a:rPr lang="cs-CZ" sz="1600" b="1" dirty="0">
                <a:solidFill>
                  <a:schemeClr val="tx1"/>
                </a:solidFill>
              </a:rPr>
              <a:t>znečištění</a:t>
            </a:r>
            <a:r>
              <a:rPr lang="cs-CZ" sz="1600" dirty="0">
                <a:solidFill>
                  <a:schemeClr val="tx1"/>
                </a:solidFill>
              </a:rPr>
              <a:t> ovzduší, hladiny hluku, emise skleníkových plynů a spotřebu energie; </a:t>
            </a:r>
          </a:p>
          <a:p>
            <a:pPr lvl="0"/>
            <a:endParaRPr lang="cs-CZ" sz="16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Zlepšit </a:t>
            </a:r>
            <a:r>
              <a:rPr lang="cs-CZ" sz="1600" b="1" dirty="0">
                <a:solidFill>
                  <a:schemeClr val="tx1"/>
                </a:solidFill>
              </a:rPr>
              <a:t>efektivitu osobní i nákladní dopravy</a:t>
            </a:r>
            <a:r>
              <a:rPr lang="cs-CZ" sz="1600" dirty="0">
                <a:solidFill>
                  <a:schemeClr val="tx1"/>
                </a:solidFill>
              </a:rPr>
              <a:t>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Zajistit kvalitní </a:t>
            </a:r>
            <a:r>
              <a:rPr lang="cs-CZ" sz="1600" b="1" dirty="0">
                <a:solidFill>
                  <a:schemeClr val="tx1"/>
                </a:solidFill>
              </a:rPr>
              <a:t>městské prostředí </a:t>
            </a:r>
            <a:r>
              <a:rPr lang="cs-CZ" sz="1600" dirty="0">
                <a:solidFill>
                  <a:schemeClr val="tx1"/>
                </a:solidFill>
              </a:rPr>
              <a:t>jako příjemné místo pro život. </a:t>
            </a:r>
          </a:p>
          <a:p>
            <a:r>
              <a:rPr lang="cs-CZ" altLang="cs-CZ" sz="1600" dirty="0">
                <a:solidFill>
                  <a:schemeClr val="tx1"/>
                </a:solidFill>
              </a:rPr>
              <a:t>          </a:t>
            </a:r>
            <a:endParaRPr lang="cs-CZ" sz="1600" dirty="0">
              <a:solidFill>
                <a:schemeClr val="tx1"/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A1C956-447A-41AF-8DD5-ECBAE7C3E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948" y="2751098"/>
            <a:ext cx="3342242" cy="25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4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altLang="cs-CZ" sz="2800" b="1" dirty="0">
                <a:solidFill>
                  <a:srgbClr val="1EA2C1"/>
                </a:solidFill>
              </a:rPr>
              <a:t>Tematická strategie k městskému životnímu prostředí (2005)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Autofit/>
          </a:bodyPr>
          <a:lstStyle/>
          <a:p>
            <a:r>
              <a:rPr lang="en-GB" sz="1800" b="1" dirty="0">
                <a:solidFill>
                  <a:srgbClr val="1EA2C1"/>
                </a:solidFill>
              </a:rPr>
              <a:t>Thematic Strategy on the Urban Environment (COM(2005)718</a:t>
            </a:r>
            <a:r>
              <a:rPr lang="en-GB" sz="1600" b="1" dirty="0">
                <a:solidFill>
                  <a:srgbClr val="1EA2C1"/>
                </a:solidFill>
              </a:rPr>
              <a:t>) </a:t>
            </a:r>
            <a:endParaRPr lang="cs-CZ" altLang="cs-CZ" sz="1600" b="1" dirty="0">
              <a:solidFill>
                <a:srgbClr val="1EA2C1"/>
              </a:solidFill>
            </a:endParaRPr>
          </a:p>
          <a:p>
            <a:endParaRPr lang="cs-CZ" altLang="cs-CZ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chemeClr val="tx1"/>
                </a:solidFill>
              </a:rPr>
              <a:t>navrhuje zpracování evropské metodiky pro plány udržitelné dopravy </a:t>
            </a:r>
          </a:p>
          <a:p>
            <a:r>
              <a:rPr lang="cs-CZ" altLang="cs-CZ" sz="1800" dirty="0">
                <a:solidFill>
                  <a:schemeClr val="tx1"/>
                </a:solidFill>
              </a:rPr>
              <a:t>     (</a:t>
            </a:r>
            <a:r>
              <a:rPr lang="cs-CZ" altLang="cs-CZ" sz="1800" dirty="0" err="1">
                <a:solidFill>
                  <a:schemeClr val="tx1"/>
                </a:solidFill>
              </a:rPr>
              <a:t>sustainable</a:t>
            </a:r>
            <a:r>
              <a:rPr lang="cs-CZ" altLang="cs-CZ" sz="1800" dirty="0">
                <a:solidFill>
                  <a:schemeClr val="tx1"/>
                </a:solidFill>
              </a:rPr>
              <a:t> transport </a:t>
            </a:r>
            <a:r>
              <a:rPr lang="cs-CZ" altLang="cs-CZ" sz="1800" dirty="0" err="1">
                <a:solidFill>
                  <a:schemeClr val="tx1"/>
                </a:solidFill>
              </a:rPr>
              <a:t>plans</a:t>
            </a:r>
            <a:r>
              <a:rPr lang="cs-CZ" altLang="cs-CZ" sz="18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chemeClr val="tx1"/>
                </a:solidFill>
              </a:rPr>
              <a:t>zkušenosti měst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chemeClr val="tx1"/>
                </a:solidFill>
              </a:rPr>
              <a:t>pohled expertů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chemeClr val="tx1"/>
                </a:solidFill>
              </a:rPr>
              <a:t>posílení výzkumu  </a:t>
            </a:r>
          </a:p>
          <a:p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00B8DE-F24E-4487-8404-97767558B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201" y="2751098"/>
            <a:ext cx="4433153" cy="33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1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 fontScale="90000"/>
          </a:bodyPr>
          <a:lstStyle/>
          <a:p>
            <a:br>
              <a:rPr lang="cs-CZ" altLang="cs-CZ" sz="2800" b="1" dirty="0">
                <a:solidFill>
                  <a:srgbClr val="0070C0"/>
                </a:solidFill>
                <a:sym typeface="Arial" charset="0"/>
              </a:rPr>
            </a:br>
            <a:r>
              <a:rPr lang="cs-CZ" altLang="cs-CZ" sz="3100" b="1" dirty="0">
                <a:solidFill>
                  <a:srgbClr val="1EA2C1"/>
                </a:solidFill>
                <a:sym typeface="Arial" charset="0"/>
              </a:rPr>
              <a:t>Akční plán městské mobility (2009)</a:t>
            </a:r>
            <a:br>
              <a:rPr lang="cs-CZ" altLang="cs-CZ" sz="3100" b="1" dirty="0">
                <a:solidFill>
                  <a:srgbClr val="1EA2C1"/>
                </a:solidFill>
                <a:sym typeface="Arial" charset="0"/>
              </a:rPr>
            </a:br>
            <a:endParaRPr lang="cs-CZ" sz="31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altLang="cs-CZ" sz="1800" b="1" dirty="0" err="1">
                <a:solidFill>
                  <a:srgbClr val="1EA2C1"/>
                </a:solidFill>
                <a:sym typeface="Arial" charset="0"/>
              </a:rPr>
              <a:t>Action</a:t>
            </a:r>
            <a:r>
              <a:rPr lang="cs-CZ" altLang="cs-CZ" sz="1800" b="1" dirty="0">
                <a:solidFill>
                  <a:srgbClr val="1EA2C1"/>
                </a:solidFill>
                <a:sym typeface="Arial" charset="0"/>
              </a:rPr>
              <a:t> </a:t>
            </a:r>
            <a:r>
              <a:rPr lang="cs-CZ" altLang="cs-CZ" sz="1800" b="1" dirty="0" err="1">
                <a:solidFill>
                  <a:srgbClr val="1EA2C1"/>
                </a:solidFill>
                <a:sym typeface="Arial" charset="0"/>
              </a:rPr>
              <a:t>Plan</a:t>
            </a:r>
            <a:r>
              <a:rPr lang="cs-CZ" altLang="cs-CZ" sz="1800" b="1" dirty="0">
                <a:solidFill>
                  <a:srgbClr val="1EA2C1"/>
                </a:solidFill>
                <a:sym typeface="Arial" charset="0"/>
              </a:rPr>
              <a:t> on Urban Mobility (COM2009(490)</a:t>
            </a:r>
          </a:p>
          <a:p>
            <a:pPr>
              <a:lnSpc>
                <a:spcPct val="80000"/>
              </a:lnSpc>
            </a:pPr>
            <a:endParaRPr lang="cs-CZ" altLang="cs-CZ" sz="1800" dirty="0"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chemeClr val="tx1"/>
                </a:solidFill>
                <a:sym typeface="Arial" charset="0"/>
              </a:rPr>
              <a:t>– 20 aktivit </a:t>
            </a:r>
          </a:p>
          <a:p>
            <a:endParaRPr lang="cs-CZ" altLang="cs-CZ" sz="1800" dirty="0">
              <a:sym typeface="Arial" charset="0"/>
            </a:endParaRPr>
          </a:p>
          <a:p>
            <a:r>
              <a:rPr lang="cs-CZ" altLang="cs-CZ" sz="1800" b="1" dirty="0">
                <a:solidFill>
                  <a:schemeClr val="tx1"/>
                </a:solidFill>
                <a:sym typeface="Arial" charset="0"/>
              </a:rPr>
              <a:t>Doporučuje</a:t>
            </a:r>
            <a:r>
              <a:rPr lang="cs-CZ" altLang="cs-CZ" sz="1800" dirty="0">
                <a:sym typeface="Arial" charset="0"/>
              </a:rPr>
              <a:t> </a:t>
            </a:r>
            <a:r>
              <a:rPr lang="cs-CZ" altLang="cs-CZ" sz="1800" dirty="0">
                <a:solidFill>
                  <a:schemeClr val="tx1"/>
                </a:solidFill>
                <a:sym typeface="Arial" charset="0"/>
              </a:rPr>
              <a:t>zavedení a uplatňování plánů udržitelné městské mobility v</a:t>
            </a:r>
            <a:r>
              <a:rPr lang="cs-CZ" altLang="cs-CZ" sz="1800" dirty="0">
                <a:sym typeface="Arial" charset="0"/>
              </a:rPr>
              <a:t> </a:t>
            </a:r>
            <a:r>
              <a:rPr lang="cs-CZ" altLang="cs-CZ" sz="1800" b="1" dirty="0">
                <a:solidFill>
                  <a:schemeClr val="tx1"/>
                </a:solidFill>
                <a:sym typeface="Arial" charset="0"/>
              </a:rPr>
              <a:t>aglomeracích s více než 100.000 </a:t>
            </a:r>
            <a:r>
              <a:rPr lang="cs-CZ" altLang="cs-CZ" sz="1800" dirty="0">
                <a:solidFill>
                  <a:schemeClr val="tx1"/>
                </a:solidFill>
                <a:sym typeface="Arial" charset="0"/>
              </a:rPr>
              <a:t>obyvatel</a:t>
            </a:r>
          </a:p>
          <a:p>
            <a:endParaRPr lang="cs-CZ" altLang="cs-CZ" sz="1800" dirty="0">
              <a:sym typeface="Arial" charset="0"/>
            </a:endParaRPr>
          </a:p>
          <a:p>
            <a:r>
              <a:rPr lang="cs-CZ" altLang="cs-CZ" sz="1800" b="1" dirty="0">
                <a:solidFill>
                  <a:schemeClr val="tx1"/>
                </a:solidFill>
              </a:rPr>
              <a:t>Rada Evropské unie </a:t>
            </a:r>
            <a:r>
              <a:rPr lang="cs-CZ" altLang="cs-CZ" sz="1800" dirty="0">
                <a:solidFill>
                  <a:schemeClr val="tx1"/>
                </a:solidFill>
              </a:rPr>
              <a:t>„podporuje rozvoj Plánů udržitelné městské mobility </a:t>
            </a:r>
            <a:r>
              <a:rPr lang="pl-PL" altLang="cs-CZ" sz="1800" dirty="0">
                <a:solidFill>
                  <a:schemeClr val="tx1"/>
                </a:solidFill>
              </a:rPr>
              <a:t>ve městech a metropolitnich oblastech (…) a podporuje </a:t>
            </a:r>
            <a:r>
              <a:rPr lang="cs-CZ" altLang="cs-CZ" sz="1800" dirty="0">
                <a:solidFill>
                  <a:schemeClr val="tx1"/>
                </a:solidFill>
              </a:rPr>
              <a:t>rozvoj iniciativ pro přípravu těchto plánů</a:t>
            </a:r>
            <a:endParaRPr lang="cs-CZ" altLang="cs-CZ" sz="1800" dirty="0">
              <a:solidFill>
                <a:schemeClr val="tx1"/>
              </a:solidFill>
              <a:sym typeface="Arial" charset="0"/>
            </a:endParaRPr>
          </a:p>
          <a:p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</p:txBody>
      </p:sp>
    </p:spTree>
    <p:extLst>
      <p:ext uri="{BB962C8B-B14F-4D97-AF65-F5344CB8AC3E}">
        <p14:creationId xmlns:p14="http://schemas.microsoft.com/office/powerpoint/2010/main" val="212250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 fontScale="90000"/>
          </a:bodyPr>
          <a:lstStyle/>
          <a:p>
            <a:br>
              <a:rPr lang="cs-CZ" altLang="cs-CZ" sz="2800" b="1" dirty="0">
                <a:solidFill>
                  <a:srgbClr val="0070C0"/>
                </a:solidFill>
              </a:rPr>
            </a:br>
            <a:r>
              <a:rPr lang="cs-CZ" altLang="cs-CZ" sz="3100" b="1" dirty="0">
                <a:solidFill>
                  <a:srgbClr val="1EA2C1"/>
                </a:solidFill>
              </a:rPr>
              <a:t>Bílá kniha o dopravě</a:t>
            </a:r>
            <a:r>
              <a:rPr lang="cs-CZ" altLang="cs-CZ" sz="3100" dirty="0">
                <a:solidFill>
                  <a:srgbClr val="1EA2C1"/>
                </a:solidFill>
              </a:rPr>
              <a:t> </a:t>
            </a:r>
            <a:r>
              <a:rPr lang="cs-CZ" altLang="cs-CZ" sz="3100" b="1" dirty="0">
                <a:solidFill>
                  <a:srgbClr val="1EA2C1"/>
                </a:solidFill>
              </a:rPr>
              <a:t>(2011)</a:t>
            </a:r>
            <a:br>
              <a:rPr lang="cs-CZ" altLang="cs-CZ" sz="3100" b="1" dirty="0">
                <a:solidFill>
                  <a:srgbClr val="1EA2C1"/>
                </a:solidFill>
              </a:rPr>
            </a:br>
            <a:endParaRPr lang="cs-CZ" sz="31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2010" y="2707556"/>
            <a:ext cx="10967979" cy="3853462"/>
          </a:xfrm>
        </p:spPr>
        <p:txBody>
          <a:bodyPr>
            <a:noAutofit/>
          </a:bodyPr>
          <a:lstStyle/>
          <a:p>
            <a:r>
              <a:rPr lang="en-GB" altLang="cs-CZ" sz="1800" b="1" dirty="0">
                <a:solidFill>
                  <a:srgbClr val="1EA2C1"/>
                </a:solidFill>
              </a:rPr>
              <a:t>White Paper on Transport – Roadmap to a Single European Transport Area – Towards a competitive and resource efficient transport system</a:t>
            </a:r>
            <a:r>
              <a:rPr lang="cs-CZ" altLang="cs-CZ" sz="1800" dirty="0">
                <a:solidFill>
                  <a:srgbClr val="1EA2C1"/>
                </a:solidFill>
              </a:rPr>
              <a:t> (2011)</a:t>
            </a:r>
          </a:p>
          <a:p>
            <a:r>
              <a:rPr lang="cs-CZ" altLang="cs-CZ" sz="1600" dirty="0">
                <a:solidFill>
                  <a:schemeClr val="tx1"/>
                </a:solidFill>
              </a:rPr>
              <a:t>- 40 iniciativ </a:t>
            </a:r>
          </a:p>
          <a:p>
            <a:endParaRPr lang="cs-CZ" altLang="cs-CZ" sz="1600" dirty="0">
              <a:solidFill>
                <a:schemeClr val="tx1"/>
              </a:solidFill>
            </a:endParaRPr>
          </a:p>
          <a:p>
            <a:r>
              <a:rPr lang="cs-CZ" altLang="cs-CZ" sz="1600" b="1" dirty="0">
                <a:solidFill>
                  <a:schemeClr val="tx1"/>
                </a:solidFill>
              </a:rPr>
              <a:t>Iniciativa 31: Plány městské mobility</a:t>
            </a:r>
          </a:p>
          <a:p>
            <a:endParaRPr lang="cs-CZ" altLang="cs-CZ" sz="1600" b="1" dirty="0">
              <a:solidFill>
                <a:schemeClr val="tx1"/>
              </a:solidFill>
            </a:endParaRPr>
          </a:p>
          <a:p>
            <a:pPr algn="just"/>
            <a:r>
              <a:rPr lang="cs-CZ" altLang="cs-CZ" sz="1600" dirty="0">
                <a:solidFill>
                  <a:schemeClr val="tx1"/>
                </a:solidFill>
              </a:rPr>
              <a:t>„Zavést postupy a </a:t>
            </a:r>
            <a:r>
              <a:rPr lang="cs-CZ" altLang="cs-CZ" sz="1600" b="1" dirty="0">
                <a:solidFill>
                  <a:schemeClr val="tx1"/>
                </a:solidFill>
              </a:rPr>
              <a:t>mechanismy finanční podpory </a:t>
            </a:r>
            <a:r>
              <a:rPr lang="cs-CZ" altLang="cs-CZ" sz="1600" dirty="0">
                <a:solidFill>
                  <a:schemeClr val="tx1"/>
                </a:solidFill>
              </a:rPr>
              <a:t>na evropské úrovni pro přípravu </a:t>
            </a:r>
            <a:r>
              <a:rPr lang="cs-CZ" altLang="cs-CZ" sz="1600" b="1" dirty="0">
                <a:solidFill>
                  <a:schemeClr val="tx1"/>
                </a:solidFill>
              </a:rPr>
              <a:t>auditů městské mobility</a:t>
            </a:r>
            <a:r>
              <a:rPr lang="cs-CZ" altLang="cs-CZ" sz="1600" dirty="0">
                <a:solidFill>
                  <a:schemeClr val="tx1"/>
                </a:solidFill>
              </a:rPr>
              <a:t>, i </a:t>
            </a:r>
            <a:r>
              <a:rPr lang="cs-CZ" altLang="cs-CZ" sz="1600" b="1" dirty="0">
                <a:solidFill>
                  <a:schemeClr val="tx1"/>
                </a:solidFill>
              </a:rPr>
              <a:t>plány městské mobility</a:t>
            </a:r>
            <a:r>
              <a:rPr lang="cs-CZ" altLang="cs-CZ" sz="1600" dirty="0">
                <a:solidFill>
                  <a:schemeClr val="tx1"/>
                </a:solidFill>
              </a:rPr>
              <a:t>, a vytvořit srovnávací přehled evropské městské mobility založený na společných cílech (observatoř městské mobility). Prozkoumat možnost </a:t>
            </a:r>
            <a:r>
              <a:rPr lang="cs-CZ" altLang="cs-CZ" sz="1600" b="1" dirty="0">
                <a:solidFill>
                  <a:schemeClr val="tx1"/>
                </a:solidFill>
              </a:rPr>
              <a:t>povinného přístupu </a:t>
            </a:r>
            <a:r>
              <a:rPr lang="cs-CZ" altLang="cs-CZ" sz="1600" dirty="0">
                <a:solidFill>
                  <a:schemeClr val="tx1"/>
                </a:solidFill>
              </a:rPr>
              <a:t>v případě měst určité velikosti na základě národních norem vycházejících z pokynů EU.“</a:t>
            </a:r>
          </a:p>
          <a:p>
            <a:endParaRPr lang="cs-CZ" altLang="cs-CZ" sz="1600" dirty="0">
              <a:solidFill>
                <a:schemeClr val="tx1"/>
              </a:solidFill>
            </a:endParaRPr>
          </a:p>
          <a:p>
            <a:r>
              <a:rPr lang="cs-CZ" altLang="cs-CZ" sz="1600" dirty="0">
                <a:solidFill>
                  <a:schemeClr val="tx1"/>
                </a:solidFill>
              </a:rPr>
              <a:t>„Podpora velkých zaměstnavatelů k zavádění firemních plánů mobility“</a:t>
            </a:r>
          </a:p>
          <a:p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</p:txBody>
      </p:sp>
    </p:spTree>
    <p:extLst>
      <p:ext uri="{BB962C8B-B14F-4D97-AF65-F5344CB8AC3E}">
        <p14:creationId xmlns:p14="http://schemas.microsoft.com/office/powerpoint/2010/main" val="7248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 fontScale="90000"/>
          </a:bodyPr>
          <a:lstStyle/>
          <a:p>
            <a:br>
              <a:rPr lang="cs-CZ" altLang="cs-CZ" sz="2800" b="1" dirty="0">
                <a:solidFill>
                  <a:srgbClr val="0070C0"/>
                </a:solidFill>
              </a:rPr>
            </a:br>
            <a:r>
              <a:rPr lang="cs-CZ" altLang="cs-CZ" sz="3100" b="1" dirty="0">
                <a:solidFill>
                  <a:srgbClr val="1EA2C1"/>
                </a:solidFill>
              </a:rPr>
              <a:t>Balíček pro městskou mobilitu (2013)</a:t>
            </a:r>
            <a:br>
              <a:rPr lang="cs-CZ" altLang="cs-CZ" sz="3100" b="1" dirty="0">
                <a:solidFill>
                  <a:srgbClr val="1EA2C1"/>
                </a:solidFill>
              </a:rPr>
            </a:br>
            <a:endParaRPr lang="cs-CZ" sz="31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rgbClr val="1EA2C1"/>
                </a:solidFill>
              </a:rPr>
              <a:t>Urban Mobility </a:t>
            </a:r>
            <a:r>
              <a:rPr lang="cs-CZ" sz="1800" b="1" dirty="0" err="1">
                <a:solidFill>
                  <a:srgbClr val="1EA2C1"/>
                </a:solidFill>
              </a:rPr>
              <a:t>Package</a:t>
            </a:r>
            <a:r>
              <a:rPr lang="cs-CZ" sz="1800" b="1" dirty="0">
                <a:solidFill>
                  <a:srgbClr val="1EA2C1"/>
                </a:solidFill>
              </a:rPr>
              <a:t> </a:t>
            </a:r>
            <a:r>
              <a:rPr lang="cs-CZ" altLang="cs-CZ" sz="1800" b="1" dirty="0">
                <a:solidFill>
                  <a:srgbClr val="1EA2C1"/>
                </a:solidFill>
              </a:rPr>
              <a:t>(2013)</a:t>
            </a:r>
          </a:p>
          <a:p>
            <a:endParaRPr lang="cs-CZ" altLang="cs-CZ" sz="1400" dirty="0"/>
          </a:p>
          <a:p>
            <a:r>
              <a:rPr lang="cs-CZ" altLang="cs-CZ" sz="1600" dirty="0">
                <a:solidFill>
                  <a:schemeClr val="tx1"/>
                </a:solidFill>
              </a:rPr>
              <a:t>EK chce posílit udržitelnou dopravu ve městech: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sdílení zkušeností, šíření </a:t>
            </a:r>
            <a:r>
              <a:rPr lang="cs-CZ" sz="1600" b="1" dirty="0">
                <a:solidFill>
                  <a:schemeClr val="tx1"/>
                </a:solidFill>
              </a:rPr>
              <a:t>dobré praxe </a:t>
            </a:r>
            <a:r>
              <a:rPr lang="cs-CZ" sz="1600" dirty="0">
                <a:solidFill>
                  <a:schemeClr val="tx1"/>
                </a:solidFill>
              </a:rPr>
              <a:t>a evropská spolupráce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poskytování cílené </a:t>
            </a:r>
            <a:r>
              <a:rPr lang="cs-CZ" sz="1600" b="1" dirty="0">
                <a:solidFill>
                  <a:schemeClr val="tx1"/>
                </a:solidFill>
              </a:rPr>
              <a:t>finanční podpory</a:t>
            </a:r>
            <a:endParaRPr lang="cs-CZ" sz="1600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zaměření na </a:t>
            </a:r>
            <a:r>
              <a:rPr lang="cs-CZ" sz="1600" b="1" dirty="0">
                <a:solidFill>
                  <a:schemeClr val="tx1"/>
                </a:solidFill>
              </a:rPr>
              <a:t>výzkum a inovaci </a:t>
            </a:r>
            <a:r>
              <a:rPr lang="cs-CZ" sz="1600" dirty="0">
                <a:solidFill>
                  <a:schemeClr val="tx1"/>
                </a:solidFill>
              </a:rPr>
              <a:t>– nová řešení dopravních problémů ve městech,  H2020, </a:t>
            </a:r>
            <a:r>
              <a:rPr lang="cs-CZ" sz="1600" dirty="0" err="1">
                <a:solidFill>
                  <a:schemeClr val="tx1"/>
                </a:solidFill>
              </a:rPr>
              <a:t>Civitas</a:t>
            </a:r>
            <a:r>
              <a:rPr lang="cs-CZ" sz="1600" dirty="0">
                <a:solidFill>
                  <a:schemeClr val="tx1"/>
                </a:solidFill>
              </a:rPr>
              <a:t>, Smart </a:t>
            </a:r>
            <a:r>
              <a:rPr lang="cs-CZ" sz="1600" dirty="0" err="1">
                <a:solidFill>
                  <a:schemeClr val="tx1"/>
                </a:solidFill>
              </a:rPr>
              <a:t>cities</a:t>
            </a:r>
            <a:r>
              <a:rPr lang="cs-CZ" sz="1600" dirty="0">
                <a:solidFill>
                  <a:schemeClr val="tx1"/>
                </a:solidFill>
              </a:rPr>
              <a:t> (partnerství pro inovaci)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zapojení </a:t>
            </a:r>
            <a:r>
              <a:rPr lang="cs-CZ" sz="1600" b="1" dirty="0">
                <a:solidFill>
                  <a:schemeClr val="tx1"/>
                </a:solidFill>
              </a:rPr>
              <a:t>národní úrovně </a:t>
            </a:r>
            <a:r>
              <a:rPr lang="cs-CZ" sz="1600" dirty="0">
                <a:solidFill>
                  <a:schemeClr val="tx1"/>
                </a:solidFill>
              </a:rPr>
              <a:t>členských států - zajistit rámcové podmínky pro místní úřady (+ operační programy v dopravě), v ČR povinný SUMP/SUMF pro financování z OP</a:t>
            </a:r>
          </a:p>
          <a:p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</p:txBody>
      </p:sp>
    </p:spTree>
    <p:extLst>
      <p:ext uri="{BB962C8B-B14F-4D97-AF65-F5344CB8AC3E}">
        <p14:creationId xmlns:p14="http://schemas.microsoft.com/office/powerpoint/2010/main" val="3782498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  <a:ea typeface="ＭＳ Ｐゴシック" pitchFamily="-106" charset="-128"/>
              </a:rPr>
              <a:t>Evropská strategie pro nízko-emisní mobilitu (2016)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Autofit/>
          </a:bodyPr>
          <a:lstStyle/>
          <a:p>
            <a:br>
              <a:rPr lang="cs-CZ" sz="1400" b="1" dirty="0">
                <a:solidFill>
                  <a:srgbClr val="0070C0"/>
                </a:solidFill>
                <a:ea typeface="ＭＳ Ｐゴシック" pitchFamily="-106" charset="-128"/>
              </a:rPr>
            </a:br>
            <a:r>
              <a:rPr lang="cs-CZ" sz="1800" b="1" dirty="0" err="1">
                <a:solidFill>
                  <a:srgbClr val="1EA2C1"/>
                </a:solidFill>
                <a:ea typeface="ＭＳ Ｐゴシック" pitchFamily="-106" charset="-128"/>
              </a:rPr>
              <a:t>European</a:t>
            </a:r>
            <a:r>
              <a:rPr lang="cs-CZ" sz="1800" b="1" dirty="0">
                <a:solidFill>
                  <a:srgbClr val="1EA2C1"/>
                </a:solidFill>
                <a:ea typeface="ＭＳ Ｐゴシック" pitchFamily="-106" charset="-128"/>
              </a:rPr>
              <a:t> </a:t>
            </a:r>
            <a:r>
              <a:rPr lang="cs-CZ" sz="1800" b="1" dirty="0" err="1">
                <a:solidFill>
                  <a:srgbClr val="1EA2C1"/>
                </a:solidFill>
                <a:ea typeface="ＭＳ Ｐゴシック" pitchFamily="-106" charset="-128"/>
              </a:rPr>
              <a:t>Strategy</a:t>
            </a:r>
            <a:r>
              <a:rPr lang="cs-CZ" sz="1800" b="1" dirty="0">
                <a:solidFill>
                  <a:srgbClr val="1EA2C1"/>
                </a:solidFill>
                <a:ea typeface="ＭＳ Ｐゴシック" pitchFamily="-106" charset="-128"/>
              </a:rPr>
              <a:t> </a:t>
            </a:r>
            <a:r>
              <a:rPr lang="cs-CZ" sz="1800" b="1" dirty="0" err="1">
                <a:solidFill>
                  <a:srgbClr val="1EA2C1"/>
                </a:solidFill>
                <a:ea typeface="ＭＳ Ｐゴシック" pitchFamily="-106" charset="-128"/>
              </a:rPr>
              <a:t>for</a:t>
            </a:r>
            <a:r>
              <a:rPr lang="cs-CZ" sz="1800" b="1" dirty="0">
                <a:solidFill>
                  <a:srgbClr val="1EA2C1"/>
                </a:solidFill>
                <a:ea typeface="ＭＳ Ｐゴシック" pitchFamily="-106" charset="-128"/>
              </a:rPr>
              <a:t> </a:t>
            </a:r>
            <a:r>
              <a:rPr lang="cs-CZ" sz="1800" b="1" dirty="0" err="1">
                <a:solidFill>
                  <a:srgbClr val="1EA2C1"/>
                </a:solidFill>
                <a:ea typeface="ＭＳ Ｐゴシック" pitchFamily="-106" charset="-128"/>
              </a:rPr>
              <a:t>low-emission</a:t>
            </a:r>
            <a:r>
              <a:rPr lang="cs-CZ" sz="1800" b="1" dirty="0">
                <a:solidFill>
                  <a:srgbClr val="1EA2C1"/>
                </a:solidFill>
                <a:ea typeface="ＭＳ Ｐゴシック" pitchFamily="-106" charset="-128"/>
              </a:rPr>
              <a:t> mobility COM 2016(501)</a:t>
            </a:r>
            <a:r>
              <a:rPr lang="cs-CZ" sz="1800" b="1" dirty="0" err="1">
                <a:solidFill>
                  <a:srgbClr val="1EA2C1"/>
                </a:solidFill>
                <a:ea typeface="ＭＳ Ｐゴシック" pitchFamily="-106" charset="-128"/>
              </a:rPr>
              <a:t>final</a:t>
            </a:r>
            <a:endParaRPr lang="cs-CZ" altLang="cs-CZ" sz="1800" dirty="0">
              <a:solidFill>
                <a:srgbClr val="1EA2C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/>
                </a:solidFill>
              </a:rPr>
              <a:t>principy jako </a:t>
            </a:r>
            <a:r>
              <a:rPr lang="cs-CZ" sz="1600" dirty="0" err="1">
                <a:solidFill>
                  <a:schemeClr val="tx1"/>
                </a:solidFill>
              </a:rPr>
              <a:t>multimodalita</a:t>
            </a:r>
            <a:r>
              <a:rPr lang="cs-CZ" sz="1600" dirty="0">
                <a:solidFill>
                  <a:schemeClr val="tx1"/>
                </a:solidFill>
              </a:rPr>
              <a:t>, podpora veřejné dopravy; spravedlivé zpoplatnění, chytré technologie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/>
                </a:solidFill>
              </a:rPr>
              <a:t>vozidla s nulovými emisemi skleníkových plynů – integrace </a:t>
            </a:r>
            <a:r>
              <a:rPr lang="cs-CZ" sz="1600" dirty="0" err="1">
                <a:solidFill>
                  <a:schemeClr val="tx1"/>
                </a:solidFill>
              </a:rPr>
              <a:t>elektromobility</a:t>
            </a:r>
            <a:r>
              <a:rPr lang="cs-CZ" sz="1600" dirty="0">
                <a:solidFill>
                  <a:schemeClr val="tx1"/>
                </a:solidFill>
              </a:rPr>
              <a:t> do energetického systému apod.  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endParaRPr lang="cs-CZ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/>
                </a:solidFill>
              </a:rPr>
              <a:t>integrace územního a dopravního plánování (poptávka po dopravě)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1EA2C1"/>
                </a:solidFill>
              </a:rPr>
              <a:t>změny dělby přepravní práce</a:t>
            </a:r>
            <a:r>
              <a:rPr lang="cs-CZ" sz="1600" dirty="0">
                <a:solidFill>
                  <a:srgbClr val="1EA2C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– nabídka alternativ (sdílení mobilita, veřejná  doprava) </a:t>
            </a:r>
          </a:p>
          <a:p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27769F-CAD1-4EBC-BBEF-06A0A74F2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485" y="4677829"/>
            <a:ext cx="3115104" cy="17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78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838200" y="1711857"/>
            <a:ext cx="10515600" cy="63200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  <a:ea typeface="ＭＳ Ｐゴシック" pitchFamily="-106" charset="-128"/>
              </a:rPr>
              <a:t>Zelená dohoda pro Evropu - Green </a:t>
            </a:r>
            <a:r>
              <a:rPr lang="cs-CZ" sz="2800" b="1" dirty="0" err="1">
                <a:solidFill>
                  <a:srgbClr val="1EA2C1"/>
                </a:solidFill>
                <a:ea typeface="ＭＳ Ｐゴシック" pitchFamily="-106" charset="-128"/>
              </a:rPr>
              <a:t>Deal</a:t>
            </a:r>
            <a:r>
              <a:rPr lang="cs-CZ" sz="2800" b="1" dirty="0">
                <a:solidFill>
                  <a:srgbClr val="1EA2C1"/>
                </a:solidFill>
                <a:ea typeface="ＭＳ Ｐゴシック" pitchFamily="-106" charset="-128"/>
              </a:rPr>
              <a:t> </a:t>
            </a:r>
            <a:r>
              <a:rPr lang="cs-CZ" sz="2800" b="1" dirty="0" err="1">
                <a:solidFill>
                  <a:srgbClr val="1EA2C1"/>
                </a:solidFill>
                <a:ea typeface="ＭＳ Ｐゴシック" pitchFamily="-106" charset="-128"/>
              </a:rPr>
              <a:t>for</a:t>
            </a:r>
            <a:r>
              <a:rPr lang="cs-CZ" sz="2800" b="1" dirty="0">
                <a:solidFill>
                  <a:srgbClr val="1EA2C1"/>
                </a:solidFill>
                <a:ea typeface="ＭＳ Ｐゴシック" pitchFamily="-106" charset="-128"/>
              </a:rPr>
              <a:t> </a:t>
            </a:r>
            <a:r>
              <a:rPr lang="cs-CZ" sz="2800" b="1" dirty="0" err="1">
                <a:solidFill>
                  <a:srgbClr val="1EA2C1"/>
                </a:solidFill>
                <a:ea typeface="ＭＳ Ｐゴシック" pitchFamily="-106" charset="-128"/>
              </a:rPr>
              <a:t>Europe</a:t>
            </a:r>
            <a:r>
              <a:rPr lang="cs-CZ" sz="2800" b="1" dirty="0">
                <a:solidFill>
                  <a:srgbClr val="1EA2C1"/>
                </a:solidFill>
                <a:ea typeface="ＭＳ Ｐゴシック" pitchFamily="-106" charset="-128"/>
              </a:rPr>
              <a:t> (2019)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21" name="Zástupný symbol pro obsah 20"/>
          <p:cNvSpPr>
            <a:spLocks noGrp="1"/>
          </p:cNvSpPr>
          <p:nvPr>
            <p:ph sz="half" idx="1"/>
          </p:nvPr>
        </p:nvSpPr>
        <p:spPr>
          <a:xfrm>
            <a:off x="672737" y="2598338"/>
            <a:ext cx="5181600" cy="3988886"/>
          </a:xfrm>
        </p:spPr>
        <p:txBody>
          <a:bodyPr>
            <a:normAutofit/>
          </a:bodyPr>
          <a:lstStyle/>
          <a:p>
            <a:r>
              <a:rPr lang="cs-CZ" sz="1800" b="1" dirty="0"/>
              <a:t>klimatická neutralita do roku 2050</a:t>
            </a:r>
          </a:p>
          <a:p>
            <a:r>
              <a:rPr lang="cs-CZ" sz="1800" dirty="0"/>
              <a:t>doprava – téměř 25% emisí skleníkových plynů ve městech  EU </a:t>
            </a:r>
          </a:p>
          <a:p>
            <a:r>
              <a:rPr lang="cs-CZ" sz="1800" b="1" dirty="0"/>
              <a:t>cíl:</a:t>
            </a:r>
            <a:r>
              <a:rPr lang="cs-CZ" sz="1800" dirty="0"/>
              <a:t> </a:t>
            </a:r>
            <a:r>
              <a:rPr lang="cs-CZ" sz="1800" b="1" dirty="0"/>
              <a:t>snížit emise skleníkových plynů z dopravy do 2030 o  55 % ve srovnání s rokem 1990</a:t>
            </a:r>
            <a:r>
              <a:rPr lang="cs-CZ" sz="1800" dirty="0"/>
              <a:t> </a:t>
            </a:r>
          </a:p>
          <a:p>
            <a:r>
              <a:rPr lang="cs-CZ" sz="1800" b="1" dirty="0"/>
              <a:t>cíl:</a:t>
            </a:r>
            <a:r>
              <a:rPr lang="cs-CZ" sz="1800" dirty="0"/>
              <a:t> </a:t>
            </a:r>
            <a:r>
              <a:rPr lang="cs-CZ" sz="1800" b="1" dirty="0"/>
              <a:t>snížit emise skleníkových plynů z dopravy do 2050 o  90 % ve srovnání s rokem 1990</a:t>
            </a:r>
            <a:r>
              <a:rPr lang="cs-CZ" sz="1800" dirty="0"/>
              <a:t> </a:t>
            </a:r>
          </a:p>
          <a:p>
            <a:r>
              <a:rPr lang="cs-CZ" sz="1800" dirty="0"/>
              <a:t>úkol: zavádět čistší, levnější a zdravější formy soukromé a veřejné dopravy, </a:t>
            </a:r>
            <a:r>
              <a:rPr lang="cs-CZ" sz="1800" dirty="0" err="1"/>
              <a:t>elektromobilita</a:t>
            </a:r>
            <a:r>
              <a:rPr lang="cs-CZ" sz="1800" dirty="0"/>
              <a:t>, alternativní paliva a pohony </a:t>
            </a:r>
          </a:p>
          <a:p>
            <a:r>
              <a:rPr lang="cs-CZ" sz="1800" b="1" dirty="0">
                <a:solidFill>
                  <a:srgbClr val="1EA2C1"/>
                </a:solidFill>
              </a:rPr>
              <a:t>Strategie pro udržitelnou a inteligentní mobilitu </a:t>
            </a:r>
            <a:r>
              <a:rPr lang="cs-CZ" sz="1800" dirty="0"/>
              <a:t>– rozpracovává dopravní řešení </a:t>
            </a: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pic>
        <p:nvPicPr>
          <p:cNvPr id="2" name="Zástupný symbol pro obsah 1">
            <a:extLst>
              <a:ext uri="{FF2B5EF4-FFF2-40B4-BE49-F238E27FC236}">
                <a16:creationId xmlns:a16="http://schemas.microsoft.com/office/drawing/2014/main" id="{43492CDD-A3AB-4ED0-B1B9-A3D34DEBE0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62675" y="2153265"/>
            <a:ext cx="6051440" cy="427009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</p:txBody>
      </p:sp>
    </p:spTree>
    <p:extLst>
      <p:ext uri="{BB962C8B-B14F-4D97-AF65-F5344CB8AC3E}">
        <p14:creationId xmlns:p14="http://schemas.microsoft.com/office/powerpoint/2010/main" val="2682836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7085" y="1705707"/>
            <a:ext cx="10620162" cy="638049"/>
          </a:xfrm>
        </p:spPr>
        <p:txBody>
          <a:bodyPr anchor="ctr">
            <a:normAutofit fontScale="90000"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Strategie pro udržitelnou a inteligentní městskou mobilitu (SWD 2020(331)</a:t>
            </a:r>
            <a:r>
              <a:rPr lang="cs-CZ" sz="2800" b="1" dirty="0" err="1">
                <a:solidFill>
                  <a:srgbClr val="1EA2C1"/>
                </a:solidFill>
              </a:rPr>
              <a:t>final</a:t>
            </a:r>
            <a:r>
              <a:rPr lang="cs-CZ" sz="2800" b="1" dirty="0">
                <a:solidFill>
                  <a:srgbClr val="1EA2C1"/>
                </a:solidFill>
              </a:rPr>
              <a:t>)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592083"/>
            <a:ext cx="10533189" cy="4012477"/>
          </a:xfrm>
        </p:spPr>
        <p:txBody>
          <a:bodyPr>
            <a:noAutofit/>
          </a:bodyPr>
          <a:lstStyle/>
          <a:p>
            <a:pPr lvl="0" algn="just"/>
            <a:r>
              <a:rPr lang="en-US" sz="1800" b="1" dirty="0">
                <a:solidFill>
                  <a:srgbClr val="1EA2C1"/>
                </a:solidFill>
              </a:rPr>
              <a:t>Sustainable and Smart Mobility Strategy – putting European transport on track for the future</a:t>
            </a:r>
            <a:r>
              <a:rPr lang="cs-CZ" sz="1800" b="1" dirty="0">
                <a:solidFill>
                  <a:srgbClr val="1EA2C1"/>
                </a:solidFill>
              </a:rPr>
              <a:t> (2020)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dirty="0">
                <a:solidFill>
                  <a:schemeClr val="tx1"/>
                </a:solidFill>
              </a:rPr>
              <a:t>Jak je uvedeno v plánu dosažení cíle v oblasti klimatu do roku 2030, </a:t>
            </a:r>
            <a:r>
              <a:rPr lang="cs-CZ" sz="1600" b="1" dirty="0">
                <a:solidFill>
                  <a:schemeClr val="tx1"/>
                </a:solidFill>
              </a:rPr>
              <a:t>zvýšení podílu hromadné dopravy, chůze a cyklistické dopravy, jakož i automatizovaná, propojená a multimodální mobilita </a:t>
            </a:r>
            <a:r>
              <a:rPr lang="cs-CZ" sz="1600" dirty="0">
                <a:solidFill>
                  <a:schemeClr val="tx1"/>
                </a:solidFill>
              </a:rPr>
              <a:t>výrazně sníží znečištění a kongesci v důsledku dopravy, zejména ve městech, a zlepší zdraví a životní podmínky lidí. </a:t>
            </a:r>
            <a:r>
              <a:rPr lang="cs-CZ" sz="1600" b="1" dirty="0">
                <a:solidFill>
                  <a:schemeClr val="tx1"/>
                </a:solidFill>
              </a:rPr>
              <a:t>Města jsou, a měla by proto zůstat, v čele přechodu k větší udržitelnosti</a:t>
            </a:r>
            <a:r>
              <a:rPr lang="cs-CZ" sz="1600" dirty="0">
                <a:solidFill>
                  <a:schemeClr val="tx1"/>
                </a:solidFill>
              </a:rPr>
              <a:t>. </a:t>
            </a:r>
          </a:p>
          <a:p>
            <a:pPr lvl="0" algn="just"/>
            <a:r>
              <a:rPr lang="cs-CZ" sz="1600" b="1" dirty="0">
                <a:solidFill>
                  <a:schemeClr val="tx1"/>
                </a:solidFill>
              </a:rPr>
              <a:t>Komise bude dále spolupracovat s městy a členskými státy, aby zajistila, že všechna velká a střední města, která jsou městskými uzly sítě TEN-T, zavedou do roku 2030 vlastní plány udržitelné městské mobility. </a:t>
            </a:r>
            <a:r>
              <a:rPr lang="cs-CZ" sz="1600" dirty="0">
                <a:solidFill>
                  <a:schemeClr val="tx1"/>
                </a:solidFill>
              </a:rPr>
              <a:t>Plány by měly obsahovat nové cíle, například nulové emise a nulové množství smrtelných nehod na silnicích. Růst zaznamenaly aktivní druhy dopravy, jako je cyklistika, přičemž města nahlásila více než 2 300 km nové cyklistické infrastruktury. V příštím desetiletí by se tento rozsah měl zdvojnásobit na 5 000 km bezpečných jízdních pruhů pro cyklisty. Komise rovněž zvažuje vytvoření mise v oblasti klimaticky neutrálních a inteligentních měst jako strategické priority pro společné opatření s cílem dosáhnout dekarbonizace ve velkém počtu evropských měst do roku 2030.</a:t>
            </a:r>
          </a:p>
          <a:p>
            <a:pPr algn="just"/>
            <a:r>
              <a:rPr lang="cs-CZ" sz="1600" dirty="0">
                <a:solidFill>
                  <a:schemeClr val="tx1"/>
                </a:solidFill>
              </a:rPr>
              <a:t>Cílem evropských výzkumných a inovačních misí bude poskytnout řešení pro některé z největších výzev, kterým náš svět čelí. Jsou nedílnou součástí rámcového programu </a:t>
            </a:r>
            <a:r>
              <a:rPr lang="cs-CZ" sz="1600" b="1" dirty="0">
                <a:solidFill>
                  <a:schemeClr val="tx1"/>
                </a:solidFill>
              </a:rPr>
              <a:t>Horizont Evropa, který začíná v roce 2021. </a:t>
            </a:r>
          </a:p>
          <a:p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</p:txBody>
      </p:sp>
    </p:spTree>
    <p:extLst>
      <p:ext uri="{BB962C8B-B14F-4D97-AF65-F5344CB8AC3E}">
        <p14:creationId xmlns:p14="http://schemas.microsoft.com/office/powerpoint/2010/main" val="3627478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 fontScale="90000"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Národní strategické dokumenty s vlivem na plánování udržitelné městské mobility – příklad České republiky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</a:rPr>
              <a:t>Dopravní politika ČR – 2021-2027 s výhledem do roku 2050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</a:rPr>
              <a:t>Koncepce městské a aktivní mobility (2020) – doporučená opatření dle velikosti měst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</a:rPr>
              <a:t>Koncepce veřejné dopravy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</a:rPr>
              <a:t>Metodika SUMP 2015, aktualizace 2021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</a:rPr>
              <a:t>Sektorové politiky – Politika územního rozvoje ČR (MMR), Strategie regionálního rozvoje 2021+ (MMR), Strategický rámec udržitelného rozvoje ČR (MŽP)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</a:rPr>
              <a:t>Národní program snižování emisí ČR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</a:rPr>
              <a:t>Státní energetická koncepce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</a:rPr>
              <a:t>Národní akční plán čisté mobility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</a:rPr>
              <a:t>Specifické směrnice (emisní limity, o výběru poplatků z nákladní dopravy, interoperabilita mýtného, o podpoře čistých a energeticky účinných vozidel…)</a:t>
            </a:r>
          </a:p>
          <a:p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</p:txBody>
      </p:sp>
    </p:spTree>
    <p:extLst>
      <p:ext uri="{BB962C8B-B14F-4D97-AF65-F5344CB8AC3E}">
        <p14:creationId xmlns:p14="http://schemas.microsoft.com/office/powerpoint/2010/main" val="3333469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Dopravní politika ČR – 2021-2027 s výhledem do roku 2050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chemeClr val="tx1"/>
                </a:solidFill>
              </a:rPr>
              <a:t>Specifický cíl 1.3: Doprava v metropolích a aglomeracích, SUMP</a:t>
            </a:r>
          </a:p>
          <a:p>
            <a:endParaRPr lang="cs-CZ" sz="1800" b="1" dirty="0">
              <a:solidFill>
                <a:schemeClr val="tx1"/>
              </a:solidFill>
            </a:endParaRPr>
          </a:p>
          <a:p>
            <a:r>
              <a:rPr lang="cs-CZ" sz="1800" b="1" dirty="0">
                <a:solidFill>
                  <a:schemeClr val="tx1"/>
                </a:solidFill>
              </a:rPr>
              <a:t>Rozpracován do plánů mobility a strategií krajské obslužnosti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Předcházení potřebám po mobilitě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Podpora využívání alternativních způsobů dopravy (veřejná hromadná doprava, aktivní mobilita)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Snižování negativních vlivů jednotlivých druhů dopravy ve městě na veřejné zdraví, jakož i globální změny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Humanizace uličního prostoru tak, aby se ulice staly multifunkčním prostorem a nikoliv jen jednoúčelovou kapacitní dopravní a parkovací infrastrukturou</a:t>
            </a:r>
          </a:p>
          <a:p>
            <a:endParaRPr lang="cs-CZ" sz="1600" b="1" dirty="0">
              <a:solidFill>
                <a:schemeClr val="tx1"/>
              </a:solidFill>
            </a:endParaRPr>
          </a:p>
          <a:p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44057" y="458683"/>
            <a:ext cx="6925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</p:txBody>
      </p:sp>
    </p:spTree>
    <p:extLst>
      <p:ext uri="{BB962C8B-B14F-4D97-AF65-F5344CB8AC3E}">
        <p14:creationId xmlns:p14="http://schemas.microsoft.com/office/powerpoint/2010/main" val="90211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838200" y="1711857"/>
            <a:ext cx="10515600" cy="632004"/>
          </a:xfrm>
        </p:spPr>
        <p:txBody>
          <a:bodyPr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Řešená oblast </a:t>
            </a:r>
            <a:r>
              <a:rPr lang="cs-CZ" sz="2800" b="1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sump</a:t>
            </a:r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cyklu 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597553"/>
            <a:ext cx="5516478" cy="3760311"/>
          </a:xfrm>
        </p:spPr>
      </p:pic>
      <p:sp>
        <p:nvSpPr>
          <p:cNvPr id="22" name="Zástupný symbol pro obsah 21"/>
          <p:cNvSpPr>
            <a:spLocks noGrp="1"/>
          </p:cNvSpPr>
          <p:nvPr>
            <p:ph sz="half" idx="2"/>
          </p:nvPr>
        </p:nvSpPr>
        <p:spPr>
          <a:xfrm>
            <a:off x="6567854" y="2597555"/>
            <a:ext cx="4785946" cy="3760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02 – plánovací rámec, podpůrná politika a kontext pro uplatnění plánů mobility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</p:txBody>
      </p:sp>
    </p:spTree>
    <p:extLst>
      <p:ext uri="{BB962C8B-B14F-4D97-AF65-F5344CB8AC3E}">
        <p14:creationId xmlns:p14="http://schemas.microsoft.com/office/powerpoint/2010/main" val="1616718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Dopravní politika ČR – 2021-2027 s výhledem do roku 2050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818529" cy="3853462"/>
          </a:xfr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chemeClr val="tx1"/>
                </a:solidFill>
              </a:rPr>
              <a:t>Specifický cíl 1.3: Doprava v metropolích a aglomeracích, SUMP</a:t>
            </a:r>
          </a:p>
          <a:p>
            <a:endParaRPr lang="cs-CZ" sz="1800" b="1" dirty="0">
              <a:solidFill>
                <a:schemeClr val="tx1"/>
              </a:solidFill>
            </a:endParaRPr>
          </a:p>
          <a:p>
            <a:r>
              <a:rPr lang="cs-CZ" sz="1800" b="1" dirty="0">
                <a:solidFill>
                  <a:schemeClr val="tx1"/>
                </a:solidFill>
              </a:rPr>
              <a:t>Opatření:</a:t>
            </a:r>
            <a:endParaRPr lang="cs-CZ" sz="1800" dirty="0">
              <a:solidFill>
                <a:schemeClr val="tx1"/>
              </a:solidFill>
            </a:endParaRPr>
          </a:p>
          <a:p>
            <a:pPr lvl="1" algn="just"/>
            <a:r>
              <a:rPr lang="cs-CZ" sz="1800" dirty="0">
                <a:solidFill>
                  <a:schemeClr val="tx1"/>
                </a:solidFill>
              </a:rPr>
              <a:t>Na základě implementace </a:t>
            </a:r>
            <a:r>
              <a:rPr lang="cs-CZ" sz="1800" b="1" dirty="0">
                <a:solidFill>
                  <a:schemeClr val="tx1"/>
                </a:solidFill>
              </a:rPr>
              <a:t>plánů udržitelné městské mobility přetvořit veřejný prostor ve městech</a:t>
            </a:r>
            <a:r>
              <a:rPr lang="cs-CZ" sz="1800" dirty="0">
                <a:solidFill>
                  <a:schemeClr val="tx1"/>
                </a:solidFill>
              </a:rPr>
              <a:t> na prostor multifunkční s vhodnými parametry pro veřejný život. </a:t>
            </a:r>
            <a:endParaRPr lang="cs-CZ" sz="1800" i="1" dirty="0">
              <a:solidFill>
                <a:schemeClr val="tx1"/>
              </a:solidFill>
            </a:endParaRPr>
          </a:p>
          <a:p>
            <a:pPr lvl="1" algn="just"/>
            <a:r>
              <a:rPr lang="cs-CZ" sz="1800" b="1" dirty="0">
                <a:solidFill>
                  <a:schemeClr val="tx1"/>
                </a:solidFill>
              </a:rPr>
              <a:t>Snižovat stupně automobilizace </a:t>
            </a:r>
            <a:r>
              <a:rPr lang="cs-CZ" sz="1800" dirty="0">
                <a:solidFill>
                  <a:schemeClr val="tx1"/>
                </a:solidFill>
              </a:rPr>
              <a:t>ve velkých městech a jejich </a:t>
            </a:r>
            <a:r>
              <a:rPr lang="cs-CZ" sz="1800" dirty="0" err="1">
                <a:solidFill>
                  <a:schemeClr val="tx1"/>
                </a:solidFill>
              </a:rPr>
              <a:t>suburbánních</a:t>
            </a:r>
            <a:r>
              <a:rPr lang="cs-CZ" sz="1800" dirty="0">
                <a:solidFill>
                  <a:schemeClr val="tx1"/>
                </a:solidFill>
              </a:rPr>
              <a:t> oblastech a zvyšovat podíl využívání </a:t>
            </a:r>
            <a:r>
              <a:rPr lang="cs-CZ" sz="1800" b="1" dirty="0">
                <a:solidFill>
                  <a:schemeClr val="tx1"/>
                </a:solidFill>
              </a:rPr>
              <a:t>veřejné hromadné a aktivní dopravy</a:t>
            </a:r>
            <a:r>
              <a:rPr lang="cs-CZ" sz="1800" dirty="0">
                <a:solidFill>
                  <a:schemeClr val="tx1"/>
                </a:solidFill>
              </a:rPr>
              <a:t>.</a:t>
            </a:r>
            <a:endParaRPr lang="cs-CZ" sz="1800" i="1" dirty="0">
              <a:solidFill>
                <a:schemeClr val="tx1"/>
              </a:solidFill>
            </a:endParaRPr>
          </a:p>
          <a:p>
            <a:pPr lvl="1" algn="just"/>
            <a:r>
              <a:rPr lang="cs-CZ" sz="1800" dirty="0">
                <a:solidFill>
                  <a:schemeClr val="tx1"/>
                </a:solidFill>
              </a:rPr>
              <a:t>Rozvíjet </a:t>
            </a:r>
            <a:r>
              <a:rPr lang="cs-CZ" sz="1800" b="1" dirty="0">
                <a:solidFill>
                  <a:schemeClr val="tx1"/>
                </a:solidFill>
              </a:rPr>
              <a:t>služby související s mobilitou osob a věcí </a:t>
            </a:r>
            <a:r>
              <a:rPr lang="cs-CZ" sz="1800" dirty="0">
                <a:solidFill>
                  <a:schemeClr val="tx1"/>
                </a:solidFill>
              </a:rPr>
              <a:t>zaměřené na spektrum možností uspokojování mobility, které budou </a:t>
            </a:r>
            <a:r>
              <a:rPr lang="cs-CZ" sz="1800" b="1" dirty="0">
                <a:solidFill>
                  <a:schemeClr val="tx1"/>
                </a:solidFill>
              </a:rPr>
              <a:t>alternativou k individuální automobilové dopravě </a:t>
            </a:r>
            <a:r>
              <a:rPr lang="cs-CZ" sz="1800" dirty="0">
                <a:solidFill>
                  <a:schemeClr val="tx1"/>
                </a:solidFill>
              </a:rPr>
              <a:t>(včetně zohlednění specifických potřeb jednotlivých skupin obyvatel jako jsou např. děti, senioři, pečující osoby, osoby s omezenou schopností pohybu, orientace a komunikace).</a:t>
            </a:r>
            <a:endParaRPr lang="cs-CZ" sz="1800" i="1" dirty="0">
              <a:solidFill>
                <a:schemeClr val="tx1"/>
              </a:solidFill>
            </a:endParaRPr>
          </a:p>
          <a:p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</p:txBody>
      </p:sp>
    </p:spTree>
    <p:extLst>
      <p:ext uri="{BB962C8B-B14F-4D97-AF65-F5344CB8AC3E}">
        <p14:creationId xmlns:p14="http://schemas.microsoft.com/office/powerpoint/2010/main" val="1415075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Odkazy, zdroje, literatura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900" dirty="0"/>
              <a:t>European Commission. (2011). </a:t>
            </a:r>
            <a:r>
              <a:rPr lang="en-GB" sz="1900" b="1" dirty="0"/>
              <a:t>White Paper: Roadmap to a Single European Transport Area - Towards a competitive and resource efficient transport system</a:t>
            </a:r>
            <a:r>
              <a:rPr lang="en-GB" sz="1900" dirty="0"/>
              <a:t>. </a:t>
            </a:r>
            <a:r>
              <a:rPr lang="cs-CZ" sz="1900" dirty="0"/>
              <a:t>COM(2011) 144 </a:t>
            </a:r>
            <a:r>
              <a:rPr lang="cs-CZ" sz="1900" dirty="0" err="1"/>
              <a:t>final</a:t>
            </a:r>
            <a:r>
              <a:rPr lang="cs-CZ" sz="1900" dirty="0"/>
              <a:t>. </a:t>
            </a:r>
            <a:r>
              <a:rPr lang="en-GB" sz="1900" u="sng" dirty="0">
                <a:hlinkClick r:id="rId3"/>
              </a:rPr>
              <a:t>https://eur-lex.europa.eu/LexUriServ/LexUriServ.do?uri=COM:2011:0144:FIN:EN:PDF</a:t>
            </a:r>
            <a:r>
              <a:rPr lang="en-GB" sz="1900" dirty="0"/>
              <a:t> </a:t>
            </a:r>
            <a:endParaRPr lang="cs-CZ" sz="19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9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900" dirty="0"/>
              <a:t>European Commission. (2013). </a:t>
            </a:r>
            <a:r>
              <a:rPr lang="en-GB" sz="1900" b="1" i="1" dirty="0"/>
              <a:t>Urban Mobility Package - Together towards competitive and resource-efficient urban mobility</a:t>
            </a:r>
            <a:r>
              <a:rPr lang="en-GB" sz="1900" b="1" dirty="0"/>
              <a:t> (COM(2013)0913 final. </a:t>
            </a:r>
            <a:r>
              <a:rPr lang="en-GB" sz="1900" u="sng" dirty="0">
                <a:hlinkClick r:id="rId4"/>
              </a:rPr>
              <a:t>https://eur-lex.europa.eu/legal-content/EN/TXT/HTML/?uri=CELEX:52013DC0913&amp;from=EN</a:t>
            </a:r>
            <a:r>
              <a:rPr lang="en-GB" sz="1900" b="1" dirty="0"/>
              <a:t> </a:t>
            </a:r>
            <a:endParaRPr lang="cs-CZ" sz="1900" b="1" dirty="0"/>
          </a:p>
          <a:p>
            <a:endParaRPr lang="cs-CZ" sz="19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900" dirty="0"/>
              <a:t> </a:t>
            </a:r>
            <a:r>
              <a:rPr lang="en-GB" sz="1900" b="1" dirty="0"/>
              <a:t>European strategy</a:t>
            </a:r>
            <a:r>
              <a:rPr lang="en-GB" sz="1900" dirty="0"/>
              <a:t> </a:t>
            </a:r>
            <a:r>
              <a:rPr lang="en-GB" sz="1900" b="1" dirty="0"/>
              <a:t>for low-emission mobility</a:t>
            </a:r>
            <a:r>
              <a:rPr lang="en-GB" sz="1900" dirty="0"/>
              <a:t>, COM(2016) 501 final </a:t>
            </a:r>
            <a:r>
              <a:rPr lang="en-GB" sz="1900" dirty="0">
                <a:hlinkClick r:id="rId5"/>
              </a:rPr>
              <a:t>https://www.eea.europa.eu/policy-documents/a-european-strategy-for-low</a:t>
            </a:r>
            <a:r>
              <a:rPr lang="cs-CZ" sz="19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Sustainable and Smart Mobility Strategy – putting European transport on track for the future</a:t>
            </a:r>
            <a:r>
              <a:rPr lang="cs-CZ" sz="2000" dirty="0">
                <a:solidFill>
                  <a:schemeClr val="tx1"/>
                </a:solidFill>
              </a:rPr>
              <a:t> (SWD 2020(331)</a:t>
            </a:r>
            <a:r>
              <a:rPr lang="cs-CZ" sz="2000" dirty="0" err="1">
                <a:solidFill>
                  <a:schemeClr val="tx1"/>
                </a:solidFill>
              </a:rPr>
              <a:t>final</a:t>
            </a:r>
            <a:r>
              <a:rPr lang="cs-CZ" sz="2000" dirty="0">
                <a:solidFill>
                  <a:schemeClr val="tx1"/>
                </a:solidFill>
              </a:rPr>
              <a:t>) </a:t>
            </a:r>
            <a:r>
              <a:rPr lang="cs-CZ" sz="2000" dirty="0">
                <a:solidFill>
                  <a:schemeClr val="tx1"/>
                </a:solidFill>
                <a:hlinkClick r:id="rId6"/>
              </a:rPr>
              <a:t>https://eur-lex.europa.eu/legal-content/EN/TXT/?uri=CELEX%3A52020DC0789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endParaRPr lang="cs-CZ" sz="19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900" dirty="0" err="1"/>
              <a:t>European</a:t>
            </a:r>
            <a:r>
              <a:rPr lang="cs-CZ" sz="1900" dirty="0"/>
              <a:t> </a:t>
            </a:r>
            <a:r>
              <a:rPr lang="cs-CZ" sz="1900" dirty="0" err="1"/>
              <a:t>Commission</a:t>
            </a:r>
            <a:r>
              <a:rPr lang="cs-CZ" sz="1900" dirty="0"/>
              <a:t>. (2019). </a:t>
            </a:r>
            <a:r>
              <a:rPr lang="en-GB" sz="1900" i="1" dirty="0"/>
              <a:t>The European </a:t>
            </a:r>
            <a:r>
              <a:rPr lang="en-GB" sz="1900" b="1" i="1" dirty="0"/>
              <a:t>Green Deal</a:t>
            </a:r>
            <a:r>
              <a:rPr lang="en-GB" sz="1900" dirty="0"/>
              <a:t>. (COM (2019) 640 final. </a:t>
            </a:r>
            <a:r>
              <a:rPr lang="en-GB" sz="1900" u="sng" dirty="0">
                <a:hlinkClick r:id="rId7"/>
              </a:rPr>
              <a:t>https://ec.europa.eu/info/strategy/priorities-2019-2024/european-green-deal_en</a:t>
            </a:r>
            <a:endParaRPr lang="cs-CZ" sz="1900" u="sng" dirty="0"/>
          </a:p>
          <a:p>
            <a:endParaRPr lang="cs-CZ" sz="1900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900" b="1" dirty="0"/>
              <a:t>EU SUMP Guidelines</a:t>
            </a:r>
            <a:r>
              <a:rPr lang="en-GB" sz="1900" dirty="0"/>
              <a:t> - </a:t>
            </a:r>
            <a:r>
              <a:rPr lang="en-GB" sz="1900" dirty="0" err="1"/>
              <a:t>Rupprecht</a:t>
            </a:r>
            <a:r>
              <a:rPr lang="en-GB" sz="1900" dirty="0"/>
              <a:t> Consult (editor), </a:t>
            </a:r>
            <a:r>
              <a:rPr lang="en-GB" sz="1900" i="1" dirty="0"/>
              <a:t>Guidelines for Developing and Implementing a Sustainable Urban Mobility Plan</a:t>
            </a:r>
            <a:r>
              <a:rPr lang="en-GB" sz="1900" dirty="0"/>
              <a:t> (SUMP), Second Edition</a:t>
            </a:r>
            <a:r>
              <a:rPr lang="cs-CZ" sz="1900" dirty="0"/>
              <a:t>, 2019.</a:t>
            </a:r>
          </a:p>
          <a:p>
            <a:r>
              <a:rPr lang="en-GB" sz="1900" b="1" dirty="0"/>
              <a:t> </a:t>
            </a:r>
            <a:endParaRPr lang="cs-CZ" sz="1900" dirty="0"/>
          </a:p>
          <a:p>
            <a:endParaRPr lang="cs-CZ" dirty="0"/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Název prezentace/téma/oblast</a:t>
            </a:r>
          </a:p>
        </p:txBody>
      </p:sp>
    </p:spTree>
    <p:extLst>
      <p:ext uri="{BB962C8B-B14F-4D97-AF65-F5344CB8AC3E}">
        <p14:creationId xmlns:p14="http://schemas.microsoft.com/office/powerpoint/2010/main" val="262369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2" y="1564078"/>
            <a:ext cx="9421935" cy="746623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Děkuji za pozornost!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26943" y="319595"/>
            <a:ext cx="709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Mobility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2" y="5813922"/>
            <a:ext cx="2650923" cy="9214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8" y="5795998"/>
            <a:ext cx="3463939" cy="9460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5778754"/>
            <a:ext cx="2163114" cy="950981"/>
          </a:xfrm>
          <a:prstGeom prst="rect">
            <a:avLst/>
          </a:prstGeom>
        </p:spPr>
      </p:pic>
      <p:sp>
        <p:nvSpPr>
          <p:cNvPr id="10" name="Zástupný symbol pro text 2"/>
          <p:cNvSpPr txBox="1">
            <a:spLocks/>
          </p:cNvSpPr>
          <p:nvPr/>
        </p:nvSpPr>
        <p:spPr>
          <a:xfrm>
            <a:off x="717662" y="2447992"/>
            <a:ext cx="10756676" cy="3228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Informace o projektu: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Hlavním cílem projektu je zvýšit kvalitu výuky na zapojených univerzitách v oblasti managementu udržitelné městské mobility. Naší snahou je rozšířit praktické dovednosti studentů díky implementaci praktické projektové metody výuky. Důraz je kladen na reflexi výzev, s kterými se města potýkají v reálném světě, především pak na problematiku Plánu udržitelné městské mobility (SUMP). Projekt by měl přispět ke zlepšení znalostí a dovedností studentů souvisejících s pozicí manažerů mobility.</a:t>
            </a:r>
          </a:p>
          <a:p>
            <a:pPr algn="just">
              <a:lnSpc>
                <a:spcPct val="120000"/>
              </a:lnSpc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Zpracovatel tématu: Radomíra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Jordová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  <a:hlinkClick r:id="rId6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6"/>
              </a:rPr>
              <a:t>mobilita-ieep.cz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Link na web databáze</a:t>
            </a:r>
          </a:p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7769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0000" t="20073" r="10067" b="49977"/>
          <a:stretch/>
        </p:blipFill>
        <p:spPr>
          <a:xfrm>
            <a:off x="-1" y="0"/>
            <a:ext cx="12192001" cy="914399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837592" y="3323492"/>
            <a:ext cx="8818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  <a:latin typeface="Montserrat" panose="00000500000000000000" pitchFamily="2" charset="-18"/>
              </a:rPr>
              <a:t>NAVAZUJÍCÍ ČÁST ÚKOLŮ URČENA PRO UČITELE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89" y="248324"/>
            <a:ext cx="4973977" cy="13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64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OTÁZKY pro studenty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Co znamená udržitelnost v dopravě? Jaké hlavní aspekty udržitelné dopravy se nyní řeší na světové, evropské a národní úrovni?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Jaké jsou hlavní schválené evropské dokumenty a politiky, které podporují udržitelnou dopravu ve městech?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Jak se odráží téma plánů udržitelné městské mobility v těchto politikách?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Jaký předpokládaný dopad mají tyto politiky, především dopravní strategie typu SUMP? K čemu slouží? 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</p:txBody>
      </p:sp>
    </p:spTree>
    <p:extLst>
      <p:ext uri="{BB962C8B-B14F-4D97-AF65-F5344CB8AC3E}">
        <p14:creationId xmlns:p14="http://schemas.microsoft.com/office/powerpoint/2010/main" val="2795684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2" y="1564078"/>
            <a:ext cx="9421935" cy="746623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Děkuji za pozornost!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0130" y="286867"/>
            <a:ext cx="709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Mobility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2" y="5813922"/>
            <a:ext cx="2650923" cy="9214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8" y="5795998"/>
            <a:ext cx="3463939" cy="9460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5778754"/>
            <a:ext cx="2163114" cy="950981"/>
          </a:xfrm>
          <a:prstGeom prst="rect">
            <a:avLst/>
          </a:prstGeom>
        </p:spPr>
      </p:pic>
      <p:sp>
        <p:nvSpPr>
          <p:cNvPr id="10" name="Zástupný symbol pro text 2"/>
          <p:cNvSpPr txBox="1">
            <a:spLocks/>
          </p:cNvSpPr>
          <p:nvPr/>
        </p:nvSpPr>
        <p:spPr>
          <a:xfrm>
            <a:off x="717662" y="2447992"/>
            <a:ext cx="10756676" cy="3228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Informace o projektu: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Hlavním cílem projektu je zvýšit kvalitu výuky na zapojených univerzitách v oblasti managementu udržitelné městské mobility. Naší snahou je rozšířit praktické dovednosti studentů díky implementaci praktické projektové metody výuky. Důraz je kladen na reflexi výzev, s kterými se města potýkají v reálném světě, především pak na problematiku Plánu udržitelné městské mobility (SUMP). Projekt by měl přispět ke zlepšení znalostí a dovedností studentů souvisejících s pozicí manažerů mobility.</a:t>
            </a:r>
          </a:p>
          <a:p>
            <a:pPr algn="just">
              <a:lnSpc>
                <a:spcPct val="120000"/>
              </a:lnSpc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Zpracovatel tématu: Radomíra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Jordová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  <a:hlinkClick r:id="rId6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6"/>
              </a:rPr>
              <a:t>mobilita-ieep.cz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Link na web databáze</a:t>
            </a:r>
          </a:p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0776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Doprava ve městech – udržitelná?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pPr algn="just"/>
            <a:r>
              <a:rPr lang="cs-CZ" sz="2000" dirty="0">
                <a:solidFill>
                  <a:schemeClr val="tx1"/>
                </a:solidFill>
              </a:rPr>
              <a:t>„ Velká většina evropských občanů žije v městském prostředí, jejich každodenní život se odehrává na stejném prostoru a pro svoje cesty sdílejí stejnou infrastrukturu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cs-CZ" sz="2000" dirty="0">
                <a:solidFill>
                  <a:schemeClr val="tx1"/>
                </a:solidFill>
              </a:rPr>
              <a:t>Městská doprava vytváří </a:t>
            </a:r>
            <a:r>
              <a:rPr lang="en-US" sz="2000" dirty="0">
                <a:solidFill>
                  <a:schemeClr val="tx1"/>
                </a:solidFill>
              </a:rPr>
              <a:t>40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% </a:t>
            </a:r>
            <a:r>
              <a:rPr lang="cs-CZ" sz="2000" dirty="0">
                <a:solidFill>
                  <a:schemeClr val="tx1"/>
                </a:solidFill>
              </a:rPr>
              <a:t>všech emisí </a:t>
            </a:r>
            <a:r>
              <a:rPr lang="en-US" sz="2000" dirty="0">
                <a:solidFill>
                  <a:schemeClr val="tx1"/>
                </a:solidFill>
              </a:rPr>
              <a:t>CO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ze silniční dopravy </a:t>
            </a:r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cs-CZ" sz="2000" dirty="0">
                <a:solidFill>
                  <a:schemeClr val="tx1"/>
                </a:solidFill>
              </a:rPr>
              <a:t> až </a:t>
            </a:r>
            <a:r>
              <a:rPr lang="en-US" sz="2000" dirty="0">
                <a:solidFill>
                  <a:schemeClr val="tx1"/>
                </a:solidFill>
              </a:rPr>
              <a:t>70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% </a:t>
            </a:r>
            <a:r>
              <a:rPr lang="cs-CZ" sz="2000" dirty="0">
                <a:solidFill>
                  <a:schemeClr val="tx1"/>
                </a:solidFill>
              </a:rPr>
              <a:t>jiných škodlivin z dopravy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r>
              <a:rPr lang="cs-CZ" sz="2000" dirty="0">
                <a:solidFill>
                  <a:schemeClr val="tx1"/>
                </a:solidFill>
              </a:rPr>
              <a:t>“ 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„Všechny externí náklady z dopravy činí 1 bil. euro ročně v celé EU (7% HDP)“ (2019)                                                </a:t>
            </a:r>
          </a:p>
          <a:p>
            <a:r>
              <a:rPr lang="cs-CZ" sz="2000" dirty="0">
                <a:solidFill>
                  <a:schemeClr val="tx1"/>
                </a:solidFill>
              </a:rPr>
              <a:t>                                                               				</a:t>
            </a:r>
            <a:r>
              <a:rPr lang="cs-CZ" sz="1600" dirty="0">
                <a:solidFill>
                  <a:schemeClr val="tx1"/>
                </a:solidFill>
              </a:rPr>
              <a:t>(</a:t>
            </a:r>
            <a:r>
              <a:rPr lang="cs-CZ" sz="1600" dirty="0" err="1">
                <a:solidFill>
                  <a:schemeClr val="tx1"/>
                </a:solidFill>
              </a:rPr>
              <a:t>European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Commission</a:t>
            </a:r>
            <a:r>
              <a:rPr lang="cs-CZ" sz="1600" dirty="0">
                <a:solidFill>
                  <a:schemeClr val="tx1"/>
                </a:solidFill>
              </a:rPr>
              <a:t>, </a:t>
            </a:r>
            <a:r>
              <a:rPr lang="cs-CZ" sz="1600" dirty="0" err="1">
                <a:solidFill>
                  <a:schemeClr val="tx1"/>
                </a:solidFill>
              </a:rPr>
              <a:t>Clean</a:t>
            </a:r>
            <a:r>
              <a:rPr lang="cs-CZ" sz="1600" dirty="0">
                <a:solidFill>
                  <a:schemeClr val="tx1"/>
                </a:solidFill>
              </a:rPr>
              <a:t> Urban Transport)</a:t>
            </a:r>
          </a:p>
          <a:p>
            <a:endParaRPr lang="cs-CZ" sz="1600" dirty="0"/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A430810-E08A-41D0-BD33-06DC1F87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6" y="4140568"/>
            <a:ext cx="3401991" cy="213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8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Doprava ve městech – udržitelná?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5051" y="2587514"/>
            <a:ext cx="10938640" cy="3853462"/>
          </a:xfrm>
        </p:spPr>
        <p:txBody>
          <a:bodyPr>
            <a:normAutofit/>
          </a:bodyPr>
          <a:lstStyle/>
          <a:p>
            <a:pPr algn="just"/>
            <a:r>
              <a:rPr lang="cs-CZ" sz="2000" dirty="0">
                <a:solidFill>
                  <a:schemeClr val="tx1"/>
                </a:solidFill>
              </a:rPr>
              <a:t>„Přibližně 74 % populace celé Evropy (350 mil. obyvatel) žije a pracuje ve městech s více než 50,000 obyvateli. Evropa tak tvoří nejhustější urbanizovanou oblast na světě a očekává se navýšení podílu městské populace až na 82 % do 2050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r>
              <a:rPr lang="cs-CZ" sz="2000" dirty="0">
                <a:solidFill>
                  <a:schemeClr val="tx1"/>
                </a:solidFill>
              </a:rPr>
              <a:t>“    (OSN, 2020)</a:t>
            </a:r>
          </a:p>
          <a:p>
            <a:endParaRPr lang="cs-CZ" sz="1600" dirty="0"/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E8FA3C-04B6-4A18-AE2F-57740AFDC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570" y="3706095"/>
            <a:ext cx="9150889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9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Doprava ve městech – udržitelná?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rmAutofit/>
          </a:bodyPr>
          <a:lstStyle/>
          <a:p>
            <a:r>
              <a:rPr lang="cs-CZ" sz="2000" i="1" dirty="0">
                <a:solidFill>
                  <a:schemeClr val="tx1"/>
                </a:solidFill>
              </a:rPr>
              <a:t>Řešení problémů městské mobility je dnes jedním z největších problémů v dopravě. </a:t>
            </a:r>
          </a:p>
          <a:p>
            <a:r>
              <a:rPr lang="cs-CZ" sz="2000" i="1" dirty="0">
                <a:solidFill>
                  <a:schemeClr val="tx1"/>
                </a:solidFill>
              </a:rPr>
              <a:t>Koordinovaná redukce neudržitelných druhů dopravy je nutná. </a:t>
            </a:r>
          </a:p>
          <a:p>
            <a:r>
              <a:rPr lang="cs-CZ" sz="2000" b="1" i="1" dirty="0">
                <a:solidFill>
                  <a:schemeClr val="tx1"/>
                </a:solidFill>
              </a:rPr>
              <a:t>Místní úřady hrají klíčovou roli </a:t>
            </a:r>
            <a:r>
              <a:rPr lang="cs-CZ" sz="2000" i="1" dirty="0">
                <a:solidFill>
                  <a:schemeClr val="tx1"/>
                </a:solidFill>
              </a:rPr>
              <a:t>a mají nejdůležitější pozici v rozhodování o podobě mobility, ale měli by také mít </a:t>
            </a:r>
            <a:r>
              <a:rPr lang="cs-CZ" sz="2000" b="1" i="1" dirty="0">
                <a:solidFill>
                  <a:schemeClr val="tx1"/>
                </a:solidFill>
              </a:rPr>
              <a:t>podporu na vnitrostátní úrovni a na úrovni EU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b="1" dirty="0">
                <a:solidFill>
                  <a:schemeClr val="tx1"/>
                </a:solidFill>
              </a:rPr>
              <a:t>                                                                               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                                                                                 integrované plánování a plány mobility pro města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1F6BA79-7A36-426A-A893-88397584F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066913"/>
              </p:ext>
            </p:extLst>
          </p:nvPr>
        </p:nvGraphicFramePr>
        <p:xfrm>
          <a:off x="983430" y="5034115"/>
          <a:ext cx="3087125" cy="658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12177AE-D548-4CD6-96D1-514D832A6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7427"/>
              </p:ext>
            </p:extLst>
          </p:nvPr>
        </p:nvGraphicFramePr>
        <p:xfrm>
          <a:off x="560439" y="4611329"/>
          <a:ext cx="4709651" cy="1702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7049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Doprava ve městech – udržitelná?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UN Brundtland Commission (WCED, 1987)</a:t>
            </a:r>
            <a:endParaRPr lang="cs-CZ" dirty="0">
              <a:solidFill>
                <a:schemeClr val="tx1"/>
              </a:solidFill>
            </a:endParaRPr>
          </a:p>
          <a:p>
            <a:pPr marL="292608" lvl="1"/>
            <a:r>
              <a:rPr lang="cs-CZ" dirty="0">
                <a:solidFill>
                  <a:schemeClr val="tx1"/>
                </a:solidFill>
              </a:rPr>
              <a:t>„…</a:t>
            </a:r>
            <a:r>
              <a:rPr lang="cs-CZ" dirty="0" err="1">
                <a:solidFill>
                  <a:schemeClr val="tx1"/>
                </a:solidFill>
              </a:rPr>
              <a:t>planning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that satisfies the needs of present </a:t>
            </a:r>
            <a:endParaRPr lang="cs-CZ" dirty="0">
              <a:solidFill>
                <a:schemeClr val="tx1"/>
              </a:solidFill>
            </a:endParaRPr>
          </a:p>
          <a:p>
            <a:pPr marL="292608" lvl="1"/>
            <a:r>
              <a:rPr lang="en-US" dirty="0">
                <a:solidFill>
                  <a:schemeClr val="tx1"/>
                </a:solidFill>
              </a:rPr>
              <a:t>generations without compromising future generations’ ability to satisfy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their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own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needs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Marsden and McDonald (2017)</a:t>
            </a:r>
            <a:r>
              <a:rPr lang="cs-CZ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pPr marL="246888" lvl="1"/>
            <a:r>
              <a:rPr lang="cs-CZ" dirty="0">
                <a:solidFill>
                  <a:schemeClr val="tx1"/>
                </a:solidFill>
              </a:rPr>
              <a:t>„…</a:t>
            </a:r>
            <a:r>
              <a:rPr lang="en-US" dirty="0">
                <a:solidFill>
                  <a:schemeClr val="tx1"/>
                </a:solidFill>
              </a:rPr>
              <a:t>planning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which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accepts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that supply </a:t>
            </a:r>
            <a:r>
              <a:rPr lang="en-US" b="1" dirty="0">
                <a:solidFill>
                  <a:schemeClr val="tx1"/>
                </a:solidFill>
              </a:rPr>
              <a:t>cannot expand to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meet demand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cs-CZ" dirty="0" err="1">
                <a:solidFill>
                  <a:schemeClr val="tx1"/>
                </a:solidFill>
              </a:rPr>
              <a:t>endeavours</a:t>
            </a:r>
            <a:r>
              <a:rPr lang="cs-CZ" dirty="0">
                <a:solidFill>
                  <a:schemeClr val="tx1"/>
                </a:solidFill>
              </a:rPr>
              <a:t> to </a:t>
            </a:r>
            <a:r>
              <a:rPr lang="en-US" b="1" dirty="0">
                <a:solidFill>
                  <a:schemeClr val="tx1"/>
                </a:solidFill>
              </a:rPr>
              <a:t>limit congestion</a:t>
            </a:r>
            <a:r>
              <a:rPr lang="en-US" dirty="0">
                <a:solidFill>
                  <a:schemeClr val="tx1"/>
                </a:solidFill>
              </a:rPr>
              <a:t>, improve </a:t>
            </a:r>
            <a:r>
              <a:rPr lang="en-US" b="1" dirty="0">
                <a:solidFill>
                  <a:schemeClr val="tx1"/>
                </a:solidFill>
              </a:rPr>
              <a:t>air quality</a:t>
            </a:r>
            <a:r>
              <a:rPr lang="en-US" dirty="0">
                <a:solidFill>
                  <a:schemeClr val="tx1"/>
                </a:solidFill>
              </a:rPr>
              <a:t>, and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socially </a:t>
            </a:r>
            <a:r>
              <a:rPr lang="en-US" dirty="0" err="1">
                <a:solidFill>
                  <a:schemeClr val="tx1"/>
                </a:solidFill>
              </a:rPr>
              <a:t>optimise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safety, climate and social external costs</a:t>
            </a:r>
            <a:r>
              <a:rPr lang="cs-CZ" dirty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2C2C5C-623B-488C-AAB1-09C5739B9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464" y="1705707"/>
            <a:ext cx="3261643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2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Doprava ve městech – udržitelná? </a:t>
            </a:r>
            <a:endParaRPr lang="cs-CZ" sz="2800" b="1" cap="all" dirty="0">
              <a:solidFill>
                <a:srgbClr val="0070C0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rmAutofit/>
          </a:bodyPr>
          <a:lstStyle/>
          <a:p>
            <a:r>
              <a:rPr lang="cs-CZ" sz="1700" dirty="0">
                <a:solidFill>
                  <a:schemeClr val="tx1"/>
                </a:solidFill>
              </a:rPr>
              <a:t>Udržitelnost v dopravě není luxus, ale </a:t>
            </a:r>
            <a:r>
              <a:rPr lang="cs-CZ" sz="1700" b="1" dirty="0">
                <a:solidFill>
                  <a:schemeClr val="tx1"/>
                </a:solidFill>
              </a:rPr>
              <a:t>nezbytnost </a:t>
            </a:r>
            <a:r>
              <a:rPr lang="cs-CZ" sz="1700" dirty="0">
                <a:solidFill>
                  <a:schemeClr val="tx1"/>
                </a:solidFill>
              </a:rPr>
              <a:t>pro udržení kvality života </a:t>
            </a:r>
          </a:p>
          <a:p>
            <a:pPr marL="292608" lvl="1"/>
            <a:endParaRPr lang="cs-CZ" sz="1700" dirty="0">
              <a:solidFill>
                <a:schemeClr val="tx1"/>
              </a:solidFill>
            </a:endParaRPr>
          </a:p>
          <a:p>
            <a:r>
              <a:rPr lang="cs-CZ" sz="1700" dirty="0">
                <a:solidFill>
                  <a:schemeClr val="tx1"/>
                </a:solidFill>
              </a:rPr>
              <a:t>Udržitelná doprava je založena na </a:t>
            </a:r>
            <a:r>
              <a:rPr lang="cs-CZ" sz="1700" b="1" dirty="0" err="1">
                <a:solidFill>
                  <a:schemeClr val="tx1"/>
                </a:solidFill>
              </a:rPr>
              <a:t>multimodalitě</a:t>
            </a:r>
            <a:r>
              <a:rPr lang="cs-CZ" sz="1700" dirty="0">
                <a:solidFill>
                  <a:schemeClr val="tx1"/>
                </a:solidFill>
              </a:rPr>
              <a:t> a nejlepších kombinacích dopravního systému a využití všech druhů dopravy, princip integrace</a:t>
            </a:r>
          </a:p>
          <a:p>
            <a:r>
              <a:rPr lang="cs-CZ" sz="1700" dirty="0">
                <a:solidFill>
                  <a:schemeClr val="tx1"/>
                </a:solidFill>
              </a:rPr>
              <a:t>Udržitelnost dopravy zahrnuje i </a:t>
            </a:r>
            <a:r>
              <a:rPr lang="cs-CZ" sz="1700" b="1" dirty="0">
                <a:solidFill>
                  <a:schemeClr val="tx1"/>
                </a:solidFill>
              </a:rPr>
              <a:t>regulaci</a:t>
            </a:r>
            <a:r>
              <a:rPr lang="cs-CZ" sz="1700" dirty="0">
                <a:solidFill>
                  <a:schemeClr val="tx1"/>
                </a:solidFill>
              </a:rPr>
              <a:t> znečišťujících druhů dopravy  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endParaRPr lang="cs-CZ" sz="1700" dirty="0">
              <a:solidFill>
                <a:schemeClr val="tx1"/>
              </a:solidFill>
            </a:endParaRPr>
          </a:p>
          <a:p>
            <a:endParaRPr lang="cs-CZ" sz="1700" dirty="0">
              <a:solidFill>
                <a:schemeClr val="tx1"/>
              </a:solidFill>
            </a:endParaRPr>
          </a:p>
          <a:p>
            <a:r>
              <a:rPr lang="cs-CZ" sz="1700" b="1" dirty="0" err="1">
                <a:solidFill>
                  <a:schemeClr val="tx1"/>
                </a:solidFill>
              </a:rPr>
              <a:t>Modal</a:t>
            </a:r>
            <a:r>
              <a:rPr lang="cs-CZ" sz="1700" b="1" dirty="0">
                <a:solidFill>
                  <a:schemeClr val="tx1"/>
                </a:solidFill>
              </a:rPr>
              <a:t> split </a:t>
            </a:r>
            <a:r>
              <a:rPr lang="cs-CZ" sz="1700" dirty="0">
                <a:solidFill>
                  <a:schemeClr val="tx1"/>
                </a:solidFill>
              </a:rPr>
              <a:t>– jasný indikátor mobility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chemeClr val="tx1"/>
                </a:solidFill>
              </a:rPr>
              <a:t>Individuální automobilová doprava &lt; 30%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chemeClr val="tx1"/>
                </a:solidFill>
              </a:rPr>
              <a:t>Hromadná doprava &gt; 40%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chemeClr val="tx1"/>
                </a:solidFill>
              </a:rPr>
              <a:t>Nemotorová doprava &gt; 30%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6575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Doprava ve městech – udržitelná?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1800" b="1" dirty="0">
                <a:solidFill>
                  <a:schemeClr val="tx1"/>
                </a:solidFill>
              </a:rPr>
              <a:t>Plán udržitelné mobility pro města </a:t>
            </a:r>
            <a:br>
              <a:rPr lang="cs-CZ" altLang="cs-CZ" sz="1800" b="1" dirty="0">
                <a:solidFill>
                  <a:schemeClr val="tx1"/>
                </a:solidFill>
              </a:rPr>
            </a:br>
            <a:r>
              <a:rPr lang="cs-CZ" altLang="cs-CZ" sz="1800" b="1" dirty="0" err="1">
                <a:solidFill>
                  <a:schemeClr val="tx1"/>
                </a:solidFill>
              </a:rPr>
              <a:t>Sustainable</a:t>
            </a:r>
            <a:r>
              <a:rPr lang="cs-CZ" altLang="cs-CZ" sz="1800" b="1" dirty="0">
                <a:solidFill>
                  <a:schemeClr val="tx1"/>
                </a:solidFill>
              </a:rPr>
              <a:t> Urban Mobility </a:t>
            </a:r>
            <a:r>
              <a:rPr lang="cs-CZ" altLang="cs-CZ" sz="1800" b="1" dirty="0" err="1">
                <a:solidFill>
                  <a:schemeClr val="tx1"/>
                </a:solidFill>
              </a:rPr>
              <a:t>Plan</a:t>
            </a:r>
            <a:r>
              <a:rPr lang="cs-CZ" altLang="cs-CZ" sz="1800" b="1" dirty="0">
                <a:solidFill>
                  <a:schemeClr val="tx1"/>
                </a:solidFill>
              </a:rPr>
              <a:t> – SUMP </a:t>
            </a:r>
          </a:p>
          <a:p>
            <a:endParaRPr lang="cs-CZ" sz="1800" b="1" dirty="0">
              <a:solidFill>
                <a:schemeClr val="tx1"/>
              </a:solidFill>
              <a:latin typeface="Lora" pitchFamily="2" charset="-18"/>
            </a:endParaRPr>
          </a:p>
          <a:p>
            <a:r>
              <a:rPr lang="cs-CZ" altLang="cs-CZ" sz="2000" dirty="0">
                <a:solidFill>
                  <a:schemeClr val="tx1"/>
                </a:solidFill>
              </a:rPr>
              <a:t>Definice: </a:t>
            </a:r>
          </a:p>
          <a:p>
            <a:r>
              <a:rPr lang="cs-CZ" altLang="cs-CZ" sz="2000" i="1" dirty="0">
                <a:solidFill>
                  <a:schemeClr val="tx1"/>
                </a:solidFill>
              </a:rPr>
              <a:t>„Je </a:t>
            </a:r>
            <a:r>
              <a:rPr lang="cs-CZ" altLang="cs-CZ" sz="2000" b="1" i="1" dirty="0">
                <a:solidFill>
                  <a:schemeClr val="tx1"/>
                </a:solidFill>
              </a:rPr>
              <a:t>strategickým plánem</a:t>
            </a:r>
            <a:r>
              <a:rPr lang="cs-CZ" altLang="cs-CZ" sz="2000" i="1" dirty="0">
                <a:solidFill>
                  <a:schemeClr val="tx1"/>
                </a:solidFill>
              </a:rPr>
              <a:t>, který je vytvořen k </a:t>
            </a:r>
          </a:p>
          <a:p>
            <a:r>
              <a:rPr lang="cs-CZ" altLang="cs-CZ" sz="2000" i="1" dirty="0">
                <a:solidFill>
                  <a:schemeClr val="tx1"/>
                </a:solidFill>
              </a:rPr>
              <a:t>uspokojení potřeb </a:t>
            </a:r>
            <a:r>
              <a:rPr lang="pl-PL" altLang="cs-CZ" sz="2000" i="1" dirty="0">
                <a:solidFill>
                  <a:schemeClr val="tx1"/>
                </a:solidFill>
              </a:rPr>
              <a:t>mobility lidí a podniků ve </a:t>
            </a:r>
          </a:p>
          <a:p>
            <a:r>
              <a:rPr lang="pl-PL" altLang="cs-CZ" sz="2000" i="1" dirty="0">
                <a:solidFill>
                  <a:schemeClr val="tx1"/>
                </a:solidFill>
              </a:rPr>
              <a:t>městech a jejich </a:t>
            </a:r>
            <a:r>
              <a:rPr lang="cs-CZ" altLang="cs-CZ" sz="2000" i="1" dirty="0">
                <a:solidFill>
                  <a:schemeClr val="tx1"/>
                </a:solidFill>
              </a:rPr>
              <a:t>okolí a k zajištění lepší kvality </a:t>
            </a:r>
          </a:p>
          <a:p>
            <a:r>
              <a:rPr lang="cs-CZ" altLang="cs-CZ" sz="2000" i="1" dirty="0">
                <a:solidFill>
                  <a:schemeClr val="tx1"/>
                </a:solidFill>
              </a:rPr>
              <a:t>života. </a:t>
            </a:r>
            <a:r>
              <a:rPr lang="cs-CZ" sz="2000" i="1" dirty="0">
                <a:solidFill>
                  <a:schemeClr val="tx1"/>
                </a:solidFill>
              </a:rPr>
              <a:t>Je postaven na stávající praxi a bere </a:t>
            </a:r>
          </a:p>
          <a:p>
            <a:r>
              <a:rPr lang="cs-CZ" sz="2000" i="1" dirty="0">
                <a:solidFill>
                  <a:schemeClr val="tx1"/>
                </a:solidFill>
              </a:rPr>
              <a:t>náležitě v úvahu </a:t>
            </a:r>
            <a:r>
              <a:rPr lang="cs-CZ" sz="2000" b="1" i="1" dirty="0">
                <a:solidFill>
                  <a:schemeClr val="tx1"/>
                </a:solidFill>
              </a:rPr>
              <a:t>integrační, participační a </a:t>
            </a:r>
          </a:p>
          <a:p>
            <a:r>
              <a:rPr lang="cs-CZ" sz="2000" b="1" i="1" dirty="0">
                <a:solidFill>
                  <a:schemeClr val="tx1"/>
                </a:solidFill>
              </a:rPr>
              <a:t>hodnotící principy.</a:t>
            </a:r>
            <a:r>
              <a:rPr lang="cs-CZ" altLang="cs-CZ" sz="2000" b="1" i="1" dirty="0">
                <a:solidFill>
                  <a:schemeClr val="tx1"/>
                </a:solidFill>
              </a:rPr>
              <a:t>“ </a:t>
            </a:r>
            <a:r>
              <a:rPr lang="cs-CZ" altLang="cs-CZ" sz="1600" b="1" i="1" dirty="0">
                <a:solidFill>
                  <a:schemeClr val="tx1"/>
                </a:solidFill>
              </a:rPr>
              <a:t>Metodika SUMP – ČR, 2015</a:t>
            </a:r>
            <a:endParaRPr lang="de-DE" altLang="cs-CZ" sz="1600" b="1" i="1" dirty="0">
              <a:solidFill>
                <a:schemeClr val="tx1"/>
              </a:solidFill>
            </a:endParaRPr>
          </a:p>
          <a:p>
            <a:r>
              <a:rPr lang="cs-CZ" altLang="cs-CZ" sz="2000" dirty="0">
                <a:solidFill>
                  <a:srgbClr val="0070C0"/>
                </a:solidFill>
              </a:rPr>
              <a:t>          </a:t>
            </a:r>
          </a:p>
          <a:p>
            <a:r>
              <a:rPr lang="cs-CZ" altLang="cs-CZ" sz="2000" dirty="0">
                <a:solidFill>
                  <a:srgbClr val="0070C0"/>
                </a:solidFill>
              </a:rPr>
              <a:t>                Řešení mobility + lepší kvalita života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EF9F27-0230-4F1D-9CF0-130772385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146" y="1705707"/>
            <a:ext cx="3794679" cy="499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1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Doprava ve městech – udržitelná?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rmAutofit/>
          </a:bodyPr>
          <a:lstStyle/>
          <a:p>
            <a:r>
              <a:rPr lang="cs-CZ" altLang="cs-CZ" sz="1800" dirty="0">
                <a:solidFill>
                  <a:schemeClr val="tx1"/>
                </a:solidFill>
              </a:rPr>
              <a:t>EU:   </a:t>
            </a:r>
            <a:r>
              <a:rPr lang="cs-CZ" altLang="cs-CZ" sz="1800" b="1" dirty="0" err="1">
                <a:solidFill>
                  <a:schemeClr val="tx1"/>
                </a:solidFill>
              </a:rPr>
              <a:t>SUMPs</a:t>
            </a:r>
            <a:r>
              <a:rPr lang="cs-CZ" altLang="cs-CZ" sz="1800" b="1" dirty="0">
                <a:solidFill>
                  <a:schemeClr val="tx1"/>
                </a:solidFill>
              </a:rPr>
              <a:t> </a:t>
            </a:r>
            <a:r>
              <a:rPr lang="cs-CZ" altLang="cs-CZ" sz="1800" dirty="0">
                <a:solidFill>
                  <a:schemeClr val="tx1"/>
                </a:solidFill>
              </a:rPr>
              <a:t>(</a:t>
            </a:r>
            <a:r>
              <a:rPr lang="cs-CZ" altLang="cs-CZ" sz="1800" dirty="0" err="1">
                <a:solidFill>
                  <a:schemeClr val="tx1"/>
                </a:solidFill>
              </a:rPr>
              <a:t>Sustainable</a:t>
            </a:r>
            <a:r>
              <a:rPr lang="cs-CZ" altLang="cs-CZ" sz="1800" dirty="0">
                <a:solidFill>
                  <a:schemeClr val="tx1"/>
                </a:solidFill>
              </a:rPr>
              <a:t> Urban Mobility </a:t>
            </a:r>
            <a:r>
              <a:rPr lang="cs-CZ" altLang="cs-CZ" sz="1800" dirty="0" err="1">
                <a:solidFill>
                  <a:schemeClr val="tx1"/>
                </a:solidFill>
              </a:rPr>
              <a:t>Plans</a:t>
            </a:r>
            <a:r>
              <a:rPr lang="cs-CZ" altLang="cs-CZ" sz="1800" dirty="0">
                <a:solidFill>
                  <a:schemeClr val="tx1"/>
                </a:solidFill>
              </a:rPr>
              <a:t>)</a:t>
            </a:r>
          </a:p>
          <a:p>
            <a:r>
              <a:rPr lang="cs-CZ" altLang="cs-CZ" sz="1800" dirty="0">
                <a:solidFill>
                  <a:schemeClr val="tx1"/>
                </a:solidFill>
              </a:rPr>
              <a:t>Francie:  </a:t>
            </a:r>
            <a:r>
              <a:rPr lang="cs-CZ" altLang="cs-CZ" sz="1800" b="1" dirty="0" err="1">
                <a:solidFill>
                  <a:schemeClr val="tx1"/>
                </a:solidFill>
              </a:rPr>
              <a:t>PDUs</a:t>
            </a:r>
            <a:r>
              <a:rPr lang="cs-CZ" altLang="cs-CZ" sz="1800" b="1" dirty="0">
                <a:solidFill>
                  <a:schemeClr val="tx1"/>
                </a:solidFill>
              </a:rPr>
              <a:t> </a:t>
            </a:r>
            <a:r>
              <a:rPr lang="cs-CZ" altLang="cs-CZ" sz="1800" dirty="0">
                <a:solidFill>
                  <a:schemeClr val="tx1"/>
                </a:solidFill>
              </a:rPr>
              <a:t>(</a:t>
            </a:r>
            <a:r>
              <a:rPr lang="cs-CZ" altLang="cs-CZ" sz="1800" dirty="0" err="1">
                <a:solidFill>
                  <a:schemeClr val="tx1"/>
                </a:solidFill>
              </a:rPr>
              <a:t>Plans</a:t>
            </a:r>
            <a:r>
              <a:rPr lang="cs-CZ" altLang="cs-CZ" sz="1800" dirty="0">
                <a:solidFill>
                  <a:schemeClr val="tx1"/>
                </a:solidFill>
              </a:rPr>
              <a:t> de </a:t>
            </a:r>
            <a:r>
              <a:rPr lang="cs-CZ" altLang="cs-CZ" sz="1800" dirty="0" err="1">
                <a:solidFill>
                  <a:schemeClr val="tx1"/>
                </a:solidFill>
              </a:rPr>
              <a:t>Déplacements</a:t>
            </a:r>
            <a:r>
              <a:rPr lang="cs-CZ" altLang="cs-CZ" sz="1800" dirty="0">
                <a:solidFill>
                  <a:schemeClr val="tx1"/>
                </a:solidFill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</a:rPr>
              <a:t>Urbains</a:t>
            </a:r>
            <a:r>
              <a:rPr lang="cs-CZ" altLang="cs-CZ" sz="1800" dirty="0">
                <a:solidFill>
                  <a:schemeClr val="tx1"/>
                </a:solidFill>
              </a:rPr>
              <a:t>)</a:t>
            </a:r>
          </a:p>
          <a:p>
            <a:r>
              <a:rPr lang="cs-CZ" altLang="cs-CZ" sz="1800" dirty="0">
                <a:solidFill>
                  <a:schemeClr val="tx1"/>
                </a:solidFill>
              </a:rPr>
              <a:t>UK:   </a:t>
            </a:r>
            <a:r>
              <a:rPr lang="cs-CZ" altLang="cs-CZ" sz="1800" b="1" dirty="0" err="1">
                <a:solidFill>
                  <a:schemeClr val="tx1"/>
                </a:solidFill>
              </a:rPr>
              <a:t>LTPs</a:t>
            </a:r>
            <a:r>
              <a:rPr lang="cs-CZ" altLang="cs-CZ" sz="1800" dirty="0">
                <a:solidFill>
                  <a:schemeClr val="tx1"/>
                </a:solidFill>
              </a:rPr>
              <a:t> (</a:t>
            </a:r>
            <a:r>
              <a:rPr lang="cs-CZ" altLang="cs-CZ" sz="1800" dirty="0" err="1">
                <a:solidFill>
                  <a:schemeClr val="tx1"/>
                </a:solidFill>
              </a:rPr>
              <a:t>Local</a:t>
            </a:r>
            <a:r>
              <a:rPr lang="cs-CZ" altLang="cs-CZ" sz="1800" dirty="0">
                <a:solidFill>
                  <a:schemeClr val="tx1"/>
                </a:solidFill>
              </a:rPr>
              <a:t> Transport </a:t>
            </a:r>
            <a:r>
              <a:rPr lang="cs-CZ" altLang="cs-CZ" sz="1800" dirty="0" err="1">
                <a:solidFill>
                  <a:schemeClr val="tx1"/>
                </a:solidFill>
              </a:rPr>
              <a:t>Plans</a:t>
            </a:r>
            <a:r>
              <a:rPr lang="cs-CZ" altLang="cs-CZ" sz="1800" dirty="0">
                <a:solidFill>
                  <a:schemeClr val="tx1"/>
                </a:solidFill>
              </a:rPr>
              <a:t>)</a:t>
            </a:r>
          </a:p>
          <a:p>
            <a:r>
              <a:rPr lang="cs-CZ" altLang="cs-CZ" sz="1800" dirty="0">
                <a:solidFill>
                  <a:schemeClr val="tx1"/>
                </a:solidFill>
              </a:rPr>
              <a:t>ČR:   </a:t>
            </a:r>
            <a:r>
              <a:rPr lang="cs-CZ" altLang="cs-CZ" sz="1800" b="1" dirty="0">
                <a:solidFill>
                  <a:schemeClr val="tx1"/>
                </a:solidFill>
              </a:rPr>
              <a:t>PUMM</a:t>
            </a:r>
            <a:r>
              <a:rPr lang="cs-CZ" altLang="cs-CZ" sz="1800" dirty="0">
                <a:solidFill>
                  <a:schemeClr val="tx1"/>
                </a:solidFill>
              </a:rPr>
              <a:t> (Plány udržitelné městské mobility)</a:t>
            </a:r>
          </a:p>
          <a:p>
            <a:pPr>
              <a:defRPr/>
            </a:pPr>
            <a:endParaRPr lang="cs-CZ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800" dirty="0">
                <a:solidFill>
                  <a:schemeClr val="tx1"/>
                </a:solidFill>
              </a:rPr>
              <a:t>V zemích EU - různá míra závaznosti (legislativa) a finanční podpory </a:t>
            </a:r>
          </a:p>
          <a:p>
            <a:pPr>
              <a:defRPr/>
            </a:pPr>
            <a:endParaRPr lang="cs-CZ" altLang="cs-CZ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V ČR </a:t>
            </a:r>
            <a:r>
              <a:rPr lang="cs-CZ" altLang="cs-CZ" sz="1800" dirty="0">
                <a:solidFill>
                  <a:schemeClr val="tx1"/>
                </a:solidFill>
                <a:cs typeface="Arial" panose="020B0604020202020204" pitchFamily="34" charset="0"/>
              </a:rPr>
              <a:t>Od 2020 nutný pro získání podpory z Operačních programů </a:t>
            </a:r>
          </a:p>
          <a:p>
            <a:pPr>
              <a:defRPr/>
            </a:pPr>
            <a:r>
              <a:rPr lang="cs-CZ" altLang="cs-CZ" sz="1800" dirty="0">
                <a:solidFill>
                  <a:schemeClr val="tx1"/>
                </a:solidFill>
                <a:cs typeface="Arial" panose="020B0604020202020204" pitchFamily="34" charset="0"/>
              </a:rPr>
              <a:t>na dopravní projekty (města nad 50 tis. obyv.) – aktuálně přes 40 měst</a:t>
            </a:r>
          </a:p>
          <a:p>
            <a:r>
              <a:rPr lang="cs-CZ" altLang="cs-CZ" sz="1800" dirty="0">
                <a:solidFill>
                  <a:schemeClr val="tx1"/>
                </a:solidFill>
              </a:rPr>
              <a:t>          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B47F0E-5E72-441F-B25B-DBBA39E27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330" y="2055257"/>
            <a:ext cx="2402032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620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2326</Words>
  <Application>Microsoft Office PowerPoint</Application>
  <PresentationFormat>Širokoúhlá obrazovka</PresentationFormat>
  <Paragraphs>234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Lora</vt:lpstr>
      <vt:lpstr>Montserrat</vt:lpstr>
      <vt:lpstr>Wingdings</vt:lpstr>
      <vt:lpstr>Motiv Office</vt:lpstr>
      <vt:lpstr>Plány udržitelné městské MOBILITY (SUMP) a související politiky</vt:lpstr>
      <vt:lpstr>Řešená oblast sump cyklu </vt:lpstr>
      <vt:lpstr>Doprava ve městech – udržitelná? </vt:lpstr>
      <vt:lpstr>Doprava ve městech – udržitelná? </vt:lpstr>
      <vt:lpstr>Doprava ve městech – udržitelná? </vt:lpstr>
      <vt:lpstr>Doprava ve městech – udržitelná? </vt:lpstr>
      <vt:lpstr>Doprava ve městech – udržitelná? </vt:lpstr>
      <vt:lpstr>Doprava ve městech – udržitelná? </vt:lpstr>
      <vt:lpstr>Doprava ve městech – udržitelná? </vt:lpstr>
      <vt:lpstr>Základní cíl SUMP: vytvořit udržitelný dopravní systém a mobilitu</vt:lpstr>
      <vt:lpstr>Tematická strategie k městskému životnímu prostředí (2005)</vt:lpstr>
      <vt:lpstr> Akční plán městské mobility (2009) </vt:lpstr>
      <vt:lpstr> Bílá kniha o dopravě (2011) </vt:lpstr>
      <vt:lpstr> Balíček pro městskou mobilitu (2013) </vt:lpstr>
      <vt:lpstr>Evropská strategie pro nízko-emisní mobilitu (2016)</vt:lpstr>
      <vt:lpstr>Zelená dohoda pro Evropu - Green Deal for Europe (2019)</vt:lpstr>
      <vt:lpstr>Strategie pro udržitelnou a inteligentní městskou mobilitu (SWD 2020(331)final)</vt:lpstr>
      <vt:lpstr>Národní strategické dokumenty s vlivem na plánování udržitelné městské mobility – příklad České republiky </vt:lpstr>
      <vt:lpstr>Dopravní politika ČR – 2021-2027 s výhledem do roku 2050 </vt:lpstr>
      <vt:lpstr>Dopravní politika ČR – 2021-2027 s výhledem do roku 2050 </vt:lpstr>
      <vt:lpstr>Odkazy, zdroje, literatura</vt:lpstr>
      <vt:lpstr>Děkuji za pozornost!</vt:lpstr>
      <vt:lpstr>Prezentace aplikace PowerPoint</vt:lpstr>
      <vt:lpstr>OTÁZKY pro studenty 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Alice Králiková</dc:creator>
  <cp:lastModifiedBy>Hana.Bruhova-Foltynova</cp:lastModifiedBy>
  <cp:revision>34</cp:revision>
  <dcterms:created xsi:type="dcterms:W3CDTF">2021-04-05T10:49:40Z</dcterms:created>
  <dcterms:modified xsi:type="dcterms:W3CDTF">2022-02-28T14:37:28Z</dcterms:modified>
</cp:coreProperties>
</file>