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827" r:id="rId1"/>
    <p:sldMasterId id="2147484843" r:id="rId2"/>
  </p:sldMasterIdLst>
  <p:notesMasterIdLst>
    <p:notesMasterId r:id="rId34"/>
  </p:notesMasterIdLst>
  <p:handoutMasterIdLst>
    <p:handoutMasterId r:id="rId35"/>
  </p:handoutMasterIdLst>
  <p:sldIdLst>
    <p:sldId id="257" r:id="rId3"/>
    <p:sldId id="718" r:id="rId4"/>
    <p:sldId id="781" r:id="rId5"/>
    <p:sldId id="782" r:id="rId6"/>
    <p:sldId id="783" r:id="rId7"/>
    <p:sldId id="582" r:id="rId8"/>
    <p:sldId id="583" r:id="rId9"/>
    <p:sldId id="584" r:id="rId10"/>
    <p:sldId id="586" r:id="rId11"/>
    <p:sldId id="587" r:id="rId12"/>
    <p:sldId id="588" r:id="rId13"/>
    <p:sldId id="719" r:id="rId14"/>
    <p:sldId id="720" r:id="rId15"/>
    <p:sldId id="593" r:id="rId16"/>
    <p:sldId id="594" r:id="rId17"/>
    <p:sldId id="705" r:id="rId18"/>
    <p:sldId id="597" r:id="rId19"/>
    <p:sldId id="697" r:id="rId20"/>
    <p:sldId id="722" r:id="rId21"/>
    <p:sldId id="723" r:id="rId22"/>
    <p:sldId id="724" r:id="rId23"/>
    <p:sldId id="725" r:id="rId24"/>
    <p:sldId id="726" r:id="rId25"/>
    <p:sldId id="727" r:id="rId26"/>
    <p:sldId id="728" r:id="rId27"/>
    <p:sldId id="729" r:id="rId28"/>
    <p:sldId id="730" r:id="rId29"/>
    <p:sldId id="731" r:id="rId30"/>
    <p:sldId id="788" r:id="rId31"/>
    <p:sldId id="787" r:id="rId32"/>
    <p:sldId id="789" r:id="rId33"/>
  </p:sldIdLst>
  <p:sldSz cx="9144000" cy="6858000" type="screen4x3"/>
  <p:notesSz cx="6797675" cy="9926638"/>
  <p:defaultTextStyle>
    <a:defPPr>
      <a:defRPr lang="de-DE"/>
    </a:defPPr>
    <a:lvl1pPr algn="l" rtl="0" eaLnBrk="0" fontAlgn="base" hangingPunct="0">
      <a:spcBef>
        <a:spcPct val="0"/>
      </a:spcBef>
      <a:spcAft>
        <a:spcPct val="0"/>
      </a:spcAft>
      <a:defRPr kern="1200">
        <a:solidFill>
          <a:schemeClr val="tx1"/>
        </a:solidFill>
        <a:latin typeface="Open Sans" panose="020B0606030504020204" pitchFamily="34" charset="0"/>
        <a:ea typeface="+mn-ea"/>
        <a:cs typeface="+mn-cs"/>
      </a:defRPr>
    </a:lvl1pPr>
    <a:lvl2pPr marL="457200" algn="l" rtl="0" eaLnBrk="0" fontAlgn="base" hangingPunct="0">
      <a:spcBef>
        <a:spcPct val="0"/>
      </a:spcBef>
      <a:spcAft>
        <a:spcPct val="0"/>
      </a:spcAft>
      <a:defRPr kern="1200">
        <a:solidFill>
          <a:schemeClr val="tx1"/>
        </a:solidFill>
        <a:latin typeface="Open Sans" panose="020B0606030504020204" pitchFamily="34" charset="0"/>
        <a:ea typeface="+mn-ea"/>
        <a:cs typeface="+mn-cs"/>
      </a:defRPr>
    </a:lvl2pPr>
    <a:lvl3pPr marL="914400" algn="l" rtl="0" eaLnBrk="0" fontAlgn="base" hangingPunct="0">
      <a:spcBef>
        <a:spcPct val="0"/>
      </a:spcBef>
      <a:spcAft>
        <a:spcPct val="0"/>
      </a:spcAft>
      <a:defRPr kern="1200">
        <a:solidFill>
          <a:schemeClr val="tx1"/>
        </a:solidFill>
        <a:latin typeface="Open Sans" panose="020B0606030504020204" pitchFamily="34" charset="0"/>
        <a:ea typeface="+mn-ea"/>
        <a:cs typeface="+mn-cs"/>
      </a:defRPr>
    </a:lvl3pPr>
    <a:lvl4pPr marL="1371600" algn="l" rtl="0" eaLnBrk="0" fontAlgn="base" hangingPunct="0">
      <a:spcBef>
        <a:spcPct val="0"/>
      </a:spcBef>
      <a:spcAft>
        <a:spcPct val="0"/>
      </a:spcAft>
      <a:defRPr kern="1200">
        <a:solidFill>
          <a:schemeClr val="tx1"/>
        </a:solidFill>
        <a:latin typeface="Open Sans" panose="020B0606030504020204" pitchFamily="34" charset="0"/>
        <a:ea typeface="+mn-ea"/>
        <a:cs typeface="+mn-cs"/>
      </a:defRPr>
    </a:lvl4pPr>
    <a:lvl5pPr marL="1828800" algn="l" rtl="0" eaLnBrk="0" fontAlgn="base" hangingPunct="0">
      <a:spcBef>
        <a:spcPct val="0"/>
      </a:spcBef>
      <a:spcAft>
        <a:spcPct val="0"/>
      </a:spcAft>
      <a:defRPr kern="1200">
        <a:solidFill>
          <a:schemeClr val="tx1"/>
        </a:solidFill>
        <a:latin typeface="Open Sans" panose="020B0606030504020204" pitchFamily="34" charset="0"/>
        <a:ea typeface="+mn-ea"/>
        <a:cs typeface="+mn-cs"/>
      </a:defRPr>
    </a:lvl5pPr>
    <a:lvl6pPr marL="2286000" algn="l" defTabSz="914400" rtl="0" eaLnBrk="1" latinLnBrk="0" hangingPunct="1">
      <a:defRPr kern="1200">
        <a:solidFill>
          <a:schemeClr val="tx1"/>
        </a:solidFill>
        <a:latin typeface="Open Sans" panose="020B0606030504020204" pitchFamily="34" charset="0"/>
        <a:ea typeface="+mn-ea"/>
        <a:cs typeface="+mn-cs"/>
      </a:defRPr>
    </a:lvl6pPr>
    <a:lvl7pPr marL="2743200" algn="l" defTabSz="914400" rtl="0" eaLnBrk="1" latinLnBrk="0" hangingPunct="1">
      <a:defRPr kern="1200">
        <a:solidFill>
          <a:schemeClr val="tx1"/>
        </a:solidFill>
        <a:latin typeface="Open Sans" panose="020B0606030504020204" pitchFamily="34" charset="0"/>
        <a:ea typeface="+mn-ea"/>
        <a:cs typeface="+mn-cs"/>
      </a:defRPr>
    </a:lvl7pPr>
    <a:lvl8pPr marL="3200400" algn="l" defTabSz="914400" rtl="0" eaLnBrk="1" latinLnBrk="0" hangingPunct="1">
      <a:defRPr kern="1200">
        <a:solidFill>
          <a:schemeClr val="tx1"/>
        </a:solidFill>
        <a:latin typeface="Open Sans" panose="020B0606030504020204" pitchFamily="34" charset="0"/>
        <a:ea typeface="+mn-ea"/>
        <a:cs typeface="+mn-cs"/>
      </a:defRPr>
    </a:lvl8pPr>
    <a:lvl9pPr marL="3657600" algn="l" defTabSz="914400" rtl="0" eaLnBrk="1" latinLnBrk="0" hangingPunct="1">
      <a:defRPr kern="1200">
        <a:solidFill>
          <a:schemeClr val="tx1"/>
        </a:solidFill>
        <a:latin typeface="Open Sans" panose="020B0606030504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0000"/>
    <a:srgbClr val="0B2A51"/>
    <a:srgbClr val="DDDDDD"/>
    <a:srgbClr val="001D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40" autoAdjust="0"/>
    <p:restoredTop sz="94660"/>
  </p:normalViewPr>
  <p:slideViewPr>
    <p:cSldViewPr snapToGrid="0">
      <p:cViewPr varScale="1">
        <p:scale>
          <a:sx n="155" d="100"/>
          <a:sy n="155" d="100"/>
        </p:scale>
        <p:origin x="2370" y="138"/>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00" d="100"/>
        <a:sy n="100" d="100"/>
      </p:scale>
      <p:origin x="0" y="0"/>
    </p:cViewPr>
  </p:notesTextViewPr>
  <p:sorterViewPr>
    <p:cViewPr>
      <p:scale>
        <a:sx n="128" d="100"/>
        <a:sy n="128"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3" Type="http://schemas.openxmlformats.org/officeDocument/2006/relationships/slide" Target="slides/slide9.xml"/><Relationship Id="rId7" Type="http://schemas.openxmlformats.org/officeDocument/2006/relationships/slide" Target="slides/slide17.xml"/><Relationship Id="rId2" Type="http://schemas.openxmlformats.org/officeDocument/2006/relationships/slide" Target="slides/slide8.xml"/><Relationship Id="rId1" Type="http://schemas.openxmlformats.org/officeDocument/2006/relationships/slide" Target="slides/slide7.xml"/><Relationship Id="rId6" Type="http://schemas.openxmlformats.org/officeDocument/2006/relationships/slide" Target="slides/slide15.xml"/><Relationship Id="rId5" Type="http://schemas.openxmlformats.org/officeDocument/2006/relationships/slide" Target="slides/slide14.xml"/><Relationship Id="rId4"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46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38" tIns="47419" rIns="94838" bIns="47419" numCol="1" anchor="t" anchorCtr="0" compatLnSpc="1">
            <a:prstTxWarp prst="textNoShape">
              <a:avLst/>
            </a:prstTxWarp>
          </a:bodyPr>
          <a:lstStyle>
            <a:lvl1pPr defTabSz="947738" eaLnBrk="1" fontAlgn="auto" hangingPunct="1">
              <a:spcBef>
                <a:spcPct val="0"/>
              </a:spcBef>
              <a:spcAft>
                <a:spcPts val="0"/>
              </a:spcAft>
              <a:defRPr sz="1200">
                <a:solidFill>
                  <a:schemeClr val="tx1"/>
                </a:solidFill>
                <a:latin typeface="Times New Roman" pitchFamily="18" charset="0"/>
              </a:defRPr>
            </a:lvl1pPr>
          </a:lstStyle>
          <a:p>
            <a:pPr>
              <a:defRPr/>
            </a:pPr>
            <a:endParaRPr lang="de-DE"/>
          </a:p>
        </p:txBody>
      </p:sp>
      <p:sp>
        <p:nvSpPr>
          <p:cNvPr id="11267" name="Rectangle 3"/>
          <p:cNvSpPr>
            <a:spLocks noGrp="1" noChangeArrowheads="1"/>
          </p:cNvSpPr>
          <p:nvPr>
            <p:ph type="dt" sz="quarter" idx="1"/>
          </p:nvPr>
        </p:nvSpPr>
        <p:spPr bwMode="auto">
          <a:xfrm>
            <a:off x="3851275" y="0"/>
            <a:ext cx="2946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38" tIns="47419" rIns="94838" bIns="47419" numCol="1" anchor="t" anchorCtr="0" compatLnSpc="1">
            <a:prstTxWarp prst="textNoShape">
              <a:avLst/>
            </a:prstTxWarp>
          </a:bodyPr>
          <a:lstStyle>
            <a:lvl1pPr algn="r" defTabSz="947738" eaLnBrk="1" fontAlgn="auto" hangingPunct="1">
              <a:spcBef>
                <a:spcPct val="0"/>
              </a:spcBef>
              <a:spcAft>
                <a:spcPts val="0"/>
              </a:spcAft>
              <a:defRPr sz="1200">
                <a:solidFill>
                  <a:schemeClr val="tx1"/>
                </a:solidFill>
                <a:latin typeface="Times New Roman" pitchFamily="18" charset="0"/>
              </a:defRPr>
            </a:lvl1pPr>
          </a:lstStyle>
          <a:p>
            <a:pPr>
              <a:defRPr/>
            </a:pPr>
            <a:endParaRPr lang="de-DE"/>
          </a:p>
        </p:txBody>
      </p:sp>
      <p:sp>
        <p:nvSpPr>
          <p:cNvPr id="11268" name="Rectangle 4"/>
          <p:cNvSpPr>
            <a:spLocks noGrp="1" noChangeArrowheads="1"/>
          </p:cNvSpPr>
          <p:nvPr>
            <p:ph type="ftr" sz="quarter" idx="2"/>
          </p:nvPr>
        </p:nvSpPr>
        <p:spPr bwMode="auto">
          <a:xfrm>
            <a:off x="0" y="9431338"/>
            <a:ext cx="2946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38" tIns="47419" rIns="94838" bIns="47419" numCol="1" anchor="b" anchorCtr="0" compatLnSpc="1">
            <a:prstTxWarp prst="textNoShape">
              <a:avLst/>
            </a:prstTxWarp>
          </a:bodyPr>
          <a:lstStyle>
            <a:lvl1pPr defTabSz="947738" eaLnBrk="1" fontAlgn="auto" hangingPunct="1">
              <a:spcBef>
                <a:spcPct val="0"/>
              </a:spcBef>
              <a:spcAft>
                <a:spcPts val="0"/>
              </a:spcAft>
              <a:defRPr sz="1200">
                <a:solidFill>
                  <a:schemeClr val="tx1"/>
                </a:solidFill>
                <a:latin typeface="Times New Roman" pitchFamily="18" charset="0"/>
              </a:defRPr>
            </a:lvl1pPr>
          </a:lstStyle>
          <a:p>
            <a:pPr>
              <a:defRPr/>
            </a:pPr>
            <a:endParaRPr lang="de-DE"/>
          </a:p>
        </p:txBody>
      </p:sp>
      <p:sp>
        <p:nvSpPr>
          <p:cNvPr id="11269" name="Rectangle 5"/>
          <p:cNvSpPr>
            <a:spLocks noGrp="1" noChangeArrowheads="1"/>
          </p:cNvSpPr>
          <p:nvPr>
            <p:ph type="sldNum" sz="quarter" idx="3"/>
          </p:nvPr>
        </p:nvSpPr>
        <p:spPr bwMode="auto">
          <a:xfrm>
            <a:off x="3851275" y="9431338"/>
            <a:ext cx="2946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38" tIns="47419" rIns="94838" bIns="47419" numCol="1" anchor="b" anchorCtr="0" compatLnSpc="1">
            <a:prstTxWarp prst="textNoShape">
              <a:avLst/>
            </a:prstTxWarp>
          </a:bodyPr>
          <a:lstStyle>
            <a:lvl1pPr algn="r" defTabSz="947738" eaLnBrk="1" fontAlgn="auto" hangingPunct="1">
              <a:spcBef>
                <a:spcPts val="0"/>
              </a:spcBef>
              <a:spcAft>
                <a:spcPts val="0"/>
              </a:spcAft>
              <a:defRPr sz="1200">
                <a:solidFill>
                  <a:schemeClr val="tx1"/>
                </a:solidFill>
                <a:latin typeface="Times New Roman" panose="02020603050405020304" pitchFamily="18" charset="0"/>
              </a:defRPr>
            </a:lvl1pPr>
          </a:lstStyle>
          <a:p>
            <a:pPr>
              <a:defRPr/>
            </a:pPr>
            <a:fld id="{E7A8DD73-D347-4CB3-9F55-C7E8E1489695}" type="slidenum">
              <a:rPr lang="de-DE" altLang="de-DE"/>
              <a:pPr>
                <a:defRPr/>
              </a:pPr>
              <a:t>‹Nr.›</a:t>
            </a:fld>
            <a:endParaRPr lang="de-DE" altLang="de-DE"/>
          </a:p>
        </p:txBody>
      </p:sp>
    </p:spTree>
    <p:extLst>
      <p:ext uri="{BB962C8B-B14F-4D97-AF65-F5344CB8AC3E}">
        <p14:creationId xmlns:p14="http://schemas.microsoft.com/office/powerpoint/2010/main" val="18810991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6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38" tIns="47419" rIns="94838" bIns="47419" numCol="1" anchor="t" anchorCtr="0" compatLnSpc="1">
            <a:prstTxWarp prst="textNoShape">
              <a:avLst/>
            </a:prstTxWarp>
          </a:bodyPr>
          <a:lstStyle>
            <a:lvl1pPr defTabSz="947738" eaLnBrk="1" fontAlgn="auto" hangingPunct="1">
              <a:spcBef>
                <a:spcPct val="0"/>
              </a:spcBef>
              <a:spcAft>
                <a:spcPts val="0"/>
              </a:spcAft>
              <a:defRPr sz="1200">
                <a:solidFill>
                  <a:schemeClr val="tx1"/>
                </a:solidFill>
                <a:latin typeface="Times New Roman" pitchFamily="18" charset="0"/>
              </a:defRPr>
            </a:lvl1pPr>
          </a:lstStyle>
          <a:p>
            <a:pPr>
              <a:defRPr/>
            </a:pPr>
            <a:endParaRPr lang="de-DE"/>
          </a:p>
        </p:txBody>
      </p:sp>
      <p:sp>
        <p:nvSpPr>
          <p:cNvPr id="6147" name="Rectangle 3"/>
          <p:cNvSpPr>
            <a:spLocks noGrp="1" noChangeArrowheads="1"/>
          </p:cNvSpPr>
          <p:nvPr>
            <p:ph type="dt" idx="1"/>
          </p:nvPr>
        </p:nvSpPr>
        <p:spPr bwMode="auto">
          <a:xfrm>
            <a:off x="3851275" y="0"/>
            <a:ext cx="2946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38" tIns="47419" rIns="94838" bIns="47419" numCol="1" anchor="t" anchorCtr="0" compatLnSpc="1">
            <a:prstTxWarp prst="textNoShape">
              <a:avLst/>
            </a:prstTxWarp>
          </a:bodyPr>
          <a:lstStyle>
            <a:lvl1pPr algn="r" defTabSz="947738" eaLnBrk="1" fontAlgn="auto" hangingPunct="1">
              <a:spcBef>
                <a:spcPct val="0"/>
              </a:spcBef>
              <a:spcAft>
                <a:spcPts val="0"/>
              </a:spcAft>
              <a:defRPr sz="1200">
                <a:solidFill>
                  <a:schemeClr val="tx1"/>
                </a:solidFill>
                <a:latin typeface="Times New Roman" pitchFamily="18" charset="0"/>
              </a:defRPr>
            </a:lvl1pPr>
          </a:lstStyle>
          <a:p>
            <a:pPr>
              <a:defRPr/>
            </a:pPr>
            <a:endParaRPr lang="de-DE"/>
          </a:p>
        </p:txBody>
      </p:sp>
      <p:sp>
        <p:nvSpPr>
          <p:cNvPr id="8196" name="Rectangle 4"/>
          <p:cNvSpPr>
            <a:spLocks noGrp="1" noRot="1" noChangeAspect="1" noChangeArrowheads="1" noTextEdit="1"/>
          </p:cNvSpPr>
          <p:nvPr>
            <p:ph type="sldImg" idx="2"/>
          </p:nvPr>
        </p:nvSpPr>
        <p:spPr bwMode="auto">
          <a:xfrm>
            <a:off x="917575" y="746125"/>
            <a:ext cx="4962525" cy="37211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06463" y="4714875"/>
            <a:ext cx="4984750" cy="446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38" tIns="47419" rIns="94838" bIns="47419" numCol="1" anchor="t" anchorCtr="0" compatLnSpc="1">
            <a:prstTxWarp prst="textNoShape">
              <a:avLst/>
            </a:prstTxWarp>
          </a:bodyPr>
          <a:lstStyle/>
          <a:p>
            <a:pPr lvl="0"/>
            <a:r>
              <a:rPr lang="de-DE" noProof="0" smtClean="0"/>
              <a:t>Klicken Sie, um die Formate des Vorlagentextes zu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6150" name="Rectangle 6"/>
          <p:cNvSpPr>
            <a:spLocks noGrp="1" noChangeArrowheads="1"/>
          </p:cNvSpPr>
          <p:nvPr>
            <p:ph type="ftr" sz="quarter" idx="4"/>
          </p:nvPr>
        </p:nvSpPr>
        <p:spPr bwMode="auto">
          <a:xfrm>
            <a:off x="0" y="9431338"/>
            <a:ext cx="2946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38" tIns="47419" rIns="94838" bIns="47419" numCol="1" anchor="b" anchorCtr="0" compatLnSpc="1">
            <a:prstTxWarp prst="textNoShape">
              <a:avLst/>
            </a:prstTxWarp>
          </a:bodyPr>
          <a:lstStyle>
            <a:lvl1pPr defTabSz="947738" eaLnBrk="1" fontAlgn="auto" hangingPunct="1">
              <a:spcBef>
                <a:spcPct val="0"/>
              </a:spcBef>
              <a:spcAft>
                <a:spcPts val="0"/>
              </a:spcAft>
              <a:defRPr sz="1200">
                <a:solidFill>
                  <a:schemeClr val="tx1"/>
                </a:solidFill>
                <a:latin typeface="Times New Roman" pitchFamily="18" charset="0"/>
              </a:defRPr>
            </a:lvl1pPr>
          </a:lstStyle>
          <a:p>
            <a:pPr>
              <a:defRPr/>
            </a:pPr>
            <a:endParaRPr lang="de-DE"/>
          </a:p>
        </p:txBody>
      </p:sp>
      <p:sp>
        <p:nvSpPr>
          <p:cNvPr id="6151" name="Rectangle 7"/>
          <p:cNvSpPr>
            <a:spLocks noGrp="1" noChangeArrowheads="1"/>
          </p:cNvSpPr>
          <p:nvPr>
            <p:ph type="sldNum" sz="quarter" idx="5"/>
          </p:nvPr>
        </p:nvSpPr>
        <p:spPr bwMode="auto">
          <a:xfrm>
            <a:off x="3851275" y="9431338"/>
            <a:ext cx="2946400"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38" tIns="47419" rIns="94838" bIns="47419" numCol="1" anchor="b" anchorCtr="0" compatLnSpc="1">
            <a:prstTxWarp prst="textNoShape">
              <a:avLst/>
            </a:prstTxWarp>
          </a:bodyPr>
          <a:lstStyle>
            <a:lvl1pPr algn="r" defTabSz="947738" eaLnBrk="1" fontAlgn="auto" hangingPunct="1">
              <a:spcBef>
                <a:spcPts val="0"/>
              </a:spcBef>
              <a:spcAft>
                <a:spcPts val="0"/>
              </a:spcAft>
              <a:defRPr sz="1200">
                <a:solidFill>
                  <a:schemeClr val="tx1"/>
                </a:solidFill>
                <a:latin typeface="Times New Roman" panose="02020603050405020304" pitchFamily="18" charset="0"/>
              </a:defRPr>
            </a:lvl1pPr>
          </a:lstStyle>
          <a:p>
            <a:pPr>
              <a:defRPr/>
            </a:pPr>
            <a:fld id="{7901AEC4-B0A0-43D5-90FF-09907E65A8DC}" type="slidenum">
              <a:rPr lang="de-DE" altLang="de-DE"/>
              <a:pPr>
                <a:defRPr/>
              </a:pPr>
              <a:t>‹Nr.›</a:t>
            </a:fld>
            <a:endParaRPr lang="de-DE" altLang="de-DE"/>
          </a:p>
        </p:txBody>
      </p:sp>
    </p:spTree>
    <p:extLst>
      <p:ext uri="{BB962C8B-B14F-4D97-AF65-F5344CB8AC3E}">
        <p14:creationId xmlns:p14="http://schemas.microsoft.com/office/powerpoint/2010/main" val="42403807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Wichtig: Hier eine Beispielaufgabe vorrechnen!</a:t>
            </a:r>
          </a:p>
          <a:p>
            <a:endParaRPr lang="de-DE" dirty="0" smtClean="0"/>
          </a:p>
          <a:p>
            <a:r>
              <a:rPr lang="de-DE" dirty="0" smtClean="0"/>
              <a:t>Die Variablendefinition für  N, P, x aufschreiben</a:t>
            </a:r>
          </a:p>
          <a:p>
            <a:endParaRPr lang="de-DE" dirty="0"/>
          </a:p>
        </p:txBody>
      </p:sp>
      <p:sp>
        <p:nvSpPr>
          <p:cNvPr id="4" name="Foliennummernplatzhalter 3"/>
          <p:cNvSpPr>
            <a:spLocks noGrp="1"/>
          </p:cNvSpPr>
          <p:nvPr>
            <p:ph type="sldNum" sz="quarter" idx="10"/>
          </p:nvPr>
        </p:nvSpPr>
        <p:spPr/>
        <p:txBody>
          <a:bodyPr/>
          <a:lstStyle/>
          <a:p>
            <a:pPr>
              <a:defRPr/>
            </a:pPr>
            <a:fld id="{7901AEC4-B0A0-43D5-90FF-09907E65A8DC}" type="slidenum">
              <a:rPr lang="de-DE" altLang="de-DE" smtClean="0"/>
              <a:pPr>
                <a:defRPr/>
              </a:pPr>
              <a:t>12</a:t>
            </a:fld>
            <a:endParaRPr lang="de-DE" altLang="de-DE"/>
          </a:p>
        </p:txBody>
      </p:sp>
    </p:spTree>
    <p:extLst>
      <p:ext uri="{BB962C8B-B14F-4D97-AF65-F5344CB8AC3E}">
        <p14:creationId xmlns:p14="http://schemas.microsoft.com/office/powerpoint/2010/main" val="26797310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1_Titelfolie_TUD">
    <p:spTree>
      <p:nvGrpSpPr>
        <p:cNvPr id="1" name=""/>
        <p:cNvGrpSpPr/>
        <p:nvPr/>
      </p:nvGrpSpPr>
      <p:grpSpPr>
        <a:xfrm>
          <a:off x="0" y="0"/>
          <a:ext cx="0" cy="0"/>
          <a:chOff x="0" y="0"/>
          <a:chExt cx="0" cy="0"/>
        </a:xfrm>
      </p:grpSpPr>
      <p:sp>
        <p:nvSpPr>
          <p:cNvPr id="5" name="Rechteck 4"/>
          <p:cNvSpPr/>
          <p:nvPr/>
        </p:nvSpPr>
        <p:spPr>
          <a:xfrm>
            <a:off x="0" y="981075"/>
            <a:ext cx="9144000" cy="5876925"/>
          </a:xfrm>
          <a:prstGeom prst="rect">
            <a:avLst/>
          </a:prstGeom>
          <a:gradFill>
            <a:gsLst>
              <a:gs pos="14000">
                <a:schemeClr val="tx2"/>
              </a:gs>
              <a:gs pos="100000">
                <a:schemeClr val="accent2"/>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DE"/>
          </a:p>
        </p:txBody>
      </p:sp>
      <p:sp>
        <p:nvSpPr>
          <p:cNvPr id="6" name="Rechteck 5"/>
          <p:cNvSpPr/>
          <p:nvPr/>
        </p:nvSpPr>
        <p:spPr>
          <a:xfrm>
            <a:off x="0" y="982663"/>
            <a:ext cx="9144000" cy="171450"/>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DE"/>
          </a:p>
        </p:txBody>
      </p:sp>
      <p:pic>
        <p:nvPicPr>
          <p:cNvPr id="7" name="Grafik 20"/>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3050" y="349250"/>
            <a:ext cx="1489075"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el 1"/>
          <p:cNvSpPr txBox="1">
            <a:spLocks/>
          </p:cNvSpPr>
          <p:nvPr/>
        </p:nvSpPr>
        <p:spPr>
          <a:xfrm>
            <a:off x="766762" y="2420837"/>
            <a:ext cx="7981949" cy="828675"/>
          </a:xfrm>
          <a:prstGeom prst="rect">
            <a:avLst/>
          </a:prstGeom>
          <a:ln>
            <a:noFill/>
          </a:ln>
        </p:spPr>
        <p:txBody>
          <a:bodyPr lIns="0" tIns="0" rIns="0" bIns="0"/>
          <a:lstStyle>
            <a:lvl1pPr lvl="0" indent="0">
              <a:spcBef>
                <a:spcPts val="0"/>
              </a:spcBef>
              <a:buFont typeface="Arial" panose="020B0604020202020204" pitchFamily="34" charset="0"/>
              <a:buNone/>
              <a:defRPr sz="1600" baseline="0">
                <a:solidFill>
                  <a:schemeClr val="bg1">
                    <a:alpha val="80000"/>
                  </a:schemeClr>
                </a:solidFill>
                <a:latin typeface="Open Sans" panose="020B0606030504020204" pitchFamily="34" charset="0"/>
              </a:defRPr>
            </a:lvl1pPr>
            <a:lvl2pPr marL="396000" indent="-324000">
              <a:spcBef>
                <a:spcPts val="300"/>
              </a:spcBef>
              <a:buFont typeface="Open Sans" panose="020B0606030504020204" pitchFamily="34" charset="0"/>
              <a:buChar char="—"/>
              <a:defRPr sz="1600">
                <a:solidFill>
                  <a:schemeClr val="tx2"/>
                </a:solidFill>
                <a:latin typeface="Open Sans" panose="020B0606030504020204" pitchFamily="34" charset="0"/>
              </a:defRPr>
            </a:lvl2pPr>
            <a:lvl3pPr marL="0" indent="0">
              <a:spcBef>
                <a:spcPts val="600"/>
              </a:spcBef>
              <a:buFont typeface="Arial" panose="020B0604020202020204" pitchFamily="34" charset="0"/>
              <a:buNone/>
              <a:defRPr sz="1400">
                <a:solidFill>
                  <a:schemeClr val="tx2"/>
                </a:solidFill>
                <a:latin typeface="Open Sans" panose="020B0606030504020204" pitchFamily="34" charset="0"/>
              </a:defRPr>
            </a:lvl3pPr>
            <a:lvl4pPr marL="396000" indent="-216000">
              <a:spcBef>
                <a:spcPts val="300"/>
              </a:spcBef>
              <a:buFont typeface="Symbol" panose="05050102010706020507" pitchFamily="18" charset="2"/>
              <a:buChar char="-"/>
              <a:defRPr sz="1400">
                <a:solidFill>
                  <a:schemeClr val="tx2"/>
                </a:solidFill>
                <a:latin typeface="Open Sans" panose="020B0606030504020204" pitchFamily="34" charset="0"/>
              </a:defRPr>
            </a:lvl4pPr>
            <a:lvl5pPr marL="576000" indent="-179388">
              <a:spcBef>
                <a:spcPts val="300"/>
              </a:spcBef>
              <a:buFont typeface="Symbol" panose="05050102010706020507" pitchFamily="18" charset="2"/>
              <a:buChar char="-"/>
              <a:defRPr sz="1400" baseline="0">
                <a:solidFill>
                  <a:schemeClr val="tx2"/>
                </a:solidFill>
                <a:latin typeface="Open Sans" panose="020B0606030504020204" pitchFamily="34" charset="0"/>
              </a:defRPr>
            </a:lvl5pPr>
            <a:lvl6pPr marL="358775" indent="0">
              <a:spcBef>
                <a:spcPts val="0"/>
              </a:spcBef>
              <a:buFont typeface="Arial" panose="020B0604020202020204" pitchFamily="34" charset="0"/>
              <a:buNone/>
              <a:defRPr sz="3200" b="1">
                <a:solidFill>
                  <a:schemeClr val="bg1"/>
                </a:solidFill>
              </a:defRPr>
            </a:lvl6pPr>
            <a:lvl7pPr marL="358775" indent="0">
              <a:spcBef>
                <a:spcPts val="0"/>
              </a:spcBef>
              <a:buFont typeface="Arial" panose="020B0604020202020204" pitchFamily="34" charset="0"/>
              <a:buNone/>
              <a:defRPr sz="3200">
                <a:solidFill>
                  <a:schemeClr val="bg1"/>
                </a:solidFill>
              </a:defRPr>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pPr eaLnBrk="1" fontAlgn="auto" hangingPunct="1">
              <a:spcAft>
                <a:spcPts val="0"/>
              </a:spcAft>
              <a:defRPr/>
            </a:pPr>
            <a:r>
              <a:rPr lang="de-DE" dirty="0" smtClean="0"/>
              <a:t>Verkehrswissenschaften – Professur für Verkehrsökologie</a:t>
            </a:r>
            <a:br>
              <a:rPr lang="de-DE" dirty="0" smtClean="0"/>
            </a:br>
            <a:r>
              <a:rPr lang="de-DE" dirty="0" smtClean="0"/>
              <a:t>Prof. Dr.-Ing. Udo Becker</a:t>
            </a:r>
            <a:endParaRPr lang="de-DE" dirty="0"/>
          </a:p>
        </p:txBody>
      </p:sp>
      <p:sp>
        <p:nvSpPr>
          <p:cNvPr id="3" name="Untertitel 2"/>
          <p:cNvSpPr>
            <a:spLocks noGrp="1"/>
          </p:cNvSpPr>
          <p:nvPr>
            <p:ph type="subTitle" idx="1" hasCustomPrompt="1"/>
          </p:nvPr>
        </p:nvSpPr>
        <p:spPr>
          <a:xfrm>
            <a:off x="766763" y="4494770"/>
            <a:ext cx="7981949" cy="1239280"/>
          </a:xfrm>
        </p:spPr>
        <p:txBody>
          <a:bodyPr/>
          <a:lstStyle>
            <a:lvl1pPr marL="0" indent="0" algn="l">
              <a:buNone/>
              <a:defRPr>
                <a:solidFill>
                  <a:schemeClr val="bg1">
                    <a:alpha val="8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Datum</a:t>
            </a:r>
          </a:p>
        </p:txBody>
      </p:sp>
      <p:sp>
        <p:nvSpPr>
          <p:cNvPr id="26" name="Textplatzhalter 25"/>
          <p:cNvSpPr>
            <a:spLocks noGrp="1"/>
          </p:cNvSpPr>
          <p:nvPr>
            <p:ph type="body" sz="quarter" idx="10" hasCustomPrompt="1"/>
          </p:nvPr>
        </p:nvSpPr>
        <p:spPr>
          <a:xfrm>
            <a:off x="766762" y="3890035"/>
            <a:ext cx="7981949" cy="505737"/>
          </a:xfrm>
          <a:ln>
            <a:noFill/>
          </a:ln>
        </p:spPr>
        <p:txBody>
          <a:bodyPr anchor="t" anchorCtr="0"/>
          <a:lstStyle>
            <a:lvl1pPr>
              <a:defRPr lang="de-DE" sz="3200" b="0" baseline="0" dirty="0">
                <a:solidFill>
                  <a:schemeClr val="bg1"/>
                </a:solidFill>
                <a:ea typeface="+mj-ea"/>
                <a:cs typeface="+mj-cs"/>
              </a:defRPr>
            </a:lvl1pPr>
          </a:lstStyle>
          <a:p>
            <a:pPr lvl="0"/>
            <a:r>
              <a:rPr lang="de-DE" dirty="0" smtClean="0"/>
              <a:t>Titel Vorlesung</a:t>
            </a:r>
          </a:p>
        </p:txBody>
      </p:sp>
      <p:sp>
        <p:nvSpPr>
          <p:cNvPr id="11" name="Titel 1"/>
          <p:cNvSpPr>
            <a:spLocks noGrp="1"/>
          </p:cNvSpPr>
          <p:nvPr>
            <p:ph type="title" hasCustomPrompt="1"/>
          </p:nvPr>
        </p:nvSpPr>
        <p:spPr>
          <a:xfrm>
            <a:off x="766763" y="3392202"/>
            <a:ext cx="7981949" cy="486054"/>
          </a:xfrm>
          <a:ln>
            <a:noFill/>
          </a:ln>
        </p:spPr>
        <p:txBody>
          <a:bodyPr/>
          <a:lstStyle>
            <a:lvl1pPr>
              <a:defRPr sz="3200" b="1">
                <a:solidFill>
                  <a:schemeClr val="bg1"/>
                </a:solidFill>
              </a:defRPr>
            </a:lvl1pPr>
          </a:lstStyle>
          <a:p>
            <a:r>
              <a:rPr lang="de-DE" dirty="0" smtClean="0"/>
              <a:t>Titel Vorlesungsreihe</a:t>
            </a:r>
            <a:endParaRPr lang="de-DE" dirty="0"/>
          </a:p>
        </p:txBody>
      </p:sp>
      <p:pic>
        <p:nvPicPr>
          <p:cNvPr id="10" name="Grafik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86344" y="345394"/>
            <a:ext cx="1362367" cy="544947"/>
          </a:xfrm>
          <a:prstGeom prst="rect">
            <a:avLst/>
          </a:prstGeom>
        </p:spPr>
      </p:pic>
      <p:pic>
        <p:nvPicPr>
          <p:cNvPr id="12" name="Grafik 11">
            <a:extLst>
              <a:ext uri="{FF2B5EF4-FFF2-40B4-BE49-F238E27FC236}">
                <a16:creationId xmlns:a16="http://schemas.microsoft.com/office/drawing/2014/main" id="{07E37400-FDE5-4A13-B370-659EB5735CEB}"/>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85074" y="5967200"/>
            <a:ext cx="2751455" cy="564864"/>
          </a:xfrm>
          <a:prstGeom prst="rect">
            <a:avLst/>
          </a:prstGeom>
        </p:spPr>
      </p:pic>
      <p:pic>
        <p:nvPicPr>
          <p:cNvPr id="13" name="Obraz 2">
            <a:extLst>
              <a:ext uri="{FF2B5EF4-FFF2-40B4-BE49-F238E27FC236}">
                <a16:creationId xmlns:a16="http://schemas.microsoft.com/office/drawing/2014/main" id="{55E566E5-5C88-4AD6-A46A-9239787D0211}"/>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720750" y="6169064"/>
            <a:ext cx="1027961" cy="362999"/>
          </a:xfrm>
          <a:prstGeom prst="rect">
            <a:avLst/>
          </a:prstGeom>
          <a:noFill/>
          <a:ln>
            <a:noFill/>
          </a:ln>
        </p:spPr>
      </p:pic>
    </p:spTree>
    <p:extLst>
      <p:ext uri="{BB962C8B-B14F-4D97-AF65-F5344CB8AC3E}">
        <p14:creationId xmlns:p14="http://schemas.microsoft.com/office/powerpoint/2010/main" val="2637388411"/>
      </p:ext>
    </p:extLst>
  </p:cSld>
  <p:clrMapOvr>
    <a:masterClrMapping/>
  </p:clrMapOvr>
  <p:hf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7" name="Bildplatzhalter 6"/>
          <p:cNvSpPr>
            <a:spLocks noGrp="1"/>
          </p:cNvSpPr>
          <p:nvPr>
            <p:ph type="pic" sz="quarter" idx="10"/>
          </p:nvPr>
        </p:nvSpPr>
        <p:spPr>
          <a:xfrm>
            <a:off x="0" y="1016000"/>
            <a:ext cx="9144000" cy="5076825"/>
          </a:xfrm>
        </p:spPr>
        <p:txBody>
          <a:bodyPr/>
          <a:lstStyle/>
          <a:p>
            <a:pPr lvl="0"/>
            <a:r>
              <a:rPr lang="de-DE" noProof="0" smtClean="0"/>
              <a:t>Bild durch Klicken auf Symbol hinzufügen</a:t>
            </a:r>
            <a:endParaRPr lang="de-DE" noProof="0"/>
          </a:p>
        </p:txBody>
      </p:sp>
    </p:spTree>
    <p:extLst>
      <p:ext uri="{BB962C8B-B14F-4D97-AF65-F5344CB8AC3E}">
        <p14:creationId xmlns:p14="http://schemas.microsoft.com/office/powerpoint/2010/main" val="534426532"/>
      </p:ext>
    </p:extLst>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Leer">
    <p:spTree>
      <p:nvGrpSpPr>
        <p:cNvPr id="1" name=""/>
        <p:cNvGrpSpPr/>
        <p:nvPr/>
      </p:nvGrpSpPr>
      <p:grpSpPr>
        <a:xfrm>
          <a:off x="0" y="0"/>
          <a:ext cx="0" cy="0"/>
          <a:chOff x="0" y="0"/>
          <a:chExt cx="0" cy="0"/>
        </a:xfrm>
      </p:grpSpPr>
      <p:sp>
        <p:nvSpPr>
          <p:cNvPr id="3" name="Bildplatzhalter 2"/>
          <p:cNvSpPr>
            <a:spLocks noGrp="1"/>
          </p:cNvSpPr>
          <p:nvPr>
            <p:ph type="pic" sz="quarter" idx="10"/>
          </p:nvPr>
        </p:nvSpPr>
        <p:spPr>
          <a:xfrm>
            <a:off x="0" y="1"/>
            <a:ext cx="9144000" cy="6092824"/>
          </a:xfrm>
        </p:spPr>
        <p:txBody>
          <a:bodyPr/>
          <a:lstStyle/>
          <a:p>
            <a:pPr lvl="0"/>
            <a:r>
              <a:rPr lang="de-DE" noProof="0" smtClean="0"/>
              <a:t>Bild durch Klicken auf Symbol hinzufügen</a:t>
            </a:r>
            <a:endParaRPr lang="de-DE" noProof="0"/>
          </a:p>
        </p:txBody>
      </p:sp>
    </p:spTree>
    <p:extLst>
      <p:ext uri="{BB962C8B-B14F-4D97-AF65-F5344CB8AC3E}">
        <p14:creationId xmlns:p14="http://schemas.microsoft.com/office/powerpoint/2010/main" val="1197389506"/>
      </p:ext>
    </p:extLst>
  </p:cSld>
  <p:clrMapOvr>
    <a:masterClrMapping/>
  </p:clrMapOvr>
  <p:hf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Benutzerdefiniertes Layout">
    <p:spTree>
      <p:nvGrpSpPr>
        <p:cNvPr id="1" name=""/>
        <p:cNvGrpSpPr/>
        <p:nvPr/>
      </p:nvGrpSpPr>
      <p:grpSpPr>
        <a:xfrm>
          <a:off x="0" y="0"/>
          <a:ext cx="0" cy="0"/>
          <a:chOff x="0" y="0"/>
          <a:chExt cx="0" cy="0"/>
        </a:xfrm>
      </p:grpSpPr>
      <p:sp>
        <p:nvSpPr>
          <p:cNvPr id="3" name="Rechteck 2"/>
          <p:cNvSpPr/>
          <p:nvPr/>
        </p:nvSpPr>
        <p:spPr>
          <a:xfrm>
            <a:off x="0" y="0"/>
            <a:ext cx="9144000" cy="6092825"/>
          </a:xfrm>
          <a:prstGeom prst="rect">
            <a:avLst/>
          </a:prstGeom>
          <a:gradFill>
            <a:gsLst>
              <a:gs pos="14000">
                <a:schemeClr val="tx2"/>
              </a:gs>
              <a:gs pos="100000">
                <a:schemeClr val="accent2"/>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DE" sz="1350"/>
          </a:p>
        </p:txBody>
      </p:sp>
      <p:sp>
        <p:nvSpPr>
          <p:cNvPr id="2" name="Titel 1"/>
          <p:cNvSpPr>
            <a:spLocks noGrp="1"/>
          </p:cNvSpPr>
          <p:nvPr>
            <p:ph type="title"/>
          </p:nvPr>
        </p:nvSpPr>
        <p:spPr>
          <a:xfrm>
            <a:off x="656035" y="3387259"/>
            <a:ext cx="7935515" cy="1198491"/>
          </a:xfrm>
        </p:spPr>
        <p:txBody>
          <a:bodyPr/>
          <a:lstStyle>
            <a:lvl1pPr>
              <a:defRPr sz="3200" b="1">
                <a:ln>
                  <a:noFill/>
                </a:ln>
                <a:solidFill>
                  <a:schemeClr val="bg1"/>
                </a:solidFill>
              </a:defRPr>
            </a:lvl1pPr>
          </a:lstStyle>
          <a:p>
            <a:r>
              <a:rPr lang="de-DE" smtClean="0"/>
              <a:t>Titelmasterformat durch Klicken bearbeiten</a:t>
            </a:r>
            <a:endParaRPr lang="de-DE" dirty="0"/>
          </a:p>
        </p:txBody>
      </p:sp>
    </p:spTree>
    <p:extLst>
      <p:ext uri="{BB962C8B-B14F-4D97-AF65-F5344CB8AC3E}">
        <p14:creationId xmlns:p14="http://schemas.microsoft.com/office/powerpoint/2010/main" val="496681151"/>
      </p:ext>
    </p:extLst>
  </p:cSld>
  <p:clrMapOvr>
    <a:masterClrMapping/>
  </p:clrMapOvr>
  <p:hf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cSld name="Titelfolie">
    <p:bg>
      <p:bgPr>
        <a:solidFill>
          <a:srgbClr val="0B2A5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ctrTitle"/>
          </p:nvPr>
        </p:nvSpPr>
        <p:spPr>
          <a:xfrm>
            <a:off x="982663" y="2703513"/>
            <a:ext cx="7504112" cy="1143000"/>
          </a:xfrm>
        </p:spPr>
        <p:txBody>
          <a:bodyPr/>
          <a:lstStyle>
            <a:lvl1pPr>
              <a:defRPr sz="3600" b="1">
                <a:solidFill>
                  <a:schemeClr val="bg1"/>
                </a:solidFill>
              </a:defRPr>
            </a:lvl1pPr>
          </a:lstStyle>
          <a:p>
            <a:pPr lvl="0"/>
            <a:r>
              <a:rPr lang="de-DE" noProof="0" smtClean="0"/>
              <a:t>Klicken Sie, um das Titelformat zu bearbeiten</a:t>
            </a:r>
          </a:p>
        </p:txBody>
      </p:sp>
      <p:sp>
        <p:nvSpPr>
          <p:cNvPr id="5123" name="Rectangle 1027"/>
          <p:cNvSpPr>
            <a:spLocks noGrp="1" noChangeArrowheads="1"/>
          </p:cNvSpPr>
          <p:nvPr>
            <p:ph type="subTitle" idx="1"/>
          </p:nvPr>
        </p:nvSpPr>
        <p:spPr>
          <a:xfrm>
            <a:off x="990600" y="5638800"/>
            <a:ext cx="7467600" cy="685800"/>
          </a:xfrm>
        </p:spPr>
        <p:txBody>
          <a:bodyPr anchor="ctr"/>
          <a:lstStyle>
            <a:lvl1pPr marL="0" indent="0">
              <a:spcBef>
                <a:spcPct val="0"/>
              </a:spcBef>
              <a:defRPr sz="2800">
                <a:solidFill>
                  <a:schemeClr val="bg1"/>
                </a:solidFill>
              </a:defRPr>
            </a:lvl1pPr>
          </a:lstStyle>
          <a:p>
            <a:pPr lvl="0"/>
            <a:r>
              <a:rPr lang="de-DE" noProof="0" smtClean="0"/>
              <a:t>Ort, Datum</a:t>
            </a:r>
          </a:p>
        </p:txBody>
      </p:sp>
    </p:spTree>
    <p:extLst>
      <p:ext uri="{BB962C8B-B14F-4D97-AF65-F5344CB8AC3E}">
        <p14:creationId xmlns:p14="http://schemas.microsoft.com/office/powerpoint/2010/main" val="8016478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3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7611460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fld id="{E17107D8-955E-4B52-AA19-68C1A9B7CCE3}" type="datetimeFigureOut">
              <a:rPr lang="de-DE"/>
              <a:pPr>
                <a:defRPr/>
              </a:pPr>
              <a:t>29.03.2022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E0FAEE15-F064-48A5-99FF-2D97F070AA51}" type="slidenum">
              <a:rPr lang="de-DE"/>
              <a:pPr>
                <a:defRPr/>
              </a:pPr>
              <a:t>‹Nr.›</a:t>
            </a:fld>
            <a:endParaRPr lang="de-DE"/>
          </a:p>
        </p:txBody>
      </p:sp>
    </p:spTree>
    <p:extLst>
      <p:ext uri="{BB962C8B-B14F-4D97-AF65-F5344CB8AC3E}">
        <p14:creationId xmlns:p14="http://schemas.microsoft.com/office/powerpoint/2010/main" val="15803964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DC30A4AD-74E8-4037-B2C2-1A2D79D61285}" type="datetimeFigureOut">
              <a:rPr lang="de-DE"/>
              <a:pPr>
                <a:defRPr/>
              </a:pPr>
              <a:t>29.03.2022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081C70E1-14D8-4977-8C0F-A0F9E4ECE788}" type="slidenum">
              <a:rPr lang="de-DE"/>
              <a:pPr>
                <a:defRPr/>
              </a:pPr>
              <a:t>‹Nr.›</a:t>
            </a:fld>
            <a:endParaRPr lang="de-DE"/>
          </a:p>
        </p:txBody>
      </p:sp>
    </p:spTree>
    <p:extLst>
      <p:ext uri="{BB962C8B-B14F-4D97-AF65-F5344CB8AC3E}">
        <p14:creationId xmlns:p14="http://schemas.microsoft.com/office/powerpoint/2010/main" val="20580929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pPr>
              <a:defRPr/>
            </a:pPr>
            <a:fld id="{5CCA3D69-6087-4BB1-8366-7792D25BDF23}" type="datetimeFigureOut">
              <a:rPr lang="de-DE"/>
              <a:pPr>
                <a:defRPr/>
              </a:pPr>
              <a:t>29.03.2022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38734472-2BC7-4E38-9D36-6F76E35BD88F}" type="slidenum">
              <a:rPr lang="de-DE"/>
              <a:pPr>
                <a:defRPr/>
              </a:pPr>
              <a:t>‹Nr.›</a:t>
            </a:fld>
            <a:endParaRPr lang="de-DE"/>
          </a:p>
        </p:txBody>
      </p:sp>
    </p:spTree>
    <p:extLst>
      <p:ext uri="{BB962C8B-B14F-4D97-AF65-F5344CB8AC3E}">
        <p14:creationId xmlns:p14="http://schemas.microsoft.com/office/powerpoint/2010/main" val="33604901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3"/>
          <p:cNvSpPr>
            <a:spLocks noGrp="1"/>
          </p:cNvSpPr>
          <p:nvPr>
            <p:ph type="dt" sz="half" idx="10"/>
          </p:nvPr>
        </p:nvSpPr>
        <p:spPr/>
        <p:txBody>
          <a:bodyPr/>
          <a:lstStyle>
            <a:lvl1pPr>
              <a:defRPr/>
            </a:lvl1pPr>
          </a:lstStyle>
          <a:p>
            <a:pPr>
              <a:defRPr/>
            </a:pPr>
            <a:fld id="{DD56F579-96EB-418C-8CF1-780C39096874}" type="datetimeFigureOut">
              <a:rPr lang="de-DE"/>
              <a:pPr>
                <a:defRPr/>
              </a:pPr>
              <a:t>29.03.2022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75EE96A5-C3A3-4DA2-AC9F-3949C9D65DF1}" type="slidenum">
              <a:rPr lang="de-DE"/>
              <a:pPr>
                <a:defRPr/>
              </a:pPr>
              <a:t>‹Nr.›</a:t>
            </a:fld>
            <a:endParaRPr lang="de-DE"/>
          </a:p>
        </p:txBody>
      </p:sp>
    </p:spTree>
    <p:extLst>
      <p:ext uri="{BB962C8B-B14F-4D97-AF65-F5344CB8AC3E}">
        <p14:creationId xmlns:p14="http://schemas.microsoft.com/office/powerpoint/2010/main" val="14127226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3"/>
          <p:cNvSpPr>
            <a:spLocks noGrp="1"/>
          </p:cNvSpPr>
          <p:nvPr>
            <p:ph type="dt" sz="half" idx="10"/>
          </p:nvPr>
        </p:nvSpPr>
        <p:spPr/>
        <p:txBody>
          <a:bodyPr/>
          <a:lstStyle>
            <a:lvl1pPr>
              <a:defRPr/>
            </a:lvl1pPr>
          </a:lstStyle>
          <a:p>
            <a:pPr>
              <a:defRPr/>
            </a:pPr>
            <a:fld id="{BCAE9B1F-BD2C-4D04-B2B9-A52F8E326913}" type="datetimeFigureOut">
              <a:rPr lang="de-DE"/>
              <a:pPr>
                <a:defRPr/>
              </a:pPr>
              <a:t>29.03.2022</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916564A0-0FC5-4E84-BB14-1054B0CC777F}" type="slidenum">
              <a:rPr lang="de-DE"/>
              <a:pPr>
                <a:defRPr/>
              </a:pPr>
              <a:t>‹Nr.›</a:t>
            </a:fld>
            <a:endParaRPr lang="de-DE"/>
          </a:p>
        </p:txBody>
      </p:sp>
    </p:spTree>
    <p:extLst>
      <p:ext uri="{BB962C8B-B14F-4D97-AF65-F5344CB8AC3E}">
        <p14:creationId xmlns:p14="http://schemas.microsoft.com/office/powerpoint/2010/main" val="3564465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elfolie_TUD">
    <p:spTree>
      <p:nvGrpSpPr>
        <p:cNvPr id="1" name=""/>
        <p:cNvGrpSpPr/>
        <p:nvPr/>
      </p:nvGrpSpPr>
      <p:grpSpPr>
        <a:xfrm>
          <a:off x="0" y="0"/>
          <a:ext cx="0" cy="0"/>
          <a:chOff x="0" y="0"/>
          <a:chExt cx="0" cy="0"/>
        </a:xfrm>
      </p:grpSpPr>
      <p:cxnSp>
        <p:nvCxnSpPr>
          <p:cNvPr id="5" name="Gerade Verbindung 14"/>
          <p:cNvCxnSpPr/>
          <p:nvPr/>
        </p:nvCxnSpPr>
        <p:spPr>
          <a:xfrm>
            <a:off x="0" y="982663"/>
            <a:ext cx="91440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 name="Gerade Verbindung 14"/>
          <p:cNvCxnSpPr/>
          <p:nvPr/>
        </p:nvCxnSpPr>
        <p:spPr>
          <a:xfrm>
            <a:off x="0" y="1154113"/>
            <a:ext cx="91440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7" name="Grafik 20"/>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3050" y="349250"/>
            <a:ext cx="1489075"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Untertitel 2"/>
          <p:cNvSpPr>
            <a:spLocks noGrp="1"/>
          </p:cNvSpPr>
          <p:nvPr>
            <p:ph type="subTitle" idx="1"/>
          </p:nvPr>
        </p:nvSpPr>
        <p:spPr>
          <a:xfrm>
            <a:off x="766763" y="4494770"/>
            <a:ext cx="7981949" cy="1239280"/>
          </a:xfrm>
        </p:spPr>
        <p:txBody>
          <a:bodyPr/>
          <a:lstStyle>
            <a:lvl1pPr marL="0" indent="0" algn="l">
              <a:buNone/>
              <a:defRPr>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dirty="0" smtClean="0"/>
          </a:p>
        </p:txBody>
      </p:sp>
      <p:sp>
        <p:nvSpPr>
          <p:cNvPr id="26" name="Textplatzhalter 25"/>
          <p:cNvSpPr>
            <a:spLocks noGrp="1"/>
          </p:cNvSpPr>
          <p:nvPr>
            <p:ph type="body" sz="quarter" idx="10" hasCustomPrompt="1"/>
          </p:nvPr>
        </p:nvSpPr>
        <p:spPr>
          <a:xfrm>
            <a:off x="766763" y="2420838"/>
            <a:ext cx="7981949" cy="828675"/>
          </a:xfrm>
          <a:ln>
            <a:noFill/>
          </a:ln>
        </p:spPr>
        <p:txBody>
          <a:bodyPr/>
          <a:lstStyle>
            <a:lvl1pPr>
              <a:spcBef>
                <a:spcPts val="0"/>
              </a:spcBef>
              <a:defRPr sz="1600">
                <a:solidFill>
                  <a:schemeClr val="bg2"/>
                </a:solidFill>
              </a:defRPr>
            </a:lvl1pPr>
          </a:lstStyle>
          <a:p>
            <a:pPr eaLnBrk="1" fontAlgn="auto" hangingPunct="1">
              <a:spcAft>
                <a:spcPts val="0"/>
              </a:spcAft>
              <a:defRPr/>
            </a:pPr>
            <a:r>
              <a:rPr lang="de-DE" dirty="0" smtClean="0"/>
              <a:t>Verkehrswissenschaften – Professur für Verkehrsökologie</a:t>
            </a:r>
            <a:br>
              <a:rPr lang="de-DE" dirty="0" smtClean="0"/>
            </a:br>
            <a:r>
              <a:rPr lang="de-DE" dirty="0" smtClean="0"/>
              <a:t>Prof. Dr.-Ing. Udo Becker</a:t>
            </a:r>
            <a:endParaRPr lang="de-DE" dirty="0"/>
          </a:p>
        </p:txBody>
      </p:sp>
      <p:sp>
        <p:nvSpPr>
          <p:cNvPr id="2" name="Titel 1"/>
          <p:cNvSpPr>
            <a:spLocks noGrp="1"/>
          </p:cNvSpPr>
          <p:nvPr>
            <p:ph type="title"/>
          </p:nvPr>
        </p:nvSpPr>
        <p:spPr>
          <a:xfrm>
            <a:off x="766763" y="3392202"/>
            <a:ext cx="7981949" cy="972108"/>
          </a:xfrm>
          <a:ln>
            <a:noFill/>
          </a:ln>
        </p:spPr>
        <p:txBody>
          <a:bodyPr/>
          <a:lstStyle>
            <a:lvl1pPr>
              <a:defRPr sz="3200" b="1">
                <a:solidFill>
                  <a:schemeClr val="tx2"/>
                </a:solidFill>
              </a:defRPr>
            </a:lvl1pPr>
          </a:lstStyle>
          <a:p>
            <a:r>
              <a:rPr lang="de-DE" dirty="0" smtClean="0"/>
              <a:t>Titelmasterformat durch Klicken bearbeiten</a:t>
            </a:r>
            <a:endParaRPr lang="de-DE" dirty="0"/>
          </a:p>
        </p:txBody>
      </p:sp>
      <p:pic>
        <p:nvPicPr>
          <p:cNvPr id="9" name="Grafik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86344" y="345394"/>
            <a:ext cx="1362367" cy="544947"/>
          </a:xfrm>
          <a:prstGeom prst="rect">
            <a:avLst/>
          </a:prstGeom>
        </p:spPr>
      </p:pic>
    </p:spTree>
    <p:extLst>
      <p:ext uri="{BB962C8B-B14F-4D97-AF65-F5344CB8AC3E}">
        <p14:creationId xmlns:p14="http://schemas.microsoft.com/office/powerpoint/2010/main" val="437922775"/>
      </p:ext>
    </p:extLst>
  </p:cSld>
  <p:clrMapOvr>
    <a:masterClrMapping/>
  </p:clrMapOvr>
  <p:hf hdr="0" ftr="0"/>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fld id="{E1491BD3-D9C2-48A9-8B9A-EC055A852EBE}" type="datetimeFigureOut">
              <a:rPr lang="de-DE"/>
              <a:pPr>
                <a:defRPr/>
              </a:pPr>
              <a:t>29.03.2022</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012E8739-9E67-484B-93F3-B213034C3DBC}" type="slidenum">
              <a:rPr lang="de-DE"/>
              <a:pPr>
                <a:defRPr/>
              </a:pPr>
              <a:t>‹Nr.›</a:t>
            </a:fld>
            <a:endParaRPr lang="de-DE"/>
          </a:p>
        </p:txBody>
      </p:sp>
    </p:spTree>
    <p:extLst>
      <p:ext uri="{BB962C8B-B14F-4D97-AF65-F5344CB8AC3E}">
        <p14:creationId xmlns:p14="http://schemas.microsoft.com/office/powerpoint/2010/main" val="39227259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C9A2B07A-84C1-4F5A-B59A-7A527070C3E3}" type="datetimeFigureOut">
              <a:rPr lang="de-DE"/>
              <a:pPr>
                <a:defRPr/>
              </a:pPr>
              <a:t>29.03.2022</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029EC55D-65C4-4735-B594-DB201F0E2BFB}" type="slidenum">
              <a:rPr lang="de-DE"/>
              <a:pPr>
                <a:defRPr/>
              </a:pPr>
              <a:t>‹Nr.›</a:t>
            </a:fld>
            <a:endParaRPr lang="de-DE"/>
          </a:p>
        </p:txBody>
      </p:sp>
    </p:spTree>
    <p:extLst>
      <p:ext uri="{BB962C8B-B14F-4D97-AF65-F5344CB8AC3E}">
        <p14:creationId xmlns:p14="http://schemas.microsoft.com/office/powerpoint/2010/main" val="3851358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umsplatzhalter 3"/>
          <p:cNvSpPr>
            <a:spLocks noGrp="1"/>
          </p:cNvSpPr>
          <p:nvPr>
            <p:ph type="dt" sz="half" idx="10"/>
          </p:nvPr>
        </p:nvSpPr>
        <p:spPr/>
        <p:txBody>
          <a:bodyPr/>
          <a:lstStyle>
            <a:lvl1pPr>
              <a:defRPr/>
            </a:lvl1pPr>
          </a:lstStyle>
          <a:p>
            <a:pPr>
              <a:defRPr/>
            </a:pPr>
            <a:fld id="{B0F049D7-9BB5-421F-B286-BA2182593EB5}" type="datetimeFigureOut">
              <a:rPr lang="de-DE"/>
              <a:pPr>
                <a:defRPr/>
              </a:pPr>
              <a:t>29.03.2022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CD3FF333-FA40-4BEF-A359-F59B97510722}" type="slidenum">
              <a:rPr lang="de-DE"/>
              <a:pPr>
                <a:defRPr/>
              </a:pPr>
              <a:t>‹Nr.›</a:t>
            </a:fld>
            <a:endParaRPr lang="de-DE"/>
          </a:p>
        </p:txBody>
      </p:sp>
    </p:spTree>
    <p:extLst>
      <p:ext uri="{BB962C8B-B14F-4D97-AF65-F5344CB8AC3E}">
        <p14:creationId xmlns:p14="http://schemas.microsoft.com/office/powerpoint/2010/main" val="25732107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umsplatzhalter 3"/>
          <p:cNvSpPr>
            <a:spLocks noGrp="1"/>
          </p:cNvSpPr>
          <p:nvPr>
            <p:ph type="dt" sz="half" idx="10"/>
          </p:nvPr>
        </p:nvSpPr>
        <p:spPr/>
        <p:txBody>
          <a:bodyPr/>
          <a:lstStyle>
            <a:lvl1pPr>
              <a:defRPr/>
            </a:lvl1pPr>
          </a:lstStyle>
          <a:p>
            <a:pPr>
              <a:defRPr/>
            </a:pPr>
            <a:fld id="{07DE3075-3493-4D0B-8028-92FC886418A0}" type="datetimeFigureOut">
              <a:rPr lang="de-DE"/>
              <a:pPr>
                <a:defRPr/>
              </a:pPr>
              <a:t>29.03.2022</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60A04E03-7866-4826-8E7B-995BB08939A1}" type="slidenum">
              <a:rPr lang="de-DE"/>
              <a:pPr>
                <a:defRPr/>
              </a:pPr>
              <a:t>‹Nr.›</a:t>
            </a:fld>
            <a:endParaRPr lang="de-DE"/>
          </a:p>
        </p:txBody>
      </p:sp>
    </p:spTree>
    <p:extLst>
      <p:ext uri="{BB962C8B-B14F-4D97-AF65-F5344CB8AC3E}">
        <p14:creationId xmlns:p14="http://schemas.microsoft.com/office/powerpoint/2010/main" val="6010242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4D9994C8-8404-48EC-A2C8-B264797341F8}" type="datetimeFigureOut">
              <a:rPr lang="de-DE"/>
              <a:pPr>
                <a:defRPr/>
              </a:pPr>
              <a:t>29.03.2022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D3CE0C0A-5A3D-421F-B795-6BB820A9CF51}" type="slidenum">
              <a:rPr lang="de-DE"/>
              <a:pPr>
                <a:defRPr/>
              </a:pPr>
              <a:t>‹Nr.›</a:t>
            </a:fld>
            <a:endParaRPr lang="de-DE"/>
          </a:p>
        </p:txBody>
      </p:sp>
    </p:spTree>
    <p:extLst>
      <p:ext uri="{BB962C8B-B14F-4D97-AF65-F5344CB8AC3E}">
        <p14:creationId xmlns:p14="http://schemas.microsoft.com/office/powerpoint/2010/main" val="19695484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BDDB558B-B16E-4CA8-A6CF-68EB48267CC9}" type="datetimeFigureOut">
              <a:rPr lang="de-DE"/>
              <a:pPr>
                <a:defRPr/>
              </a:pPr>
              <a:t>29.03.2022</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E1607744-8E79-4491-AD1F-0179D5DF3F79}" type="slidenum">
              <a:rPr lang="de-DE"/>
              <a:pPr>
                <a:defRPr/>
              </a:pPr>
              <a:t>‹Nr.›</a:t>
            </a:fld>
            <a:endParaRPr lang="de-DE"/>
          </a:p>
        </p:txBody>
      </p:sp>
    </p:spTree>
    <p:extLst>
      <p:ext uri="{BB962C8B-B14F-4D97-AF65-F5344CB8AC3E}">
        <p14:creationId xmlns:p14="http://schemas.microsoft.com/office/powerpoint/2010/main" val="3442950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el und Inhalt">
    <p:spTree>
      <p:nvGrpSpPr>
        <p:cNvPr id="1" name=""/>
        <p:cNvGrpSpPr/>
        <p:nvPr/>
      </p:nvGrpSpPr>
      <p:grpSpPr>
        <a:xfrm>
          <a:off x="0" y="0"/>
          <a:ext cx="0" cy="0"/>
          <a:chOff x="0" y="0"/>
          <a:chExt cx="0" cy="0"/>
        </a:xfrm>
      </p:grpSpPr>
      <p:sp>
        <p:nvSpPr>
          <p:cNvPr id="4" name="Titel 3"/>
          <p:cNvSpPr>
            <a:spLocks noGrp="1"/>
          </p:cNvSpPr>
          <p:nvPr>
            <p:ph type="title"/>
          </p:nvPr>
        </p:nvSpPr>
        <p:spPr>
          <a:xfrm>
            <a:off x="395287" y="341833"/>
            <a:ext cx="8363677" cy="429692"/>
          </a:xfrm>
        </p:spPr>
        <p:txBody>
          <a:bodyPr/>
          <a:lstStyle>
            <a:lvl1pPr>
              <a:defRPr/>
            </a:lvl1pPr>
          </a:lstStyle>
          <a:p>
            <a:r>
              <a:rPr lang="de-DE" smtClean="0"/>
              <a:t>Titelmasterformat durch Klicken bearbeiten</a:t>
            </a:r>
            <a:endParaRPr lang="de-DE" dirty="0"/>
          </a:p>
        </p:txBody>
      </p:sp>
      <p:sp>
        <p:nvSpPr>
          <p:cNvPr id="6" name="Inhaltsplatzhalter 5"/>
          <p:cNvSpPr>
            <a:spLocks noGrp="1"/>
          </p:cNvSpPr>
          <p:nvPr>
            <p:ph sz="quarter" idx="10"/>
          </p:nvPr>
        </p:nvSpPr>
        <p:spPr>
          <a:xfrm>
            <a:off x="385763" y="1154113"/>
            <a:ext cx="8373201" cy="4579938"/>
          </a:xfrm>
        </p:spPr>
        <p:txBody>
          <a:bodyPr/>
          <a:lstStyle>
            <a:lvl1pPr>
              <a:spcBef>
                <a:spcPts val="1200"/>
              </a:spcBef>
              <a:defRPr/>
            </a:lvl1pPr>
            <a:lvl3pPr>
              <a:spcBef>
                <a:spcPts val="1200"/>
              </a:spcBef>
              <a:defRPr/>
            </a:lvl3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3739180895"/>
      </p:ext>
    </p:extLst>
  </p:cSld>
  <p:clrMapOvr>
    <a:masterClrMapping/>
  </p:clrMapOvr>
  <p:hf hdr="0" ftr="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a:xfrm>
            <a:off x="4241800" y="1484313"/>
            <a:ext cx="4506913" cy="4249737"/>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9" name="Bildplatzhalter 7"/>
          <p:cNvSpPr>
            <a:spLocks noGrp="1"/>
          </p:cNvSpPr>
          <p:nvPr>
            <p:ph type="pic" sz="quarter" idx="13"/>
          </p:nvPr>
        </p:nvSpPr>
        <p:spPr>
          <a:xfrm>
            <a:off x="395286" y="1484313"/>
            <a:ext cx="3739175" cy="1332000"/>
          </a:xfrm>
        </p:spPr>
        <p:txBody>
          <a:bodyPr/>
          <a:lstStyle/>
          <a:p>
            <a:pPr lvl="0"/>
            <a:r>
              <a:rPr lang="de-DE" noProof="0" smtClean="0"/>
              <a:t>Bild durch Klicken auf Symbol hinzufügen</a:t>
            </a:r>
            <a:endParaRPr lang="de-DE" noProof="0" dirty="0"/>
          </a:p>
        </p:txBody>
      </p:sp>
      <p:sp>
        <p:nvSpPr>
          <p:cNvPr id="10" name="Bildplatzhalter 7"/>
          <p:cNvSpPr>
            <a:spLocks noGrp="1"/>
          </p:cNvSpPr>
          <p:nvPr>
            <p:ph type="pic" sz="quarter" idx="14"/>
          </p:nvPr>
        </p:nvSpPr>
        <p:spPr>
          <a:xfrm>
            <a:off x="400526" y="2943181"/>
            <a:ext cx="3733324" cy="1332000"/>
          </a:xfrm>
        </p:spPr>
        <p:txBody>
          <a:bodyPr/>
          <a:lstStyle/>
          <a:p>
            <a:pPr lvl="0"/>
            <a:r>
              <a:rPr lang="de-DE" noProof="0" smtClean="0"/>
              <a:t>Bild durch Klicken auf Symbol hinzufügen</a:t>
            </a:r>
            <a:endParaRPr lang="de-DE" noProof="0" dirty="0"/>
          </a:p>
        </p:txBody>
      </p:sp>
      <p:sp>
        <p:nvSpPr>
          <p:cNvPr id="11" name="Bildplatzhalter 7"/>
          <p:cNvSpPr>
            <a:spLocks noGrp="1"/>
          </p:cNvSpPr>
          <p:nvPr>
            <p:ph type="pic" sz="quarter" idx="15"/>
          </p:nvPr>
        </p:nvSpPr>
        <p:spPr>
          <a:xfrm>
            <a:off x="400526" y="4402050"/>
            <a:ext cx="3733325" cy="1332000"/>
          </a:xfrm>
        </p:spPr>
        <p:txBody>
          <a:bodyPr/>
          <a:lstStyle/>
          <a:p>
            <a:pPr lvl="0"/>
            <a:r>
              <a:rPr lang="de-DE" noProof="0" smtClean="0"/>
              <a:t>Bild durch Klicken auf Symbol hinzufügen</a:t>
            </a:r>
            <a:endParaRPr lang="de-DE" noProof="0" dirty="0"/>
          </a:p>
        </p:txBody>
      </p:sp>
      <p:sp>
        <p:nvSpPr>
          <p:cNvPr id="4" name="Titel 3"/>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1293267804"/>
      </p:ext>
    </p:extLst>
  </p:cSld>
  <p:clrMapOvr>
    <a:masterClrMapping/>
  </p:clrMapOvr>
  <p:hf hdr="0" ft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2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9" name="Bildplatzhalter 7"/>
          <p:cNvSpPr>
            <a:spLocks noGrp="1"/>
          </p:cNvSpPr>
          <p:nvPr>
            <p:ph type="pic" sz="quarter" idx="13"/>
          </p:nvPr>
        </p:nvSpPr>
        <p:spPr>
          <a:xfrm>
            <a:off x="4624388" y="1484313"/>
            <a:ext cx="4134577" cy="4249738"/>
          </a:xfrm>
          <a:ln w="6350">
            <a:solidFill>
              <a:schemeClr val="bg2"/>
            </a:solidFill>
          </a:ln>
        </p:spPr>
        <p:txBody>
          <a:bodyPr/>
          <a:lstStyle/>
          <a:p>
            <a:pPr lvl="0"/>
            <a:r>
              <a:rPr lang="de-DE" noProof="0" smtClean="0"/>
              <a:t>Bild durch Klicken auf Symbol hinzufügen</a:t>
            </a:r>
            <a:endParaRPr lang="de-DE" noProof="0" dirty="0"/>
          </a:p>
        </p:txBody>
      </p:sp>
      <p:sp>
        <p:nvSpPr>
          <p:cNvPr id="7" name="Textplatzhalter 6"/>
          <p:cNvSpPr>
            <a:spLocks noGrp="1"/>
          </p:cNvSpPr>
          <p:nvPr>
            <p:ph type="body" sz="quarter" idx="14"/>
          </p:nvPr>
        </p:nvSpPr>
        <p:spPr>
          <a:xfrm>
            <a:off x="385764" y="1484314"/>
            <a:ext cx="4133850" cy="4249736"/>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2438927198"/>
      </p:ext>
    </p:extLst>
  </p:cSld>
  <p:clrMapOvr>
    <a:masterClrMapping/>
  </p:clrMapOvr>
  <p:hf hdr="0" ft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Zwei Inhalte">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smtClean="0"/>
              <a:t>Titelmasterformat durch Klicken bearbeiten</a:t>
            </a:r>
            <a:endParaRPr lang="de-DE"/>
          </a:p>
        </p:txBody>
      </p:sp>
      <p:sp>
        <p:nvSpPr>
          <p:cNvPr id="6" name="Textplatzhalter 5"/>
          <p:cNvSpPr>
            <a:spLocks noGrp="1"/>
          </p:cNvSpPr>
          <p:nvPr>
            <p:ph type="body" sz="quarter" idx="10"/>
          </p:nvPr>
        </p:nvSpPr>
        <p:spPr>
          <a:xfrm>
            <a:off x="385763" y="1484314"/>
            <a:ext cx="4133850" cy="4249736"/>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8" name="Textplatzhalter 7"/>
          <p:cNvSpPr>
            <a:spLocks noGrp="1"/>
          </p:cNvSpPr>
          <p:nvPr>
            <p:ph type="body" sz="quarter" idx="11"/>
          </p:nvPr>
        </p:nvSpPr>
        <p:spPr>
          <a:xfrm>
            <a:off x="4624388" y="1484314"/>
            <a:ext cx="4133850" cy="4249736"/>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3547344990"/>
      </p:ext>
    </p:extLst>
  </p:cSld>
  <p:clrMapOvr>
    <a:masterClrMapping/>
  </p:clrMapOvr>
  <p:hf hdr="0" ftr="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
        <p:nvSpPr>
          <p:cNvPr id="6" name="Textplatzhalter 5"/>
          <p:cNvSpPr>
            <a:spLocks noGrp="1"/>
          </p:cNvSpPr>
          <p:nvPr>
            <p:ph type="body" sz="quarter" idx="10"/>
          </p:nvPr>
        </p:nvSpPr>
        <p:spPr>
          <a:xfrm>
            <a:off x="385763" y="1484314"/>
            <a:ext cx="2590800" cy="4249736"/>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7" name="Textplatzhalter 7"/>
          <p:cNvSpPr>
            <a:spLocks noGrp="1"/>
          </p:cNvSpPr>
          <p:nvPr>
            <p:ph type="body" sz="quarter" idx="11"/>
          </p:nvPr>
        </p:nvSpPr>
        <p:spPr>
          <a:xfrm>
            <a:off x="5793945" y="1484314"/>
            <a:ext cx="2587625" cy="4249736"/>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9" name="Textplatzhalter 5"/>
          <p:cNvSpPr>
            <a:spLocks noGrp="1"/>
          </p:cNvSpPr>
          <p:nvPr>
            <p:ph type="body" sz="quarter" idx="12"/>
          </p:nvPr>
        </p:nvSpPr>
        <p:spPr>
          <a:xfrm>
            <a:off x="3084513" y="1484314"/>
            <a:ext cx="2590800" cy="4249736"/>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3338377582"/>
      </p:ext>
    </p:extLst>
  </p:cSld>
  <p:clrMapOvr>
    <a:masterClrMapping/>
  </p:clrMapOvr>
  <p:hf hdr="0" ft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Vergleich">
    <p:spTree>
      <p:nvGrpSpPr>
        <p:cNvPr id="1" name=""/>
        <p:cNvGrpSpPr/>
        <p:nvPr/>
      </p:nvGrpSpPr>
      <p:grpSpPr>
        <a:xfrm>
          <a:off x="0" y="0"/>
          <a:ext cx="0" cy="0"/>
          <a:chOff x="0" y="0"/>
          <a:chExt cx="0" cy="0"/>
        </a:xfrm>
      </p:grpSpPr>
      <p:sp>
        <p:nvSpPr>
          <p:cNvPr id="5" name="Titel 1"/>
          <p:cNvSpPr txBox="1">
            <a:spLocks/>
          </p:cNvSpPr>
          <p:nvPr/>
        </p:nvSpPr>
        <p:spPr>
          <a:xfrm>
            <a:off x="4624388" y="368300"/>
            <a:ext cx="4124325" cy="828675"/>
          </a:xfrm>
          <a:prstGeom prst="rect">
            <a:avLst/>
          </a:prstGeom>
          <a:ln>
            <a:noFill/>
          </a:ln>
        </p:spPr>
        <p:txBody>
          <a:bodyPr lIns="0" tIns="0" rIns="0" bIns="0"/>
          <a:lstStyle>
            <a:lvl1pPr algn="l" defTabSz="914400" rtl="0" eaLnBrk="1" latinLnBrk="0" hangingPunct="1">
              <a:spcBef>
                <a:spcPct val="0"/>
              </a:spcBef>
              <a:buNone/>
              <a:defRPr sz="2400" b="1" kern="1200" baseline="0">
                <a:solidFill>
                  <a:schemeClr val="tx2"/>
                </a:solidFill>
                <a:latin typeface="Open Sans" panose="020B0606030504020204" pitchFamily="34" charset="0"/>
                <a:ea typeface="+mj-ea"/>
                <a:cs typeface="+mj-cs"/>
              </a:defRPr>
            </a:lvl1pPr>
          </a:lstStyle>
          <a:p>
            <a:pPr fontAlgn="auto">
              <a:spcAft>
                <a:spcPts val="0"/>
              </a:spcAft>
              <a:defRPr/>
            </a:pPr>
            <a:r>
              <a:rPr lang="de-DE" smtClean="0"/>
              <a:t>Titelmasterformat durch Klicken bearbeiten</a:t>
            </a:r>
            <a:endParaRPr lang="de-DE"/>
          </a:p>
        </p:txBody>
      </p:sp>
      <p:sp>
        <p:nvSpPr>
          <p:cNvPr id="8" name="Textplatzhalter 5"/>
          <p:cNvSpPr>
            <a:spLocks noGrp="1"/>
          </p:cNvSpPr>
          <p:nvPr>
            <p:ph type="body" sz="quarter" idx="10"/>
          </p:nvPr>
        </p:nvSpPr>
        <p:spPr>
          <a:xfrm>
            <a:off x="385763" y="1484314"/>
            <a:ext cx="4133850" cy="4249736"/>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9" name="Textplatzhalter 7"/>
          <p:cNvSpPr>
            <a:spLocks noGrp="1"/>
          </p:cNvSpPr>
          <p:nvPr>
            <p:ph type="body" sz="quarter" idx="11"/>
          </p:nvPr>
        </p:nvSpPr>
        <p:spPr>
          <a:xfrm>
            <a:off x="4624388" y="1484314"/>
            <a:ext cx="4133850" cy="4249736"/>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3" name="Titel 2"/>
          <p:cNvSpPr>
            <a:spLocks noGrp="1"/>
          </p:cNvSpPr>
          <p:nvPr>
            <p:ph type="title"/>
          </p:nvPr>
        </p:nvSpPr>
        <p:spPr>
          <a:xfrm>
            <a:off x="395288" y="367505"/>
            <a:ext cx="4124326" cy="829469"/>
          </a:xfrm>
        </p:spPr>
        <p:txBody>
          <a:bodyPr/>
          <a:lstStyle/>
          <a:p>
            <a:r>
              <a:rPr lang="de-DE" smtClean="0"/>
              <a:t>Titelmasterformat durch Klicken bearbeiten</a:t>
            </a:r>
            <a:endParaRPr lang="de-DE" dirty="0"/>
          </a:p>
        </p:txBody>
      </p:sp>
    </p:spTree>
    <p:extLst>
      <p:ext uri="{BB962C8B-B14F-4D97-AF65-F5344CB8AC3E}">
        <p14:creationId xmlns:p14="http://schemas.microsoft.com/office/powerpoint/2010/main" val="3435808164"/>
      </p:ext>
    </p:extLst>
  </p:cSld>
  <p:clrMapOvr>
    <a:masterClrMapping/>
  </p:clrMapOvr>
  <p:hf hdr="0" ftr="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dirty="0"/>
          </a:p>
        </p:txBody>
      </p:sp>
    </p:spTree>
    <p:extLst>
      <p:ext uri="{BB962C8B-B14F-4D97-AF65-F5344CB8AC3E}">
        <p14:creationId xmlns:p14="http://schemas.microsoft.com/office/powerpoint/2010/main" val="1616154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395288" y="341313"/>
            <a:ext cx="836295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smtClean="0"/>
              <a:t>Das ist eine Überschrift</a:t>
            </a:r>
            <a:br>
              <a:rPr lang="de-DE" altLang="de-DE" smtClean="0"/>
            </a:br>
            <a:r>
              <a:rPr lang="de-DE" altLang="de-DE" smtClean="0"/>
              <a:t>in zwei Zeilen</a:t>
            </a:r>
          </a:p>
        </p:txBody>
      </p:sp>
      <p:sp>
        <p:nvSpPr>
          <p:cNvPr id="3" name="Textplatzhalter 2"/>
          <p:cNvSpPr>
            <a:spLocks noGrp="1"/>
          </p:cNvSpPr>
          <p:nvPr>
            <p:ph type="body" idx="1"/>
          </p:nvPr>
        </p:nvSpPr>
        <p:spPr>
          <a:xfrm>
            <a:off x="385763" y="1484313"/>
            <a:ext cx="8372475" cy="4249737"/>
          </a:xfrm>
          <a:prstGeom prst="rect">
            <a:avLst/>
          </a:prstGeom>
          <a:ln>
            <a:noFill/>
          </a:ln>
        </p:spPr>
        <p:txBody>
          <a:bodyPr vert="horz" lIns="0" tIns="0" rIns="0" bIns="0" rtlCol="0">
            <a:noAutofit/>
          </a:bodyPr>
          <a:lstStyle/>
          <a:p>
            <a:pPr lvl="0"/>
            <a:r>
              <a:rPr lang="de-DE" dirty="0" smtClean="0"/>
              <a:t>Erste Textebene (16pt)</a:t>
            </a:r>
          </a:p>
          <a:p>
            <a:pPr lvl="1"/>
            <a:r>
              <a:rPr lang="de-DE" dirty="0" smtClean="0"/>
              <a:t>Zweite Textebene für Aufzählungen</a:t>
            </a:r>
          </a:p>
          <a:p>
            <a:pPr lvl="2"/>
            <a:r>
              <a:rPr lang="de-DE" dirty="0" smtClean="0"/>
              <a:t>Dritte Textebene bei viel Text (14pt)</a:t>
            </a:r>
          </a:p>
          <a:p>
            <a:pPr lvl="3"/>
            <a:r>
              <a:rPr lang="de-DE" dirty="0" smtClean="0"/>
              <a:t>Vierte Textebene für Aufzählungen bei viel Text</a:t>
            </a:r>
          </a:p>
          <a:p>
            <a:pPr lvl="4"/>
            <a:r>
              <a:rPr lang="de-DE" dirty="0" smtClean="0"/>
              <a:t>Fünfte Ebene</a:t>
            </a:r>
          </a:p>
          <a:p>
            <a:pPr lvl="5"/>
            <a:r>
              <a:rPr lang="de-DE" dirty="0" smtClean="0"/>
              <a:t>Zwischenseite</a:t>
            </a:r>
          </a:p>
          <a:p>
            <a:pPr lvl="6"/>
            <a:r>
              <a:rPr lang="de-DE" dirty="0" smtClean="0"/>
              <a:t>Für den nächsten Präsentationsabschnitt</a:t>
            </a:r>
            <a:endParaRPr lang="de-DE" dirty="0"/>
          </a:p>
        </p:txBody>
      </p:sp>
      <p:sp>
        <p:nvSpPr>
          <p:cNvPr id="1028" name="Textfeld 3"/>
          <p:cNvSpPr txBox="1">
            <a:spLocks noChangeArrowheads="1"/>
          </p:cNvSpPr>
          <p:nvPr/>
        </p:nvSpPr>
        <p:spPr bwMode="auto">
          <a:xfrm>
            <a:off x="2312988" y="6275388"/>
            <a:ext cx="4133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r>
              <a:rPr lang="de-DE" altLang="de-DE" sz="800" dirty="0" smtClean="0">
                <a:solidFill>
                  <a:schemeClr val="bg2"/>
                </a:solidFill>
              </a:rPr>
              <a:t>Induzierter Verkehr</a:t>
            </a:r>
          </a:p>
          <a:p>
            <a:pPr eaLnBrk="1" hangingPunct="1"/>
            <a:r>
              <a:rPr lang="de-DE" altLang="de-DE" sz="800" dirty="0" smtClean="0">
                <a:solidFill>
                  <a:schemeClr val="bg2"/>
                </a:solidFill>
                <a:cs typeface="Open Sans" panose="020B0606030504020204" pitchFamily="34" charset="0"/>
                <a:sym typeface="Wingdings" panose="05000000000000000000" pitchFamily="2" charset="2"/>
              </a:rPr>
              <a:t>TU Dresden</a:t>
            </a:r>
            <a:r>
              <a:rPr lang="de-DE" altLang="de-DE" sz="800" baseline="0" dirty="0" smtClean="0">
                <a:solidFill>
                  <a:schemeClr val="bg2"/>
                </a:solidFill>
                <a:cs typeface="Open Sans" panose="020B0606030504020204" pitchFamily="34" charset="0"/>
                <a:sym typeface="Wingdings" panose="05000000000000000000" pitchFamily="2" charset="2"/>
              </a:rPr>
              <a:t> / </a:t>
            </a:r>
            <a:r>
              <a:rPr lang="de-DE" altLang="de-DE" sz="800" dirty="0" smtClean="0">
                <a:solidFill>
                  <a:schemeClr val="bg2"/>
                </a:solidFill>
                <a:cs typeface="Open Sans" panose="020B0606030504020204" pitchFamily="34" charset="0"/>
                <a:sym typeface="Wingdings" panose="05000000000000000000" pitchFamily="2" charset="2"/>
              </a:rPr>
              <a:t>Verkehrsökologie / </a:t>
            </a:r>
            <a:r>
              <a:rPr lang="de-DE" altLang="de-DE" sz="800" dirty="0" smtClean="0">
                <a:solidFill>
                  <a:schemeClr val="bg2"/>
                </a:solidFill>
                <a:cs typeface="Open Sans" panose="020B0606030504020204" pitchFamily="34" charset="0"/>
              </a:rPr>
              <a:t>Prof. Dr.-Ing. Udo Becker</a:t>
            </a:r>
          </a:p>
          <a:p>
            <a:pPr eaLnBrk="1" hangingPunct="1"/>
            <a:r>
              <a:rPr lang="de-DE" altLang="de-DE" sz="800" dirty="0" smtClean="0">
                <a:solidFill>
                  <a:schemeClr val="bg2"/>
                </a:solidFill>
                <a:cs typeface="Open Sans" panose="020B0606030504020204" pitchFamily="34" charset="0"/>
              </a:rPr>
              <a:t>2021</a:t>
            </a:r>
            <a:endParaRPr lang="de-DE" altLang="de-DE" sz="800" dirty="0">
              <a:solidFill>
                <a:schemeClr val="bg2"/>
              </a:solidFill>
              <a:cs typeface="Open Sans" panose="020B0606030504020204" pitchFamily="34" charset="0"/>
            </a:endParaRPr>
          </a:p>
        </p:txBody>
      </p:sp>
      <p:cxnSp>
        <p:nvCxnSpPr>
          <p:cNvPr id="8" name="Gerade Verbindung 14"/>
          <p:cNvCxnSpPr/>
          <p:nvPr/>
        </p:nvCxnSpPr>
        <p:spPr>
          <a:xfrm>
            <a:off x="0" y="6092825"/>
            <a:ext cx="91440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030" name="Textfeld 8"/>
          <p:cNvSpPr txBox="1">
            <a:spLocks noChangeArrowheads="1"/>
          </p:cNvSpPr>
          <p:nvPr/>
        </p:nvSpPr>
        <p:spPr bwMode="auto">
          <a:xfrm>
            <a:off x="6556375" y="6275388"/>
            <a:ext cx="6921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algn="r" eaLnBrk="1" hangingPunct="1"/>
            <a:r>
              <a:rPr lang="de-DE" altLang="de-DE" sz="800" dirty="0">
                <a:solidFill>
                  <a:schemeClr val="bg2"/>
                </a:solidFill>
                <a:cs typeface="Open Sans" panose="020B0606030504020204" pitchFamily="34" charset="0"/>
              </a:rPr>
              <a:t/>
            </a:r>
            <a:br>
              <a:rPr lang="de-DE" altLang="de-DE" sz="800" dirty="0">
                <a:solidFill>
                  <a:schemeClr val="bg2"/>
                </a:solidFill>
                <a:cs typeface="Open Sans" panose="020B0606030504020204" pitchFamily="34" charset="0"/>
              </a:rPr>
            </a:br>
            <a:r>
              <a:rPr lang="de-DE" altLang="de-DE" sz="800" dirty="0">
                <a:solidFill>
                  <a:schemeClr val="bg2"/>
                </a:solidFill>
                <a:cs typeface="Open Sans" panose="020B0606030504020204" pitchFamily="34" charset="0"/>
              </a:rPr>
              <a:t>Folie </a:t>
            </a:r>
            <a:fld id="{0921DC5F-DA06-4706-92CE-65962EB7D335}" type="slidenum">
              <a:rPr lang="de-DE" altLang="de-DE" sz="800">
                <a:solidFill>
                  <a:schemeClr val="bg2"/>
                </a:solidFill>
                <a:cs typeface="Open Sans" panose="020B0606030504020204" pitchFamily="34" charset="0"/>
              </a:rPr>
              <a:pPr algn="r" eaLnBrk="1" hangingPunct="1"/>
              <a:t>‹Nr.›</a:t>
            </a:fld>
            <a:endParaRPr lang="de-DE" altLang="de-DE" sz="800" dirty="0">
              <a:solidFill>
                <a:schemeClr val="bg2"/>
              </a:solidFill>
              <a:cs typeface="Open Sans" panose="020B0606030504020204" pitchFamily="34" charset="0"/>
            </a:endParaRPr>
          </a:p>
          <a:p>
            <a:pPr algn="r" eaLnBrk="1" hangingPunct="1"/>
            <a:endParaRPr lang="de-DE" altLang="de-DE" sz="800" dirty="0">
              <a:solidFill>
                <a:schemeClr val="bg2"/>
              </a:solidFill>
              <a:cs typeface="Open Sans" panose="020B0606030504020204" pitchFamily="34" charset="0"/>
            </a:endParaRPr>
          </a:p>
        </p:txBody>
      </p:sp>
      <p:pic>
        <p:nvPicPr>
          <p:cNvPr id="1031" name="Grafik 12"/>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388938" y="6288088"/>
            <a:ext cx="1135062"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Grafik 8"/>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7691104" y="6296899"/>
            <a:ext cx="1039878" cy="415951"/>
          </a:xfrm>
          <a:prstGeom prst="rect">
            <a:avLst/>
          </a:prstGeom>
        </p:spPr>
      </p:pic>
    </p:spTree>
  </p:cSld>
  <p:clrMap bg1="lt1" tx1="dk1" bg2="lt2" tx2="dk2" accent1="accent1" accent2="accent2" accent3="accent3" accent4="accent4" accent5="accent5" accent6="accent6" hlink="hlink" folHlink="folHlink"/>
  <p:sldLayoutIdLst>
    <p:sldLayoutId id="2147484881" r:id="rId1"/>
    <p:sldLayoutId id="2147484882" r:id="rId2"/>
    <p:sldLayoutId id="2147484860" r:id="rId3"/>
    <p:sldLayoutId id="2147484861" r:id="rId4"/>
    <p:sldLayoutId id="2147484862" r:id="rId5"/>
    <p:sldLayoutId id="2147484863" r:id="rId6"/>
    <p:sldLayoutId id="2147484864" r:id="rId7"/>
    <p:sldLayoutId id="2147484883" r:id="rId8"/>
    <p:sldLayoutId id="2147484865" r:id="rId9"/>
    <p:sldLayoutId id="2147484866" r:id="rId10"/>
    <p:sldLayoutId id="2147484867" r:id="rId11"/>
    <p:sldLayoutId id="2147484884" r:id="rId12"/>
    <p:sldLayoutId id="2147484885" r:id="rId13"/>
    <p:sldLayoutId id="2147484868" r:id="rId14"/>
  </p:sldLayoutIdLst>
  <p:timing>
    <p:tnLst>
      <p:par>
        <p:cTn id="1" dur="indefinite" restart="never" nodeType="tmRoot"/>
      </p:par>
    </p:tnLst>
  </p:timing>
  <p:hf hdr="0" ftr="0"/>
  <p:txStyles>
    <p:titleStyle>
      <a:lvl1pPr algn="l" rtl="0" fontAlgn="base">
        <a:spcBef>
          <a:spcPct val="0"/>
        </a:spcBef>
        <a:spcAft>
          <a:spcPct val="0"/>
        </a:spcAft>
        <a:defRPr sz="2400" b="1" kern="1200">
          <a:solidFill>
            <a:schemeClr val="tx2"/>
          </a:solidFill>
          <a:latin typeface="Open Sans" panose="020B0606030504020204" pitchFamily="34" charset="0"/>
          <a:ea typeface="+mj-ea"/>
          <a:cs typeface="+mj-cs"/>
        </a:defRPr>
      </a:lvl1pPr>
      <a:lvl2pPr algn="l" rtl="0" fontAlgn="base">
        <a:spcBef>
          <a:spcPct val="0"/>
        </a:spcBef>
        <a:spcAft>
          <a:spcPct val="0"/>
        </a:spcAft>
        <a:defRPr sz="2400" b="1">
          <a:solidFill>
            <a:schemeClr val="tx2"/>
          </a:solidFill>
          <a:latin typeface="Open Sans" panose="020B0606030504020204" pitchFamily="34" charset="0"/>
        </a:defRPr>
      </a:lvl2pPr>
      <a:lvl3pPr algn="l" rtl="0" fontAlgn="base">
        <a:spcBef>
          <a:spcPct val="0"/>
        </a:spcBef>
        <a:spcAft>
          <a:spcPct val="0"/>
        </a:spcAft>
        <a:defRPr sz="2400" b="1">
          <a:solidFill>
            <a:schemeClr val="tx2"/>
          </a:solidFill>
          <a:latin typeface="Open Sans" panose="020B0606030504020204" pitchFamily="34" charset="0"/>
        </a:defRPr>
      </a:lvl3pPr>
      <a:lvl4pPr algn="l" rtl="0" fontAlgn="base">
        <a:spcBef>
          <a:spcPct val="0"/>
        </a:spcBef>
        <a:spcAft>
          <a:spcPct val="0"/>
        </a:spcAft>
        <a:defRPr sz="2400" b="1">
          <a:solidFill>
            <a:schemeClr val="tx2"/>
          </a:solidFill>
          <a:latin typeface="Open Sans" panose="020B0606030504020204" pitchFamily="34" charset="0"/>
        </a:defRPr>
      </a:lvl4pPr>
      <a:lvl5pPr algn="l" rtl="0" fontAlgn="base">
        <a:spcBef>
          <a:spcPct val="0"/>
        </a:spcBef>
        <a:spcAft>
          <a:spcPct val="0"/>
        </a:spcAft>
        <a:defRPr sz="2400" b="1">
          <a:solidFill>
            <a:schemeClr val="tx2"/>
          </a:solidFill>
          <a:latin typeface="Open Sans" panose="020B0606030504020204" pitchFamily="34" charset="0"/>
        </a:defRPr>
      </a:lvl5pPr>
      <a:lvl6pPr marL="457200" algn="l" rtl="0" fontAlgn="base">
        <a:spcBef>
          <a:spcPct val="0"/>
        </a:spcBef>
        <a:spcAft>
          <a:spcPct val="0"/>
        </a:spcAft>
        <a:defRPr sz="2400" b="1">
          <a:solidFill>
            <a:schemeClr val="tx2"/>
          </a:solidFill>
          <a:latin typeface="Open Sans" panose="020B0606030504020204" pitchFamily="34" charset="0"/>
        </a:defRPr>
      </a:lvl6pPr>
      <a:lvl7pPr marL="914400" algn="l" rtl="0" fontAlgn="base">
        <a:spcBef>
          <a:spcPct val="0"/>
        </a:spcBef>
        <a:spcAft>
          <a:spcPct val="0"/>
        </a:spcAft>
        <a:defRPr sz="2400" b="1">
          <a:solidFill>
            <a:schemeClr val="tx2"/>
          </a:solidFill>
          <a:latin typeface="Open Sans" panose="020B0606030504020204" pitchFamily="34" charset="0"/>
        </a:defRPr>
      </a:lvl7pPr>
      <a:lvl8pPr marL="1371600" algn="l" rtl="0" fontAlgn="base">
        <a:spcBef>
          <a:spcPct val="0"/>
        </a:spcBef>
        <a:spcAft>
          <a:spcPct val="0"/>
        </a:spcAft>
        <a:defRPr sz="2400" b="1">
          <a:solidFill>
            <a:schemeClr val="tx2"/>
          </a:solidFill>
          <a:latin typeface="Open Sans" panose="020B0606030504020204" pitchFamily="34" charset="0"/>
        </a:defRPr>
      </a:lvl8pPr>
      <a:lvl9pPr marL="1828800" algn="l" rtl="0" fontAlgn="base">
        <a:spcBef>
          <a:spcPct val="0"/>
        </a:spcBef>
        <a:spcAft>
          <a:spcPct val="0"/>
        </a:spcAft>
        <a:defRPr sz="2400" b="1">
          <a:solidFill>
            <a:schemeClr val="tx2"/>
          </a:solidFill>
          <a:latin typeface="Open Sans" panose="020B0606030504020204" pitchFamily="34" charset="0"/>
        </a:defRPr>
      </a:lvl9pPr>
    </p:titleStyle>
    <p:bodyStyle>
      <a:lvl1pPr algn="l" rtl="0" fontAlgn="base">
        <a:spcBef>
          <a:spcPts val="600"/>
        </a:spcBef>
        <a:spcAft>
          <a:spcPct val="0"/>
        </a:spcAft>
        <a:buFont typeface="Arial" panose="020B0604020202020204" pitchFamily="34" charset="0"/>
        <a:defRPr sz="1600" kern="1200">
          <a:solidFill>
            <a:schemeClr val="tx2"/>
          </a:solidFill>
          <a:latin typeface="Open Sans" panose="020B0606030504020204" pitchFamily="34" charset="0"/>
          <a:ea typeface="+mn-ea"/>
          <a:cs typeface="+mn-cs"/>
        </a:defRPr>
      </a:lvl1pPr>
      <a:lvl2pPr marL="395288" indent="-323850" algn="l" rtl="0" fontAlgn="base">
        <a:spcBef>
          <a:spcPts val="300"/>
        </a:spcBef>
        <a:spcAft>
          <a:spcPct val="0"/>
        </a:spcAft>
        <a:buFont typeface="Open Sans" panose="020B0606030504020204" pitchFamily="34" charset="0"/>
        <a:buChar char="—"/>
        <a:defRPr sz="1600" kern="1200">
          <a:solidFill>
            <a:schemeClr val="tx2"/>
          </a:solidFill>
          <a:latin typeface="Open Sans" panose="020B0606030504020204" pitchFamily="34" charset="0"/>
          <a:ea typeface="+mn-ea"/>
          <a:cs typeface="+mn-cs"/>
        </a:defRPr>
      </a:lvl2pPr>
      <a:lvl3pPr algn="l" rtl="0" fontAlgn="base">
        <a:spcBef>
          <a:spcPts val="600"/>
        </a:spcBef>
        <a:spcAft>
          <a:spcPct val="0"/>
        </a:spcAft>
        <a:buFont typeface="Arial" panose="020B0604020202020204" pitchFamily="34" charset="0"/>
        <a:defRPr sz="1400" kern="1200">
          <a:solidFill>
            <a:schemeClr val="tx2"/>
          </a:solidFill>
          <a:latin typeface="Open Sans" panose="020B0606030504020204" pitchFamily="34" charset="0"/>
          <a:ea typeface="+mn-ea"/>
          <a:cs typeface="+mn-cs"/>
        </a:defRPr>
      </a:lvl3pPr>
      <a:lvl4pPr marL="395288" indent="-215900"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4pPr>
      <a:lvl5pPr marL="574675" indent="-179388" algn="l" rtl="0" fontAlgn="base">
        <a:spcBef>
          <a:spcPts val="300"/>
        </a:spcBef>
        <a:spcAft>
          <a:spcPct val="0"/>
        </a:spcAft>
        <a:buFont typeface="Symbol" panose="05050102010706020507" pitchFamily="18" charset="2"/>
        <a:buChar char="-"/>
        <a:defRPr sz="1400" kern="1200">
          <a:solidFill>
            <a:schemeClr val="tx2"/>
          </a:solidFill>
          <a:latin typeface="Open Sans" panose="020B0606030504020204" pitchFamily="34" charset="0"/>
          <a:ea typeface="+mn-ea"/>
          <a:cs typeface="+mn-cs"/>
        </a:defRPr>
      </a:lvl5pPr>
      <a:lvl6pPr marL="358775" indent="0" algn="l" defTabSz="914400" rtl="0" eaLnBrk="1" latinLnBrk="0" hangingPunct="1">
        <a:spcBef>
          <a:spcPts val="0"/>
        </a:spcBef>
        <a:buFont typeface="Arial" panose="020B0604020202020204" pitchFamily="34" charset="0"/>
        <a:buNone/>
        <a:defRPr sz="3200" b="1" kern="1200">
          <a:solidFill>
            <a:schemeClr val="bg1"/>
          </a:solidFill>
          <a:latin typeface="+mn-lt"/>
          <a:ea typeface="+mn-ea"/>
          <a:cs typeface="+mn-cs"/>
        </a:defRPr>
      </a:lvl6pPr>
      <a:lvl7pPr marL="358775" indent="0" algn="l" defTabSz="914400" rtl="0" eaLnBrk="1" latinLnBrk="0" hangingPunct="1">
        <a:spcBef>
          <a:spcPts val="0"/>
        </a:spcBef>
        <a:buFont typeface="Arial" panose="020B0604020202020204" pitchFamily="34" charset="0"/>
        <a:buNone/>
        <a:defRPr sz="3200" kern="1200">
          <a:solidFill>
            <a:schemeClr val="bg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elplatzhalt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2051" name="Textplatzhalt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smtClean="0"/>
              <a:t>Textmasterformat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2B342618-8E5D-449E-973E-345AFC942ED2}" type="datetimeFigureOut">
              <a:rPr lang="de-DE"/>
              <a:pPr>
                <a:defRPr/>
              </a:pPr>
              <a:t>29.03.2022</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857A570C-A394-4E1A-9CB0-74168FAB4E82}"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4870" r:id="rId1"/>
    <p:sldLayoutId id="2147484871" r:id="rId2"/>
    <p:sldLayoutId id="2147484872" r:id="rId3"/>
    <p:sldLayoutId id="2147484873" r:id="rId4"/>
    <p:sldLayoutId id="2147484874" r:id="rId5"/>
    <p:sldLayoutId id="2147484875" r:id="rId6"/>
    <p:sldLayoutId id="2147484876" r:id="rId7"/>
    <p:sldLayoutId id="2147484877" r:id="rId8"/>
    <p:sldLayoutId id="2147484878" r:id="rId9"/>
    <p:sldLayoutId id="2147484879" r:id="rId10"/>
    <p:sldLayoutId id="2147484880"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4.xml"/><Relationship Id="rId1" Type="http://schemas.openxmlformats.org/officeDocument/2006/relationships/vmlDrawing" Target="../drawings/vmlDrawing1.vml"/><Relationship Id="rId5" Type="http://schemas.openxmlformats.org/officeDocument/2006/relationships/image" Target="../media/image7.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slideLayout" Target="../slideLayouts/slideLayout14.xml"/><Relationship Id="rId1" Type="http://schemas.openxmlformats.org/officeDocument/2006/relationships/vmlDrawing" Target="../drawings/vmlDrawing2.vml"/><Relationship Id="rId5" Type="http://schemas.openxmlformats.org/officeDocument/2006/relationships/image" Target="../media/image12.wmf"/><Relationship Id="rId4" Type="http://schemas.openxmlformats.org/officeDocument/2006/relationships/oleObject" Target="../embeddings/oleObject2.bin"/></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4.xml"/><Relationship Id="rId1" Type="http://schemas.openxmlformats.org/officeDocument/2006/relationships/vmlDrawing" Target="../drawings/vmlDrawing3.vml"/><Relationship Id="rId4" Type="http://schemas.openxmlformats.org/officeDocument/2006/relationships/image" Target="../media/image16.emf"/></Relationships>
</file>

<file path=ppt/slides/_rels/slide2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11"/>
          <p:cNvSpPr>
            <a:spLocks noGrp="1" noChangeArrowheads="1"/>
          </p:cNvSpPr>
          <p:nvPr>
            <p:ph type="subTitle" idx="1"/>
          </p:nvPr>
        </p:nvSpPr>
        <p:spPr/>
        <p:txBody>
          <a:bodyPr/>
          <a:lstStyle/>
          <a:p>
            <a:pPr fontAlgn="auto">
              <a:spcAft>
                <a:spcPts val="0"/>
              </a:spcAft>
              <a:defRPr/>
            </a:pPr>
            <a:r>
              <a:rPr lang="de-DE" altLang="de-DE" dirty="0" smtClean="0"/>
              <a:t>2021</a:t>
            </a:r>
            <a:endParaRPr lang="de-DE" altLang="de-DE" dirty="0" smtClean="0"/>
          </a:p>
        </p:txBody>
      </p:sp>
      <p:sp>
        <p:nvSpPr>
          <p:cNvPr id="2" name="Textplatzhalter 1"/>
          <p:cNvSpPr>
            <a:spLocks noGrp="1"/>
          </p:cNvSpPr>
          <p:nvPr>
            <p:ph type="body" sz="quarter" idx="10"/>
          </p:nvPr>
        </p:nvSpPr>
        <p:spPr>
          <a:xfrm>
            <a:off x="766763" y="3889375"/>
            <a:ext cx="7981950" cy="506413"/>
          </a:xfrm>
        </p:spPr>
        <p:txBody>
          <a:bodyPr/>
          <a:lstStyle/>
          <a:p>
            <a:pPr fontAlgn="auto">
              <a:spcAft>
                <a:spcPts val="0"/>
              </a:spcAft>
              <a:defRPr/>
            </a:pPr>
            <a:endParaRPr dirty="0"/>
          </a:p>
        </p:txBody>
      </p:sp>
      <p:sp>
        <p:nvSpPr>
          <p:cNvPr id="10244" name="Titel 1"/>
          <p:cNvSpPr>
            <a:spLocks noGrp="1"/>
          </p:cNvSpPr>
          <p:nvPr>
            <p:ph type="title"/>
          </p:nvPr>
        </p:nvSpPr>
        <p:spPr>
          <a:xfrm>
            <a:off x="766763" y="3392488"/>
            <a:ext cx="7981950" cy="485775"/>
          </a:xfrm>
        </p:spPr>
        <p:txBody>
          <a:bodyPr/>
          <a:lstStyle/>
          <a:p>
            <a:r>
              <a:rPr lang="de-DE" dirty="0"/>
              <a:t>Induzierter </a:t>
            </a:r>
            <a:r>
              <a:rPr lang="de-DE" dirty="0" smtClean="0"/>
              <a:t>Verkehr</a:t>
            </a:r>
            <a:endParaRPr lang="de-DE" altLang="de-DE" sz="2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de-DE" altLang="de-DE" dirty="0" smtClean="0"/>
              <a:t>Ineffiziente Allokation</a:t>
            </a:r>
          </a:p>
        </p:txBody>
      </p:sp>
      <p:sp>
        <p:nvSpPr>
          <p:cNvPr id="25605" name="Line 3"/>
          <p:cNvSpPr>
            <a:spLocks noChangeShapeType="1"/>
          </p:cNvSpPr>
          <p:nvPr/>
        </p:nvSpPr>
        <p:spPr bwMode="auto">
          <a:xfrm flipV="1">
            <a:off x="1597025" y="1590675"/>
            <a:ext cx="0" cy="4084638"/>
          </a:xfrm>
          <a:prstGeom prst="line">
            <a:avLst/>
          </a:prstGeom>
          <a:noFill/>
          <a:ln w="19050">
            <a:solidFill>
              <a:schemeClr val="tx1"/>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06" name="Line 4"/>
          <p:cNvSpPr>
            <a:spLocks noChangeShapeType="1"/>
          </p:cNvSpPr>
          <p:nvPr/>
        </p:nvSpPr>
        <p:spPr bwMode="auto">
          <a:xfrm>
            <a:off x="1597025" y="5665788"/>
            <a:ext cx="6330950" cy="0"/>
          </a:xfrm>
          <a:prstGeom prst="line">
            <a:avLst/>
          </a:prstGeom>
          <a:noFill/>
          <a:ln w="19050">
            <a:solidFill>
              <a:schemeClr val="tx1"/>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07" name="Freeform 5"/>
          <p:cNvSpPr>
            <a:spLocks/>
          </p:cNvSpPr>
          <p:nvPr/>
        </p:nvSpPr>
        <p:spPr bwMode="auto">
          <a:xfrm>
            <a:off x="1598613" y="2038350"/>
            <a:ext cx="4899025" cy="2954338"/>
          </a:xfrm>
          <a:custGeom>
            <a:avLst/>
            <a:gdLst>
              <a:gd name="T0" fmla="*/ 0 w 3086"/>
              <a:gd name="T1" fmla="*/ 2147483646 h 1861"/>
              <a:gd name="T2" fmla="*/ 2147483646 w 3086"/>
              <a:gd name="T3" fmla="*/ 2147483646 h 1861"/>
              <a:gd name="T4" fmla="*/ 2147483646 w 3086"/>
              <a:gd name="T5" fmla="*/ 2147483646 h 1861"/>
              <a:gd name="T6" fmla="*/ 2147483646 w 3086"/>
              <a:gd name="T7" fmla="*/ 2147483646 h 1861"/>
              <a:gd name="T8" fmla="*/ 2147483646 w 3086"/>
              <a:gd name="T9" fmla="*/ 2147483646 h 1861"/>
              <a:gd name="T10" fmla="*/ 2147483646 w 3086"/>
              <a:gd name="T11" fmla="*/ 2147483646 h 1861"/>
              <a:gd name="T12" fmla="*/ 2147483646 w 3086"/>
              <a:gd name="T13" fmla="*/ 2147483646 h 1861"/>
              <a:gd name="T14" fmla="*/ 2147483646 w 3086"/>
              <a:gd name="T15" fmla="*/ 2147483646 h 1861"/>
              <a:gd name="T16" fmla="*/ 2147483646 w 3086"/>
              <a:gd name="T17" fmla="*/ 2147483646 h 1861"/>
              <a:gd name="T18" fmla="*/ 2147483646 w 3086"/>
              <a:gd name="T19" fmla="*/ 2147483646 h 1861"/>
              <a:gd name="T20" fmla="*/ 2147483646 w 3086"/>
              <a:gd name="T21" fmla="*/ 0 h 186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086" h="1861">
                <a:moveTo>
                  <a:pt x="0" y="1861"/>
                </a:moveTo>
                <a:lnTo>
                  <a:pt x="613" y="1810"/>
                </a:lnTo>
                <a:lnTo>
                  <a:pt x="958" y="1772"/>
                </a:lnTo>
                <a:lnTo>
                  <a:pt x="1296" y="1697"/>
                </a:lnTo>
                <a:lnTo>
                  <a:pt x="1534" y="1616"/>
                </a:lnTo>
                <a:lnTo>
                  <a:pt x="1778" y="1509"/>
                </a:lnTo>
                <a:lnTo>
                  <a:pt x="2160" y="1253"/>
                </a:lnTo>
                <a:lnTo>
                  <a:pt x="2466" y="990"/>
                </a:lnTo>
                <a:lnTo>
                  <a:pt x="2723" y="683"/>
                </a:lnTo>
                <a:lnTo>
                  <a:pt x="2923" y="376"/>
                </a:lnTo>
                <a:lnTo>
                  <a:pt x="3086" y="0"/>
                </a:lnTo>
              </a:path>
            </a:pathLst>
          </a:custGeom>
          <a:noFill/>
          <a:ln w="19050">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08" name="Freeform 6"/>
          <p:cNvSpPr>
            <a:spLocks/>
          </p:cNvSpPr>
          <p:nvPr/>
        </p:nvSpPr>
        <p:spPr bwMode="auto">
          <a:xfrm>
            <a:off x="2471738" y="2138363"/>
            <a:ext cx="3876675" cy="2960687"/>
          </a:xfrm>
          <a:custGeom>
            <a:avLst/>
            <a:gdLst>
              <a:gd name="T0" fmla="*/ 0 w 2442"/>
              <a:gd name="T1" fmla="*/ 0 h 1865"/>
              <a:gd name="T2" fmla="*/ 2147483646 w 2442"/>
              <a:gd name="T3" fmla="*/ 2147483646 h 1865"/>
              <a:gd name="T4" fmla="*/ 2147483646 w 2442"/>
              <a:gd name="T5" fmla="*/ 2147483646 h 1865"/>
              <a:gd name="T6" fmla="*/ 2147483646 w 2442"/>
              <a:gd name="T7" fmla="*/ 2147483646 h 1865"/>
              <a:gd name="T8" fmla="*/ 2147483646 w 2442"/>
              <a:gd name="T9" fmla="*/ 2147483646 h 1865"/>
              <a:gd name="T10" fmla="*/ 2147483646 w 2442"/>
              <a:gd name="T11" fmla="*/ 2147483646 h 1865"/>
              <a:gd name="T12" fmla="*/ 2147483646 w 2442"/>
              <a:gd name="T13" fmla="*/ 2147483646 h 1865"/>
              <a:gd name="T14" fmla="*/ 2147483646 w 2442"/>
              <a:gd name="T15" fmla="*/ 2147483646 h 1865"/>
              <a:gd name="T16" fmla="*/ 2147483646 w 2442"/>
              <a:gd name="T17" fmla="*/ 2147483646 h 186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442" h="1865">
                <a:moveTo>
                  <a:pt x="0" y="0"/>
                </a:moveTo>
                <a:lnTo>
                  <a:pt x="169" y="288"/>
                </a:lnTo>
                <a:lnTo>
                  <a:pt x="395" y="569"/>
                </a:lnTo>
                <a:lnTo>
                  <a:pt x="632" y="839"/>
                </a:lnTo>
                <a:lnTo>
                  <a:pt x="971" y="1120"/>
                </a:lnTo>
                <a:lnTo>
                  <a:pt x="1271" y="1339"/>
                </a:lnTo>
                <a:lnTo>
                  <a:pt x="1609" y="1527"/>
                </a:lnTo>
                <a:lnTo>
                  <a:pt x="2041" y="1728"/>
                </a:lnTo>
                <a:lnTo>
                  <a:pt x="2442" y="1865"/>
                </a:lnTo>
              </a:path>
            </a:pathLst>
          </a:custGeom>
          <a:noFill/>
          <a:ln w="19050">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09" name="Freeform 7"/>
          <p:cNvSpPr>
            <a:spLocks/>
          </p:cNvSpPr>
          <p:nvPr/>
        </p:nvSpPr>
        <p:spPr bwMode="auto">
          <a:xfrm>
            <a:off x="1597025" y="2359025"/>
            <a:ext cx="5221288" cy="2968625"/>
          </a:xfrm>
          <a:custGeom>
            <a:avLst/>
            <a:gdLst>
              <a:gd name="T0" fmla="*/ 0 w 3289"/>
              <a:gd name="T1" fmla="*/ 2147483646 h 1870"/>
              <a:gd name="T2" fmla="*/ 2147483646 w 3289"/>
              <a:gd name="T3" fmla="*/ 2147483646 h 1870"/>
              <a:gd name="T4" fmla="*/ 2147483646 w 3289"/>
              <a:gd name="T5" fmla="*/ 2147483646 h 1870"/>
              <a:gd name="T6" fmla="*/ 2147483646 w 3289"/>
              <a:gd name="T7" fmla="*/ 2147483646 h 1870"/>
              <a:gd name="T8" fmla="*/ 2147483646 w 3289"/>
              <a:gd name="T9" fmla="*/ 2147483646 h 1870"/>
              <a:gd name="T10" fmla="*/ 2147483646 w 3289"/>
              <a:gd name="T11" fmla="*/ 2147483646 h 1870"/>
              <a:gd name="T12" fmla="*/ 2147483646 w 3289"/>
              <a:gd name="T13" fmla="*/ 2147483646 h 1870"/>
              <a:gd name="T14" fmla="*/ 2147483646 w 3289"/>
              <a:gd name="T15" fmla="*/ 2147483646 h 1870"/>
              <a:gd name="T16" fmla="*/ 2147483646 w 3289"/>
              <a:gd name="T17" fmla="*/ 2147483646 h 1870"/>
              <a:gd name="T18" fmla="*/ 2147483646 w 3289"/>
              <a:gd name="T19" fmla="*/ 2147483646 h 1870"/>
              <a:gd name="T20" fmla="*/ 2147483646 w 3289"/>
              <a:gd name="T21" fmla="*/ 2147483646 h 1870"/>
              <a:gd name="T22" fmla="*/ 2147483646 w 3289"/>
              <a:gd name="T23" fmla="*/ 0 h 187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289" h="1870">
                <a:moveTo>
                  <a:pt x="0" y="1870"/>
                </a:moveTo>
                <a:lnTo>
                  <a:pt x="370" y="1858"/>
                </a:lnTo>
                <a:lnTo>
                  <a:pt x="816" y="1810"/>
                </a:lnTo>
                <a:lnTo>
                  <a:pt x="1161" y="1772"/>
                </a:lnTo>
                <a:lnTo>
                  <a:pt x="1499" y="1697"/>
                </a:lnTo>
                <a:lnTo>
                  <a:pt x="1737" y="1616"/>
                </a:lnTo>
                <a:lnTo>
                  <a:pt x="1981" y="1509"/>
                </a:lnTo>
                <a:lnTo>
                  <a:pt x="2363" y="1253"/>
                </a:lnTo>
                <a:lnTo>
                  <a:pt x="2669" y="990"/>
                </a:lnTo>
                <a:lnTo>
                  <a:pt x="2926" y="683"/>
                </a:lnTo>
                <a:lnTo>
                  <a:pt x="3126" y="376"/>
                </a:lnTo>
                <a:lnTo>
                  <a:pt x="3289" y="0"/>
                </a:lnTo>
              </a:path>
            </a:pathLst>
          </a:custGeom>
          <a:noFill/>
          <a:ln w="19050">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10" name="Text Box 8"/>
          <p:cNvSpPr txBox="1">
            <a:spLocks noChangeArrowheads="1"/>
          </p:cNvSpPr>
          <p:nvPr/>
        </p:nvSpPr>
        <p:spPr bwMode="auto">
          <a:xfrm>
            <a:off x="7043738" y="5805488"/>
            <a:ext cx="18780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50000"/>
              </a:spcBef>
            </a:pPr>
            <a:r>
              <a:rPr lang="de-DE" altLang="de-DE" sz="1200">
                <a:latin typeface="Arial" panose="020B0604020202020204" pitchFamily="34" charset="0"/>
              </a:rPr>
              <a:t>Verkehrsmenge [Fz/h]</a:t>
            </a:r>
          </a:p>
        </p:txBody>
      </p:sp>
      <p:sp>
        <p:nvSpPr>
          <p:cNvPr id="25611" name="Text Box 9"/>
          <p:cNvSpPr txBox="1">
            <a:spLocks noChangeArrowheads="1"/>
          </p:cNvSpPr>
          <p:nvPr/>
        </p:nvSpPr>
        <p:spPr bwMode="auto">
          <a:xfrm>
            <a:off x="484188" y="1223963"/>
            <a:ext cx="18780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50000"/>
              </a:spcBef>
            </a:pPr>
            <a:r>
              <a:rPr lang="de-DE" altLang="de-DE" sz="1200">
                <a:latin typeface="Arial" panose="020B0604020202020204" pitchFamily="34" charset="0"/>
              </a:rPr>
              <a:t>Kosten [Euro/h]</a:t>
            </a:r>
          </a:p>
        </p:txBody>
      </p:sp>
      <p:sp>
        <p:nvSpPr>
          <p:cNvPr id="25612" name="Text Box 10"/>
          <p:cNvSpPr txBox="1">
            <a:spLocks noChangeArrowheads="1"/>
          </p:cNvSpPr>
          <p:nvPr/>
        </p:nvSpPr>
        <p:spPr bwMode="auto">
          <a:xfrm>
            <a:off x="4976813" y="1849438"/>
            <a:ext cx="1165225" cy="466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50000"/>
              </a:spcBef>
            </a:pPr>
            <a:r>
              <a:rPr lang="de-DE" altLang="de-DE" sz="1200">
                <a:latin typeface="Arial" panose="020B0604020202020204" pitchFamily="34" charset="0"/>
              </a:rPr>
              <a:t>Soziale Grenzkosten</a:t>
            </a:r>
          </a:p>
        </p:txBody>
      </p:sp>
      <p:sp>
        <p:nvSpPr>
          <p:cNvPr id="25613" name="Text Box 11"/>
          <p:cNvSpPr txBox="1">
            <a:spLocks noChangeArrowheads="1"/>
          </p:cNvSpPr>
          <p:nvPr/>
        </p:nvSpPr>
        <p:spPr bwMode="auto">
          <a:xfrm>
            <a:off x="7083425" y="2058988"/>
            <a:ext cx="1079500" cy="466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50000"/>
              </a:spcBef>
            </a:pPr>
            <a:r>
              <a:rPr lang="de-DE" altLang="de-DE" sz="1200">
                <a:latin typeface="Arial" panose="020B0604020202020204" pitchFamily="34" charset="0"/>
              </a:rPr>
              <a:t>Private Grenzkosten</a:t>
            </a:r>
          </a:p>
        </p:txBody>
      </p:sp>
      <p:sp>
        <p:nvSpPr>
          <p:cNvPr id="25614" name="Line 12"/>
          <p:cNvSpPr>
            <a:spLocks noChangeShapeType="1"/>
          </p:cNvSpPr>
          <p:nvPr/>
        </p:nvSpPr>
        <p:spPr bwMode="auto">
          <a:xfrm>
            <a:off x="5980113" y="2327275"/>
            <a:ext cx="279400" cy="177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15" name="Line 13"/>
          <p:cNvSpPr>
            <a:spLocks noChangeShapeType="1"/>
          </p:cNvSpPr>
          <p:nvPr/>
        </p:nvSpPr>
        <p:spPr bwMode="auto">
          <a:xfrm flipH="1">
            <a:off x="6716713" y="2446338"/>
            <a:ext cx="406400" cy="158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16" name="Text Box 14"/>
          <p:cNvSpPr txBox="1">
            <a:spLocks noChangeArrowheads="1"/>
          </p:cNvSpPr>
          <p:nvPr/>
        </p:nvSpPr>
        <p:spPr bwMode="auto">
          <a:xfrm>
            <a:off x="2014538" y="2732088"/>
            <a:ext cx="18780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50000"/>
              </a:spcBef>
            </a:pPr>
            <a:r>
              <a:rPr lang="de-DE" altLang="de-DE" sz="1200">
                <a:latin typeface="Arial" panose="020B0604020202020204" pitchFamily="34" charset="0"/>
              </a:rPr>
              <a:t>Nachfrage</a:t>
            </a:r>
          </a:p>
        </p:txBody>
      </p:sp>
      <p:sp>
        <p:nvSpPr>
          <p:cNvPr id="25617" name="Line 15"/>
          <p:cNvSpPr>
            <a:spLocks noChangeShapeType="1"/>
          </p:cNvSpPr>
          <p:nvPr/>
        </p:nvSpPr>
        <p:spPr bwMode="auto">
          <a:xfrm>
            <a:off x="4586288" y="4319588"/>
            <a:ext cx="0" cy="134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18" name="Line 16"/>
          <p:cNvSpPr>
            <a:spLocks noChangeShapeType="1"/>
          </p:cNvSpPr>
          <p:nvPr/>
        </p:nvSpPr>
        <p:spPr bwMode="auto">
          <a:xfrm>
            <a:off x="5024438" y="4567238"/>
            <a:ext cx="0" cy="10953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19" name="Line 17"/>
          <p:cNvSpPr>
            <a:spLocks noChangeShapeType="1"/>
          </p:cNvSpPr>
          <p:nvPr/>
        </p:nvSpPr>
        <p:spPr bwMode="auto">
          <a:xfrm flipH="1" flipV="1">
            <a:off x="1590675" y="4310063"/>
            <a:ext cx="2990850" cy="47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20" name="Line 18"/>
          <p:cNvSpPr>
            <a:spLocks noChangeShapeType="1"/>
          </p:cNvSpPr>
          <p:nvPr/>
        </p:nvSpPr>
        <p:spPr bwMode="auto">
          <a:xfrm flipH="1">
            <a:off x="1590675" y="4567238"/>
            <a:ext cx="34337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5621" name="Text Box 19"/>
          <p:cNvSpPr txBox="1">
            <a:spLocks noChangeArrowheads="1"/>
          </p:cNvSpPr>
          <p:nvPr/>
        </p:nvSpPr>
        <p:spPr bwMode="auto">
          <a:xfrm>
            <a:off x="1095375" y="4152900"/>
            <a:ext cx="4508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50000"/>
              </a:spcBef>
            </a:pPr>
            <a:r>
              <a:rPr lang="de-DE" altLang="de-DE" sz="1200">
                <a:latin typeface="Arial" panose="020B0604020202020204" pitchFamily="34" charset="0"/>
              </a:rPr>
              <a:t>K</a:t>
            </a:r>
            <a:r>
              <a:rPr lang="de-DE" altLang="de-DE" sz="1200" baseline="-25000">
                <a:latin typeface="Arial" panose="020B0604020202020204" pitchFamily="34" charset="0"/>
              </a:rPr>
              <a:t>1</a:t>
            </a:r>
          </a:p>
        </p:txBody>
      </p:sp>
      <p:sp>
        <p:nvSpPr>
          <p:cNvPr id="25622" name="Text Box 20"/>
          <p:cNvSpPr txBox="1">
            <a:spLocks noChangeArrowheads="1"/>
          </p:cNvSpPr>
          <p:nvPr/>
        </p:nvSpPr>
        <p:spPr bwMode="auto">
          <a:xfrm>
            <a:off x="1103313" y="4498975"/>
            <a:ext cx="4508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50000"/>
              </a:spcBef>
            </a:pPr>
            <a:r>
              <a:rPr lang="de-DE" altLang="de-DE" sz="1200">
                <a:latin typeface="Arial" panose="020B0604020202020204" pitchFamily="34" charset="0"/>
              </a:rPr>
              <a:t>K</a:t>
            </a:r>
            <a:r>
              <a:rPr lang="de-DE" altLang="de-DE" sz="1200" baseline="-25000">
                <a:latin typeface="Arial" panose="020B0604020202020204" pitchFamily="34" charset="0"/>
              </a:rPr>
              <a:t>2</a:t>
            </a:r>
          </a:p>
        </p:txBody>
      </p:sp>
      <p:sp>
        <p:nvSpPr>
          <p:cNvPr id="25623" name="Text Box 21"/>
          <p:cNvSpPr txBox="1">
            <a:spLocks noChangeArrowheads="1"/>
          </p:cNvSpPr>
          <p:nvPr/>
        </p:nvSpPr>
        <p:spPr bwMode="auto">
          <a:xfrm>
            <a:off x="4441825" y="5695950"/>
            <a:ext cx="4508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50000"/>
              </a:spcBef>
            </a:pPr>
            <a:r>
              <a:rPr lang="de-DE" altLang="de-DE" sz="1200">
                <a:latin typeface="Arial" panose="020B0604020202020204" pitchFamily="34" charset="0"/>
              </a:rPr>
              <a:t>V</a:t>
            </a:r>
            <a:r>
              <a:rPr lang="de-DE" altLang="de-DE" sz="1200" baseline="-25000">
                <a:latin typeface="Arial" panose="020B0604020202020204" pitchFamily="34" charset="0"/>
              </a:rPr>
              <a:t>1</a:t>
            </a:r>
          </a:p>
        </p:txBody>
      </p:sp>
      <p:sp>
        <p:nvSpPr>
          <p:cNvPr id="25624" name="Text Box 22"/>
          <p:cNvSpPr txBox="1">
            <a:spLocks noChangeArrowheads="1"/>
          </p:cNvSpPr>
          <p:nvPr/>
        </p:nvSpPr>
        <p:spPr bwMode="auto">
          <a:xfrm>
            <a:off x="4895850" y="5695950"/>
            <a:ext cx="4508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50000"/>
              </a:spcBef>
            </a:pPr>
            <a:r>
              <a:rPr lang="de-DE" altLang="de-DE" sz="1200">
                <a:latin typeface="Arial" panose="020B0604020202020204" pitchFamily="34" charset="0"/>
              </a:rPr>
              <a:t>V</a:t>
            </a:r>
            <a:r>
              <a:rPr lang="de-DE" altLang="de-DE" sz="1200" baseline="-25000">
                <a:latin typeface="Arial" panose="020B0604020202020204" pitchFamily="34" charset="0"/>
              </a:rPr>
              <a:t>2</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26"/>
          <p:cNvSpPr>
            <a:spLocks noGrp="1" noChangeArrowheads="1"/>
          </p:cNvSpPr>
          <p:nvPr>
            <p:ph type="title"/>
          </p:nvPr>
        </p:nvSpPr>
        <p:spPr/>
        <p:txBody>
          <a:bodyPr/>
          <a:lstStyle/>
          <a:p>
            <a:r>
              <a:rPr lang="de-DE" altLang="de-DE" dirty="0" smtClean="0"/>
              <a:t>Mehr Verkehr ist besser: Logisch! </a:t>
            </a:r>
          </a:p>
        </p:txBody>
      </p:sp>
      <p:sp>
        <p:nvSpPr>
          <p:cNvPr id="473091" name="Oval 1027"/>
          <p:cNvSpPr>
            <a:spLocks noChangeArrowheads="1"/>
          </p:cNvSpPr>
          <p:nvPr/>
        </p:nvSpPr>
        <p:spPr bwMode="auto">
          <a:xfrm>
            <a:off x="921449" y="2454275"/>
            <a:ext cx="2363787" cy="2346325"/>
          </a:xfrm>
          <a:prstGeom prst="ellipse">
            <a:avLst/>
          </a:prstGeom>
          <a:solidFill>
            <a:srgbClr val="FF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grpSp>
        <p:nvGrpSpPr>
          <p:cNvPr id="473092" name="Group 1028"/>
          <p:cNvGrpSpPr>
            <a:grpSpLocks/>
          </p:cNvGrpSpPr>
          <p:nvPr/>
        </p:nvGrpSpPr>
        <p:grpSpPr bwMode="auto">
          <a:xfrm>
            <a:off x="1051624" y="2644775"/>
            <a:ext cx="2079625" cy="1984375"/>
            <a:chOff x="2698" y="514"/>
            <a:chExt cx="1310" cy="1250"/>
          </a:xfrm>
        </p:grpSpPr>
        <p:sp>
          <p:nvSpPr>
            <p:cNvPr id="26670" name="Oval 1029"/>
            <p:cNvSpPr>
              <a:spLocks noChangeArrowheads="1"/>
            </p:cNvSpPr>
            <p:nvPr/>
          </p:nvSpPr>
          <p:spPr bwMode="auto">
            <a:xfrm>
              <a:off x="3104" y="1542"/>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71" name="Oval 1030"/>
            <p:cNvSpPr>
              <a:spLocks noChangeArrowheads="1"/>
            </p:cNvSpPr>
            <p:nvPr/>
          </p:nvSpPr>
          <p:spPr bwMode="auto">
            <a:xfrm>
              <a:off x="2913" y="780"/>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72" name="Oval 1031"/>
            <p:cNvSpPr>
              <a:spLocks noChangeArrowheads="1"/>
            </p:cNvSpPr>
            <p:nvPr/>
          </p:nvSpPr>
          <p:spPr bwMode="auto">
            <a:xfrm>
              <a:off x="3586" y="732"/>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73" name="Oval 1032"/>
            <p:cNvSpPr>
              <a:spLocks noChangeArrowheads="1"/>
            </p:cNvSpPr>
            <p:nvPr/>
          </p:nvSpPr>
          <p:spPr bwMode="auto">
            <a:xfrm>
              <a:off x="3856" y="1288"/>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74" name="Oval 1033"/>
            <p:cNvSpPr>
              <a:spLocks noChangeArrowheads="1"/>
            </p:cNvSpPr>
            <p:nvPr/>
          </p:nvSpPr>
          <p:spPr bwMode="auto">
            <a:xfrm>
              <a:off x="3614" y="1683"/>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75" name="Oval 1034"/>
            <p:cNvSpPr>
              <a:spLocks noChangeArrowheads="1"/>
            </p:cNvSpPr>
            <p:nvPr/>
          </p:nvSpPr>
          <p:spPr bwMode="auto">
            <a:xfrm>
              <a:off x="3594" y="1461"/>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76" name="Oval 1035"/>
            <p:cNvSpPr>
              <a:spLocks noChangeArrowheads="1"/>
            </p:cNvSpPr>
            <p:nvPr/>
          </p:nvSpPr>
          <p:spPr bwMode="auto">
            <a:xfrm>
              <a:off x="2931" y="1244"/>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77" name="Oval 1036"/>
            <p:cNvSpPr>
              <a:spLocks noChangeArrowheads="1"/>
            </p:cNvSpPr>
            <p:nvPr/>
          </p:nvSpPr>
          <p:spPr bwMode="auto">
            <a:xfrm>
              <a:off x="3316" y="1728"/>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78" name="Oval 1037"/>
            <p:cNvSpPr>
              <a:spLocks noChangeArrowheads="1"/>
            </p:cNvSpPr>
            <p:nvPr/>
          </p:nvSpPr>
          <p:spPr bwMode="auto">
            <a:xfrm>
              <a:off x="3338" y="561"/>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79" name="Oval 1038"/>
            <p:cNvSpPr>
              <a:spLocks noChangeArrowheads="1"/>
            </p:cNvSpPr>
            <p:nvPr/>
          </p:nvSpPr>
          <p:spPr bwMode="auto">
            <a:xfrm>
              <a:off x="3967" y="1066"/>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80" name="Oval 1039"/>
            <p:cNvSpPr>
              <a:spLocks noChangeArrowheads="1"/>
            </p:cNvSpPr>
            <p:nvPr/>
          </p:nvSpPr>
          <p:spPr bwMode="auto">
            <a:xfrm>
              <a:off x="2811" y="1462"/>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81" name="Oval 1040"/>
            <p:cNvSpPr>
              <a:spLocks noChangeArrowheads="1"/>
            </p:cNvSpPr>
            <p:nvPr/>
          </p:nvSpPr>
          <p:spPr bwMode="auto">
            <a:xfrm>
              <a:off x="2698" y="1068"/>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82" name="Oval 1041"/>
            <p:cNvSpPr>
              <a:spLocks noChangeArrowheads="1"/>
            </p:cNvSpPr>
            <p:nvPr/>
          </p:nvSpPr>
          <p:spPr bwMode="auto">
            <a:xfrm>
              <a:off x="2959" y="1615"/>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83" name="Oval 1042"/>
            <p:cNvSpPr>
              <a:spLocks noChangeArrowheads="1"/>
            </p:cNvSpPr>
            <p:nvPr/>
          </p:nvSpPr>
          <p:spPr bwMode="auto">
            <a:xfrm>
              <a:off x="3287" y="1445"/>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84" name="Oval 1043"/>
            <p:cNvSpPr>
              <a:spLocks noChangeArrowheads="1"/>
            </p:cNvSpPr>
            <p:nvPr/>
          </p:nvSpPr>
          <p:spPr bwMode="auto">
            <a:xfrm>
              <a:off x="3796" y="1503"/>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85" name="Oval 1044"/>
            <p:cNvSpPr>
              <a:spLocks noChangeArrowheads="1"/>
            </p:cNvSpPr>
            <p:nvPr/>
          </p:nvSpPr>
          <p:spPr bwMode="auto">
            <a:xfrm>
              <a:off x="3766" y="1592"/>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86" name="Oval 1045"/>
            <p:cNvSpPr>
              <a:spLocks noChangeArrowheads="1"/>
            </p:cNvSpPr>
            <p:nvPr/>
          </p:nvSpPr>
          <p:spPr bwMode="auto">
            <a:xfrm>
              <a:off x="3700" y="1484"/>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87" name="Oval 1046"/>
            <p:cNvSpPr>
              <a:spLocks noChangeArrowheads="1"/>
            </p:cNvSpPr>
            <p:nvPr/>
          </p:nvSpPr>
          <p:spPr bwMode="auto">
            <a:xfrm>
              <a:off x="3867" y="1490"/>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88" name="Oval 1047"/>
            <p:cNvSpPr>
              <a:spLocks noChangeArrowheads="1"/>
            </p:cNvSpPr>
            <p:nvPr/>
          </p:nvSpPr>
          <p:spPr bwMode="auto">
            <a:xfrm>
              <a:off x="3795" y="1430"/>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89" name="Oval 1048"/>
            <p:cNvSpPr>
              <a:spLocks noChangeArrowheads="1"/>
            </p:cNvSpPr>
            <p:nvPr/>
          </p:nvSpPr>
          <p:spPr bwMode="auto">
            <a:xfrm>
              <a:off x="3817" y="990"/>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90" name="Oval 1049"/>
            <p:cNvSpPr>
              <a:spLocks noChangeArrowheads="1"/>
            </p:cNvSpPr>
            <p:nvPr/>
          </p:nvSpPr>
          <p:spPr bwMode="auto">
            <a:xfrm>
              <a:off x="3138" y="721"/>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91" name="Oval 1050"/>
            <p:cNvSpPr>
              <a:spLocks noChangeArrowheads="1"/>
            </p:cNvSpPr>
            <p:nvPr/>
          </p:nvSpPr>
          <p:spPr bwMode="auto">
            <a:xfrm>
              <a:off x="3570" y="514"/>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92" name="Oval 1051"/>
            <p:cNvSpPr>
              <a:spLocks noChangeArrowheads="1"/>
            </p:cNvSpPr>
            <p:nvPr/>
          </p:nvSpPr>
          <p:spPr bwMode="auto">
            <a:xfrm>
              <a:off x="2933" y="1050"/>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93" name="Oval 1052"/>
            <p:cNvSpPr>
              <a:spLocks noChangeArrowheads="1"/>
            </p:cNvSpPr>
            <p:nvPr/>
          </p:nvSpPr>
          <p:spPr bwMode="auto">
            <a:xfrm>
              <a:off x="2981" y="547"/>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94" name="Oval 1053"/>
            <p:cNvSpPr>
              <a:spLocks noChangeArrowheads="1"/>
            </p:cNvSpPr>
            <p:nvPr/>
          </p:nvSpPr>
          <p:spPr bwMode="auto">
            <a:xfrm>
              <a:off x="3340" y="772"/>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95" name="Oval 1054"/>
            <p:cNvSpPr>
              <a:spLocks noChangeArrowheads="1"/>
            </p:cNvSpPr>
            <p:nvPr/>
          </p:nvSpPr>
          <p:spPr bwMode="auto">
            <a:xfrm>
              <a:off x="3685" y="1162"/>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96" name="Oval 1055"/>
            <p:cNvSpPr>
              <a:spLocks noChangeArrowheads="1"/>
            </p:cNvSpPr>
            <p:nvPr/>
          </p:nvSpPr>
          <p:spPr bwMode="auto">
            <a:xfrm>
              <a:off x="3790" y="733"/>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97" name="Oval 1056"/>
            <p:cNvSpPr>
              <a:spLocks noChangeArrowheads="1"/>
            </p:cNvSpPr>
            <p:nvPr/>
          </p:nvSpPr>
          <p:spPr bwMode="auto">
            <a:xfrm>
              <a:off x="3417" y="1616"/>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98" name="Oval 1057"/>
            <p:cNvSpPr>
              <a:spLocks noChangeArrowheads="1"/>
            </p:cNvSpPr>
            <p:nvPr/>
          </p:nvSpPr>
          <p:spPr bwMode="auto">
            <a:xfrm>
              <a:off x="2790" y="828"/>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99" name="Oval 1058"/>
            <p:cNvSpPr>
              <a:spLocks noChangeArrowheads="1"/>
            </p:cNvSpPr>
            <p:nvPr/>
          </p:nvSpPr>
          <p:spPr bwMode="auto">
            <a:xfrm>
              <a:off x="3819" y="1555"/>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700" name="Oval 1059"/>
            <p:cNvSpPr>
              <a:spLocks noChangeArrowheads="1"/>
            </p:cNvSpPr>
            <p:nvPr/>
          </p:nvSpPr>
          <p:spPr bwMode="auto">
            <a:xfrm>
              <a:off x="3867" y="1401"/>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701" name="Oval 1060"/>
            <p:cNvSpPr>
              <a:spLocks noChangeArrowheads="1"/>
            </p:cNvSpPr>
            <p:nvPr/>
          </p:nvSpPr>
          <p:spPr bwMode="auto">
            <a:xfrm>
              <a:off x="3447" y="624"/>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grpSp>
      <p:grpSp>
        <p:nvGrpSpPr>
          <p:cNvPr id="26631" name="Group 1061"/>
          <p:cNvGrpSpPr>
            <a:grpSpLocks/>
          </p:cNvGrpSpPr>
          <p:nvPr/>
        </p:nvGrpSpPr>
        <p:grpSpPr bwMode="auto">
          <a:xfrm>
            <a:off x="1710436" y="3178175"/>
            <a:ext cx="815975" cy="849313"/>
            <a:chOff x="3113" y="850"/>
            <a:chExt cx="514" cy="535"/>
          </a:xfrm>
        </p:grpSpPr>
        <p:sp>
          <p:nvSpPr>
            <p:cNvPr id="26663" name="Oval 1062"/>
            <p:cNvSpPr>
              <a:spLocks noChangeArrowheads="1"/>
            </p:cNvSpPr>
            <p:nvPr/>
          </p:nvSpPr>
          <p:spPr bwMode="auto">
            <a:xfrm>
              <a:off x="3113" y="850"/>
              <a:ext cx="514" cy="535"/>
            </a:xfrm>
            <a:prstGeom prst="ellipse">
              <a:avLst/>
            </a:prstGeom>
            <a:solidFill>
              <a:srgbClr val="FF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64" name="Oval 1063"/>
            <p:cNvSpPr>
              <a:spLocks noChangeArrowheads="1"/>
            </p:cNvSpPr>
            <p:nvPr/>
          </p:nvSpPr>
          <p:spPr bwMode="auto">
            <a:xfrm>
              <a:off x="3404" y="1193"/>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65" name="Line 1064"/>
            <p:cNvSpPr>
              <a:spLocks noChangeShapeType="1"/>
            </p:cNvSpPr>
            <p:nvPr/>
          </p:nvSpPr>
          <p:spPr bwMode="auto">
            <a:xfrm flipV="1">
              <a:off x="3368" y="851"/>
              <a:ext cx="0" cy="270"/>
            </a:xfrm>
            <a:prstGeom prst="line">
              <a:avLst/>
            </a:prstGeom>
            <a:noFill/>
            <a:ln w="15875">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666" name="Oval 1065"/>
            <p:cNvSpPr>
              <a:spLocks noChangeArrowheads="1"/>
            </p:cNvSpPr>
            <p:nvPr/>
          </p:nvSpPr>
          <p:spPr bwMode="auto">
            <a:xfrm>
              <a:off x="3210" y="1097"/>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67" name="Oval 1066"/>
            <p:cNvSpPr>
              <a:spLocks noChangeArrowheads="1"/>
            </p:cNvSpPr>
            <p:nvPr/>
          </p:nvSpPr>
          <p:spPr bwMode="auto">
            <a:xfrm>
              <a:off x="3507" y="1119"/>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68" name="Oval 1067"/>
            <p:cNvSpPr>
              <a:spLocks noChangeArrowheads="1"/>
            </p:cNvSpPr>
            <p:nvPr/>
          </p:nvSpPr>
          <p:spPr bwMode="auto">
            <a:xfrm>
              <a:off x="3392" y="937"/>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69" name="Oval 1068"/>
            <p:cNvSpPr>
              <a:spLocks noChangeArrowheads="1"/>
            </p:cNvSpPr>
            <p:nvPr/>
          </p:nvSpPr>
          <p:spPr bwMode="auto">
            <a:xfrm>
              <a:off x="3191" y="906"/>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grpSp>
      <p:sp>
        <p:nvSpPr>
          <p:cNvPr id="473133" name="Line 1069"/>
          <p:cNvSpPr>
            <a:spLocks noChangeShapeType="1"/>
          </p:cNvSpPr>
          <p:nvPr/>
        </p:nvSpPr>
        <p:spPr bwMode="auto">
          <a:xfrm flipV="1">
            <a:off x="2116836" y="2974975"/>
            <a:ext cx="963613" cy="619125"/>
          </a:xfrm>
          <a:prstGeom prst="line">
            <a:avLst/>
          </a:prstGeom>
          <a:noFill/>
          <a:ln w="15875">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473134" name="Oval 1070"/>
          <p:cNvSpPr>
            <a:spLocks noChangeArrowheads="1"/>
          </p:cNvSpPr>
          <p:nvPr/>
        </p:nvSpPr>
        <p:spPr bwMode="auto">
          <a:xfrm>
            <a:off x="5626799" y="2471738"/>
            <a:ext cx="2363787" cy="2346325"/>
          </a:xfrm>
          <a:prstGeom prst="ellipse">
            <a:avLst/>
          </a:prstGeom>
          <a:solidFill>
            <a:srgbClr val="FF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grpSp>
        <p:nvGrpSpPr>
          <p:cNvPr id="473135" name="Group 1071"/>
          <p:cNvGrpSpPr>
            <a:grpSpLocks/>
          </p:cNvGrpSpPr>
          <p:nvPr/>
        </p:nvGrpSpPr>
        <p:grpSpPr bwMode="auto">
          <a:xfrm>
            <a:off x="5756974" y="2662238"/>
            <a:ext cx="1920875" cy="1984375"/>
            <a:chOff x="4495" y="883"/>
            <a:chExt cx="1210" cy="1250"/>
          </a:xfrm>
        </p:grpSpPr>
        <p:sp>
          <p:nvSpPr>
            <p:cNvPr id="26643" name="Oval 1072"/>
            <p:cNvSpPr>
              <a:spLocks noChangeArrowheads="1"/>
            </p:cNvSpPr>
            <p:nvPr/>
          </p:nvSpPr>
          <p:spPr bwMode="auto">
            <a:xfrm>
              <a:off x="5591" y="1714"/>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44" name="Oval 1073"/>
            <p:cNvSpPr>
              <a:spLocks noChangeArrowheads="1"/>
            </p:cNvSpPr>
            <p:nvPr/>
          </p:nvSpPr>
          <p:spPr bwMode="auto">
            <a:xfrm>
              <a:off x="5383" y="1101"/>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45" name="Oval 1074"/>
            <p:cNvSpPr>
              <a:spLocks noChangeArrowheads="1"/>
            </p:cNvSpPr>
            <p:nvPr/>
          </p:nvSpPr>
          <p:spPr bwMode="auto">
            <a:xfrm>
              <a:off x="5653" y="1657"/>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46" name="Oval 1075"/>
            <p:cNvSpPr>
              <a:spLocks noChangeArrowheads="1"/>
            </p:cNvSpPr>
            <p:nvPr/>
          </p:nvSpPr>
          <p:spPr bwMode="auto">
            <a:xfrm>
              <a:off x="5113" y="2097"/>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47" name="Oval 1076"/>
            <p:cNvSpPr>
              <a:spLocks noChangeArrowheads="1"/>
            </p:cNvSpPr>
            <p:nvPr/>
          </p:nvSpPr>
          <p:spPr bwMode="auto">
            <a:xfrm>
              <a:off x="5135" y="930"/>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48" name="Oval 1077"/>
            <p:cNvSpPr>
              <a:spLocks noChangeArrowheads="1"/>
            </p:cNvSpPr>
            <p:nvPr/>
          </p:nvSpPr>
          <p:spPr bwMode="auto">
            <a:xfrm>
              <a:off x="4608" y="1831"/>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49" name="Oval 1078"/>
            <p:cNvSpPr>
              <a:spLocks noChangeArrowheads="1"/>
            </p:cNvSpPr>
            <p:nvPr/>
          </p:nvSpPr>
          <p:spPr bwMode="auto">
            <a:xfrm>
              <a:off x="4495" y="1437"/>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50" name="Oval 1079"/>
            <p:cNvSpPr>
              <a:spLocks noChangeArrowheads="1"/>
            </p:cNvSpPr>
            <p:nvPr/>
          </p:nvSpPr>
          <p:spPr bwMode="auto">
            <a:xfrm>
              <a:off x="4756" y="1984"/>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51" name="Oval 1080"/>
            <p:cNvSpPr>
              <a:spLocks noChangeArrowheads="1"/>
            </p:cNvSpPr>
            <p:nvPr/>
          </p:nvSpPr>
          <p:spPr bwMode="auto">
            <a:xfrm>
              <a:off x="5593" y="1872"/>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52" name="Oval 1081"/>
            <p:cNvSpPr>
              <a:spLocks noChangeArrowheads="1"/>
            </p:cNvSpPr>
            <p:nvPr/>
          </p:nvSpPr>
          <p:spPr bwMode="auto">
            <a:xfrm>
              <a:off x="5563" y="1961"/>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53" name="Oval 1082"/>
            <p:cNvSpPr>
              <a:spLocks noChangeArrowheads="1"/>
            </p:cNvSpPr>
            <p:nvPr/>
          </p:nvSpPr>
          <p:spPr bwMode="auto">
            <a:xfrm>
              <a:off x="5497" y="1853"/>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54" name="Oval 1083"/>
            <p:cNvSpPr>
              <a:spLocks noChangeArrowheads="1"/>
            </p:cNvSpPr>
            <p:nvPr/>
          </p:nvSpPr>
          <p:spPr bwMode="auto">
            <a:xfrm>
              <a:off x="5664" y="1859"/>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55" name="Oval 1084"/>
            <p:cNvSpPr>
              <a:spLocks noChangeArrowheads="1"/>
            </p:cNvSpPr>
            <p:nvPr/>
          </p:nvSpPr>
          <p:spPr bwMode="auto">
            <a:xfrm>
              <a:off x="5592" y="1799"/>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56" name="Oval 1085"/>
            <p:cNvSpPr>
              <a:spLocks noChangeArrowheads="1"/>
            </p:cNvSpPr>
            <p:nvPr/>
          </p:nvSpPr>
          <p:spPr bwMode="auto">
            <a:xfrm>
              <a:off x="5367" y="883"/>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57" name="Oval 1086"/>
            <p:cNvSpPr>
              <a:spLocks noChangeArrowheads="1"/>
            </p:cNvSpPr>
            <p:nvPr/>
          </p:nvSpPr>
          <p:spPr bwMode="auto">
            <a:xfrm>
              <a:off x="4730" y="1419"/>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58" name="Oval 1087"/>
            <p:cNvSpPr>
              <a:spLocks noChangeArrowheads="1"/>
            </p:cNvSpPr>
            <p:nvPr/>
          </p:nvSpPr>
          <p:spPr bwMode="auto">
            <a:xfrm>
              <a:off x="4778" y="916"/>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59" name="Oval 1088"/>
            <p:cNvSpPr>
              <a:spLocks noChangeArrowheads="1"/>
            </p:cNvSpPr>
            <p:nvPr/>
          </p:nvSpPr>
          <p:spPr bwMode="auto">
            <a:xfrm>
              <a:off x="5587" y="1102"/>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60" name="Oval 1089"/>
            <p:cNvSpPr>
              <a:spLocks noChangeArrowheads="1"/>
            </p:cNvSpPr>
            <p:nvPr/>
          </p:nvSpPr>
          <p:spPr bwMode="auto">
            <a:xfrm>
              <a:off x="5525" y="1731"/>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61" name="Oval 1090"/>
            <p:cNvSpPr>
              <a:spLocks noChangeArrowheads="1"/>
            </p:cNvSpPr>
            <p:nvPr/>
          </p:nvSpPr>
          <p:spPr bwMode="auto">
            <a:xfrm>
              <a:off x="5616" y="1924"/>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62" name="Oval 1091"/>
            <p:cNvSpPr>
              <a:spLocks noChangeArrowheads="1"/>
            </p:cNvSpPr>
            <p:nvPr/>
          </p:nvSpPr>
          <p:spPr bwMode="auto">
            <a:xfrm>
              <a:off x="5664" y="1770"/>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grpSp>
      <p:grpSp>
        <p:nvGrpSpPr>
          <p:cNvPr id="473156" name="Group 1092"/>
          <p:cNvGrpSpPr>
            <a:grpSpLocks/>
          </p:cNvGrpSpPr>
          <p:nvPr/>
        </p:nvGrpSpPr>
        <p:grpSpPr bwMode="auto">
          <a:xfrm>
            <a:off x="6415786" y="3195638"/>
            <a:ext cx="815975" cy="849312"/>
            <a:chOff x="4910" y="1219"/>
            <a:chExt cx="514" cy="535"/>
          </a:xfrm>
        </p:grpSpPr>
        <p:sp>
          <p:nvSpPr>
            <p:cNvPr id="26640" name="Oval 1093"/>
            <p:cNvSpPr>
              <a:spLocks noChangeArrowheads="1"/>
            </p:cNvSpPr>
            <p:nvPr/>
          </p:nvSpPr>
          <p:spPr bwMode="auto">
            <a:xfrm>
              <a:off x="4910" y="1219"/>
              <a:ext cx="514" cy="535"/>
            </a:xfrm>
            <a:prstGeom prst="ellipse">
              <a:avLst/>
            </a:prstGeom>
            <a:solidFill>
              <a:srgbClr val="FF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sp>
          <p:nvSpPr>
            <p:cNvPr id="26641" name="Line 1094"/>
            <p:cNvSpPr>
              <a:spLocks noChangeShapeType="1"/>
            </p:cNvSpPr>
            <p:nvPr/>
          </p:nvSpPr>
          <p:spPr bwMode="auto">
            <a:xfrm flipV="1">
              <a:off x="5165" y="1220"/>
              <a:ext cx="0" cy="270"/>
            </a:xfrm>
            <a:prstGeom prst="line">
              <a:avLst/>
            </a:prstGeom>
            <a:noFill/>
            <a:ln w="15875">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642" name="Oval 1095"/>
            <p:cNvSpPr>
              <a:spLocks noChangeArrowheads="1"/>
            </p:cNvSpPr>
            <p:nvPr/>
          </p:nvSpPr>
          <p:spPr bwMode="auto">
            <a:xfrm>
              <a:off x="5304" y="1488"/>
              <a:ext cx="41" cy="36"/>
            </a:xfrm>
            <a:prstGeom prst="ellipse">
              <a:avLst/>
            </a:prstGeom>
            <a:solidFill>
              <a:srgbClr val="80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20000"/>
                </a:spcBef>
              </a:pPr>
              <a:endParaRPr lang="de-DE" altLang="de-DE" sz="1400">
                <a:solidFill>
                  <a:srgbClr val="001D4B"/>
                </a:solidFill>
                <a:latin typeface="Verdana" panose="020B0604030504040204" pitchFamily="34" charset="0"/>
              </a:endParaRPr>
            </a:p>
          </p:txBody>
        </p:sp>
      </p:grpSp>
      <p:sp>
        <p:nvSpPr>
          <p:cNvPr id="473160" name="Line 1096"/>
          <p:cNvSpPr>
            <a:spLocks noChangeShapeType="1"/>
          </p:cNvSpPr>
          <p:nvPr/>
        </p:nvSpPr>
        <p:spPr bwMode="auto">
          <a:xfrm flipV="1">
            <a:off x="6822186" y="2992438"/>
            <a:ext cx="963613" cy="619125"/>
          </a:xfrm>
          <a:prstGeom prst="line">
            <a:avLst/>
          </a:prstGeom>
          <a:noFill/>
          <a:ln w="15875">
            <a:solidFill>
              <a:srgbClr val="8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6637" name="Text Box 1097"/>
          <p:cNvSpPr txBox="1">
            <a:spLocks noChangeArrowheads="1"/>
          </p:cNvSpPr>
          <p:nvPr/>
        </p:nvSpPr>
        <p:spPr bwMode="auto">
          <a:xfrm>
            <a:off x="762699" y="5059363"/>
            <a:ext cx="271303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algn="ctr" eaLnBrk="1" hangingPunct="1">
              <a:spcBef>
                <a:spcPct val="50000"/>
              </a:spcBef>
            </a:pPr>
            <a:r>
              <a:rPr lang="de-DE" altLang="de-DE" dirty="0">
                <a:latin typeface="+mn-lt"/>
              </a:rPr>
              <a:t>Aktionsraum I</a:t>
            </a:r>
          </a:p>
        </p:txBody>
      </p:sp>
      <p:sp>
        <p:nvSpPr>
          <p:cNvPr id="26638" name="Text Box 1098"/>
          <p:cNvSpPr txBox="1">
            <a:spLocks noChangeArrowheads="1"/>
          </p:cNvSpPr>
          <p:nvPr/>
        </p:nvSpPr>
        <p:spPr bwMode="auto">
          <a:xfrm>
            <a:off x="5428361" y="5059363"/>
            <a:ext cx="27130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algn="ctr" eaLnBrk="1" hangingPunct="1">
              <a:spcBef>
                <a:spcPct val="50000"/>
              </a:spcBef>
            </a:pPr>
            <a:r>
              <a:rPr lang="de-DE" altLang="de-DE" dirty="0">
                <a:latin typeface="+mn-lt"/>
              </a:rPr>
              <a:t>Aktionsraum II</a:t>
            </a:r>
          </a:p>
        </p:txBody>
      </p:sp>
      <p:sp>
        <p:nvSpPr>
          <p:cNvPr id="26639" name="Text Box 1099"/>
          <p:cNvSpPr txBox="1">
            <a:spLocks noChangeArrowheads="1"/>
          </p:cNvSpPr>
          <p:nvPr/>
        </p:nvSpPr>
        <p:spPr bwMode="auto">
          <a:xfrm>
            <a:off x="450342" y="1428750"/>
            <a:ext cx="7981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50000"/>
              </a:spcBef>
            </a:pPr>
            <a:r>
              <a:rPr lang="de-DE" altLang="de-DE" dirty="0">
                <a:solidFill>
                  <a:srgbClr val="001D4B"/>
                </a:solidFill>
                <a:latin typeface="+mn-lt"/>
              </a:rPr>
              <a:t>Dynamische Effekte: Anpassung der Raumstruktur, Läden schließen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473133"/>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473091"/>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499"/>
                                          </p:stCondLst>
                                        </p:cTn>
                                        <p:tgtEl>
                                          <p:spTgt spid="473092"/>
                                        </p:tgtEl>
                                        <p:attrNameLst>
                                          <p:attrName>style.visibility</p:attrName>
                                        </p:attrNameLst>
                                      </p:cBhvr>
                                      <p:to>
                                        <p:strVal val="visible"/>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nodeType="clickEffect">
                                  <p:stCondLst>
                                    <p:cond delay="0"/>
                                  </p:stCondLst>
                                  <p:childTnLst>
                                    <p:set>
                                      <p:cBhvr>
                                        <p:cTn id="17" dur="1" fill="hold">
                                          <p:stCondLst>
                                            <p:cond delay="499"/>
                                          </p:stCondLst>
                                        </p:cTn>
                                        <p:tgtEl>
                                          <p:spTgt spid="473156"/>
                                        </p:tgtEl>
                                        <p:attrNameLst>
                                          <p:attrName>style.visibility</p:attrName>
                                        </p:attrNameLst>
                                      </p:cBhvr>
                                      <p:to>
                                        <p:strVal val="visible"/>
                                      </p:to>
                                    </p:set>
                                  </p:childTnLst>
                                </p:cTn>
                              </p:par>
                            </p:childTnLst>
                          </p:cTn>
                        </p:par>
                        <p:par>
                          <p:cTn id="18" fill="hold" nodeType="afterGroup">
                            <p:stCondLst>
                              <p:cond delay="500"/>
                            </p:stCondLst>
                            <p:childTnLst>
                              <p:par>
                                <p:cTn id="19" presetID="1" presetClass="entr" presetSubtype="0" fill="hold" nodeType="afterEffect">
                                  <p:stCondLst>
                                    <p:cond delay="0"/>
                                  </p:stCondLst>
                                  <p:childTnLst>
                                    <p:set>
                                      <p:cBhvr>
                                        <p:cTn id="20" dur="1" fill="hold">
                                          <p:stCondLst>
                                            <p:cond delay="499"/>
                                          </p:stCondLst>
                                        </p:cTn>
                                        <p:tgtEl>
                                          <p:spTgt spid="473135"/>
                                        </p:tgtEl>
                                        <p:attrNameLst>
                                          <p:attrName>style.visibility</p:attrName>
                                        </p:attrNameLst>
                                      </p:cBhvr>
                                      <p:to>
                                        <p:strVal val="visible"/>
                                      </p:to>
                                    </p:set>
                                  </p:childTnLst>
                                </p:cTn>
                              </p:par>
                            </p:childTnLst>
                          </p:cTn>
                        </p:par>
                        <p:par>
                          <p:cTn id="21" fill="hold" nodeType="afterGroup">
                            <p:stCondLst>
                              <p:cond delay="1000"/>
                            </p:stCondLst>
                            <p:childTnLst>
                              <p:par>
                                <p:cTn id="22" presetID="1" presetClass="entr" presetSubtype="0" fill="hold" nodeType="afterEffect">
                                  <p:stCondLst>
                                    <p:cond delay="0"/>
                                  </p:stCondLst>
                                  <p:childTnLst>
                                    <p:set>
                                      <p:cBhvr>
                                        <p:cTn id="23" dur="1" fill="hold">
                                          <p:stCondLst>
                                            <p:cond delay="499"/>
                                          </p:stCondLst>
                                        </p:cTn>
                                        <p:tgtEl>
                                          <p:spTgt spid="473160"/>
                                        </p:tgtEl>
                                        <p:attrNameLst>
                                          <p:attrName>style.visibility</p:attrName>
                                        </p:attrNameLst>
                                      </p:cBhvr>
                                      <p:to>
                                        <p:strVal val="visible"/>
                                      </p:to>
                                    </p:set>
                                  </p:childTnLst>
                                </p:cTn>
                              </p:par>
                            </p:childTnLst>
                          </p:cTn>
                        </p:par>
                        <p:par>
                          <p:cTn id="24" fill="hold" nodeType="afterGroup">
                            <p:stCondLst>
                              <p:cond delay="1500"/>
                            </p:stCondLst>
                            <p:childTnLst>
                              <p:par>
                                <p:cTn id="25" presetID="1" presetClass="entr" presetSubtype="0" fill="hold" grpId="0" nodeType="afterEffect">
                                  <p:stCondLst>
                                    <p:cond delay="0"/>
                                  </p:stCondLst>
                                  <p:childTnLst>
                                    <p:set>
                                      <p:cBhvr>
                                        <p:cTn id="26" dur="1" fill="hold">
                                          <p:stCondLst>
                                            <p:cond delay="499"/>
                                          </p:stCondLst>
                                        </p:cTn>
                                        <p:tgtEl>
                                          <p:spTgt spid="4731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3091" grpId="0" animBg="1"/>
      <p:bldP spid="47313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Wie kann induzierter Verkehr gemessen werden?</a:t>
            </a:r>
            <a:endParaRPr lang="de-DE" dirty="0"/>
          </a:p>
        </p:txBody>
      </p:sp>
      <p:sp>
        <p:nvSpPr>
          <p:cNvPr id="3" name="Inhaltsplatzhalter 2"/>
          <p:cNvSpPr>
            <a:spLocks noGrp="1"/>
          </p:cNvSpPr>
          <p:nvPr>
            <p:ph idx="1"/>
          </p:nvPr>
        </p:nvSpPr>
        <p:spPr/>
        <p:txBody>
          <a:bodyPr/>
          <a:lstStyle/>
          <a:p>
            <a:pPr eaLnBrk="1" hangingPunct="1"/>
            <a:r>
              <a:rPr lang="de-DE" altLang="de-DE" dirty="0" smtClean="0">
                <a:latin typeface="+mn-lt"/>
              </a:rPr>
              <a:t>				relative Änderung abhängige Größe</a:t>
            </a:r>
          </a:p>
          <a:p>
            <a:pPr eaLnBrk="1" hangingPunct="1"/>
            <a:r>
              <a:rPr lang="de-DE" altLang="de-DE" dirty="0" smtClean="0">
                <a:latin typeface="+mn-lt"/>
              </a:rPr>
              <a:t>Elastizität [e bzw. </a:t>
            </a:r>
            <a:r>
              <a:rPr lang="de-DE" altLang="de-DE" dirty="0" smtClean="0">
                <a:latin typeface="Symbol" panose="05050102010706020507" pitchFamily="18" charset="2"/>
              </a:rPr>
              <a:t>e]</a:t>
            </a:r>
            <a:r>
              <a:rPr lang="de-DE" altLang="de-DE" dirty="0" smtClean="0">
                <a:latin typeface="+mn-lt"/>
              </a:rPr>
              <a:t>	  := 	--------------------------------------------------------</a:t>
            </a:r>
          </a:p>
          <a:p>
            <a:pPr eaLnBrk="1" hangingPunct="1"/>
            <a:r>
              <a:rPr lang="de-DE" altLang="de-DE" dirty="0" smtClean="0">
                <a:latin typeface="+mn-lt"/>
              </a:rPr>
              <a:t>				relative Änderung unabhängige Größe</a:t>
            </a:r>
          </a:p>
          <a:p>
            <a:pPr eaLnBrk="1" hangingPunct="1"/>
            <a:endParaRPr lang="de-DE" altLang="de-DE" dirty="0" smtClean="0">
              <a:latin typeface="+mn-lt"/>
            </a:endParaRPr>
          </a:p>
          <a:p>
            <a:pPr eaLnBrk="1" hangingPunct="1"/>
            <a:r>
              <a:rPr lang="de-DE" altLang="de-DE" dirty="0" smtClean="0">
                <a:latin typeface="+mn-lt"/>
              </a:rPr>
              <a:t>				N  </a:t>
            </a:r>
            <a:r>
              <a:rPr lang="de-DE" altLang="de-DE" baseline="-25000" dirty="0" smtClean="0">
                <a:latin typeface="+mn-lt"/>
              </a:rPr>
              <a:t>nachher</a:t>
            </a:r>
            <a:r>
              <a:rPr lang="de-DE" altLang="de-DE" dirty="0" smtClean="0">
                <a:latin typeface="+mn-lt"/>
              </a:rPr>
              <a:t> – N </a:t>
            </a:r>
            <a:r>
              <a:rPr lang="de-DE" altLang="de-DE" baseline="-25000" dirty="0" smtClean="0">
                <a:latin typeface="+mn-lt"/>
              </a:rPr>
              <a:t>vorher</a:t>
            </a:r>
          </a:p>
          <a:p>
            <a:pPr eaLnBrk="1" hangingPunct="1"/>
            <a:r>
              <a:rPr lang="de-DE" altLang="de-DE" dirty="0" smtClean="0">
                <a:latin typeface="+mn-lt"/>
              </a:rPr>
              <a:t>				------------------------</a:t>
            </a:r>
          </a:p>
          <a:p>
            <a:pPr eaLnBrk="1" hangingPunct="1"/>
            <a:r>
              <a:rPr lang="de-DE" altLang="de-DE" dirty="0" smtClean="0">
                <a:latin typeface="+mn-lt"/>
              </a:rPr>
              <a:t>				        N </a:t>
            </a:r>
            <a:r>
              <a:rPr lang="de-DE" altLang="de-DE" baseline="-25000" dirty="0" smtClean="0">
                <a:latin typeface="+mn-lt"/>
              </a:rPr>
              <a:t>vorher</a:t>
            </a:r>
            <a:endParaRPr lang="de-DE" altLang="de-DE" dirty="0" smtClean="0">
              <a:latin typeface="+mn-lt"/>
            </a:endParaRPr>
          </a:p>
          <a:p>
            <a:pPr eaLnBrk="1" hangingPunct="1"/>
            <a:r>
              <a:rPr lang="de-DE" altLang="de-DE" dirty="0" smtClean="0">
                <a:latin typeface="+mn-lt"/>
              </a:rPr>
              <a:t>Nachfrageelastizität  e bzw. </a:t>
            </a:r>
            <a:r>
              <a:rPr lang="de-DE" altLang="de-DE" dirty="0">
                <a:latin typeface="Symbol" panose="05050102010706020507" pitchFamily="18" charset="2"/>
              </a:rPr>
              <a:t>e</a:t>
            </a:r>
            <a:r>
              <a:rPr lang="de-DE" altLang="de-DE" dirty="0" smtClean="0">
                <a:latin typeface="+mn-lt"/>
              </a:rPr>
              <a:t> =         ---------------------------------</a:t>
            </a:r>
          </a:p>
          <a:p>
            <a:pPr eaLnBrk="1" hangingPunct="1"/>
            <a:r>
              <a:rPr lang="de-DE" altLang="de-DE" dirty="0" smtClean="0">
                <a:latin typeface="+mn-lt"/>
              </a:rPr>
              <a:t>				P </a:t>
            </a:r>
            <a:r>
              <a:rPr lang="de-DE" altLang="de-DE" baseline="-25000" dirty="0" smtClean="0">
                <a:latin typeface="+mn-lt"/>
              </a:rPr>
              <a:t>nachher </a:t>
            </a:r>
            <a:r>
              <a:rPr lang="de-DE" altLang="de-DE" dirty="0" smtClean="0">
                <a:latin typeface="+mn-lt"/>
              </a:rPr>
              <a:t>– P </a:t>
            </a:r>
            <a:r>
              <a:rPr lang="de-DE" altLang="de-DE" baseline="-25000" dirty="0" smtClean="0">
                <a:latin typeface="+mn-lt"/>
              </a:rPr>
              <a:t>vorher</a:t>
            </a:r>
          </a:p>
          <a:p>
            <a:pPr eaLnBrk="1" hangingPunct="1"/>
            <a:r>
              <a:rPr lang="de-DE" altLang="de-DE" dirty="0" smtClean="0">
                <a:latin typeface="+mn-lt"/>
              </a:rPr>
              <a:t>				----------------------</a:t>
            </a:r>
          </a:p>
          <a:p>
            <a:pPr eaLnBrk="1" hangingPunct="1"/>
            <a:r>
              <a:rPr lang="de-DE" altLang="de-DE" dirty="0" smtClean="0">
                <a:latin typeface="+mn-lt"/>
              </a:rPr>
              <a:t>				         P </a:t>
            </a:r>
            <a:r>
              <a:rPr lang="de-DE" altLang="de-DE" baseline="-25000" dirty="0" smtClean="0">
                <a:latin typeface="+mn-lt"/>
              </a:rPr>
              <a:t>vorher</a:t>
            </a:r>
          </a:p>
          <a:p>
            <a:pPr eaLnBrk="1" hangingPunct="1"/>
            <a:endParaRPr lang="de-DE" altLang="de-DE" baseline="-25000" dirty="0" smtClean="0">
              <a:latin typeface="+mn-lt"/>
            </a:endParaRPr>
          </a:p>
          <a:p>
            <a:pPr eaLnBrk="1" hangingPunct="1"/>
            <a:r>
              <a:rPr lang="de-DE" altLang="de-DE" dirty="0" smtClean="0">
                <a:latin typeface="+mn-lt"/>
              </a:rPr>
              <a:t>			N </a:t>
            </a:r>
            <a:r>
              <a:rPr lang="de-DE" altLang="de-DE" baseline="-25000" dirty="0" smtClean="0">
                <a:latin typeface="+mn-lt"/>
              </a:rPr>
              <a:t>nachher </a:t>
            </a:r>
            <a:r>
              <a:rPr lang="de-DE" altLang="de-DE" dirty="0" smtClean="0">
                <a:latin typeface="+mn-lt"/>
              </a:rPr>
              <a:t>– N </a:t>
            </a:r>
            <a:r>
              <a:rPr lang="de-DE" altLang="de-DE" baseline="-25000" dirty="0" smtClean="0">
                <a:latin typeface="+mn-lt"/>
              </a:rPr>
              <a:t>vorher</a:t>
            </a:r>
            <a:r>
              <a:rPr lang="de-DE" altLang="de-DE" dirty="0" smtClean="0">
                <a:latin typeface="+mn-lt"/>
              </a:rPr>
              <a:t>	      P </a:t>
            </a:r>
            <a:r>
              <a:rPr lang="de-DE" altLang="de-DE" baseline="-25000" dirty="0" smtClean="0">
                <a:latin typeface="+mn-lt"/>
              </a:rPr>
              <a:t>vorher</a:t>
            </a:r>
          </a:p>
          <a:p>
            <a:pPr eaLnBrk="1" hangingPunct="1"/>
            <a:r>
              <a:rPr lang="de-DE" altLang="de-DE" dirty="0" smtClean="0">
                <a:latin typeface="+mn-lt"/>
              </a:rPr>
              <a:t>    		 =  ---------------------------- * -------------------------</a:t>
            </a:r>
          </a:p>
          <a:p>
            <a:pPr marL="395287" lvl="4" indent="0" eaLnBrk="1" hangingPunct="1">
              <a:buNone/>
            </a:pPr>
            <a:r>
              <a:rPr lang="de-DE" altLang="de-DE" sz="1600" dirty="0" smtClean="0">
                <a:latin typeface="+mn-lt"/>
              </a:rPr>
              <a:t>	    		 N </a:t>
            </a:r>
            <a:r>
              <a:rPr lang="de-DE" altLang="de-DE" sz="1600" baseline="-25000" dirty="0" smtClean="0">
                <a:latin typeface="+mn-lt"/>
              </a:rPr>
              <a:t>vorher</a:t>
            </a:r>
            <a:r>
              <a:rPr lang="de-DE" altLang="de-DE" sz="1600" dirty="0" smtClean="0">
                <a:latin typeface="+mn-lt"/>
              </a:rPr>
              <a:t>	       	P </a:t>
            </a:r>
            <a:r>
              <a:rPr lang="de-DE" altLang="de-DE" sz="1600" baseline="-25000" dirty="0" smtClean="0">
                <a:latin typeface="+mn-lt"/>
              </a:rPr>
              <a:t>nachher </a:t>
            </a:r>
            <a:r>
              <a:rPr lang="de-DE" altLang="de-DE" sz="1600" dirty="0" smtClean="0">
                <a:latin typeface="+mn-lt"/>
              </a:rPr>
              <a:t>– P </a:t>
            </a:r>
            <a:r>
              <a:rPr lang="de-DE" altLang="de-DE" sz="1600" baseline="-25000" dirty="0" smtClean="0">
                <a:latin typeface="+mn-lt"/>
              </a:rPr>
              <a:t>vorher</a:t>
            </a:r>
          </a:p>
          <a:p>
            <a:endParaRPr lang="de-DE" dirty="0"/>
          </a:p>
        </p:txBody>
      </p:sp>
      <p:graphicFrame>
        <p:nvGraphicFramePr>
          <p:cNvPr id="4" name="Object 4"/>
          <p:cNvGraphicFramePr>
            <a:graphicFrameLocks noChangeAspect="1"/>
          </p:cNvGraphicFramePr>
          <p:nvPr>
            <p:extLst>
              <p:ext uri="{D42A27DB-BD31-4B8C-83A1-F6EECF244321}">
                <p14:modId xmlns:p14="http://schemas.microsoft.com/office/powerpoint/2010/main" val="3309196510"/>
              </p:ext>
            </p:extLst>
          </p:nvPr>
        </p:nvGraphicFramePr>
        <p:xfrm>
          <a:off x="6786499" y="4974146"/>
          <a:ext cx="1493838" cy="923925"/>
        </p:xfrm>
        <a:graphic>
          <a:graphicData uri="http://schemas.openxmlformats.org/presentationml/2006/ole">
            <mc:AlternateContent xmlns:mc="http://schemas.openxmlformats.org/markup-compatibility/2006">
              <mc:Choice xmlns:v="urn:schemas-microsoft-com:vml" Requires="v">
                <p:oleObj spid="_x0000_s49217" r:id="rId4" imgW="698197" imgH="431613" progId="Equation.3">
                  <p:embed/>
                </p:oleObj>
              </mc:Choice>
              <mc:Fallback>
                <p:oleObj r:id="rId4" imgW="698197" imgH="431613" progId="Equation.3">
                  <p:embed/>
                  <p:pic>
                    <p:nvPicPr>
                      <p:cNvPr id="474116"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86499" y="4974146"/>
                        <a:ext cx="1493838" cy="923925"/>
                      </a:xfrm>
                      <a:prstGeom prst="rect">
                        <a:avLst/>
                      </a:prstGeom>
                      <a:solidFill>
                        <a:srgbClr val="FFFF99"/>
                      </a:solidFill>
                      <a:ln w="9525">
                        <a:solidFill>
                          <a:schemeClr val="tx1"/>
                        </a:solidFill>
                        <a:miter lim="800000"/>
                        <a:headEnd/>
                        <a:tailEnd/>
                      </a:ln>
                    </p:spPr>
                  </p:pic>
                </p:oleObj>
              </mc:Fallback>
            </mc:AlternateContent>
          </a:graphicData>
        </a:graphic>
      </p:graphicFrame>
    </p:spTree>
    <p:extLst>
      <p:ext uri="{BB962C8B-B14F-4D97-AF65-F5344CB8AC3E}">
        <p14:creationId xmlns:p14="http://schemas.microsoft.com/office/powerpoint/2010/main" val="29491434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ltLang="de-DE" dirty="0" smtClean="0"/>
              <a:t>Achtung: Diverse Elastizitäten! </a:t>
            </a:r>
            <a:endParaRPr lang="de-DE" dirty="0"/>
          </a:p>
        </p:txBody>
      </p:sp>
      <p:sp>
        <p:nvSpPr>
          <p:cNvPr id="3" name="Inhaltsplatzhalter 2"/>
          <p:cNvSpPr>
            <a:spLocks noGrp="1"/>
          </p:cNvSpPr>
          <p:nvPr>
            <p:ph idx="1"/>
          </p:nvPr>
        </p:nvSpPr>
        <p:spPr>
          <a:xfrm>
            <a:off x="385763" y="1429449"/>
            <a:ext cx="8372475" cy="4249737"/>
          </a:xfrm>
        </p:spPr>
        <p:txBody>
          <a:bodyPr/>
          <a:lstStyle/>
          <a:p>
            <a:pPr eaLnBrk="1" hangingPunct="1"/>
            <a:r>
              <a:rPr lang="de-DE" altLang="de-DE" dirty="0" smtClean="0">
                <a:latin typeface="+mn-lt"/>
              </a:rPr>
              <a:t>				relative Änderung Nachfrage</a:t>
            </a:r>
          </a:p>
          <a:p>
            <a:pPr eaLnBrk="1" hangingPunct="1"/>
            <a:r>
              <a:rPr lang="de-DE" altLang="de-DE" dirty="0" smtClean="0">
                <a:latin typeface="+mn-lt"/>
              </a:rPr>
              <a:t>Einkommenselastizität [e oder e] := 	--------------------------------------------</a:t>
            </a:r>
          </a:p>
          <a:p>
            <a:pPr eaLnBrk="1" hangingPunct="1"/>
            <a:r>
              <a:rPr lang="de-DE" altLang="de-DE" dirty="0" smtClean="0">
                <a:latin typeface="+mn-lt"/>
              </a:rPr>
              <a:t>				relative Änderung Einkommen</a:t>
            </a:r>
          </a:p>
          <a:p>
            <a:pPr eaLnBrk="1" hangingPunct="1"/>
            <a:endParaRPr lang="de-DE" altLang="de-DE" dirty="0" smtClean="0">
              <a:latin typeface="+mn-lt"/>
            </a:endParaRPr>
          </a:p>
          <a:p>
            <a:pPr eaLnBrk="1" hangingPunct="1"/>
            <a:r>
              <a:rPr lang="de-DE" altLang="de-DE" dirty="0" smtClean="0">
                <a:latin typeface="+mn-lt"/>
              </a:rPr>
              <a:t>				N </a:t>
            </a:r>
            <a:r>
              <a:rPr lang="de-DE" altLang="de-DE" baseline="-25000" dirty="0" smtClean="0">
                <a:latin typeface="+mn-lt"/>
              </a:rPr>
              <a:t>nachher Bahn</a:t>
            </a:r>
            <a:r>
              <a:rPr lang="de-DE" altLang="de-DE" dirty="0" smtClean="0">
                <a:latin typeface="+mn-lt"/>
              </a:rPr>
              <a:t> - N </a:t>
            </a:r>
            <a:r>
              <a:rPr lang="de-DE" altLang="de-DE" baseline="-25000" dirty="0" smtClean="0">
                <a:latin typeface="+mn-lt"/>
              </a:rPr>
              <a:t>vorher Bahn</a:t>
            </a:r>
          </a:p>
          <a:p>
            <a:pPr eaLnBrk="1" hangingPunct="1"/>
            <a:r>
              <a:rPr lang="de-DE" altLang="de-DE" dirty="0" smtClean="0">
                <a:latin typeface="+mn-lt"/>
              </a:rPr>
              <a:t>				-----------------------------------</a:t>
            </a:r>
          </a:p>
          <a:p>
            <a:pPr eaLnBrk="1" hangingPunct="1"/>
            <a:r>
              <a:rPr lang="de-DE" altLang="de-DE" dirty="0" smtClean="0">
                <a:latin typeface="+mn-lt"/>
              </a:rPr>
              <a:t>					N </a:t>
            </a:r>
            <a:r>
              <a:rPr lang="de-DE" altLang="de-DE" baseline="-25000" dirty="0" smtClean="0">
                <a:latin typeface="+mn-lt"/>
              </a:rPr>
              <a:t>vorher Bahn</a:t>
            </a:r>
            <a:endParaRPr lang="de-DE" altLang="de-DE" dirty="0" smtClean="0">
              <a:latin typeface="+mn-lt"/>
            </a:endParaRPr>
          </a:p>
          <a:p>
            <a:pPr eaLnBrk="1" hangingPunct="1"/>
            <a:r>
              <a:rPr lang="de-DE" altLang="de-DE" dirty="0" smtClean="0">
                <a:latin typeface="+mn-lt"/>
              </a:rPr>
              <a:t>Kreuzpreiselastizität  e	=         --------------------------------------------</a:t>
            </a:r>
          </a:p>
          <a:p>
            <a:pPr eaLnBrk="1" hangingPunct="1"/>
            <a:r>
              <a:rPr lang="de-DE" altLang="de-DE" dirty="0" smtClean="0">
                <a:latin typeface="+mn-lt"/>
              </a:rPr>
              <a:t>				</a:t>
            </a:r>
            <a:r>
              <a:rPr lang="de-DE" altLang="de-DE" dirty="0" err="1" smtClean="0">
                <a:latin typeface="+mn-lt"/>
              </a:rPr>
              <a:t>P</a:t>
            </a:r>
            <a:r>
              <a:rPr lang="de-DE" altLang="de-DE" baseline="-25000" dirty="0" err="1" smtClean="0">
                <a:latin typeface="+mn-lt"/>
              </a:rPr>
              <a:t>nachher</a:t>
            </a:r>
            <a:r>
              <a:rPr lang="de-DE" altLang="de-DE" baseline="-25000" dirty="0" smtClean="0">
                <a:latin typeface="+mn-lt"/>
              </a:rPr>
              <a:t> Straße </a:t>
            </a:r>
            <a:r>
              <a:rPr lang="de-DE" altLang="de-DE" dirty="0" smtClean="0">
                <a:latin typeface="+mn-lt"/>
              </a:rPr>
              <a:t>- </a:t>
            </a:r>
            <a:r>
              <a:rPr lang="de-DE" altLang="de-DE" dirty="0" err="1" smtClean="0">
                <a:latin typeface="+mn-lt"/>
              </a:rPr>
              <a:t>P</a:t>
            </a:r>
            <a:r>
              <a:rPr lang="de-DE" altLang="de-DE" baseline="-25000" dirty="0" err="1" smtClean="0">
                <a:latin typeface="+mn-lt"/>
              </a:rPr>
              <a:t>vorher</a:t>
            </a:r>
            <a:r>
              <a:rPr lang="de-DE" altLang="de-DE" baseline="-25000" dirty="0" smtClean="0">
                <a:latin typeface="+mn-lt"/>
              </a:rPr>
              <a:t> Straße</a:t>
            </a:r>
          </a:p>
          <a:p>
            <a:pPr eaLnBrk="1" hangingPunct="1"/>
            <a:r>
              <a:rPr lang="de-DE" altLang="de-DE" dirty="0" smtClean="0">
                <a:latin typeface="+mn-lt"/>
              </a:rPr>
              <a:t>				-----------------------------------</a:t>
            </a:r>
          </a:p>
          <a:p>
            <a:pPr eaLnBrk="1" hangingPunct="1"/>
            <a:r>
              <a:rPr lang="de-DE" altLang="de-DE" dirty="0" smtClean="0">
                <a:latin typeface="+mn-lt"/>
              </a:rPr>
              <a:t>					</a:t>
            </a:r>
            <a:r>
              <a:rPr lang="de-DE" altLang="de-DE" dirty="0" err="1" smtClean="0">
                <a:latin typeface="+mn-lt"/>
              </a:rPr>
              <a:t>P</a:t>
            </a:r>
            <a:r>
              <a:rPr lang="de-DE" altLang="de-DE" baseline="-25000" dirty="0" err="1" smtClean="0">
                <a:latin typeface="+mn-lt"/>
              </a:rPr>
              <a:t>vorher</a:t>
            </a:r>
            <a:r>
              <a:rPr lang="de-DE" altLang="de-DE" baseline="-25000" dirty="0" smtClean="0">
                <a:latin typeface="+mn-lt"/>
              </a:rPr>
              <a:t> Straße</a:t>
            </a:r>
          </a:p>
          <a:p>
            <a:pPr eaLnBrk="1" hangingPunct="1"/>
            <a:endParaRPr lang="de-DE" altLang="de-DE" baseline="-25000" dirty="0" smtClean="0">
              <a:latin typeface="+mn-lt"/>
            </a:endParaRPr>
          </a:p>
          <a:p>
            <a:pPr eaLnBrk="1" hangingPunct="1"/>
            <a:r>
              <a:rPr lang="de-DE" altLang="de-DE" dirty="0" smtClean="0">
                <a:latin typeface="+mn-lt"/>
              </a:rPr>
              <a:t>         N </a:t>
            </a:r>
            <a:r>
              <a:rPr lang="de-DE" altLang="de-DE" baseline="-25000" dirty="0" smtClean="0">
                <a:latin typeface="+mn-lt"/>
              </a:rPr>
              <a:t>nachher Bahn</a:t>
            </a:r>
            <a:r>
              <a:rPr lang="de-DE" altLang="de-DE" dirty="0" smtClean="0">
                <a:latin typeface="+mn-lt"/>
              </a:rPr>
              <a:t> - N </a:t>
            </a:r>
            <a:r>
              <a:rPr lang="de-DE" altLang="de-DE" baseline="-25000" dirty="0" smtClean="0">
                <a:latin typeface="+mn-lt"/>
              </a:rPr>
              <a:t>vorher Bahn</a:t>
            </a:r>
            <a:r>
              <a:rPr lang="de-DE" altLang="de-DE" dirty="0" smtClean="0">
                <a:latin typeface="+mn-lt"/>
              </a:rPr>
              <a:t>         </a:t>
            </a:r>
            <a:r>
              <a:rPr lang="de-DE" altLang="de-DE" dirty="0" err="1" smtClean="0">
                <a:latin typeface="+mn-lt"/>
              </a:rPr>
              <a:t>P</a:t>
            </a:r>
            <a:r>
              <a:rPr lang="de-DE" altLang="de-DE" baseline="-25000" dirty="0" err="1" smtClean="0">
                <a:latin typeface="+mn-lt"/>
              </a:rPr>
              <a:t>vorher</a:t>
            </a:r>
            <a:r>
              <a:rPr lang="de-DE" altLang="de-DE" baseline="-25000" dirty="0" smtClean="0">
                <a:latin typeface="+mn-lt"/>
              </a:rPr>
              <a:t> Straße</a:t>
            </a:r>
          </a:p>
          <a:p>
            <a:pPr eaLnBrk="1" hangingPunct="1"/>
            <a:r>
              <a:rPr lang="de-DE" altLang="de-DE" dirty="0" smtClean="0">
                <a:latin typeface="+mn-lt"/>
              </a:rPr>
              <a:t>  =    ----------------------------------- * -----------------------------------</a:t>
            </a:r>
          </a:p>
          <a:p>
            <a:pPr eaLnBrk="1" hangingPunct="1"/>
            <a:r>
              <a:rPr lang="de-DE" altLang="de-DE" dirty="0">
                <a:latin typeface="+mn-lt"/>
              </a:rPr>
              <a:t> </a:t>
            </a:r>
            <a:r>
              <a:rPr lang="de-DE" altLang="de-DE" dirty="0" smtClean="0">
                <a:latin typeface="+mn-lt"/>
              </a:rPr>
              <a:t>                N </a:t>
            </a:r>
            <a:r>
              <a:rPr lang="de-DE" altLang="de-DE" baseline="-25000" dirty="0" smtClean="0">
                <a:latin typeface="+mn-lt"/>
              </a:rPr>
              <a:t>vorher Bahn	 </a:t>
            </a:r>
            <a:r>
              <a:rPr lang="de-DE" altLang="de-DE" dirty="0" smtClean="0">
                <a:latin typeface="+mn-lt"/>
              </a:rPr>
              <a:t>   </a:t>
            </a:r>
            <a:r>
              <a:rPr lang="de-DE" altLang="de-DE" dirty="0" err="1" smtClean="0">
                <a:latin typeface="+mn-lt"/>
              </a:rPr>
              <a:t>P</a:t>
            </a:r>
            <a:r>
              <a:rPr lang="de-DE" altLang="de-DE" baseline="-25000" dirty="0" err="1" smtClean="0">
                <a:latin typeface="+mn-lt"/>
              </a:rPr>
              <a:t>nachher</a:t>
            </a:r>
            <a:r>
              <a:rPr lang="de-DE" altLang="de-DE" baseline="-25000" dirty="0" smtClean="0">
                <a:latin typeface="+mn-lt"/>
              </a:rPr>
              <a:t> Straße </a:t>
            </a:r>
            <a:r>
              <a:rPr lang="de-DE" altLang="de-DE" dirty="0" smtClean="0">
                <a:latin typeface="+mn-lt"/>
              </a:rPr>
              <a:t>- </a:t>
            </a:r>
            <a:r>
              <a:rPr lang="de-DE" altLang="de-DE" dirty="0" err="1" smtClean="0">
                <a:latin typeface="+mn-lt"/>
              </a:rPr>
              <a:t>P</a:t>
            </a:r>
            <a:r>
              <a:rPr lang="de-DE" altLang="de-DE" baseline="-25000" dirty="0" err="1" smtClean="0">
                <a:latin typeface="+mn-lt"/>
              </a:rPr>
              <a:t>vorher</a:t>
            </a:r>
            <a:r>
              <a:rPr lang="de-DE" altLang="de-DE" baseline="-25000" dirty="0" smtClean="0">
                <a:latin typeface="+mn-lt"/>
              </a:rPr>
              <a:t> Straße</a:t>
            </a:r>
            <a:r>
              <a:rPr lang="de-DE" altLang="de-DE" dirty="0" smtClean="0">
                <a:latin typeface="+mn-lt"/>
              </a:rPr>
              <a:t>     und so weiter und so fort ...</a:t>
            </a:r>
          </a:p>
          <a:p>
            <a:endParaRPr lang="de-DE" dirty="0"/>
          </a:p>
        </p:txBody>
      </p:sp>
    </p:spTree>
    <p:extLst>
      <p:ext uri="{BB962C8B-B14F-4D97-AF65-F5344CB8AC3E}">
        <p14:creationId xmlns:p14="http://schemas.microsoft.com/office/powerpoint/2010/main" val="2604592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p:txBody>
          <a:bodyPr/>
          <a:lstStyle/>
          <a:p>
            <a:r>
              <a:rPr lang="de-DE" altLang="de-DE" dirty="0" smtClean="0"/>
              <a:t>Wie schnell entsteht induzierter Verkehr?</a:t>
            </a:r>
          </a:p>
        </p:txBody>
      </p:sp>
      <p:pic>
        <p:nvPicPr>
          <p:cNvPr id="29701" name="Picture 102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204" y="1365250"/>
            <a:ext cx="8112125" cy="298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702" name="Text Box 1028"/>
          <p:cNvSpPr txBox="1">
            <a:spLocks noChangeArrowheads="1"/>
          </p:cNvSpPr>
          <p:nvPr/>
        </p:nvSpPr>
        <p:spPr bwMode="auto">
          <a:xfrm>
            <a:off x="290068" y="5791327"/>
            <a:ext cx="275428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r>
              <a:rPr lang="de-DE" altLang="de-DE" sz="1200" dirty="0" err="1">
                <a:latin typeface="Arial" panose="020B0604020202020204" pitchFamily="34" charset="0"/>
              </a:rPr>
              <a:t>Litman</a:t>
            </a:r>
            <a:r>
              <a:rPr lang="de-DE" altLang="de-DE" sz="1200" dirty="0">
                <a:latin typeface="Arial" panose="020B0604020202020204" pitchFamily="34" charset="0"/>
              </a:rPr>
              <a:t>, VTPI </a:t>
            </a:r>
            <a:r>
              <a:rPr lang="de-DE" altLang="de-DE" sz="1200" dirty="0" err="1">
                <a:latin typeface="Arial" panose="020B0604020202020204" pitchFamily="34" charset="0"/>
              </a:rPr>
              <a:t>Encyclopedia</a:t>
            </a:r>
            <a:r>
              <a:rPr lang="de-DE" altLang="de-DE" sz="1200" dirty="0">
                <a:latin typeface="Arial" panose="020B0604020202020204" pitchFamily="34" charset="0"/>
              </a:rPr>
              <a:t>, 2005, p.8</a:t>
            </a:r>
          </a:p>
        </p:txBody>
      </p:sp>
      <p:sp>
        <p:nvSpPr>
          <p:cNvPr id="478213" name="Text Box 1029"/>
          <p:cNvSpPr txBox="1">
            <a:spLocks noChangeArrowheads="1"/>
          </p:cNvSpPr>
          <p:nvPr/>
        </p:nvSpPr>
        <p:spPr bwMode="auto">
          <a:xfrm>
            <a:off x="411417" y="4760913"/>
            <a:ext cx="7600950" cy="646331"/>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50000"/>
              </a:spcBef>
            </a:pPr>
            <a:r>
              <a:rPr lang="de-DE" altLang="de-DE" dirty="0">
                <a:latin typeface="+mn-lt"/>
              </a:rPr>
              <a:t>Bitte merken: Deutliche Unterschiede zwischen primärem und </a:t>
            </a:r>
            <a:r>
              <a:rPr lang="de-DE" altLang="de-DE" dirty="0" smtClean="0">
                <a:latin typeface="+mn-lt"/>
              </a:rPr>
              <a:t>sekundärem </a:t>
            </a:r>
            <a:r>
              <a:rPr lang="de-DE" altLang="de-DE" dirty="0">
                <a:latin typeface="+mn-lt"/>
              </a:rPr>
              <a:t>induziertem Verkehr! Werte bis 100%!</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r>
              <a:rPr lang="de-DE" altLang="de-DE" dirty="0" smtClean="0"/>
              <a:t>2. Anwendungsbeispiele: Verkehrszunahmen </a:t>
            </a:r>
          </a:p>
        </p:txBody>
      </p:sp>
      <p:pic>
        <p:nvPicPr>
          <p:cNvPr id="30725" name="Picture 102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3322" y="1712976"/>
            <a:ext cx="7856537" cy="3125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26" name="Text Box 1028"/>
          <p:cNvSpPr txBox="1">
            <a:spLocks noChangeArrowheads="1"/>
          </p:cNvSpPr>
          <p:nvPr/>
        </p:nvSpPr>
        <p:spPr bwMode="auto">
          <a:xfrm>
            <a:off x="299149" y="5658041"/>
            <a:ext cx="714216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50000"/>
              </a:spcBef>
            </a:pPr>
            <a:r>
              <a:rPr lang="de-DE" altLang="de-DE" sz="1200" dirty="0" err="1">
                <a:latin typeface="+mn-lt"/>
                <a:cs typeface="Times New Roman" panose="02020603050405020304" pitchFamily="18" charset="0"/>
              </a:rPr>
              <a:t>Vrtic</a:t>
            </a:r>
            <a:r>
              <a:rPr lang="de-DE" altLang="de-DE" sz="1200" dirty="0">
                <a:latin typeface="+mn-lt"/>
                <a:cs typeface="Times New Roman" panose="02020603050405020304" pitchFamily="18" charset="0"/>
              </a:rPr>
              <a:t>, Milenko (2000</a:t>
            </a:r>
            <a:r>
              <a:rPr lang="de-DE" altLang="de-DE" sz="1200" dirty="0" smtClean="0">
                <a:latin typeface="+mn-lt"/>
                <a:cs typeface="Times New Roman" panose="02020603050405020304" pitchFamily="18" charset="0"/>
              </a:rPr>
              <a:t>): </a:t>
            </a:r>
            <a:r>
              <a:rPr lang="de-DE" altLang="de-DE" sz="1200" dirty="0">
                <a:latin typeface="+mn-lt"/>
                <a:cs typeface="Times New Roman" panose="02020603050405020304" pitchFamily="18" charset="0"/>
              </a:rPr>
              <a:t>Sensitivitäten von Angebots- und Preisänderungen im </a:t>
            </a:r>
            <a:r>
              <a:rPr lang="de-DE" altLang="de-DE" sz="1200" dirty="0" smtClean="0">
                <a:latin typeface="+mn-lt"/>
                <a:cs typeface="Times New Roman" panose="02020603050405020304" pitchFamily="18" charset="0"/>
              </a:rPr>
              <a:t>Personenverkehr, </a:t>
            </a:r>
            <a:r>
              <a:rPr lang="de-DE" altLang="de-DE" sz="1200" dirty="0">
                <a:latin typeface="+mn-lt"/>
                <a:cs typeface="Times New Roman" panose="02020603050405020304" pitchFamily="18" charset="0"/>
              </a:rPr>
              <a:t/>
            </a:r>
            <a:br>
              <a:rPr lang="de-DE" altLang="de-DE" sz="1200" dirty="0">
                <a:latin typeface="+mn-lt"/>
                <a:cs typeface="Times New Roman" panose="02020603050405020304" pitchFamily="18" charset="0"/>
              </a:rPr>
            </a:br>
            <a:r>
              <a:rPr lang="de-DE" altLang="de-DE" sz="1200" dirty="0">
                <a:latin typeface="+mn-lt"/>
                <a:cs typeface="Times New Roman" panose="02020603050405020304" pitchFamily="18" charset="0"/>
              </a:rPr>
              <a:t>SVI-Forschungsauftrag 44/98, Endbericht, </a:t>
            </a:r>
            <a:r>
              <a:rPr lang="de-DE" altLang="de-DE" sz="1200" dirty="0" err="1">
                <a:latin typeface="+mn-lt"/>
                <a:cs typeface="Times New Roman" panose="02020603050405020304" pitchFamily="18" charset="0"/>
              </a:rPr>
              <a:t>prognos</a:t>
            </a:r>
            <a:r>
              <a:rPr lang="de-DE" altLang="de-DE" sz="1200" dirty="0">
                <a:latin typeface="+mn-lt"/>
                <a:cs typeface="Times New Roman" panose="02020603050405020304" pitchFamily="18" charset="0"/>
              </a:rPr>
              <a:t>, Basel, S. II</a:t>
            </a:r>
            <a:endParaRPr lang="de-DE" altLang="de-DE" sz="1200" dirty="0">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el 1"/>
          <p:cNvSpPr>
            <a:spLocks noGrp="1"/>
          </p:cNvSpPr>
          <p:nvPr>
            <p:ph type="title"/>
          </p:nvPr>
        </p:nvSpPr>
        <p:spPr/>
        <p:txBody>
          <a:bodyPr/>
          <a:lstStyle/>
          <a:p>
            <a:r>
              <a:rPr lang="de-DE" altLang="de-DE" dirty="0" smtClean="0"/>
              <a:t>Im Zeitverlauf: </a:t>
            </a:r>
            <a:r>
              <a:rPr lang="de-DE" altLang="de-DE" dirty="0" err="1" smtClean="0"/>
              <a:t>Hössinger</a:t>
            </a:r>
            <a:r>
              <a:rPr lang="de-DE" altLang="de-DE" dirty="0" smtClean="0"/>
              <a:t> et al. (2017)</a:t>
            </a:r>
          </a:p>
        </p:txBody>
      </p:sp>
      <p:sp>
        <p:nvSpPr>
          <p:cNvPr id="31747" name="Inhaltsplatzhalter 1"/>
          <p:cNvSpPr>
            <a:spLocks noGrp="1"/>
          </p:cNvSpPr>
          <p:nvPr>
            <p:ph idx="1"/>
          </p:nvPr>
        </p:nvSpPr>
        <p:spPr bwMode="auto"/>
        <p:txBody>
          <a:bodyPr wrap="square" numCol="1" anchor="t" anchorCtr="0" compatLnSpc="1">
            <a:prstTxWarp prst="textNoShape">
              <a:avLst/>
            </a:prstTxWarp>
          </a:bodyPr>
          <a:lstStyle/>
          <a:p>
            <a:endParaRPr lang="de-DE" altLang="de-DE" dirty="0" smtClean="0"/>
          </a:p>
        </p:txBody>
      </p:sp>
      <p:pic>
        <p:nvPicPr>
          <p:cNvPr id="3175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57436"/>
            <a:ext cx="9144000" cy="2714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175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4323" y="913575"/>
            <a:ext cx="4987925" cy="2498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026"/>
          <p:cNvSpPr>
            <a:spLocks noGrp="1" noChangeArrowheads="1"/>
          </p:cNvSpPr>
          <p:nvPr>
            <p:ph type="title"/>
          </p:nvPr>
        </p:nvSpPr>
        <p:spPr/>
        <p:txBody>
          <a:bodyPr/>
          <a:lstStyle/>
          <a:p>
            <a:r>
              <a:rPr lang="de-DE" altLang="de-DE" smtClean="0"/>
              <a:t>Entwicklung DTV Dohnaer Straße 1995/1999</a:t>
            </a:r>
          </a:p>
        </p:txBody>
      </p:sp>
      <p:pic>
        <p:nvPicPr>
          <p:cNvPr id="32773" name="Picture 102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520" y="842264"/>
            <a:ext cx="7772400" cy="424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2774" name="Group 1028"/>
          <p:cNvGrpSpPr>
            <a:grpSpLocks/>
          </p:cNvGrpSpPr>
          <p:nvPr/>
        </p:nvGrpSpPr>
        <p:grpSpPr bwMode="auto">
          <a:xfrm>
            <a:off x="426720" y="5115814"/>
            <a:ext cx="7677150" cy="1111250"/>
            <a:chOff x="912" y="3332"/>
            <a:chExt cx="4836" cy="700"/>
          </a:xfrm>
        </p:grpSpPr>
        <p:graphicFrame>
          <p:nvGraphicFramePr>
            <p:cNvPr id="32775" name="Object 1029"/>
            <p:cNvGraphicFramePr>
              <a:graphicFrameLocks noChangeAspect="1"/>
            </p:cNvGraphicFramePr>
            <p:nvPr/>
          </p:nvGraphicFramePr>
          <p:xfrm>
            <a:off x="912" y="3332"/>
            <a:ext cx="4836" cy="700"/>
          </p:xfrm>
          <a:graphic>
            <a:graphicData uri="http://schemas.openxmlformats.org/presentationml/2006/ole">
              <mc:AlternateContent xmlns:mc="http://schemas.openxmlformats.org/markup-compatibility/2006">
                <mc:Choice xmlns:v="urn:schemas-microsoft-com:vml" Requires="v">
                  <p:oleObj spid="_x0000_s32840" name="Dokument" r:id="rId4" imgW="6079236" imgH="1112520" progId="Word.Document.8">
                    <p:embed/>
                  </p:oleObj>
                </mc:Choice>
                <mc:Fallback>
                  <p:oleObj name="Dokument" r:id="rId4" imgW="6079236" imgH="1112520" progId="Word.Document.8">
                    <p:embed/>
                    <p:pic>
                      <p:nvPicPr>
                        <p:cNvPr id="0" name="Object 1029"/>
                        <p:cNvPicPr>
                          <a:picLocks noChangeAspect="1" noChangeArrowheads="1"/>
                        </p:cNvPicPr>
                        <p:nvPr/>
                      </p:nvPicPr>
                      <p:blipFill>
                        <a:blip r:embed="rId5">
                          <a:extLst>
                            <a:ext uri="{28A0092B-C50C-407E-A947-70E740481C1C}">
                              <a14:useLocalDpi xmlns:a14="http://schemas.microsoft.com/office/drawing/2010/main" val="0"/>
                            </a:ext>
                          </a:extLst>
                        </a:blip>
                        <a:srcRect r="-1776"/>
                        <a:stretch>
                          <a:fillRect/>
                        </a:stretch>
                      </p:blipFill>
                      <p:spPr bwMode="auto">
                        <a:xfrm>
                          <a:off x="912" y="3332"/>
                          <a:ext cx="4836" cy="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2776" name="Line 1030"/>
            <p:cNvSpPr>
              <a:spLocks noChangeShapeType="1"/>
            </p:cNvSpPr>
            <p:nvPr/>
          </p:nvSpPr>
          <p:spPr bwMode="auto">
            <a:xfrm>
              <a:off x="5664" y="3332"/>
              <a:ext cx="0" cy="60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el 1"/>
          <p:cNvSpPr>
            <a:spLocks noGrp="1"/>
          </p:cNvSpPr>
          <p:nvPr>
            <p:ph type="title"/>
          </p:nvPr>
        </p:nvSpPr>
        <p:spPr/>
        <p:txBody>
          <a:bodyPr/>
          <a:lstStyle/>
          <a:p>
            <a:r>
              <a:rPr lang="en-US" altLang="de-DE" dirty="0"/>
              <a:t>Victoria Transport Policy Institute</a:t>
            </a:r>
            <a:endParaRPr lang="de-DE" altLang="de-DE" dirty="0" smtClean="0"/>
          </a:p>
        </p:txBody>
      </p:sp>
      <p:sp>
        <p:nvSpPr>
          <p:cNvPr id="33795" name="Inhaltsplatzhalter 2"/>
          <p:cNvSpPr>
            <a:spLocks noGrp="1"/>
          </p:cNvSpPr>
          <p:nvPr>
            <p:ph idx="1"/>
          </p:nvPr>
        </p:nvSpPr>
        <p:spPr bwMode="auto">
          <a:xfrm>
            <a:off x="376619" y="1246569"/>
            <a:ext cx="8372475" cy="4249737"/>
          </a:xfrm>
        </p:spPr>
        <p:txBody>
          <a:bodyPr wrap="square" numCol="1" anchor="t" anchorCtr="0" compatLnSpc="1">
            <a:prstTxWarp prst="textNoShape">
              <a:avLst/>
            </a:prstTxWarp>
          </a:bodyPr>
          <a:lstStyle/>
          <a:p>
            <a:r>
              <a:rPr lang="en-US" altLang="de-DE" b="1" dirty="0" smtClean="0"/>
              <a:t>Generated Traffic and Induced Travel – </a:t>
            </a:r>
            <a:br>
              <a:rPr lang="en-US" altLang="de-DE" b="1" dirty="0" smtClean="0"/>
            </a:br>
            <a:r>
              <a:rPr lang="en-US" altLang="de-DE" b="1" dirty="0" smtClean="0"/>
              <a:t>Implications for Transport Planning</a:t>
            </a:r>
          </a:p>
          <a:p>
            <a:r>
              <a:rPr lang="en-US" altLang="de-DE" dirty="0" smtClean="0"/>
              <a:t>Todd </a:t>
            </a:r>
            <a:r>
              <a:rPr lang="en-US" altLang="de-DE" dirty="0" err="1" smtClean="0"/>
              <a:t>Litman</a:t>
            </a:r>
            <a:r>
              <a:rPr lang="en-US" altLang="de-DE" dirty="0" smtClean="0"/>
              <a:t>, Victoria Transport Policy Institute, 12 September 2016 </a:t>
            </a:r>
            <a:endParaRPr lang="de-DE" altLang="de-DE" dirty="0" smtClean="0"/>
          </a:p>
        </p:txBody>
      </p:sp>
      <p:pic>
        <p:nvPicPr>
          <p:cNvPr id="337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8281" y="2034413"/>
            <a:ext cx="7077075" cy="4057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37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78538" y="1019175"/>
            <a:ext cx="2543175" cy="7937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6" name="Textfeld 5"/>
          <p:cNvSpPr txBox="1"/>
          <p:nvPr/>
        </p:nvSpPr>
        <p:spPr>
          <a:xfrm rot="16200000">
            <a:off x="6357667" y="3869991"/>
            <a:ext cx="4161441" cy="261938"/>
          </a:xfrm>
          <a:prstGeom prst="rect">
            <a:avLst/>
          </a:prstGeom>
          <a:noFill/>
        </p:spPr>
        <p:txBody>
          <a:bodyPr wrap="square">
            <a:spAutoFit/>
          </a:bodyPr>
          <a:lstStyle/>
          <a:p>
            <a:pPr eaLnBrk="1" fontAlgn="auto" hangingPunct="1">
              <a:spcBef>
                <a:spcPct val="20000"/>
              </a:spcBef>
              <a:spcAft>
                <a:spcPts val="0"/>
              </a:spcAft>
              <a:defRPr/>
            </a:pPr>
            <a:r>
              <a:rPr lang="de-DE" sz="1100" dirty="0">
                <a:latin typeface="+mn-lt"/>
              </a:rPr>
              <a:t>Quelle: </a:t>
            </a:r>
            <a:r>
              <a:rPr lang="de-DE" altLang="de-DE" sz="1100" dirty="0">
                <a:latin typeface="+mn-lt"/>
              </a:rPr>
              <a:t>http://www.vtpi.org/gentraf.pdf, Abruf am 27.09.2016</a:t>
            </a:r>
            <a:r>
              <a:rPr lang="de-DE" sz="1100" dirty="0">
                <a:latin typeface="+mn-lt"/>
              </a:rPr>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Induzierter Verkehr wird im BVWP ...</a:t>
            </a:r>
            <a:endParaRPr lang="de-DE" dirty="0"/>
          </a:p>
        </p:txBody>
      </p:sp>
      <p:sp>
        <p:nvSpPr>
          <p:cNvPr id="3" name="Inhaltsplatzhalter 2"/>
          <p:cNvSpPr>
            <a:spLocks noGrp="1"/>
          </p:cNvSpPr>
          <p:nvPr>
            <p:ph idx="1"/>
          </p:nvPr>
        </p:nvSpPr>
        <p:spPr/>
        <p:txBody>
          <a:bodyPr/>
          <a:lstStyle/>
          <a:p>
            <a:pPr eaLnBrk="1" hangingPunct="1">
              <a:spcBef>
                <a:spcPct val="50000"/>
              </a:spcBef>
            </a:pPr>
            <a:r>
              <a:rPr lang="de-DE" altLang="de-DE" dirty="0" smtClean="0">
                <a:solidFill>
                  <a:srgbClr val="990033"/>
                </a:solidFill>
                <a:latin typeface="Verdana" panose="020B0604030504040204" pitchFamily="34" charset="0"/>
              </a:rPr>
              <a:t>... zunächst einmal überhaupt nicht berücksichtigt: Es gibt im BVWP </a:t>
            </a:r>
            <a:br>
              <a:rPr lang="de-DE" altLang="de-DE" dirty="0" smtClean="0">
                <a:solidFill>
                  <a:srgbClr val="990033"/>
                </a:solidFill>
                <a:latin typeface="Verdana" panose="020B0604030504040204" pitchFamily="34" charset="0"/>
              </a:rPr>
            </a:br>
            <a:r>
              <a:rPr lang="de-DE" altLang="de-DE" dirty="0" smtClean="0">
                <a:solidFill>
                  <a:srgbClr val="990033"/>
                </a:solidFill>
                <a:latin typeface="Verdana" panose="020B0604030504040204" pitchFamily="34" charset="0"/>
              </a:rPr>
              <a:t>KEINE Rückkopplung des Straßenbaus auf die Nachfrage. </a:t>
            </a:r>
          </a:p>
          <a:p>
            <a:pPr eaLnBrk="1" hangingPunct="1">
              <a:spcBef>
                <a:spcPct val="50000"/>
              </a:spcBef>
            </a:pPr>
            <a:r>
              <a:rPr lang="de-DE" altLang="de-DE" dirty="0" smtClean="0">
                <a:solidFill>
                  <a:srgbClr val="990033"/>
                </a:solidFill>
                <a:latin typeface="Verdana" panose="020B0604030504040204" pitchFamily="34" charset="0"/>
              </a:rPr>
              <a:t>Damit aber verwirklicht sich das Szenario selbst!</a:t>
            </a:r>
          </a:p>
          <a:p>
            <a:endParaRPr lang="de-DE" dirty="0" smtClean="0"/>
          </a:p>
          <a:p>
            <a:endParaRPr lang="de-DE" dirty="0" smtClean="0"/>
          </a:p>
          <a:p>
            <a:r>
              <a:rPr lang="de-DE" dirty="0" smtClean="0"/>
              <a:t>Zitat BMVBS:</a:t>
            </a:r>
          </a:p>
          <a:p>
            <a:r>
              <a:rPr lang="de-DE" dirty="0" smtClean="0"/>
              <a:t>„... die für die einzelnen Verkehrsträger ermittelten Prognosewerte müssen dann mit der Leistungsfähigkeit des Netzes abgeglichen werden.  Wenn sich herausstellen sollte, </a:t>
            </a:r>
            <a:r>
              <a:rPr lang="de-DE" dirty="0" err="1" smtClean="0"/>
              <a:t>daß</a:t>
            </a:r>
            <a:r>
              <a:rPr lang="de-DE" dirty="0" smtClean="0"/>
              <a:t> ein Verkehrsträger die prognostizierten Verkehrsmengen aufgrund von Engpässen ... nicht abwickeln kann, </a:t>
            </a:r>
            <a:r>
              <a:rPr lang="de-DE" dirty="0" err="1" smtClean="0"/>
              <a:t>muß</a:t>
            </a:r>
            <a:r>
              <a:rPr lang="de-DE" dirty="0" smtClean="0"/>
              <a:t> überlegt werden, mit welchem Aufwand die Engpässe rechtzeitig beseitigt werden können ...“</a:t>
            </a:r>
          </a:p>
          <a:p>
            <a:endParaRPr lang="de-DE" dirty="0"/>
          </a:p>
          <a:p>
            <a:r>
              <a:rPr lang="de-DE" sz="1200" dirty="0" smtClean="0"/>
              <a:t>Quelle: Bundesministerium für Verkehr, Bau- und Wohnungswesen; Verkehrsbericht 2000, S. 58</a:t>
            </a:r>
          </a:p>
        </p:txBody>
      </p:sp>
    </p:spTree>
    <p:extLst>
      <p:ext uri="{BB962C8B-B14F-4D97-AF65-F5344CB8AC3E}">
        <p14:creationId xmlns:p14="http://schemas.microsoft.com/office/powerpoint/2010/main" val="1031839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Inhalt und Lernziele</a:t>
            </a:r>
          </a:p>
        </p:txBody>
      </p:sp>
      <p:sp>
        <p:nvSpPr>
          <p:cNvPr id="3" name="Inhaltsplatzhalter 2"/>
          <p:cNvSpPr>
            <a:spLocks noGrp="1"/>
          </p:cNvSpPr>
          <p:nvPr>
            <p:ph sz="quarter" idx="10"/>
          </p:nvPr>
        </p:nvSpPr>
        <p:spPr/>
        <p:txBody>
          <a:bodyPr/>
          <a:lstStyle/>
          <a:p>
            <a:r>
              <a:rPr lang="de-DE" altLang="de-DE" sz="1800" b="1" dirty="0"/>
              <a:t>Inhalt:</a:t>
            </a:r>
          </a:p>
          <a:p>
            <a:r>
              <a:rPr lang="de-DE" altLang="de-DE" sz="1800" dirty="0" smtClean="0"/>
              <a:t>1</a:t>
            </a:r>
            <a:r>
              <a:rPr lang="de-DE" altLang="de-DE" sz="1800" dirty="0">
                <a:solidFill>
                  <a:srgbClr val="0B2A51"/>
                </a:solidFill>
              </a:rPr>
              <a:t>. Herleitung des induzierten Verkehrs</a:t>
            </a:r>
          </a:p>
          <a:p>
            <a:r>
              <a:rPr lang="de-DE" altLang="de-DE" sz="1800" dirty="0">
                <a:solidFill>
                  <a:srgbClr val="0B2A51"/>
                </a:solidFill>
              </a:rPr>
              <a:t>2. Anwendungsbeispiele</a:t>
            </a:r>
          </a:p>
          <a:p>
            <a:endParaRPr lang="de-DE" altLang="de-DE" sz="1800" b="1" dirty="0"/>
          </a:p>
          <a:p>
            <a:endParaRPr lang="de-DE" altLang="de-DE" sz="1800" b="1" dirty="0"/>
          </a:p>
          <a:p>
            <a:r>
              <a:rPr lang="de-DE" altLang="de-DE" sz="1800" b="1" dirty="0"/>
              <a:t>Lernziele:</a:t>
            </a:r>
          </a:p>
          <a:p>
            <a:r>
              <a:rPr lang="de-DE" altLang="de-DE" sz="1800" dirty="0" smtClean="0"/>
              <a:t>1. Begriffe </a:t>
            </a:r>
            <a:r>
              <a:rPr lang="de-DE" altLang="de-DE" sz="1800" dirty="0"/>
              <a:t>primär induzierter Verkehr und sekundär induzierter Verkehr </a:t>
            </a:r>
            <a:r>
              <a:rPr lang="de-DE" altLang="de-DE" sz="1800" dirty="0" smtClean="0"/>
              <a:t>	definieren</a:t>
            </a:r>
            <a:endParaRPr lang="de-DE" altLang="de-DE" sz="1800" dirty="0"/>
          </a:p>
          <a:p>
            <a:r>
              <a:rPr lang="de-DE" altLang="de-DE" sz="1800" dirty="0" smtClean="0"/>
              <a:t>2. Elastizitäten </a:t>
            </a:r>
            <a:r>
              <a:rPr lang="de-DE" altLang="de-DE" sz="1800" dirty="0"/>
              <a:t>definieren, einordnen und berechnen</a:t>
            </a:r>
          </a:p>
          <a:p>
            <a:r>
              <a:rPr lang="de-DE" altLang="de-DE" sz="1800" dirty="0" smtClean="0"/>
              <a:t>3. Kurz- </a:t>
            </a:r>
            <a:r>
              <a:rPr lang="de-DE" altLang="de-DE" sz="1800" dirty="0"/>
              <a:t>und langfristige, auch dynamische Wirkungen </a:t>
            </a:r>
            <a:r>
              <a:rPr lang="de-DE" altLang="de-DE" sz="1800" dirty="0" smtClean="0"/>
              <a:t>erkennen</a:t>
            </a:r>
            <a:endParaRPr lang="de-DE" altLang="de-DE" sz="1800" dirty="0"/>
          </a:p>
        </p:txBody>
      </p:sp>
    </p:spTree>
    <p:extLst>
      <p:ext uri="{BB962C8B-B14F-4D97-AF65-F5344CB8AC3E}">
        <p14:creationId xmlns:p14="http://schemas.microsoft.com/office/powerpoint/2010/main" val="41882349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ltLang="de-DE" dirty="0" smtClean="0"/>
              <a:t>Es gibt aber doch irgendwo induzierten Verkehr?</a:t>
            </a:r>
            <a:endParaRPr lang="de-DE" dirty="0"/>
          </a:p>
        </p:txBody>
      </p:sp>
      <p:sp>
        <p:nvSpPr>
          <p:cNvPr id="3" name="Inhaltsplatzhalter 2"/>
          <p:cNvSpPr>
            <a:spLocks noGrp="1"/>
          </p:cNvSpPr>
          <p:nvPr>
            <p:ph idx="1"/>
          </p:nvPr>
        </p:nvSpPr>
        <p:spPr/>
        <p:txBody>
          <a:bodyPr/>
          <a:lstStyle/>
          <a:p>
            <a:r>
              <a:rPr lang="de-DE" dirty="0" smtClean="0"/>
              <a:t>Exakt. Zumindest steht es so in allen Texten.</a:t>
            </a:r>
          </a:p>
          <a:p>
            <a:r>
              <a:rPr lang="de-DE" dirty="0" smtClean="0"/>
              <a:t>In einem Sondergutachten wurden für die Bewertung (die ja nur über die Reihenfolge entscheidet) Zuschlagfaktoren bestimmt (aber niemand weiß, wie die berücksichtigt werden?)</a:t>
            </a:r>
          </a:p>
          <a:p>
            <a:endParaRPr lang="de-DE" dirty="0" smtClean="0"/>
          </a:p>
          <a:p>
            <a:r>
              <a:rPr lang="de-DE" dirty="0" smtClean="0"/>
              <a:t>Zitat BMVBS:</a:t>
            </a:r>
          </a:p>
          <a:p>
            <a:r>
              <a:rPr lang="de-DE" dirty="0" smtClean="0"/>
              <a:t>„Da die sekundär induzierten Verkehrsanteile in ihrer Wirkung stark von der zu Grunde liegenden Netzstruktur abhängen, erfordert deren Quantifizierung und Evaluierung eine ausführliche modellgestützte Betrachtung. Zuschlagfaktoren werden daher im Folgenden nur für die primär induzierten Verkehrsanteile und deren Wirkungen ermittelt.“</a:t>
            </a:r>
          </a:p>
          <a:p>
            <a:endParaRPr lang="de-DE" dirty="0" smtClean="0"/>
          </a:p>
          <a:p>
            <a:r>
              <a:rPr lang="de-DE" sz="1200" dirty="0" smtClean="0"/>
              <a:t>Quelle: BMVBW (1999): Induzierter Verkehr – Verfahrensanpassung, Anwendungsfälle und Zuschlagfaktoren, Stuttgart, S. 9</a:t>
            </a:r>
          </a:p>
        </p:txBody>
      </p:sp>
      <p:sp>
        <p:nvSpPr>
          <p:cNvPr id="5" name="Text Box 1028"/>
          <p:cNvSpPr txBox="1">
            <a:spLocks noChangeArrowheads="1"/>
          </p:cNvSpPr>
          <p:nvPr/>
        </p:nvSpPr>
        <p:spPr bwMode="auto">
          <a:xfrm>
            <a:off x="685800" y="5591175"/>
            <a:ext cx="7810500" cy="338138"/>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a:spAutoFit/>
          </a:bodyPr>
          <a:lstStyle>
            <a:lvl1pPr marL="85725">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algn="ctr" eaLnBrk="1" hangingPunct="1">
              <a:spcBef>
                <a:spcPct val="50000"/>
              </a:spcBef>
            </a:pPr>
            <a:r>
              <a:rPr lang="de-DE" altLang="de-DE" sz="1600" dirty="0">
                <a:solidFill>
                  <a:srgbClr val="001D4B"/>
                </a:solidFill>
                <a:latin typeface="+mn-lt"/>
              </a:rPr>
              <a:t>Sekundärer induzierter Verkehr: Einfach weggelassen!</a:t>
            </a:r>
          </a:p>
        </p:txBody>
      </p:sp>
    </p:spTree>
    <p:extLst>
      <p:ext uri="{BB962C8B-B14F-4D97-AF65-F5344CB8AC3E}">
        <p14:creationId xmlns:p14="http://schemas.microsoft.com/office/powerpoint/2010/main" val="32257203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Wie wurde primär induzierter Verkehr bestimmt?</a:t>
            </a:r>
            <a:endParaRPr lang="de-DE" dirty="0"/>
          </a:p>
        </p:txBody>
      </p:sp>
      <p:sp>
        <p:nvSpPr>
          <p:cNvPr id="3" name="Inhaltsplatzhalter 2"/>
          <p:cNvSpPr>
            <a:spLocks noGrp="1"/>
          </p:cNvSpPr>
          <p:nvPr>
            <p:ph idx="1"/>
          </p:nvPr>
        </p:nvSpPr>
        <p:spPr/>
        <p:txBody>
          <a:bodyPr/>
          <a:lstStyle/>
          <a:p>
            <a:r>
              <a:rPr lang="de-DE" dirty="0" smtClean="0"/>
              <a:t>- Induktion im Güterverkehr: </a:t>
            </a:r>
            <a:r>
              <a:rPr lang="de-DE" dirty="0" smtClean="0">
                <a:solidFill>
                  <a:srgbClr val="C00000"/>
                </a:solidFill>
              </a:rPr>
              <a:t>weggelassen </a:t>
            </a:r>
          </a:p>
          <a:p>
            <a:r>
              <a:rPr lang="de-DE" dirty="0" smtClean="0"/>
              <a:t>- Induktion im Schienenverkehr: </a:t>
            </a:r>
            <a:r>
              <a:rPr lang="de-DE" dirty="0" smtClean="0">
                <a:solidFill>
                  <a:srgbClr val="C00000"/>
                </a:solidFill>
              </a:rPr>
              <a:t>weggelassen</a:t>
            </a:r>
          </a:p>
          <a:p>
            <a:r>
              <a:rPr lang="de-DE" dirty="0" smtClean="0"/>
              <a:t>- STASA Verkehrsmodell: </a:t>
            </a:r>
            <a:r>
              <a:rPr lang="de-DE" dirty="0" err="1" smtClean="0"/>
              <a:t>Verkehrsattraktivitäten</a:t>
            </a:r>
            <a:r>
              <a:rPr lang="de-DE" dirty="0" smtClean="0"/>
              <a:t> Verkehrszellen: zunächst werden </a:t>
            </a:r>
            <a:br>
              <a:rPr lang="de-DE" dirty="0" smtClean="0"/>
            </a:br>
            <a:r>
              <a:rPr lang="de-DE" dirty="0" smtClean="0"/>
              <a:t>	100% primärer IB bestimmt, dann aber (S. 26):</a:t>
            </a:r>
          </a:p>
          <a:p>
            <a:r>
              <a:rPr lang="de-DE" dirty="0" smtClean="0"/>
              <a:t>- Abzug (Beruf, Ausbildung, Geschäft, Dienstreise: keine freie </a:t>
            </a:r>
            <a:r>
              <a:rPr lang="de-DE" dirty="0" err="1" smtClean="0"/>
              <a:t>Zielwahl</a:t>
            </a:r>
            <a:r>
              <a:rPr lang="de-DE" dirty="0" smtClean="0"/>
              <a:t>): Rest 58,9%</a:t>
            </a:r>
          </a:p>
          <a:p>
            <a:r>
              <a:rPr lang="de-DE" dirty="0" smtClean="0"/>
              <a:t>- Abzug: Bei Freizeitwegen (37,7%, „Erfahrungswerte“: 15% davon sind IV-fähig)</a:t>
            </a:r>
          </a:p>
          <a:p>
            <a:r>
              <a:rPr lang="de-DE" dirty="0" smtClean="0"/>
              <a:t>- Abzug: bei Einkaufswegen (knapp 21%) sind 10% - IV-fähig (freie </a:t>
            </a:r>
            <a:r>
              <a:rPr lang="de-DE" dirty="0" err="1" smtClean="0"/>
              <a:t>Zielwahl</a:t>
            </a:r>
            <a:r>
              <a:rPr lang="de-DE" dirty="0" smtClean="0"/>
              <a:t>)</a:t>
            </a:r>
          </a:p>
          <a:p>
            <a:endParaRPr lang="de-DE" dirty="0" smtClean="0"/>
          </a:p>
          <a:p>
            <a:r>
              <a:rPr lang="de-DE" dirty="0" smtClean="0">
                <a:solidFill>
                  <a:srgbClr val="C00000"/>
                </a:solidFill>
              </a:rPr>
              <a:t>FAZIT: 	Zuerst allen primär induzierten Verkehrs berechnen, </a:t>
            </a:r>
            <a:br>
              <a:rPr lang="de-DE" dirty="0" smtClean="0">
                <a:solidFill>
                  <a:srgbClr val="C00000"/>
                </a:solidFill>
              </a:rPr>
            </a:br>
            <a:r>
              <a:rPr lang="de-DE" dirty="0" smtClean="0">
                <a:solidFill>
                  <a:srgbClr val="C00000"/>
                </a:solidFill>
              </a:rPr>
              <a:t>dann 92,3 % wegdefinieren ...</a:t>
            </a:r>
          </a:p>
          <a:p>
            <a:endParaRPr lang="de-DE" dirty="0" smtClean="0"/>
          </a:p>
          <a:p>
            <a:endParaRPr lang="de-DE" dirty="0" smtClean="0"/>
          </a:p>
          <a:p>
            <a:r>
              <a:rPr lang="de-DE" sz="1200" dirty="0" smtClean="0"/>
              <a:t>Quelle: Induzierter Verkehr - Verfahrensanpassung, Anwendungsfälle und Zuschlagfaktoren BMVBW FE 96.573/1999, Endbericht 30.8.2000</a:t>
            </a:r>
          </a:p>
        </p:txBody>
      </p:sp>
    </p:spTree>
    <p:extLst>
      <p:ext uri="{BB962C8B-B14F-4D97-AF65-F5344CB8AC3E}">
        <p14:creationId xmlns:p14="http://schemas.microsoft.com/office/powerpoint/2010/main" val="41723932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Beispiel Freizeitverkehre (= 100%)</a:t>
            </a:r>
            <a:endParaRPr lang="de-DE" dirty="0"/>
          </a:p>
        </p:txBody>
      </p:sp>
      <p:graphicFrame>
        <p:nvGraphicFramePr>
          <p:cNvPr id="4" name="Object 1027"/>
          <p:cNvGraphicFramePr>
            <a:graphicFrameLocks noChangeAspect="1"/>
          </p:cNvGraphicFramePr>
          <p:nvPr>
            <p:extLst>
              <p:ext uri="{D42A27DB-BD31-4B8C-83A1-F6EECF244321}">
                <p14:modId xmlns:p14="http://schemas.microsoft.com/office/powerpoint/2010/main" val="1168120202"/>
              </p:ext>
            </p:extLst>
          </p:nvPr>
        </p:nvGraphicFramePr>
        <p:xfrm>
          <a:off x="349187" y="1484313"/>
          <a:ext cx="7159625" cy="4089400"/>
        </p:xfrm>
        <a:graphic>
          <a:graphicData uri="http://schemas.openxmlformats.org/presentationml/2006/ole">
            <mc:AlternateContent xmlns:mc="http://schemas.openxmlformats.org/markup-compatibility/2006">
              <mc:Choice xmlns:v="urn:schemas-microsoft-com:vml" Requires="v">
                <p:oleObj spid="_x0000_s50240" name="Dokument" r:id="rId3" imgW="8210550" imgH="5870645" progId="Word.Document.8">
                  <p:embed/>
                </p:oleObj>
              </mc:Choice>
              <mc:Fallback>
                <p:oleObj name="Dokument" r:id="rId3" imgW="8210550" imgH="5870645" progId="Word.Document.8">
                  <p:embed/>
                  <p:pic>
                    <p:nvPicPr>
                      <p:cNvPr id="37893" name="Object 1027"/>
                      <p:cNvPicPr>
                        <a:picLocks noChangeAspect="1" noChangeArrowheads="1"/>
                      </p:cNvPicPr>
                      <p:nvPr/>
                    </p:nvPicPr>
                    <p:blipFill>
                      <a:blip r:embed="rId4">
                        <a:extLst>
                          <a:ext uri="{28A0092B-C50C-407E-A947-70E740481C1C}">
                            <a14:useLocalDpi xmlns:a14="http://schemas.microsoft.com/office/drawing/2010/main" val="0"/>
                          </a:ext>
                        </a:extLst>
                      </a:blip>
                      <a:srcRect r="2193" b="21463"/>
                      <a:stretch>
                        <a:fillRect/>
                      </a:stretch>
                    </p:blipFill>
                    <p:spPr bwMode="auto">
                      <a:xfrm>
                        <a:off x="349187" y="1484313"/>
                        <a:ext cx="7159625" cy="408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Text Box 1028"/>
          <p:cNvSpPr txBox="1">
            <a:spLocks noChangeArrowheads="1"/>
          </p:cNvSpPr>
          <p:nvPr/>
        </p:nvSpPr>
        <p:spPr bwMode="auto">
          <a:xfrm>
            <a:off x="374904" y="5464366"/>
            <a:ext cx="7810500" cy="59055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a:spAutoFit/>
          </a:bodyPr>
          <a:lstStyle>
            <a:lvl1pPr marL="85725">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50000"/>
              </a:spcBef>
            </a:pPr>
            <a:r>
              <a:rPr lang="de-DE" altLang="de-DE" sz="1600" dirty="0">
                <a:solidFill>
                  <a:srgbClr val="001D4B"/>
                </a:solidFill>
                <a:latin typeface="+mn-lt"/>
              </a:rPr>
              <a:t>Sie dürfen mich zitieren: Das </a:t>
            </a:r>
            <a:r>
              <a:rPr lang="de-DE" altLang="de-DE" sz="1600" dirty="0" smtClean="0">
                <a:solidFill>
                  <a:srgbClr val="001D4B"/>
                </a:solidFill>
                <a:latin typeface="+mn-lt"/>
              </a:rPr>
              <a:t>damalige Weg-Definieren </a:t>
            </a:r>
            <a:r>
              <a:rPr lang="de-DE" altLang="de-DE" sz="1600" dirty="0">
                <a:solidFill>
                  <a:srgbClr val="001D4B"/>
                </a:solidFill>
                <a:latin typeface="+mn-lt"/>
              </a:rPr>
              <a:t>des induzierten Verkehrs für das BMVBS </a:t>
            </a:r>
            <a:r>
              <a:rPr lang="de-DE" altLang="de-DE" sz="1600" dirty="0" smtClean="0">
                <a:solidFill>
                  <a:srgbClr val="001D4B"/>
                </a:solidFill>
                <a:latin typeface="+mn-lt"/>
              </a:rPr>
              <a:t>war </a:t>
            </a:r>
            <a:r>
              <a:rPr lang="de-DE" altLang="de-DE" sz="1600" dirty="0">
                <a:solidFill>
                  <a:srgbClr val="001D4B"/>
                </a:solidFill>
                <a:latin typeface="+mn-lt"/>
              </a:rPr>
              <a:t>ein Täuschungsversuch. </a:t>
            </a:r>
          </a:p>
        </p:txBody>
      </p:sp>
    </p:spTree>
    <p:extLst>
      <p:ext uri="{BB962C8B-B14F-4D97-AF65-F5344CB8AC3E}">
        <p14:creationId xmlns:p14="http://schemas.microsoft.com/office/powerpoint/2010/main" val="32440460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Und 2015? [BVU, ITP, IVV, </a:t>
            </a:r>
            <a:r>
              <a:rPr lang="de-DE" dirty="0" err="1" smtClean="0"/>
              <a:t>planco</a:t>
            </a:r>
            <a:r>
              <a:rPr lang="de-DE" dirty="0" smtClean="0"/>
              <a:t> 2014, S. 33]?</a:t>
            </a:r>
            <a:endParaRPr lang="de-DE" dirty="0"/>
          </a:p>
        </p:txBody>
      </p:sp>
      <p:sp>
        <p:nvSpPr>
          <p:cNvPr id="3" name="Inhaltsplatzhalter 2"/>
          <p:cNvSpPr>
            <a:spLocks noGrp="1"/>
          </p:cNvSpPr>
          <p:nvPr>
            <p:ph idx="1"/>
          </p:nvPr>
        </p:nvSpPr>
        <p:spPr/>
        <p:txBody>
          <a:bodyPr/>
          <a:lstStyle/>
          <a:p>
            <a:endParaRPr lang="de-DE" dirty="0"/>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894080"/>
            <a:ext cx="6651625" cy="58420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9895463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Und 2015? [BVU, ITP, IVV, </a:t>
            </a:r>
            <a:r>
              <a:rPr lang="de-DE" dirty="0" err="1" smtClean="0"/>
              <a:t>planco</a:t>
            </a:r>
            <a:r>
              <a:rPr lang="de-DE" dirty="0" smtClean="0"/>
              <a:t> 2014, S. 33]?</a:t>
            </a:r>
            <a:endParaRPr lang="de-DE" dirty="0"/>
          </a:p>
        </p:txBody>
      </p:sp>
      <p:sp>
        <p:nvSpPr>
          <p:cNvPr id="5" name="Rectangle 3"/>
          <p:cNvSpPr txBox="1">
            <a:spLocks noChangeArrowheads="1"/>
          </p:cNvSpPr>
          <p:nvPr/>
        </p:nvSpPr>
        <p:spPr bwMode="auto">
          <a:xfrm>
            <a:off x="386525" y="1493457"/>
            <a:ext cx="7958137" cy="3919791"/>
          </a:xfrm>
          <a:prstGeom prst="rect">
            <a:avLst/>
          </a:prstGeom>
          <a:solidFill>
            <a:srgbClr val="FFFF99"/>
          </a:solidFill>
          <a:ln>
            <a:solidFill>
              <a:schemeClr val="tx1"/>
            </a:solidFill>
          </a:ln>
        </p:spPr>
        <p:txBody>
          <a:bodyPr lIns="0"/>
          <a:lstStyle>
            <a:lvl1pPr marL="342900" indent="-342900" algn="l" rtl="0" eaLnBrk="0" fontAlgn="base" hangingPunct="0">
              <a:spcBef>
                <a:spcPct val="20000"/>
              </a:spcBef>
              <a:spcAft>
                <a:spcPct val="0"/>
              </a:spcAft>
              <a:defRPr sz="1600">
                <a:solidFill>
                  <a:srgbClr val="001D4B"/>
                </a:solidFill>
                <a:latin typeface="+mn-lt"/>
                <a:ea typeface="+mn-ea"/>
                <a:cs typeface="+mn-cs"/>
              </a:defRPr>
            </a:lvl1pPr>
            <a:lvl2pPr marL="742950" indent="-285750" algn="l" rtl="0" eaLnBrk="0" fontAlgn="base" hangingPunct="0">
              <a:spcBef>
                <a:spcPct val="20000"/>
              </a:spcBef>
              <a:spcAft>
                <a:spcPct val="0"/>
              </a:spcAft>
              <a:defRPr sz="1600">
                <a:solidFill>
                  <a:srgbClr val="001D4B"/>
                </a:solidFill>
                <a:latin typeface="+mn-lt"/>
              </a:defRPr>
            </a:lvl2pPr>
            <a:lvl3pPr marL="1143000" indent="-228600" algn="l" rtl="0" eaLnBrk="0" fontAlgn="base" hangingPunct="0">
              <a:spcBef>
                <a:spcPct val="20000"/>
              </a:spcBef>
              <a:spcAft>
                <a:spcPct val="0"/>
              </a:spcAft>
              <a:defRPr sz="1600">
                <a:solidFill>
                  <a:srgbClr val="001D4B"/>
                </a:solidFill>
                <a:latin typeface="+mn-lt"/>
              </a:defRPr>
            </a:lvl3pPr>
            <a:lvl4pPr marL="1600200" indent="-228600" algn="l" rtl="0" eaLnBrk="0" fontAlgn="base" hangingPunct="0">
              <a:spcBef>
                <a:spcPct val="20000"/>
              </a:spcBef>
              <a:spcAft>
                <a:spcPct val="0"/>
              </a:spcAft>
              <a:defRPr sz="1600">
                <a:solidFill>
                  <a:srgbClr val="001D4B"/>
                </a:solidFill>
                <a:latin typeface="+mn-lt"/>
              </a:defRPr>
            </a:lvl4pPr>
            <a:lvl5pPr marL="2057400" indent="-228600" algn="l" rtl="0" eaLnBrk="0" fontAlgn="base" hangingPunct="0">
              <a:spcBef>
                <a:spcPct val="20000"/>
              </a:spcBef>
              <a:spcAft>
                <a:spcPct val="0"/>
              </a:spcAft>
              <a:defRPr sz="1600">
                <a:solidFill>
                  <a:srgbClr val="001D4B"/>
                </a:solidFill>
                <a:latin typeface="+mn-lt"/>
              </a:defRPr>
            </a:lvl5pPr>
            <a:lvl6pPr marL="2514600" indent="-228600" algn="l" rtl="0" fontAlgn="base">
              <a:spcBef>
                <a:spcPct val="20000"/>
              </a:spcBef>
              <a:spcAft>
                <a:spcPct val="0"/>
              </a:spcAft>
              <a:defRPr sz="1600">
                <a:solidFill>
                  <a:srgbClr val="001D4B"/>
                </a:solidFill>
                <a:latin typeface="+mn-lt"/>
              </a:defRPr>
            </a:lvl6pPr>
            <a:lvl7pPr marL="2971800" indent="-228600" algn="l" rtl="0" fontAlgn="base">
              <a:spcBef>
                <a:spcPct val="20000"/>
              </a:spcBef>
              <a:spcAft>
                <a:spcPct val="0"/>
              </a:spcAft>
              <a:defRPr sz="1600">
                <a:solidFill>
                  <a:srgbClr val="001D4B"/>
                </a:solidFill>
                <a:latin typeface="+mn-lt"/>
              </a:defRPr>
            </a:lvl7pPr>
            <a:lvl8pPr marL="3429000" indent="-228600" algn="l" rtl="0" fontAlgn="base">
              <a:spcBef>
                <a:spcPct val="20000"/>
              </a:spcBef>
              <a:spcAft>
                <a:spcPct val="0"/>
              </a:spcAft>
              <a:defRPr sz="1600">
                <a:solidFill>
                  <a:srgbClr val="001D4B"/>
                </a:solidFill>
                <a:latin typeface="+mn-lt"/>
              </a:defRPr>
            </a:lvl8pPr>
            <a:lvl9pPr marL="3886200" indent="-228600" algn="l" rtl="0" fontAlgn="base">
              <a:spcBef>
                <a:spcPct val="20000"/>
              </a:spcBef>
              <a:spcAft>
                <a:spcPct val="0"/>
              </a:spcAft>
              <a:defRPr sz="1600">
                <a:solidFill>
                  <a:srgbClr val="001D4B"/>
                </a:solidFill>
                <a:latin typeface="+mn-lt"/>
              </a:defRPr>
            </a:lvl9pPr>
          </a:lstStyle>
          <a:p>
            <a:pPr>
              <a:defRPr/>
            </a:pPr>
            <a:r>
              <a:rPr lang="de-DE" sz="1800" dirty="0" smtClean="0"/>
              <a:t>	</a:t>
            </a:r>
          </a:p>
          <a:p>
            <a:pPr>
              <a:defRPr/>
            </a:pPr>
            <a:r>
              <a:rPr lang="de-DE" sz="1800" dirty="0"/>
              <a:t>	</a:t>
            </a:r>
            <a:r>
              <a:rPr lang="de-DE" sz="1800" i="1" dirty="0" smtClean="0"/>
              <a:t>Die </a:t>
            </a:r>
            <a:r>
              <a:rPr lang="de-DE" sz="1800" i="1" dirty="0"/>
              <a:t>Berücksichtigung des </a:t>
            </a:r>
            <a:r>
              <a:rPr lang="de-DE" sz="1800" i="1" dirty="0" smtClean="0"/>
              <a:t>sekundär induzierten </a:t>
            </a:r>
            <a:r>
              <a:rPr lang="de-DE" sz="1800" i="1" dirty="0"/>
              <a:t>Verkehrs (d</a:t>
            </a:r>
            <a:r>
              <a:rPr lang="de-DE" sz="1800" i="1" dirty="0" smtClean="0"/>
              <a:t>) </a:t>
            </a:r>
            <a:r>
              <a:rPr lang="de-DE" sz="1800" b="1" i="1" dirty="0"/>
              <a:t>ist in den Verkehrsprognosen nicht vorgesehen</a:t>
            </a:r>
            <a:r>
              <a:rPr lang="de-DE" sz="1800" i="1" dirty="0"/>
              <a:t>. Eine </a:t>
            </a:r>
            <a:r>
              <a:rPr lang="de-DE" sz="1800" b="1" i="1" dirty="0" smtClean="0"/>
              <a:t>Rückkopplung zwischen </a:t>
            </a:r>
            <a:r>
              <a:rPr lang="de-DE" sz="1800" b="1" i="1" dirty="0"/>
              <a:t>Infrastruktur- bzw. Angebotsveränderungen und Strukturdaten </a:t>
            </a:r>
            <a:r>
              <a:rPr lang="de-DE" sz="1800" i="1" dirty="0"/>
              <a:t>(z.B. </a:t>
            </a:r>
            <a:r>
              <a:rPr lang="de-DE" sz="1800" i="1" dirty="0" smtClean="0"/>
              <a:t>regionale Wirtschaft</a:t>
            </a:r>
            <a:r>
              <a:rPr lang="de-DE" sz="1800" i="1" dirty="0"/>
              <a:t>, Einwohnerentwicklung) </a:t>
            </a:r>
            <a:r>
              <a:rPr lang="de-DE" sz="1800" b="1" i="1" dirty="0"/>
              <a:t>findet in der Verkehrsprognose 2030 also nicht statt</a:t>
            </a:r>
            <a:r>
              <a:rPr lang="de-DE" sz="1800" i="1" dirty="0" smtClean="0"/>
              <a:t>.</a:t>
            </a:r>
          </a:p>
          <a:p>
            <a:pPr>
              <a:defRPr/>
            </a:pPr>
            <a:r>
              <a:rPr lang="de-DE" sz="1800" i="1" dirty="0"/>
              <a:t>	</a:t>
            </a:r>
            <a:r>
              <a:rPr lang="de-DE" sz="1800" i="1" dirty="0" smtClean="0"/>
              <a:t>Im </a:t>
            </a:r>
            <a:r>
              <a:rPr lang="de-DE" sz="1800" b="1" i="1" dirty="0"/>
              <a:t>Güterverkehr </a:t>
            </a:r>
            <a:r>
              <a:rPr lang="de-DE" sz="1800" i="1" dirty="0"/>
              <a:t>wird </a:t>
            </a:r>
            <a:r>
              <a:rPr lang="de-DE" sz="1800" b="1" i="1" dirty="0"/>
              <a:t>kein induzierter Verkehr </a:t>
            </a:r>
            <a:r>
              <a:rPr lang="de-DE" sz="1800" i="1" dirty="0"/>
              <a:t>in der hier verwendeten Definition (primär </a:t>
            </a:r>
            <a:r>
              <a:rPr lang="de-DE" sz="1800" i="1" dirty="0" smtClean="0"/>
              <a:t>induzierter Verkehr</a:t>
            </a:r>
            <a:r>
              <a:rPr lang="de-DE" sz="1800" i="1" dirty="0"/>
              <a:t>) betrachtet</a:t>
            </a:r>
            <a:r>
              <a:rPr lang="de-DE" sz="1800" i="1" dirty="0" smtClean="0"/>
              <a:t>.</a:t>
            </a:r>
          </a:p>
          <a:p>
            <a:pPr>
              <a:defRPr/>
            </a:pPr>
            <a:endParaRPr lang="de-DE" altLang="de-DE" sz="1800" kern="0" dirty="0"/>
          </a:p>
          <a:p>
            <a:pPr>
              <a:defRPr/>
            </a:pPr>
            <a:r>
              <a:rPr lang="de-DE" altLang="de-DE" sz="1800" kern="0" dirty="0" smtClean="0"/>
              <a:t>	</a:t>
            </a:r>
            <a:r>
              <a:rPr lang="de-DE" altLang="de-DE" sz="1200" kern="0" dirty="0" smtClean="0"/>
              <a:t>Quelle: </a:t>
            </a:r>
            <a:r>
              <a:rPr lang="de-DE" altLang="de-DE" sz="1200" kern="0" dirty="0"/>
              <a:t>Schubert, M.; Kluth, T.; </a:t>
            </a:r>
            <a:r>
              <a:rPr lang="de-DE" altLang="de-DE" sz="1200" kern="0" dirty="0" err="1"/>
              <a:t>Nebauer</a:t>
            </a:r>
            <a:r>
              <a:rPr lang="de-DE" altLang="de-DE" sz="1200" kern="0" dirty="0"/>
              <a:t>, G.; Ratzenberger, R.   (Intraplan </a:t>
            </a:r>
            <a:r>
              <a:rPr lang="de-DE" altLang="de-DE" sz="1200" kern="0" dirty="0" err="1"/>
              <a:t>Consult</a:t>
            </a:r>
            <a:r>
              <a:rPr lang="de-DE" altLang="de-DE" sz="1200" kern="0" dirty="0"/>
              <a:t> GmbH); </a:t>
            </a:r>
            <a:r>
              <a:rPr lang="de-DE" altLang="de-DE" sz="1200" kern="0" dirty="0" err="1" smtClean="0"/>
              <a:t>Kotzagiorgis</a:t>
            </a:r>
            <a:r>
              <a:rPr lang="de-DE" altLang="de-DE" sz="1200" kern="0" dirty="0"/>
              <a:t>, S.; Butz, B.; Schneider, W.; </a:t>
            </a:r>
            <a:r>
              <a:rPr lang="de-DE" altLang="de-DE" sz="1200" kern="0" dirty="0" err="1"/>
              <a:t>Leible</a:t>
            </a:r>
            <a:r>
              <a:rPr lang="de-DE" altLang="de-DE" sz="1200" kern="0" dirty="0"/>
              <a:t>, M. (BVU Beratergruppe </a:t>
            </a:r>
            <a:r>
              <a:rPr lang="de-DE" altLang="de-DE" sz="1200" kern="0" dirty="0" err="1" smtClean="0"/>
              <a:t>Verkehr+Umwelt</a:t>
            </a:r>
            <a:r>
              <a:rPr lang="de-DE" altLang="de-DE" sz="1200" kern="0" dirty="0" smtClean="0"/>
              <a:t> GmbH): </a:t>
            </a:r>
            <a:r>
              <a:rPr lang="de-DE" sz="1200" kern="0" dirty="0" smtClean="0"/>
              <a:t>Verkehrsverflechtungsprognose 2030, Los </a:t>
            </a:r>
            <a:r>
              <a:rPr lang="de-DE" sz="1200" kern="0" dirty="0"/>
              <a:t>3: Erstellung der Prognose </a:t>
            </a:r>
            <a:r>
              <a:rPr lang="de-DE" sz="1200" kern="0" dirty="0" smtClean="0"/>
              <a:t>der deutschlandweiten Verkehrsverflechtungen unter </a:t>
            </a:r>
            <a:r>
              <a:rPr lang="de-DE" sz="1200" kern="0" dirty="0"/>
              <a:t>Berücksichtigung des </a:t>
            </a:r>
            <a:r>
              <a:rPr lang="de-DE" sz="1200" kern="0" dirty="0" smtClean="0"/>
              <a:t>Luftverkehrs, BMVI </a:t>
            </a:r>
            <a:r>
              <a:rPr lang="de-DE" sz="1200" kern="0" dirty="0"/>
              <a:t>Forschungsbericht </a:t>
            </a:r>
            <a:r>
              <a:rPr lang="de-DE" sz="1200" kern="0" dirty="0" smtClean="0"/>
              <a:t>FE 96.0981/2011</a:t>
            </a:r>
            <a:r>
              <a:rPr lang="de-DE" sz="1200" kern="0" dirty="0"/>
              <a:t>, </a:t>
            </a:r>
            <a:r>
              <a:rPr lang="de-DE" sz="1200" kern="0" dirty="0" smtClean="0"/>
              <a:t>Berlin, 11</a:t>
            </a:r>
            <a:r>
              <a:rPr lang="de-DE" sz="1200" kern="0" dirty="0"/>
              <a:t>. Juni </a:t>
            </a:r>
            <a:r>
              <a:rPr lang="de-DE" sz="1200" kern="0" dirty="0" smtClean="0"/>
              <a:t>2014</a:t>
            </a:r>
            <a:endParaRPr lang="de-DE" sz="1200" kern="0" dirty="0"/>
          </a:p>
        </p:txBody>
      </p:sp>
    </p:spTree>
    <p:extLst>
      <p:ext uri="{BB962C8B-B14F-4D97-AF65-F5344CB8AC3E}">
        <p14:creationId xmlns:p14="http://schemas.microsoft.com/office/powerpoint/2010/main" val="31363506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Meckern kann jeder: Besser machen!</a:t>
            </a:r>
            <a:endParaRPr lang="de-DE" dirty="0"/>
          </a:p>
        </p:txBody>
      </p:sp>
      <p:sp>
        <p:nvSpPr>
          <p:cNvPr id="3" name="Inhaltsplatzhalter 2"/>
          <p:cNvSpPr>
            <a:spLocks noGrp="1"/>
          </p:cNvSpPr>
          <p:nvPr>
            <p:ph idx="1"/>
          </p:nvPr>
        </p:nvSpPr>
        <p:spPr/>
        <p:txBody>
          <a:bodyPr/>
          <a:lstStyle/>
          <a:p>
            <a:pPr>
              <a:lnSpc>
                <a:spcPct val="90000"/>
              </a:lnSpc>
            </a:pPr>
            <a:r>
              <a:rPr lang="de-DE" altLang="de-DE" dirty="0" smtClean="0"/>
              <a:t>Jetzt bauen wir gemeinsam ein neues, besseres Modell (Dynamik, KISS !):</a:t>
            </a:r>
          </a:p>
          <a:p>
            <a:pPr>
              <a:lnSpc>
                <a:spcPct val="90000"/>
              </a:lnSpc>
              <a:spcBef>
                <a:spcPct val="50000"/>
              </a:spcBef>
            </a:pPr>
            <a:endParaRPr lang="de-DE" altLang="de-DE" dirty="0" smtClean="0"/>
          </a:p>
          <a:p>
            <a:pPr>
              <a:lnSpc>
                <a:spcPct val="90000"/>
              </a:lnSpc>
              <a:spcBef>
                <a:spcPct val="0"/>
              </a:spcBef>
            </a:pPr>
            <a:r>
              <a:rPr lang="de-DE" altLang="de-DE" b="1" dirty="0" smtClean="0"/>
              <a:t>1. (Relative) Konstanz des Reisezeitbudgets:</a:t>
            </a:r>
            <a:r>
              <a:rPr lang="de-DE" altLang="de-DE" dirty="0" smtClean="0"/>
              <a:t> </a:t>
            </a:r>
            <a:br>
              <a:rPr lang="de-DE" altLang="de-DE" dirty="0" smtClean="0"/>
            </a:br>
            <a:r>
              <a:rPr lang="de-DE" altLang="de-DE" dirty="0" smtClean="0"/>
              <a:t>Jede Geschwindigkeitserhöhung wird in mehr Kilometer umgesetzt.</a:t>
            </a:r>
          </a:p>
          <a:p>
            <a:pPr>
              <a:lnSpc>
                <a:spcPct val="90000"/>
              </a:lnSpc>
              <a:spcBef>
                <a:spcPct val="50000"/>
              </a:spcBef>
            </a:pPr>
            <a:endParaRPr lang="de-DE" altLang="de-DE" dirty="0" smtClean="0"/>
          </a:p>
          <a:p>
            <a:pPr>
              <a:lnSpc>
                <a:spcPct val="90000"/>
              </a:lnSpc>
              <a:spcBef>
                <a:spcPct val="0"/>
              </a:spcBef>
            </a:pPr>
            <a:r>
              <a:rPr lang="de-DE" altLang="de-DE" dirty="0" smtClean="0"/>
              <a:t>Beispiel: </a:t>
            </a:r>
            <a:br>
              <a:rPr lang="de-DE" altLang="de-DE" dirty="0" smtClean="0"/>
            </a:br>
            <a:r>
              <a:rPr lang="de-DE" altLang="de-DE" dirty="0" smtClean="0"/>
              <a:t>Ortsdurchfahrt, Hin-Rückfahrt Einkaufen, 0,25 €/km, 3 €/h (Student)</a:t>
            </a:r>
          </a:p>
          <a:p>
            <a:pPr>
              <a:lnSpc>
                <a:spcPct val="90000"/>
              </a:lnSpc>
              <a:spcBef>
                <a:spcPct val="25000"/>
              </a:spcBef>
            </a:pPr>
            <a:endParaRPr lang="de-DE" altLang="de-DE" dirty="0" smtClean="0"/>
          </a:p>
          <a:p>
            <a:pPr>
              <a:lnSpc>
                <a:spcPct val="90000"/>
              </a:lnSpc>
              <a:spcBef>
                <a:spcPct val="25000"/>
              </a:spcBef>
            </a:pPr>
            <a:r>
              <a:rPr lang="de-DE" altLang="de-DE" dirty="0" smtClean="0"/>
              <a:t>Vorher: Stau, 4 km, 12 km/h, also 20 Minuten: täglich 12 km (ca. 3 Wege á  4 km)</a:t>
            </a:r>
          </a:p>
          <a:p>
            <a:pPr>
              <a:lnSpc>
                <a:spcPct val="90000"/>
              </a:lnSpc>
              <a:spcBef>
                <a:spcPct val="25000"/>
              </a:spcBef>
            </a:pPr>
            <a:r>
              <a:rPr lang="de-DE" altLang="de-DE" dirty="0" smtClean="0"/>
              <a:t>Nachher: Freie Fahrt, 40 km/h, 20 Minuten/Fahrt: täglich 40 km (ca. 3 Wege á 13 km)</a:t>
            </a:r>
          </a:p>
          <a:p>
            <a:pPr>
              <a:lnSpc>
                <a:spcPct val="90000"/>
              </a:lnSpc>
              <a:spcBef>
                <a:spcPct val="25000"/>
              </a:spcBef>
            </a:pPr>
            <a:endParaRPr lang="de-DE" altLang="de-DE" dirty="0" smtClean="0"/>
          </a:p>
          <a:p>
            <a:pPr>
              <a:lnSpc>
                <a:spcPct val="90000"/>
              </a:lnSpc>
              <a:spcBef>
                <a:spcPct val="25000"/>
              </a:spcBef>
            </a:pPr>
            <a:r>
              <a:rPr lang="de-DE" altLang="de-DE" dirty="0" smtClean="0"/>
              <a:t>Mehr als 3-mal soviel Verkehr für die selbe Mobilität - ineffizient!</a:t>
            </a:r>
          </a:p>
          <a:p>
            <a:pPr>
              <a:lnSpc>
                <a:spcPct val="90000"/>
              </a:lnSpc>
              <a:spcBef>
                <a:spcPct val="50000"/>
              </a:spcBef>
            </a:pPr>
            <a:endParaRPr lang="de-DE" altLang="de-DE" dirty="0" smtClean="0"/>
          </a:p>
          <a:p>
            <a:pPr>
              <a:lnSpc>
                <a:spcPct val="90000"/>
              </a:lnSpc>
              <a:spcBef>
                <a:spcPct val="50000"/>
              </a:spcBef>
            </a:pPr>
            <a:r>
              <a:rPr lang="de-DE" altLang="de-DE" dirty="0" smtClean="0"/>
              <a:t>Effizient werden Lösungen, die die selbe Mobilität schneller, näher, billiger, leiser, </a:t>
            </a:r>
            <a:br>
              <a:rPr lang="de-DE" altLang="de-DE" dirty="0" smtClean="0"/>
            </a:br>
            <a:r>
              <a:rPr lang="de-DE" altLang="de-DE" dirty="0" smtClean="0"/>
              <a:t>... mit weniger Verkehr gewährleisten.</a:t>
            </a:r>
          </a:p>
          <a:p>
            <a:pPr>
              <a:lnSpc>
                <a:spcPct val="90000"/>
              </a:lnSpc>
              <a:spcBef>
                <a:spcPct val="100000"/>
              </a:spcBef>
            </a:pPr>
            <a:r>
              <a:rPr lang="de-DE" altLang="de-DE" b="1" dirty="0" smtClean="0"/>
              <a:t>Es kommt nicht auf </a:t>
            </a:r>
            <a:r>
              <a:rPr lang="de-DE" altLang="de-DE" b="1" dirty="0" err="1" smtClean="0"/>
              <a:t>V</a:t>
            </a:r>
            <a:r>
              <a:rPr lang="de-DE" altLang="de-DE" b="1" baseline="-25000" dirty="0" err="1" smtClean="0"/>
              <a:t>max</a:t>
            </a:r>
            <a:r>
              <a:rPr lang="de-DE" altLang="de-DE" b="1" dirty="0" smtClean="0"/>
              <a:t> an sondern auf </a:t>
            </a:r>
            <a:r>
              <a:rPr lang="de-DE" altLang="de-DE" b="1" dirty="0" err="1" smtClean="0"/>
              <a:t>T</a:t>
            </a:r>
            <a:r>
              <a:rPr lang="de-DE" altLang="de-DE" b="1" baseline="-25000" dirty="0" err="1" smtClean="0"/>
              <a:t>gesamt</a:t>
            </a:r>
            <a:endParaRPr lang="de-DE" altLang="de-DE" b="1" baseline="-25000" dirty="0" smtClean="0"/>
          </a:p>
        </p:txBody>
      </p:sp>
    </p:spTree>
    <p:extLst>
      <p:ext uri="{BB962C8B-B14F-4D97-AF65-F5344CB8AC3E}">
        <p14:creationId xmlns:p14="http://schemas.microsoft.com/office/powerpoint/2010/main" val="21317737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Bitte noch besser machen!</a:t>
            </a:r>
            <a:endParaRPr lang="de-DE" dirty="0"/>
          </a:p>
        </p:txBody>
      </p:sp>
      <p:sp>
        <p:nvSpPr>
          <p:cNvPr id="3" name="Inhaltsplatzhalter 2"/>
          <p:cNvSpPr>
            <a:spLocks noGrp="1"/>
          </p:cNvSpPr>
          <p:nvPr>
            <p:ph idx="1"/>
          </p:nvPr>
        </p:nvSpPr>
        <p:spPr/>
        <p:txBody>
          <a:bodyPr/>
          <a:lstStyle/>
          <a:p>
            <a:pPr>
              <a:lnSpc>
                <a:spcPct val="90000"/>
              </a:lnSpc>
              <a:spcBef>
                <a:spcPct val="25000"/>
              </a:spcBef>
            </a:pPr>
            <a:r>
              <a:rPr lang="de-DE" altLang="de-DE" b="1" dirty="0" smtClean="0"/>
              <a:t>2. Konstanz des Zeit/Geldbudgets:</a:t>
            </a:r>
            <a:r>
              <a:rPr lang="de-DE" altLang="de-DE" dirty="0" smtClean="0"/>
              <a:t> </a:t>
            </a:r>
            <a:br>
              <a:rPr lang="de-DE" altLang="de-DE" dirty="0" smtClean="0"/>
            </a:br>
            <a:r>
              <a:rPr lang="de-DE" altLang="de-DE" dirty="0" smtClean="0"/>
              <a:t>Die Summe aus (Zeit und Geld) bleibt konstant.</a:t>
            </a:r>
          </a:p>
          <a:p>
            <a:pPr>
              <a:lnSpc>
                <a:spcPct val="90000"/>
              </a:lnSpc>
              <a:spcBef>
                <a:spcPct val="50000"/>
              </a:spcBef>
            </a:pPr>
            <a:endParaRPr lang="de-DE" altLang="de-DE" dirty="0" smtClean="0"/>
          </a:p>
          <a:p>
            <a:pPr>
              <a:lnSpc>
                <a:spcPct val="90000"/>
              </a:lnSpc>
              <a:spcBef>
                <a:spcPct val="50000"/>
              </a:spcBef>
            </a:pPr>
            <a:r>
              <a:rPr lang="de-DE" altLang="de-DE" dirty="0" smtClean="0"/>
              <a:t>Beispiel: </a:t>
            </a:r>
            <a:br>
              <a:rPr lang="de-DE" altLang="de-DE" dirty="0" smtClean="0"/>
            </a:br>
            <a:r>
              <a:rPr lang="de-DE" altLang="de-DE" dirty="0" smtClean="0"/>
              <a:t>Ortsdurchfahrt, Hin-Rückfahrt Einkaufen, 0,25 €/km, 3 €/h (Student)</a:t>
            </a:r>
          </a:p>
          <a:p>
            <a:pPr>
              <a:lnSpc>
                <a:spcPct val="90000"/>
              </a:lnSpc>
              <a:spcBef>
                <a:spcPct val="50000"/>
              </a:spcBef>
            </a:pPr>
            <a:r>
              <a:rPr lang="de-DE" altLang="de-DE" dirty="0" smtClean="0"/>
              <a:t>Vorher: Stau, 4 km, 20 Minuten (12 km/h): Gesamtkosten 1€ + 1€  =  2€</a:t>
            </a:r>
          </a:p>
          <a:p>
            <a:pPr>
              <a:lnSpc>
                <a:spcPct val="90000"/>
              </a:lnSpc>
              <a:spcBef>
                <a:spcPct val="50000"/>
              </a:spcBef>
            </a:pPr>
            <a:r>
              <a:rPr lang="de-DE" altLang="de-DE" dirty="0" smtClean="0"/>
              <a:t>Nachher: Freie Fahrt, 4 km, 6 Minuten (40 km/h): Gesamtkosten 1€  +  0,3€  =  1,3€</a:t>
            </a:r>
          </a:p>
          <a:p>
            <a:pPr>
              <a:lnSpc>
                <a:spcPct val="90000"/>
              </a:lnSpc>
              <a:spcBef>
                <a:spcPct val="50000"/>
              </a:spcBef>
            </a:pPr>
            <a:r>
              <a:rPr lang="de-DE" altLang="de-DE" dirty="0" smtClean="0"/>
              <a:t>Ersparnis: 0,70 €  werden in weitere Fahrten umgesetzt. </a:t>
            </a:r>
          </a:p>
          <a:p>
            <a:pPr>
              <a:lnSpc>
                <a:spcPct val="90000"/>
              </a:lnSpc>
              <a:spcBef>
                <a:spcPct val="50000"/>
              </a:spcBef>
            </a:pPr>
            <a:r>
              <a:rPr lang="de-DE" altLang="de-DE" dirty="0" smtClean="0"/>
              <a:t>Bei 40 km/h gilt: 1,3€ / 4km</a:t>
            </a:r>
          </a:p>
          <a:p>
            <a:pPr>
              <a:lnSpc>
                <a:spcPct val="90000"/>
              </a:lnSpc>
              <a:spcBef>
                <a:spcPct val="50000"/>
              </a:spcBef>
            </a:pPr>
            <a:r>
              <a:rPr lang="de-DE" altLang="de-DE" dirty="0" smtClean="0"/>
              <a:t>Ergebnis: 0,70€ / (1,3€/4km) = 2,2 km zusätzlich gefahren (3,3 Min.)</a:t>
            </a:r>
          </a:p>
          <a:p>
            <a:pPr>
              <a:lnSpc>
                <a:spcPct val="90000"/>
              </a:lnSpc>
              <a:spcBef>
                <a:spcPct val="50000"/>
              </a:spcBef>
            </a:pPr>
            <a:r>
              <a:rPr lang="de-DE" altLang="de-DE" dirty="0" smtClean="0"/>
              <a:t>Ergo: 6,2 km; 9,3 Minuten (40km/h)  </a:t>
            </a:r>
          </a:p>
          <a:p>
            <a:pPr>
              <a:lnSpc>
                <a:spcPct val="90000"/>
              </a:lnSpc>
              <a:spcBef>
                <a:spcPct val="50000"/>
              </a:spcBef>
            </a:pPr>
            <a:r>
              <a:rPr lang="de-DE" altLang="de-DE" dirty="0" smtClean="0"/>
              <a:t>6,2 km*0,25€/km + 9 Min*3€/h = 1,5€ + 0,5€ = 2€</a:t>
            </a:r>
          </a:p>
          <a:p>
            <a:pPr>
              <a:lnSpc>
                <a:spcPct val="90000"/>
              </a:lnSpc>
              <a:spcBef>
                <a:spcPct val="50000"/>
              </a:spcBef>
            </a:pPr>
            <a:endParaRPr lang="de-DE" altLang="de-DE" sz="800" dirty="0" smtClean="0"/>
          </a:p>
          <a:p>
            <a:pPr>
              <a:lnSpc>
                <a:spcPct val="90000"/>
              </a:lnSpc>
              <a:spcBef>
                <a:spcPct val="50000"/>
              </a:spcBef>
            </a:pPr>
            <a:r>
              <a:rPr lang="de-DE" altLang="de-DE" sz="1400" dirty="0" smtClean="0"/>
              <a:t>(</a:t>
            </a:r>
            <a:r>
              <a:rPr lang="de-DE" altLang="de-DE" sz="1400" dirty="0" err="1" smtClean="0"/>
              <a:t>Schafer</a:t>
            </a:r>
            <a:r>
              <a:rPr lang="de-DE" altLang="de-DE" sz="1400" dirty="0" smtClean="0"/>
              <a:t>, Andreas, MIT: Int. Vergleich: Zeit und Geld bleiben jeweils konstant.)</a:t>
            </a:r>
          </a:p>
          <a:p>
            <a:pPr>
              <a:lnSpc>
                <a:spcPct val="90000"/>
              </a:lnSpc>
              <a:spcBef>
                <a:spcPct val="50000"/>
              </a:spcBef>
            </a:pPr>
            <a:r>
              <a:rPr lang="de-DE" altLang="de-DE" b="1" dirty="0" smtClean="0"/>
              <a:t>Dynamisches Zeit-Geld-Modell (Goodwin): </a:t>
            </a:r>
            <a:r>
              <a:rPr lang="de-DE" altLang="de-DE" dirty="0" smtClean="0"/>
              <a:t>Besser als alles heute.</a:t>
            </a:r>
          </a:p>
        </p:txBody>
      </p:sp>
    </p:spTree>
    <p:extLst>
      <p:ext uri="{BB962C8B-B14F-4D97-AF65-F5344CB8AC3E}">
        <p14:creationId xmlns:p14="http://schemas.microsoft.com/office/powerpoint/2010/main" val="9387900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Oder so? Vorschlag Becker:</a:t>
            </a:r>
            <a:endParaRPr lang="de-DE" dirty="0"/>
          </a:p>
        </p:txBody>
      </p:sp>
      <p:sp>
        <p:nvSpPr>
          <p:cNvPr id="3" name="Inhaltsplatzhalter 2"/>
          <p:cNvSpPr>
            <a:spLocks noGrp="1"/>
          </p:cNvSpPr>
          <p:nvPr>
            <p:ph idx="1"/>
          </p:nvPr>
        </p:nvSpPr>
        <p:spPr/>
        <p:txBody>
          <a:bodyPr/>
          <a:lstStyle/>
          <a:p>
            <a:r>
              <a:rPr lang="de-DE" b="1" dirty="0" smtClean="0"/>
              <a:t>3. Konstanz der Generalisierten Kosten </a:t>
            </a:r>
          </a:p>
          <a:p>
            <a:r>
              <a:rPr lang="de-DE" dirty="0" smtClean="0"/>
              <a:t>(Zeit, Geld und Sonstiges, v.a. Komfort)	</a:t>
            </a:r>
            <a:br>
              <a:rPr lang="de-DE" dirty="0" smtClean="0"/>
            </a:br>
            <a:r>
              <a:rPr lang="de-DE" dirty="0" smtClean="0"/>
              <a:t>Die Summe aus (Zeit, Geld und sonstigen Faktoren) bleibt konstant.</a:t>
            </a:r>
          </a:p>
          <a:p>
            <a:endParaRPr lang="de-DE" dirty="0" smtClean="0"/>
          </a:p>
          <a:p>
            <a:r>
              <a:rPr lang="de-DE" dirty="0" smtClean="0"/>
              <a:t>Problemlos machbar: Einfach, gut, plausibel, ökonomisch, dynamisch.</a:t>
            </a:r>
          </a:p>
          <a:p>
            <a:endParaRPr lang="de-DE" dirty="0" smtClean="0"/>
          </a:p>
          <a:p>
            <a:r>
              <a:rPr lang="de-DE" dirty="0" smtClean="0"/>
              <a:t>Konsequenzen:</a:t>
            </a:r>
            <a:br>
              <a:rPr lang="de-DE" dirty="0" smtClean="0"/>
            </a:br>
            <a:endParaRPr lang="de-DE" dirty="0" smtClean="0"/>
          </a:p>
          <a:p>
            <a:r>
              <a:rPr lang="de-DE" dirty="0" smtClean="0"/>
              <a:t>	- Man kann sich viele Berechnungen sparen, Aufträge entfallen</a:t>
            </a:r>
          </a:p>
          <a:p>
            <a:r>
              <a:rPr lang="de-DE" dirty="0" smtClean="0"/>
              <a:t>	- Nutzerinteressen werden ganz anders interpretiert (dynamisch)</a:t>
            </a:r>
          </a:p>
          <a:p>
            <a:r>
              <a:rPr lang="de-DE" dirty="0" smtClean="0"/>
              <a:t>	- gesellschaftliche Interessen treten mehr in den Vordergrund</a:t>
            </a:r>
          </a:p>
          <a:p>
            <a:r>
              <a:rPr lang="de-DE" dirty="0" smtClean="0"/>
              <a:t>	- es wird weniger gebaut, mehr konzeptionell gedacht</a:t>
            </a:r>
          </a:p>
          <a:p>
            <a:r>
              <a:rPr lang="de-DE" dirty="0" smtClean="0"/>
              <a:t>	- Computer werden unwichtiger, Planer wichtiger</a:t>
            </a:r>
          </a:p>
          <a:p>
            <a:r>
              <a:rPr lang="de-DE" dirty="0" smtClean="0"/>
              <a:t>	- Nähe, Stadtkultur werden wichtiger, Neubau auf grüner Wiese unattraktiver	</a:t>
            </a:r>
          </a:p>
          <a:p>
            <a:endParaRPr lang="de-DE" dirty="0"/>
          </a:p>
        </p:txBody>
      </p:sp>
    </p:spTree>
    <p:extLst>
      <p:ext uri="{BB962C8B-B14F-4D97-AF65-F5344CB8AC3E}">
        <p14:creationId xmlns:p14="http://schemas.microsoft.com/office/powerpoint/2010/main" val="1742339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Fazit: Induzierter Verkehr</a:t>
            </a:r>
          </a:p>
        </p:txBody>
      </p:sp>
      <p:sp>
        <p:nvSpPr>
          <p:cNvPr id="3" name="Inhaltsplatzhalter 2"/>
          <p:cNvSpPr>
            <a:spLocks noGrp="1"/>
          </p:cNvSpPr>
          <p:nvPr>
            <p:ph idx="1"/>
          </p:nvPr>
        </p:nvSpPr>
        <p:spPr/>
        <p:txBody>
          <a:bodyPr/>
          <a:lstStyle/>
          <a:p>
            <a:r>
              <a:rPr lang="de-DE" dirty="0"/>
              <a:t>Verringerung des Raumwiderstandes führt zu mehr Verkehr. Kapazitätserweiterung ist längerfristig zum Stauabbau ungeeignet.</a:t>
            </a:r>
          </a:p>
          <a:p>
            <a:r>
              <a:rPr lang="de-DE" dirty="0"/>
              <a:t>Raumstrukturen verändern die Angebote und die Nachfrage. </a:t>
            </a:r>
            <a:br>
              <a:rPr lang="de-DE" dirty="0"/>
            </a:br>
            <a:r>
              <a:rPr lang="de-DE" dirty="0"/>
              <a:t>Genauso umgekehrt: Angebote/Nachfragen verändern Strukturen.</a:t>
            </a:r>
          </a:p>
          <a:p>
            <a:r>
              <a:rPr lang="de-DE" dirty="0"/>
              <a:t>Attraktivere Verkehrssysteme können (nach Anpassung der Raumstrukturen und Verhaltensweisen) zu weniger Mobilität führen. </a:t>
            </a:r>
          </a:p>
          <a:p>
            <a:r>
              <a:rPr lang="de-DE" dirty="0"/>
              <a:t>Sollen Prognosen Realität werden, dann müssen die Annahmen bzw. Maßnahmen der Prognose auch umgesetzt werden.</a:t>
            </a:r>
          </a:p>
          <a:p>
            <a:r>
              <a:rPr lang="de-DE" dirty="0"/>
              <a:t>Sollen Prognosen verhindert werden, dann können planerische und politische Maßnahmen dagegen umgesetzt werden.</a:t>
            </a:r>
          </a:p>
          <a:p>
            <a:endParaRPr lang="de-DE" dirty="0"/>
          </a:p>
          <a:p>
            <a:r>
              <a:rPr lang="de-DE" dirty="0"/>
              <a:t>Sie sollen Argumente verstehen und einsetzen können sowie Definitionen für Effizienz entwickeln und verstehen können („ …Mobilität mit weniger Verkehr“).</a:t>
            </a:r>
          </a:p>
          <a:p>
            <a:endParaRPr lang="de-DE" dirty="0" smtClean="0"/>
          </a:p>
        </p:txBody>
      </p:sp>
    </p:spTree>
    <p:extLst>
      <p:ext uri="{BB962C8B-B14F-4D97-AF65-F5344CB8AC3E}">
        <p14:creationId xmlns:p14="http://schemas.microsoft.com/office/powerpoint/2010/main" val="26461556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Zeitschrift für Verkehrswirtschaft 2016</a:t>
            </a:r>
            <a:endParaRPr lang="de-DE" dirty="0"/>
          </a:p>
        </p:txBody>
      </p:sp>
      <p:sp>
        <p:nvSpPr>
          <p:cNvPr id="9" name="Inhaltsplatzhalter 8"/>
          <p:cNvSpPr>
            <a:spLocks noGrp="1"/>
          </p:cNvSpPr>
          <p:nvPr>
            <p:ph sz="quarter" idx="10"/>
          </p:nvPr>
        </p:nvSpPr>
        <p:spPr/>
        <p:txBody>
          <a:bodyPr/>
          <a:lstStyle/>
          <a:p>
            <a:endParaRPr lang="de-DE"/>
          </a:p>
        </p:txBody>
      </p:sp>
      <p:pic>
        <p:nvPicPr>
          <p:cNvPr id="512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222" y="757995"/>
            <a:ext cx="7930194" cy="54674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92505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ltLang="de-DE" dirty="0"/>
              <a:t>Phase 1: Grundnetz bauen</a:t>
            </a:r>
            <a:endParaRPr lang="de-DE" dirty="0"/>
          </a:p>
        </p:txBody>
      </p:sp>
      <p:sp>
        <p:nvSpPr>
          <p:cNvPr id="3" name="Inhaltsplatzhalter 2"/>
          <p:cNvSpPr>
            <a:spLocks noGrp="1"/>
          </p:cNvSpPr>
          <p:nvPr>
            <p:ph sz="quarter" idx="10"/>
          </p:nvPr>
        </p:nvSpPr>
        <p:spPr/>
        <p:txBody>
          <a:bodyPr/>
          <a:lstStyle/>
          <a:p>
            <a:r>
              <a:rPr lang="de-DE" altLang="de-DE" dirty="0">
                <a:solidFill>
                  <a:srgbClr val="0B2A51"/>
                </a:solidFill>
              </a:rPr>
              <a:t>Grundnetz</a:t>
            </a:r>
            <a:endParaRPr lang="de-DE" dirty="0"/>
          </a:p>
        </p:txBody>
      </p:sp>
      <p:grpSp>
        <p:nvGrpSpPr>
          <p:cNvPr id="23" name="Group 4"/>
          <p:cNvGrpSpPr>
            <a:grpSpLocks/>
          </p:cNvGrpSpPr>
          <p:nvPr/>
        </p:nvGrpSpPr>
        <p:grpSpPr bwMode="auto">
          <a:xfrm>
            <a:off x="609600" y="1905000"/>
            <a:ext cx="7924800" cy="3733800"/>
            <a:chOff x="384" y="1200"/>
            <a:chExt cx="4992" cy="2352"/>
          </a:xfrm>
        </p:grpSpPr>
        <p:sp>
          <p:nvSpPr>
            <p:cNvPr id="24" name="Freeform 5"/>
            <p:cNvSpPr>
              <a:spLocks/>
            </p:cNvSpPr>
            <p:nvPr/>
          </p:nvSpPr>
          <p:spPr bwMode="auto">
            <a:xfrm>
              <a:off x="384" y="1792"/>
              <a:ext cx="4992" cy="1232"/>
            </a:xfrm>
            <a:custGeom>
              <a:avLst/>
              <a:gdLst>
                <a:gd name="T0" fmla="*/ 1233 w 5157"/>
                <a:gd name="T1" fmla="*/ 3 h 1434"/>
                <a:gd name="T2" fmla="*/ 992 w 5157"/>
                <a:gd name="T3" fmla="*/ 3 h 1434"/>
                <a:gd name="T4" fmla="*/ 670 w 5157"/>
                <a:gd name="T5" fmla="*/ 3 h 1434"/>
                <a:gd name="T6" fmla="*/ 337 w 5157"/>
                <a:gd name="T7" fmla="*/ 3 h 1434"/>
                <a:gd name="T8" fmla="*/ 165 w 5157"/>
                <a:gd name="T9" fmla="*/ 3 h 1434"/>
                <a:gd name="T10" fmla="*/ 0 w 5157"/>
                <a:gd name="T11" fmla="*/ 3 h 1434"/>
                <a:gd name="T12" fmla="*/ 0 60000 65536"/>
                <a:gd name="T13" fmla="*/ 0 60000 65536"/>
                <a:gd name="T14" fmla="*/ 0 60000 65536"/>
                <a:gd name="T15" fmla="*/ 0 60000 65536"/>
                <a:gd name="T16" fmla="*/ 0 60000 65536"/>
                <a:gd name="T17" fmla="*/ 0 60000 65536"/>
                <a:gd name="T18" fmla="*/ 0 w 5157"/>
                <a:gd name="T19" fmla="*/ 0 h 1434"/>
                <a:gd name="T20" fmla="*/ 5157 w 5157"/>
                <a:gd name="T21" fmla="*/ 1434 h 1434"/>
              </a:gdLst>
              <a:ahLst/>
              <a:cxnLst>
                <a:cxn ang="T12">
                  <a:pos x="T0" y="T1"/>
                </a:cxn>
                <a:cxn ang="T13">
                  <a:pos x="T2" y="T3"/>
                </a:cxn>
                <a:cxn ang="T14">
                  <a:pos x="T4" y="T5"/>
                </a:cxn>
                <a:cxn ang="T15">
                  <a:pos x="T6" y="T7"/>
                </a:cxn>
                <a:cxn ang="T16">
                  <a:pos x="T8" y="T9"/>
                </a:cxn>
                <a:cxn ang="T17">
                  <a:pos x="T10" y="T11"/>
                </a:cxn>
              </a:cxnLst>
              <a:rect l="T18" t="T19" r="T20" b="T21"/>
              <a:pathLst>
                <a:path w="5157" h="1434">
                  <a:moveTo>
                    <a:pt x="5157" y="560"/>
                  </a:moveTo>
                  <a:cubicBezTo>
                    <a:pt x="4849" y="428"/>
                    <a:pt x="4541" y="296"/>
                    <a:pt x="4149" y="320"/>
                  </a:cubicBezTo>
                  <a:cubicBezTo>
                    <a:pt x="3757" y="344"/>
                    <a:pt x="3261" y="744"/>
                    <a:pt x="2805" y="704"/>
                  </a:cubicBezTo>
                  <a:cubicBezTo>
                    <a:pt x="2349" y="664"/>
                    <a:pt x="1765" y="0"/>
                    <a:pt x="1413" y="80"/>
                  </a:cubicBezTo>
                  <a:cubicBezTo>
                    <a:pt x="1061" y="160"/>
                    <a:pt x="929" y="958"/>
                    <a:pt x="693" y="1184"/>
                  </a:cubicBezTo>
                  <a:cubicBezTo>
                    <a:pt x="457" y="1410"/>
                    <a:pt x="145" y="1382"/>
                    <a:pt x="0" y="1434"/>
                  </a:cubicBezTo>
                </a:path>
              </a:pathLst>
            </a:custGeom>
            <a:noFill/>
            <a:ln w="203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de-DE"/>
            </a:p>
          </p:txBody>
        </p:sp>
        <p:sp>
          <p:nvSpPr>
            <p:cNvPr id="25" name="Rectangle 6"/>
            <p:cNvSpPr>
              <a:spLocks noChangeArrowheads="1"/>
            </p:cNvSpPr>
            <p:nvPr/>
          </p:nvSpPr>
          <p:spPr bwMode="auto">
            <a:xfrm>
              <a:off x="3447" y="1584"/>
              <a:ext cx="208" cy="144"/>
            </a:xfrm>
            <a:prstGeom prst="rect">
              <a:avLst/>
            </a:prstGeom>
            <a:solidFill>
              <a:srgbClr val="FFFF00"/>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26" name="Rectangle 7"/>
            <p:cNvSpPr>
              <a:spLocks noChangeArrowheads="1"/>
            </p:cNvSpPr>
            <p:nvPr/>
          </p:nvSpPr>
          <p:spPr bwMode="auto">
            <a:xfrm>
              <a:off x="4123" y="2976"/>
              <a:ext cx="104" cy="96"/>
            </a:xfrm>
            <a:prstGeom prst="rect">
              <a:avLst/>
            </a:prstGeom>
            <a:solidFill>
              <a:srgbClr val="FFFF00"/>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algn="ctr" eaLnBrk="1" hangingPunct="1">
                <a:spcBef>
                  <a:spcPct val="0"/>
                </a:spcBef>
              </a:pPr>
              <a:endParaRPr lang="de-DE" altLang="de-DE" sz="2400">
                <a:solidFill>
                  <a:schemeClr val="tx1"/>
                </a:solidFill>
                <a:latin typeface="Times New Roman" panose="02020603050405020304" pitchFamily="18" charset="0"/>
              </a:endParaRPr>
            </a:p>
          </p:txBody>
        </p:sp>
        <p:sp>
          <p:nvSpPr>
            <p:cNvPr id="27" name="Line 8"/>
            <p:cNvSpPr>
              <a:spLocks noChangeShapeType="1"/>
            </p:cNvSpPr>
            <p:nvPr/>
          </p:nvSpPr>
          <p:spPr bwMode="auto">
            <a:xfrm flipV="1">
              <a:off x="847" y="1200"/>
              <a:ext cx="2912" cy="235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sp>
          <p:nvSpPr>
            <p:cNvPr id="28" name="Rectangle 9"/>
            <p:cNvSpPr>
              <a:spLocks noChangeArrowheads="1"/>
            </p:cNvSpPr>
            <p:nvPr/>
          </p:nvSpPr>
          <p:spPr bwMode="auto">
            <a:xfrm>
              <a:off x="4123" y="3168"/>
              <a:ext cx="52" cy="96"/>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29" name="Rectangle 10"/>
            <p:cNvSpPr>
              <a:spLocks noChangeArrowheads="1"/>
            </p:cNvSpPr>
            <p:nvPr/>
          </p:nvSpPr>
          <p:spPr bwMode="auto">
            <a:xfrm>
              <a:off x="4123" y="2832"/>
              <a:ext cx="52" cy="96"/>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30" name="Rectangle 11"/>
            <p:cNvSpPr>
              <a:spLocks noChangeArrowheads="1"/>
            </p:cNvSpPr>
            <p:nvPr/>
          </p:nvSpPr>
          <p:spPr bwMode="auto">
            <a:xfrm>
              <a:off x="3811" y="2928"/>
              <a:ext cx="156" cy="96"/>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31" name="Rectangle 12"/>
            <p:cNvSpPr>
              <a:spLocks noChangeArrowheads="1"/>
            </p:cNvSpPr>
            <p:nvPr/>
          </p:nvSpPr>
          <p:spPr bwMode="auto">
            <a:xfrm>
              <a:off x="4227" y="3120"/>
              <a:ext cx="52" cy="144"/>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32" name="Line 13"/>
            <p:cNvSpPr>
              <a:spLocks noChangeShapeType="1"/>
            </p:cNvSpPr>
            <p:nvPr/>
          </p:nvSpPr>
          <p:spPr bwMode="auto">
            <a:xfrm flipH="1" flipV="1">
              <a:off x="3343" y="1536"/>
              <a:ext cx="52"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sp>
          <p:nvSpPr>
            <p:cNvPr id="33" name="Text Box 14"/>
            <p:cNvSpPr txBox="1">
              <a:spLocks noChangeArrowheads="1"/>
            </p:cNvSpPr>
            <p:nvPr/>
          </p:nvSpPr>
          <p:spPr bwMode="auto">
            <a:xfrm>
              <a:off x="4245" y="2688"/>
              <a:ext cx="507" cy="220"/>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algn="ctr" eaLnBrk="1" hangingPunct="1">
                <a:spcBef>
                  <a:spcPct val="50000"/>
                </a:spcBef>
              </a:pPr>
              <a:r>
                <a:rPr lang="de-DE" altLang="de-DE">
                  <a:solidFill>
                    <a:schemeClr val="tx1"/>
                  </a:solidFill>
                </a:rPr>
                <a:t>Dorf</a:t>
              </a:r>
              <a:r>
                <a:rPr lang="de-DE" altLang="de-DE">
                  <a:solidFill>
                    <a:schemeClr val="tx1"/>
                  </a:solidFill>
                  <a:latin typeface="Arial" panose="020B0604020202020204" pitchFamily="34" charset="0"/>
                </a:rPr>
                <a:t> </a:t>
              </a:r>
              <a:endParaRPr lang="de-DE" altLang="de-DE" sz="2400">
                <a:solidFill>
                  <a:schemeClr val="tx1"/>
                </a:solidFill>
                <a:latin typeface="Arial" panose="020B0604020202020204" pitchFamily="34" charset="0"/>
              </a:endParaRPr>
            </a:p>
          </p:txBody>
        </p:sp>
        <p:sp>
          <p:nvSpPr>
            <p:cNvPr id="34" name="Text Box 15"/>
            <p:cNvSpPr txBox="1">
              <a:spLocks noChangeArrowheads="1"/>
            </p:cNvSpPr>
            <p:nvPr/>
          </p:nvSpPr>
          <p:spPr bwMode="auto">
            <a:xfrm>
              <a:off x="3717" y="1440"/>
              <a:ext cx="912" cy="220"/>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algn="ctr" eaLnBrk="1" hangingPunct="1">
                <a:spcBef>
                  <a:spcPct val="50000"/>
                </a:spcBef>
              </a:pPr>
              <a:r>
                <a:rPr lang="de-DE" altLang="de-DE">
                  <a:solidFill>
                    <a:schemeClr val="tx1"/>
                  </a:solidFill>
                </a:rPr>
                <a:t>Große Stadt</a:t>
              </a:r>
            </a:p>
          </p:txBody>
        </p:sp>
        <p:sp>
          <p:nvSpPr>
            <p:cNvPr id="35" name="Rectangle 16"/>
            <p:cNvSpPr>
              <a:spLocks noChangeArrowheads="1"/>
            </p:cNvSpPr>
            <p:nvPr/>
          </p:nvSpPr>
          <p:spPr bwMode="auto">
            <a:xfrm>
              <a:off x="3915" y="3072"/>
              <a:ext cx="52" cy="96"/>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grpSp>
          <p:nvGrpSpPr>
            <p:cNvPr id="36" name="Group 17"/>
            <p:cNvGrpSpPr>
              <a:grpSpLocks/>
            </p:cNvGrpSpPr>
            <p:nvPr/>
          </p:nvGrpSpPr>
          <p:grpSpPr bwMode="auto">
            <a:xfrm>
              <a:off x="3083" y="1728"/>
              <a:ext cx="520" cy="288"/>
              <a:chOff x="3302" y="1536"/>
              <a:chExt cx="520" cy="288"/>
            </a:xfrm>
          </p:grpSpPr>
          <p:sp>
            <p:nvSpPr>
              <p:cNvPr id="37" name="Rectangle 18"/>
              <p:cNvSpPr>
                <a:spLocks noChangeArrowheads="1"/>
              </p:cNvSpPr>
              <p:nvPr/>
            </p:nvSpPr>
            <p:spPr bwMode="auto">
              <a:xfrm>
                <a:off x="3302" y="1632"/>
                <a:ext cx="104" cy="144"/>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38" name="Rectangle 19"/>
              <p:cNvSpPr>
                <a:spLocks noChangeArrowheads="1"/>
              </p:cNvSpPr>
              <p:nvPr/>
            </p:nvSpPr>
            <p:spPr bwMode="auto">
              <a:xfrm>
                <a:off x="3562" y="1728"/>
                <a:ext cx="52" cy="96"/>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39" name="Rectangle 20"/>
              <p:cNvSpPr>
                <a:spLocks noChangeArrowheads="1"/>
              </p:cNvSpPr>
              <p:nvPr/>
            </p:nvSpPr>
            <p:spPr bwMode="auto">
              <a:xfrm>
                <a:off x="3770" y="1584"/>
                <a:ext cx="52" cy="96"/>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40" name="Rectangle 21"/>
              <p:cNvSpPr>
                <a:spLocks noChangeArrowheads="1"/>
              </p:cNvSpPr>
              <p:nvPr/>
            </p:nvSpPr>
            <p:spPr bwMode="auto">
              <a:xfrm>
                <a:off x="3510" y="1536"/>
                <a:ext cx="52" cy="96"/>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algn="ctr" eaLnBrk="1" hangingPunct="1">
                  <a:spcBef>
                    <a:spcPct val="0"/>
                  </a:spcBef>
                </a:pPr>
                <a:endParaRPr lang="de-DE" altLang="de-DE" sz="2400">
                  <a:solidFill>
                    <a:schemeClr val="tx1"/>
                  </a:solidFill>
                  <a:latin typeface="Times New Roman" panose="02020603050405020304" pitchFamily="18" charset="0"/>
                </a:endParaRPr>
              </a:p>
            </p:txBody>
          </p:sp>
          <p:sp>
            <p:nvSpPr>
              <p:cNvPr id="41" name="Rectangle 22"/>
              <p:cNvSpPr>
                <a:spLocks noChangeArrowheads="1"/>
              </p:cNvSpPr>
              <p:nvPr/>
            </p:nvSpPr>
            <p:spPr bwMode="auto">
              <a:xfrm>
                <a:off x="3458" y="1680"/>
                <a:ext cx="52" cy="96"/>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grpSp>
      </p:grpSp>
      <p:grpSp>
        <p:nvGrpSpPr>
          <p:cNvPr id="42" name="Gruppieren 41"/>
          <p:cNvGrpSpPr/>
          <p:nvPr/>
        </p:nvGrpSpPr>
        <p:grpSpPr>
          <a:xfrm>
            <a:off x="2711450" y="4541838"/>
            <a:ext cx="5746750" cy="1477962"/>
            <a:chOff x="2711450" y="4541838"/>
            <a:chExt cx="5746750" cy="1477962"/>
          </a:xfrm>
        </p:grpSpPr>
        <p:sp>
          <p:nvSpPr>
            <p:cNvPr id="43" name="Line 23"/>
            <p:cNvSpPr>
              <a:spLocks noChangeShapeType="1"/>
            </p:cNvSpPr>
            <p:nvPr/>
          </p:nvSpPr>
          <p:spPr bwMode="auto">
            <a:xfrm flipV="1">
              <a:off x="6343650" y="4694238"/>
              <a:ext cx="165100" cy="4572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sp>
          <p:nvSpPr>
            <p:cNvPr id="44" name="Line 24"/>
            <p:cNvSpPr>
              <a:spLocks noChangeShapeType="1"/>
            </p:cNvSpPr>
            <p:nvPr/>
          </p:nvSpPr>
          <p:spPr bwMode="auto">
            <a:xfrm flipH="1" flipV="1">
              <a:off x="2711450" y="4541838"/>
              <a:ext cx="3632200" cy="6096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sp>
          <p:nvSpPr>
            <p:cNvPr id="45" name="Line 25"/>
            <p:cNvSpPr>
              <a:spLocks noChangeShapeType="1"/>
            </p:cNvSpPr>
            <p:nvPr/>
          </p:nvSpPr>
          <p:spPr bwMode="auto">
            <a:xfrm>
              <a:off x="6343650" y="5151438"/>
              <a:ext cx="2114550" cy="86836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grpSp>
    </p:spTree>
    <p:extLst>
      <p:ext uri="{BB962C8B-B14F-4D97-AF65-F5344CB8AC3E}">
        <p14:creationId xmlns:p14="http://schemas.microsoft.com/office/powerpoint/2010/main" val="39792990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Ein Kostensenkungs-Kostenerhöhungs-Verhältnis:</a:t>
            </a:r>
          </a:p>
        </p:txBody>
      </p:sp>
      <p:sp>
        <p:nvSpPr>
          <p:cNvPr id="3" name="Inhaltsplatzhalter 2"/>
          <p:cNvSpPr>
            <a:spLocks noGrp="1"/>
          </p:cNvSpPr>
          <p:nvPr>
            <p:ph sz="quarter" idx="10"/>
          </p:nvPr>
        </p:nvSpPr>
        <p:spPr>
          <a:xfrm>
            <a:off x="385763" y="2618485"/>
            <a:ext cx="8373201" cy="3115565"/>
          </a:xfrm>
        </p:spPr>
        <p:txBody>
          <a:bodyPr/>
          <a:lstStyle/>
          <a:p>
            <a:pPr>
              <a:spcBef>
                <a:spcPct val="25000"/>
              </a:spcBef>
              <a:defRPr/>
            </a:pPr>
            <a:r>
              <a:rPr lang="de-DE" altLang="de-DE" b="1" dirty="0">
                <a:solidFill>
                  <a:schemeClr val="tx1"/>
                </a:solidFill>
                <a:cs typeface="Arial" charset="0"/>
              </a:rPr>
              <a:t>Ein Kosten - Kosten – Verhältnis ist ökonomisch unsinnig, </a:t>
            </a:r>
            <a:r>
              <a:rPr lang="de-DE" altLang="de-DE" dirty="0">
                <a:solidFill>
                  <a:schemeClr val="tx1"/>
                </a:solidFill>
                <a:cs typeface="Arial" charset="0"/>
              </a:rPr>
              <a:t>bietet mathematisch aber ungeahnte Möglichkeiten! Beispiel Ortsumfahrung:</a:t>
            </a:r>
          </a:p>
          <a:p>
            <a:pPr>
              <a:spcBef>
                <a:spcPct val="25000"/>
              </a:spcBef>
              <a:defRPr/>
            </a:pPr>
            <a:r>
              <a:rPr lang="de-DE" altLang="de-DE" dirty="0" smtClean="0">
                <a:solidFill>
                  <a:schemeClr val="tx1"/>
                </a:solidFill>
                <a:cs typeface="Arial" charset="0"/>
              </a:rPr>
              <a:t>Var0:Kostensenkungen </a:t>
            </a:r>
            <a:r>
              <a:rPr lang="de-DE" altLang="de-DE" dirty="0">
                <a:solidFill>
                  <a:schemeClr val="tx1"/>
                </a:solidFill>
                <a:cs typeface="Arial" charset="0"/>
              </a:rPr>
              <a:t>1000 Mio. / Baukosten 100 Mio. </a:t>
            </a:r>
            <a:r>
              <a:rPr lang="de-DE" altLang="de-DE" dirty="0" smtClean="0">
                <a:solidFill>
                  <a:schemeClr val="tx1"/>
                </a:solidFill>
                <a:cs typeface="Arial" charset="0"/>
              </a:rPr>
              <a:t>	=     </a:t>
            </a:r>
            <a:r>
              <a:rPr lang="de-DE" altLang="de-DE" dirty="0">
                <a:solidFill>
                  <a:schemeClr val="tx1"/>
                </a:solidFill>
                <a:cs typeface="Arial" charset="0"/>
              </a:rPr>
              <a:t>„NKV“ 10,00</a:t>
            </a:r>
          </a:p>
          <a:p>
            <a:pPr>
              <a:spcBef>
                <a:spcPct val="25000"/>
              </a:spcBef>
              <a:defRPr/>
            </a:pPr>
            <a:endParaRPr lang="de-DE" altLang="de-DE" dirty="0" smtClean="0">
              <a:solidFill>
                <a:schemeClr val="tx1"/>
              </a:solidFill>
              <a:cs typeface="Arial" charset="0"/>
            </a:endParaRPr>
          </a:p>
          <a:p>
            <a:pPr>
              <a:spcBef>
                <a:spcPct val="25000"/>
              </a:spcBef>
              <a:defRPr/>
            </a:pPr>
            <a:r>
              <a:rPr lang="de-DE" altLang="de-DE" dirty="0" smtClean="0">
                <a:solidFill>
                  <a:schemeClr val="tx1"/>
                </a:solidFill>
                <a:cs typeface="Arial" charset="0"/>
              </a:rPr>
              <a:t>Kann </a:t>
            </a:r>
            <a:r>
              <a:rPr lang="de-DE" altLang="de-DE" dirty="0">
                <a:solidFill>
                  <a:schemeClr val="tx1"/>
                </a:solidFill>
                <a:cs typeface="Arial" charset="0"/>
              </a:rPr>
              <a:t>man das ändern? Wir geben oben und unten was dazu?</a:t>
            </a:r>
          </a:p>
          <a:p>
            <a:pPr>
              <a:spcBef>
                <a:spcPct val="25000"/>
              </a:spcBef>
              <a:defRPr/>
            </a:pPr>
            <a:r>
              <a:rPr lang="de-DE" altLang="de-DE" dirty="0">
                <a:solidFill>
                  <a:schemeClr val="tx1"/>
                </a:solidFill>
                <a:cs typeface="Arial" charset="0"/>
              </a:rPr>
              <a:t>Wir bauen aufwändiger und sparen Betriebskosten: + 20 Mio.</a:t>
            </a:r>
          </a:p>
          <a:p>
            <a:pPr>
              <a:spcBef>
                <a:spcPct val="25000"/>
              </a:spcBef>
              <a:defRPr/>
            </a:pPr>
            <a:r>
              <a:rPr lang="de-DE" altLang="de-DE" dirty="0" smtClean="0">
                <a:solidFill>
                  <a:schemeClr val="tx1"/>
                </a:solidFill>
                <a:cs typeface="Arial" charset="0"/>
              </a:rPr>
              <a:t>Var1</a:t>
            </a:r>
            <a:r>
              <a:rPr lang="de-DE" altLang="de-DE" dirty="0">
                <a:solidFill>
                  <a:schemeClr val="tx1"/>
                </a:solidFill>
                <a:cs typeface="Arial" charset="0"/>
              </a:rPr>
              <a:t>: Kostensenkungen 1020 Mio. / Baukosten 120 Mio. </a:t>
            </a:r>
            <a:r>
              <a:rPr lang="de-DE" altLang="de-DE" dirty="0" smtClean="0">
                <a:solidFill>
                  <a:schemeClr val="tx1"/>
                </a:solidFill>
                <a:cs typeface="Arial" charset="0"/>
              </a:rPr>
              <a:t>	=     </a:t>
            </a:r>
            <a:r>
              <a:rPr lang="de-DE" altLang="de-DE" dirty="0">
                <a:solidFill>
                  <a:schemeClr val="tx1"/>
                </a:solidFill>
                <a:cs typeface="Arial" charset="0"/>
              </a:rPr>
              <a:t>„NKV“  8,50</a:t>
            </a:r>
          </a:p>
          <a:p>
            <a:pPr>
              <a:spcBef>
                <a:spcPct val="25000"/>
              </a:spcBef>
              <a:defRPr/>
            </a:pPr>
            <a:endParaRPr lang="de-DE" altLang="de-DE" dirty="0" smtClean="0">
              <a:solidFill>
                <a:schemeClr val="tx1"/>
              </a:solidFill>
              <a:cs typeface="Arial" charset="0"/>
            </a:endParaRPr>
          </a:p>
          <a:p>
            <a:pPr>
              <a:spcBef>
                <a:spcPct val="25000"/>
              </a:spcBef>
              <a:defRPr/>
            </a:pPr>
            <a:r>
              <a:rPr lang="de-DE" altLang="de-DE" dirty="0" smtClean="0">
                <a:solidFill>
                  <a:schemeClr val="tx1"/>
                </a:solidFill>
                <a:cs typeface="Arial" charset="0"/>
              </a:rPr>
              <a:t>Falsche </a:t>
            </a:r>
            <a:r>
              <a:rPr lang="de-DE" altLang="de-DE" dirty="0">
                <a:solidFill>
                  <a:schemeClr val="tx1"/>
                </a:solidFill>
                <a:cs typeface="Arial" charset="0"/>
              </a:rPr>
              <a:t>Richtung: Oben und unten was wegnehmen:</a:t>
            </a:r>
          </a:p>
          <a:p>
            <a:pPr>
              <a:spcBef>
                <a:spcPct val="25000"/>
              </a:spcBef>
              <a:defRPr/>
            </a:pPr>
            <a:r>
              <a:rPr lang="de-DE" altLang="de-DE" dirty="0">
                <a:solidFill>
                  <a:schemeClr val="tx1"/>
                </a:solidFill>
                <a:cs typeface="Arial" charset="0"/>
              </a:rPr>
              <a:t>Var2: Kostensenkungen 980 Mio. / Baukosten 80 Mio. </a:t>
            </a:r>
            <a:r>
              <a:rPr lang="de-DE" altLang="de-DE" dirty="0" smtClean="0">
                <a:solidFill>
                  <a:schemeClr val="tx1"/>
                </a:solidFill>
                <a:cs typeface="Arial" charset="0"/>
              </a:rPr>
              <a:t>	=      „</a:t>
            </a:r>
            <a:r>
              <a:rPr lang="de-DE" altLang="de-DE" dirty="0">
                <a:solidFill>
                  <a:schemeClr val="tx1"/>
                </a:solidFill>
                <a:cs typeface="Arial" charset="0"/>
              </a:rPr>
              <a:t>NKV“ 12,25</a:t>
            </a:r>
          </a:p>
          <a:p>
            <a:pPr>
              <a:spcBef>
                <a:spcPct val="25000"/>
              </a:spcBef>
              <a:defRPr/>
            </a:pPr>
            <a:r>
              <a:rPr lang="de-DE" altLang="de-DE" dirty="0">
                <a:solidFill>
                  <a:schemeClr val="tx1"/>
                </a:solidFill>
                <a:cs typeface="Arial" charset="0"/>
              </a:rPr>
              <a:t>Var3: Kostensenkungen 960 Mio. / Baukosten 60 Mio. </a:t>
            </a:r>
            <a:r>
              <a:rPr lang="de-DE" altLang="de-DE" dirty="0" smtClean="0">
                <a:solidFill>
                  <a:schemeClr val="tx1"/>
                </a:solidFill>
                <a:cs typeface="Arial" charset="0"/>
              </a:rPr>
              <a:t>	=      „</a:t>
            </a:r>
            <a:r>
              <a:rPr lang="de-DE" altLang="de-DE" dirty="0">
                <a:solidFill>
                  <a:schemeClr val="tx1"/>
                </a:solidFill>
                <a:cs typeface="Arial" charset="0"/>
              </a:rPr>
              <a:t>NKV“ </a:t>
            </a:r>
            <a:r>
              <a:rPr lang="de-DE" altLang="de-DE" dirty="0" smtClean="0">
                <a:solidFill>
                  <a:schemeClr val="tx1"/>
                </a:solidFill>
                <a:cs typeface="Arial" charset="0"/>
              </a:rPr>
              <a:t>16,00</a:t>
            </a:r>
            <a:endParaRPr lang="de-DE" altLang="de-DE" dirty="0">
              <a:solidFill>
                <a:schemeClr val="tx1"/>
              </a:solidFill>
              <a:cs typeface="Arial" charset="0"/>
            </a:endParaRPr>
          </a:p>
        </p:txBody>
      </p:sp>
      <p:grpSp>
        <p:nvGrpSpPr>
          <p:cNvPr id="4" name="Gruppieren 2"/>
          <p:cNvGrpSpPr>
            <a:grpSpLocks/>
          </p:cNvGrpSpPr>
          <p:nvPr/>
        </p:nvGrpSpPr>
        <p:grpSpPr bwMode="auto">
          <a:xfrm>
            <a:off x="399415" y="1196086"/>
            <a:ext cx="8359549" cy="1209675"/>
            <a:chOff x="307819" y="2590800"/>
            <a:chExt cx="8613671" cy="1209675"/>
          </a:xfrm>
        </p:grpSpPr>
        <p:sp>
          <p:nvSpPr>
            <p:cNvPr id="5" name="Text Box 4"/>
            <p:cNvSpPr txBox="1">
              <a:spLocks noChangeArrowheads="1"/>
            </p:cNvSpPr>
            <p:nvPr/>
          </p:nvSpPr>
          <p:spPr bwMode="auto">
            <a:xfrm>
              <a:off x="307819" y="2590800"/>
              <a:ext cx="8613671" cy="1209675"/>
            </a:xfrm>
            <a:prstGeom prst="rect">
              <a:avLst/>
            </a:prstGeom>
            <a:solidFill>
              <a:schemeClr val="bg1">
                <a:lumMod val="95000"/>
              </a:schemeClr>
            </a:solidFill>
            <a:ln w="1905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spcBef>
                  <a:spcPct val="0"/>
                </a:spcBef>
              </a:pPr>
              <a:r>
                <a:rPr lang="en-US" altLang="de-DE" sz="2000" dirty="0">
                  <a:solidFill>
                    <a:schemeClr val="tx1"/>
                  </a:solidFill>
                  <a:latin typeface="Arial" panose="020B0604020202020204" pitchFamily="34" charset="0"/>
                </a:rPr>
                <a:t> </a:t>
              </a:r>
            </a:p>
            <a:p>
              <a:pPr eaLnBrk="1" hangingPunct="1">
                <a:spcBef>
                  <a:spcPct val="0"/>
                </a:spcBef>
                <a:spcAft>
                  <a:spcPct val="10000"/>
                </a:spcAft>
              </a:pPr>
              <a:r>
                <a:rPr lang="en-US" altLang="de-DE" sz="2800" dirty="0">
                  <a:solidFill>
                    <a:schemeClr val="tx1"/>
                  </a:solidFill>
                  <a:latin typeface="Symbol" panose="05050102010706020507" pitchFamily="18" charset="2"/>
                </a:rPr>
                <a:t> </a:t>
              </a:r>
              <a:r>
                <a:rPr lang="en-US" altLang="de-DE" sz="2000" dirty="0">
                  <a:solidFill>
                    <a:schemeClr val="tx1"/>
                  </a:solidFill>
                  <a:latin typeface="Arial" panose="020B0604020202020204" pitchFamily="34" charset="0"/>
                </a:rPr>
                <a:t>:= </a:t>
              </a:r>
            </a:p>
            <a:p>
              <a:pPr eaLnBrk="1" hangingPunct="1">
                <a:spcBef>
                  <a:spcPct val="0"/>
                </a:spcBef>
                <a:spcAft>
                  <a:spcPct val="50000"/>
                </a:spcAft>
              </a:pPr>
              <a:r>
                <a:rPr lang="en-US" altLang="de-DE" sz="2000" dirty="0">
                  <a:solidFill>
                    <a:schemeClr val="tx1"/>
                  </a:solidFill>
                  <a:latin typeface="Arial" panose="020B0604020202020204" pitchFamily="34" charset="0"/>
                </a:rPr>
                <a:t>  	</a:t>
              </a:r>
            </a:p>
          </p:txBody>
        </p:sp>
        <p:sp>
          <p:nvSpPr>
            <p:cNvPr id="6" name="Text Box 5"/>
            <p:cNvSpPr txBox="1">
              <a:spLocks noChangeArrowheads="1"/>
            </p:cNvSpPr>
            <p:nvPr/>
          </p:nvSpPr>
          <p:spPr bwMode="auto">
            <a:xfrm>
              <a:off x="682000" y="2803525"/>
              <a:ext cx="8156618" cy="338554"/>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spcBef>
                  <a:spcPct val="0"/>
                </a:spcBef>
              </a:pPr>
              <a:r>
                <a:rPr lang="en-US" altLang="de-DE" dirty="0" err="1">
                  <a:solidFill>
                    <a:schemeClr val="tx1"/>
                  </a:solidFill>
                  <a:latin typeface="+mn-lt"/>
                </a:rPr>
                <a:t>Senkung</a:t>
              </a:r>
              <a:r>
                <a:rPr lang="en-US" altLang="de-DE" baseline="-25000" dirty="0" err="1">
                  <a:solidFill>
                    <a:schemeClr val="tx1"/>
                  </a:solidFill>
                  <a:latin typeface="+mn-lt"/>
                </a:rPr>
                <a:t>Nutzerkosten</a:t>
              </a:r>
              <a:r>
                <a:rPr lang="en-US" altLang="de-DE" dirty="0">
                  <a:solidFill>
                    <a:schemeClr val="tx1"/>
                  </a:solidFill>
                  <a:latin typeface="+mn-lt"/>
                </a:rPr>
                <a:t>+ </a:t>
              </a:r>
              <a:r>
                <a:rPr lang="en-US" altLang="de-DE" dirty="0" err="1">
                  <a:solidFill>
                    <a:schemeClr val="tx1"/>
                  </a:solidFill>
                  <a:latin typeface="+mn-lt"/>
                </a:rPr>
                <a:t>Senkung</a:t>
              </a:r>
              <a:r>
                <a:rPr lang="en-US" altLang="de-DE" baseline="-25000" dirty="0" err="1">
                  <a:solidFill>
                    <a:schemeClr val="tx1"/>
                  </a:solidFill>
                  <a:latin typeface="+mn-lt"/>
                </a:rPr>
                <a:t>Unfallkosten</a:t>
              </a:r>
              <a:r>
                <a:rPr lang="en-US" altLang="de-DE" dirty="0">
                  <a:solidFill>
                    <a:schemeClr val="tx1"/>
                  </a:solidFill>
                  <a:latin typeface="+mn-lt"/>
                </a:rPr>
                <a:t>+ </a:t>
              </a:r>
              <a:r>
                <a:rPr lang="en-US" altLang="de-DE" dirty="0" err="1">
                  <a:solidFill>
                    <a:schemeClr val="tx1"/>
                  </a:solidFill>
                  <a:latin typeface="+mn-lt"/>
                </a:rPr>
                <a:t>Senkung</a:t>
              </a:r>
              <a:r>
                <a:rPr lang="en-US" altLang="de-DE" baseline="-25000" dirty="0" err="1">
                  <a:solidFill>
                    <a:schemeClr val="tx1"/>
                  </a:solidFill>
                  <a:latin typeface="+mn-lt"/>
                </a:rPr>
                <a:t>Umweltkosten</a:t>
              </a:r>
              <a:r>
                <a:rPr lang="en-US" altLang="de-DE" dirty="0">
                  <a:solidFill>
                    <a:schemeClr val="tx1"/>
                  </a:solidFill>
                  <a:latin typeface="+mn-lt"/>
                </a:rPr>
                <a:t> + </a:t>
              </a:r>
              <a:r>
                <a:rPr lang="en-US" altLang="de-DE" dirty="0" err="1">
                  <a:solidFill>
                    <a:schemeClr val="tx1"/>
                  </a:solidFill>
                  <a:latin typeface="+mn-lt"/>
                </a:rPr>
                <a:t>Senkung</a:t>
              </a:r>
              <a:r>
                <a:rPr lang="en-US" altLang="de-DE" baseline="-25000" dirty="0" err="1">
                  <a:solidFill>
                    <a:schemeClr val="tx1"/>
                  </a:solidFill>
                  <a:latin typeface="+mn-lt"/>
                </a:rPr>
                <a:t>Betriebskosten</a:t>
              </a:r>
              <a:endParaRPr lang="de-DE" altLang="de-DE" baseline="-25000" dirty="0">
                <a:solidFill>
                  <a:schemeClr val="tx1"/>
                </a:solidFill>
                <a:latin typeface="+mn-lt"/>
              </a:endParaRPr>
            </a:p>
          </p:txBody>
        </p:sp>
        <p:sp>
          <p:nvSpPr>
            <p:cNvPr id="7" name="Text Box 6"/>
            <p:cNvSpPr txBox="1">
              <a:spLocks noChangeArrowheads="1"/>
            </p:cNvSpPr>
            <p:nvPr/>
          </p:nvSpPr>
          <p:spPr bwMode="auto">
            <a:xfrm>
              <a:off x="1038450" y="3200400"/>
              <a:ext cx="7800167" cy="366713"/>
            </a:xfrm>
            <a:prstGeom prst="rect">
              <a:avLst/>
            </a:prstGeom>
            <a:no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spcBef>
                  <a:spcPct val="50000"/>
                </a:spcBef>
              </a:pPr>
              <a:r>
                <a:rPr lang="de-DE" altLang="de-DE" sz="1800" dirty="0">
                  <a:solidFill>
                    <a:schemeClr val="tx1"/>
                  </a:solidFill>
                  <a:latin typeface="Arial" panose="020B0604020202020204" pitchFamily="34" charset="0"/>
                </a:rPr>
                <a:t>       </a:t>
              </a:r>
              <a:r>
                <a:rPr lang="de-DE" altLang="de-DE" dirty="0">
                  <a:solidFill>
                    <a:schemeClr val="tx1"/>
                  </a:solidFill>
                  <a:latin typeface="+mn-lt"/>
                </a:rPr>
                <a:t>(Erhöhung </a:t>
              </a:r>
              <a:r>
                <a:rPr lang="de-DE" altLang="de-DE" dirty="0" smtClean="0">
                  <a:solidFill>
                    <a:schemeClr val="tx1"/>
                  </a:solidFill>
                  <a:latin typeface="+mn-lt"/>
                </a:rPr>
                <a:t>der) </a:t>
              </a:r>
              <a:r>
                <a:rPr lang="de-DE" altLang="de-DE" dirty="0">
                  <a:solidFill>
                    <a:schemeClr val="tx1"/>
                  </a:solidFill>
                  <a:latin typeface="+mn-lt"/>
                </a:rPr>
                <a:t>Investitionskosten</a:t>
              </a:r>
            </a:p>
          </p:txBody>
        </p:sp>
        <p:sp>
          <p:nvSpPr>
            <p:cNvPr id="8" name="Line 7"/>
            <p:cNvSpPr>
              <a:spLocks noChangeShapeType="1"/>
            </p:cNvSpPr>
            <p:nvPr/>
          </p:nvSpPr>
          <p:spPr bwMode="auto">
            <a:xfrm flipV="1">
              <a:off x="796705" y="3201161"/>
              <a:ext cx="7718879" cy="95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spTree>
    <p:extLst>
      <p:ext uri="{BB962C8B-B14F-4D97-AF65-F5344CB8AC3E}">
        <p14:creationId xmlns:p14="http://schemas.microsoft.com/office/powerpoint/2010/main" val="2392505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11"/>
          <p:cNvSpPr>
            <a:spLocks noGrp="1" noChangeArrowheads="1"/>
          </p:cNvSpPr>
          <p:nvPr>
            <p:ph type="subTitle" idx="1"/>
          </p:nvPr>
        </p:nvSpPr>
        <p:spPr/>
        <p:txBody>
          <a:bodyPr/>
          <a:lstStyle/>
          <a:p>
            <a:pPr fontAlgn="auto">
              <a:spcAft>
                <a:spcPts val="0"/>
              </a:spcAft>
              <a:defRPr/>
            </a:pPr>
            <a:r>
              <a:rPr lang="de-DE" altLang="de-DE" dirty="0" smtClean="0"/>
              <a:t>2021</a:t>
            </a:r>
            <a:endParaRPr lang="de-DE" altLang="de-DE" dirty="0" smtClean="0"/>
          </a:p>
        </p:txBody>
      </p:sp>
      <p:sp>
        <p:nvSpPr>
          <p:cNvPr id="2" name="Textplatzhalter 1"/>
          <p:cNvSpPr>
            <a:spLocks noGrp="1"/>
          </p:cNvSpPr>
          <p:nvPr>
            <p:ph type="body" sz="quarter" idx="10"/>
          </p:nvPr>
        </p:nvSpPr>
        <p:spPr>
          <a:xfrm>
            <a:off x="766763" y="3889375"/>
            <a:ext cx="7981950" cy="506413"/>
          </a:xfrm>
        </p:spPr>
        <p:txBody>
          <a:bodyPr/>
          <a:lstStyle/>
          <a:p>
            <a:pPr fontAlgn="auto">
              <a:spcAft>
                <a:spcPts val="0"/>
              </a:spcAft>
              <a:defRPr/>
            </a:pPr>
            <a:endParaRPr dirty="0"/>
          </a:p>
        </p:txBody>
      </p:sp>
      <p:sp>
        <p:nvSpPr>
          <p:cNvPr id="10244" name="Titel 1"/>
          <p:cNvSpPr>
            <a:spLocks noGrp="1"/>
          </p:cNvSpPr>
          <p:nvPr>
            <p:ph type="title"/>
          </p:nvPr>
        </p:nvSpPr>
        <p:spPr>
          <a:xfrm>
            <a:off x="766763" y="3392488"/>
            <a:ext cx="7981950" cy="485775"/>
          </a:xfrm>
        </p:spPr>
        <p:txBody>
          <a:bodyPr/>
          <a:lstStyle/>
          <a:p>
            <a:r>
              <a:rPr lang="de-DE" dirty="0"/>
              <a:t>Induzierter </a:t>
            </a:r>
            <a:r>
              <a:rPr lang="de-DE" dirty="0" smtClean="0"/>
              <a:t>Verkehr</a:t>
            </a:r>
            <a:endParaRPr lang="de-DE" altLang="de-DE" sz="2800" dirty="0" smtClean="0"/>
          </a:p>
        </p:txBody>
      </p:sp>
      <p:pic>
        <p:nvPicPr>
          <p:cNvPr id="5" name="Obraz 6">
            <a:extLst>
              <a:ext uri="{FF2B5EF4-FFF2-40B4-BE49-F238E27FC236}">
                <a16:creationId xmlns:a16="http://schemas.microsoft.com/office/drawing/2014/main" id="{03B8F423-BBF0-48A3-97CE-1598B4846AD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26181" y="5976692"/>
            <a:ext cx="1828800" cy="557911"/>
          </a:xfrm>
          <a:prstGeom prst="rect">
            <a:avLst/>
          </a:prstGeom>
        </p:spPr>
      </p:pic>
      <p:sp>
        <p:nvSpPr>
          <p:cNvPr id="6" name="Rechteck 5"/>
          <p:cNvSpPr/>
          <p:nvPr/>
        </p:nvSpPr>
        <p:spPr>
          <a:xfrm>
            <a:off x="5718972" y="5902400"/>
            <a:ext cx="1901027" cy="646331"/>
          </a:xfrm>
          <a:prstGeom prst="rect">
            <a:avLst/>
          </a:prstGeom>
        </p:spPr>
        <p:txBody>
          <a:bodyPr wrap="square">
            <a:spAutoFit/>
          </a:bodyPr>
          <a:lstStyle/>
          <a:p>
            <a:r>
              <a:rPr lang="en-GB" sz="1200" dirty="0">
                <a:solidFill>
                  <a:schemeClr val="bg1"/>
                </a:solidFill>
              </a:rPr>
              <a:t>Grant Agreement No.: </a:t>
            </a:r>
            <a:endParaRPr lang="en-GB" sz="1200" dirty="0" smtClean="0">
              <a:solidFill>
                <a:schemeClr val="bg1"/>
              </a:solidFill>
            </a:endParaRPr>
          </a:p>
          <a:p>
            <a:r>
              <a:rPr lang="en-GB" sz="1200" dirty="0" smtClean="0">
                <a:solidFill>
                  <a:schemeClr val="bg1"/>
                </a:solidFill>
              </a:rPr>
              <a:t>2019-1-PL01-K1203-065244</a:t>
            </a:r>
            <a:endParaRPr lang="en-GB" sz="1200" dirty="0">
              <a:solidFill>
                <a:schemeClr val="bg1"/>
              </a:solidFill>
            </a:endParaRPr>
          </a:p>
        </p:txBody>
      </p:sp>
    </p:spTree>
    <p:extLst>
      <p:ext uri="{BB962C8B-B14F-4D97-AF65-F5344CB8AC3E}">
        <p14:creationId xmlns:p14="http://schemas.microsoft.com/office/powerpoint/2010/main" val="1196190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ltLang="de-DE" dirty="0"/>
              <a:t>Phase 2: </a:t>
            </a:r>
            <a:r>
              <a:rPr lang="de-DE" altLang="de-DE" dirty="0" smtClean="0"/>
              <a:t>Planung </a:t>
            </a:r>
            <a:r>
              <a:rPr lang="de-DE" altLang="de-DE" dirty="0"/>
              <a:t>mit diesen </a:t>
            </a:r>
            <a:r>
              <a:rPr lang="de-DE" altLang="de-DE" dirty="0" smtClean="0"/>
              <a:t>Zahlen</a:t>
            </a:r>
            <a:endParaRPr lang="de-DE" dirty="0"/>
          </a:p>
        </p:txBody>
      </p:sp>
      <p:sp>
        <p:nvSpPr>
          <p:cNvPr id="3" name="Inhaltsplatzhalter 2"/>
          <p:cNvSpPr>
            <a:spLocks noGrp="1"/>
          </p:cNvSpPr>
          <p:nvPr>
            <p:ph sz="quarter" idx="10"/>
          </p:nvPr>
        </p:nvSpPr>
        <p:spPr/>
        <p:txBody>
          <a:bodyPr/>
          <a:lstStyle/>
          <a:p>
            <a:pPr>
              <a:spcBef>
                <a:spcPct val="25000"/>
              </a:spcBef>
            </a:pPr>
            <a:r>
              <a:rPr lang="de-DE" altLang="de-DE" dirty="0">
                <a:solidFill>
                  <a:srgbClr val="0B2A51"/>
                </a:solidFill>
              </a:rPr>
              <a:t>Planungsprognose</a:t>
            </a:r>
            <a:endParaRPr lang="de-DE" altLang="de-DE" dirty="0">
              <a:solidFill>
                <a:schemeClr val="tx1"/>
              </a:solidFill>
              <a:latin typeface="Arial" panose="020B0604020202020204" pitchFamily="34" charset="0"/>
            </a:endParaRPr>
          </a:p>
        </p:txBody>
      </p:sp>
      <p:grpSp>
        <p:nvGrpSpPr>
          <p:cNvPr id="23" name="Group 4"/>
          <p:cNvGrpSpPr>
            <a:grpSpLocks/>
          </p:cNvGrpSpPr>
          <p:nvPr/>
        </p:nvGrpSpPr>
        <p:grpSpPr bwMode="auto">
          <a:xfrm>
            <a:off x="609600" y="1905000"/>
            <a:ext cx="7924800" cy="3733800"/>
            <a:chOff x="384" y="1200"/>
            <a:chExt cx="4992" cy="2352"/>
          </a:xfrm>
        </p:grpSpPr>
        <p:sp>
          <p:nvSpPr>
            <p:cNvPr id="24" name="Freeform 5"/>
            <p:cNvSpPr>
              <a:spLocks/>
            </p:cNvSpPr>
            <p:nvPr/>
          </p:nvSpPr>
          <p:spPr bwMode="auto">
            <a:xfrm>
              <a:off x="384" y="1792"/>
              <a:ext cx="4992" cy="1232"/>
            </a:xfrm>
            <a:custGeom>
              <a:avLst/>
              <a:gdLst>
                <a:gd name="T0" fmla="*/ 1233 w 5157"/>
                <a:gd name="T1" fmla="*/ 3 h 1434"/>
                <a:gd name="T2" fmla="*/ 992 w 5157"/>
                <a:gd name="T3" fmla="*/ 3 h 1434"/>
                <a:gd name="T4" fmla="*/ 670 w 5157"/>
                <a:gd name="T5" fmla="*/ 3 h 1434"/>
                <a:gd name="T6" fmla="*/ 337 w 5157"/>
                <a:gd name="T7" fmla="*/ 3 h 1434"/>
                <a:gd name="T8" fmla="*/ 165 w 5157"/>
                <a:gd name="T9" fmla="*/ 3 h 1434"/>
                <a:gd name="T10" fmla="*/ 0 w 5157"/>
                <a:gd name="T11" fmla="*/ 3 h 1434"/>
                <a:gd name="T12" fmla="*/ 0 60000 65536"/>
                <a:gd name="T13" fmla="*/ 0 60000 65536"/>
                <a:gd name="T14" fmla="*/ 0 60000 65536"/>
                <a:gd name="T15" fmla="*/ 0 60000 65536"/>
                <a:gd name="T16" fmla="*/ 0 60000 65536"/>
                <a:gd name="T17" fmla="*/ 0 60000 65536"/>
                <a:gd name="T18" fmla="*/ 0 w 5157"/>
                <a:gd name="T19" fmla="*/ 0 h 1434"/>
                <a:gd name="T20" fmla="*/ 5157 w 5157"/>
                <a:gd name="T21" fmla="*/ 1434 h 1434"/>
              </a:gdLst>
              <a:ahLst/>
              <a:cxnLst>
                <a:cxn ang="T12">
                  <a:pos x="T0" y="T1"/>
                </a:cxn>
                <a:cxn ang="T13">
                  <a:pos x="T2" y="T3"/>
                </a:cxn>
                <a:cxn ang="T14">
                  <a:pos x="T4" y="T5"/>
                </a:cxn>
                <a:cxn ang="T15">
                  <a:pos x="T6" y="T7"/>
                </a:cxn>
                <a:cxn ang="T16">
                  <a:pos x="T8" y="T9"/>
                </a:cxn>
                <a:cxn ang="T17">
                  <a:pos x="T10" y="T11"/>
                </a:cxn>
              </a:cxnLst>
              <a:rect l="T18" t="T19" r="T20" b="T21"/>
              <a:pathLst>
                <a:path w="5157" h="1434">
                  <a:moveTo>
                    <a:pt x="5157" y="560"/>
                  </a:moveTo>
                  <a:cubicBezTo>
                    <a:pt x="4849" y="428"/>
                    <a:pt x="4541" y="296"/>
                    <a:pt x="4149" y="320"/>
                  </a:cubicBezTo>
                  <a:cubicBezTo>
                    <a:pt x="3757" y="344"/>
                    <a:pt x="3261" y="744"/>
                    <a:pt x="2805" y="704"/>
                  </a:cubicBezTo>
                  <a:cubicBezTo>
                    <a:pt x="2349" y="664"/>
                    <a:pt x="1765" y="0"/>
                    <a:pt x="1413" y="80"/>
                  </a:cubicBezTo>
                  <a:cubicBezTo>
                    <a:pt x="1061" y="160"/>
                    <a:pt x="929" y="958"/>
                    <a:pt x="693" y="1184"/>
                  </a:cubicBezTo>
                  <a:cubicBezTo>
                    <a:pt x="457" y="1410"/>
                    <a:pt x="145" y="1382"/>
                    <a:pt x="0" y="1434"/>
                  </a:cubicBezTo>
                </a:path>
              </a:pathLst>
            </a:custGeom>
            <a:noFill/>
            <a:ln w="203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de-DE"/>
            </a:p>
          </p:txBody>
        </p:sp>
        <p:sp>
          <p:nvSpPr>
            <p:cNvPr id="25" name="Rectangle 6"/>
            <p:cNvSpPr>
              <a:spLocks noChangeArrowheads="1"/>
            </p:cNvSpPr>
            <p:nvPr/>
          </p:nvSpPr>
          <p:spPr bwMode="auto">
            <a:xfrm>
              <a:off x="3447" y="1584"/>
              <a:ext cx="208" cy="144"/>
            </a:xfrm>
            <a:prstGeom prst="rect">
              <a:avLst/>
            </a:prstGeom>
            <a:solidFill>
              <a:srgbClr val="FFFF00"/>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26" name="Rectangle 7"/>
            <p:cNvSpPr>
              <a:spLocks noChangeArrowheads="1"/>
            </p:cNvSpPr>
            <p:nvPr/>
          </p:nvSpPr>
          <p:spPr bwMode="auto">
            <a:xfrm>
              <a:off x="4123" y="2976"/>
              <a:ext cx="104" cy="96"/>
            </a:xfrm>
            <a:prstGeom prst="rect">
              <a:avLst/>
            </a:prstGeom>
            <a:solidFill>
              <a:srgbClr val="FFFF00"/>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algn="ctr" eaLnBrk="1" hangingPunct="1">
                <a:spcBef>
                  <a:spcPct val="0"/>
                </a:spcBef>
              </a:pPr>
              <a:endParaRPr lang="de-DE" altLang="de-DE" sz="2400">
                <a:solidFill>
                  <a:schemeClr val="tx1"/>
                </a:solidFill>
                <a:latin typeface="Times New Roman" panose="02020603050405020304" pitchFamily="18" charset="0"/>
              </a:endParaRPr>
            </a:p>
          </p:txBody>
        </p:sp>
        <p:sp>
          <p:nvSpPr>
            <p:cNvPr id="27" name="Line 8"/>
            <p:cNvSpPr>
              <a:spLocks noChangeShapeType="1"/>
            </p:cNvSpPr>
            <p:nvPr/>
          </p:nvSpPr>
          <p:spPr bwMode="auto">
            <a:xfrm flipV="1">
              <a:off x="847" y="1200"/>
              <a:ext cx="2912" cy="235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sp>
          <p:nvSpPr>
            <p:cNvPr id="28" name="Rectangle 9"/>
            <p:cNvSpPr>
              <a:spLocks noChangeArrowheads="1"/>
            </p:cNvSpPr>
            <p:nvPr/>
          </p:nvSpPr>
          <p:spPr bwMode="auto">
            <a:xfrm>
              <a:off x="4123" y="3168"/>
              <a:ext cx="52" cy="96"/>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29" name="Rectangle 10"/>
            <p:cNvSpPr>
              <a:spLocks noChangeArrowheads="1"/>
            </p:cNvSpPr>
            <p:nvPr/>
          </p:nvSpPr>
          <p:spPr bwMode="auto">
            <a:xfrm>
              <a:off x="4123" y="2832"/>
              <a:ext cx="52" cy="96"/>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30" name="Rectangle 11"/>
            <p:cNvSpPr>
              <a:spLocks noChangeArrowheads="1"/>
            </p:cNvSpPr>
            <p:nvPr/>
          </p:nvSpPr>
          <p:spPr bwMode="auto">
            <a:xfrm>
              <a:off x="3811" y="2928"/>
              <a:ext cx="156" cy="96"/>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31" name="Rectangle 12"/>
            <p:cNvSpPr>
              <a:spLocks noChangeArrowheads="1"/>
            </p:cNvSpPr>
            <p:nvPr/>
          </p:nvSpPr>
          <p:spPr bwMode="auto">
            <a:xfrm>
              <a:off x="4227" y="3120"/>
              <a:ext cx="52" cy="144"/>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32" name="Line 13"/>
            <p:cNvSpPr>
              <a:spLocks noChangeShapeType="1"/>
            </p:cNvSpPr>
            <p:nvPr/>
          </p:nvSpPr>
          <p:spPr bwMode="auto">
            <a:xfrm flipH="1" flipV="1">
              <a:off x="3343" y="1536"/>
              <a:ext cx="52"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sp>
          <p:nvSpPr>
            <p:cNvPr id="33" name="Text Box 14"/>
            <p:cNvSpPr txBox="1">
              <a:spLocks noChangeArrowheads="1"/>
            </p:cNvSpPr>
            <p:nvPr/>
          </p:nvSpPr>
          <p:spPr bwMode="auto">
            <a:xfrm>
              <a:off x="4245" y="2688"/>
              <a:ext cx="507" cy="220"/>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algn="ctr" eaLnBrk="1" hangingPunct="1">
                <a:spcBef>
                  <a:spcPct val="50000"/>
                </a:spcBef>
              </a:pPr>
              <a:r>
                <a:rPr lang="de-DE" altLang="de-DE">
                  <a:solidFill>
                    <a:schemeClr val="tx1"/>
                  </a:solidFill>
                </a:rPr>
                <a:t>Dorf</a:t>
              </a:r>
              <a:r>
                <a:rPr lang="de-DE" altLang="de-DE">
                  <a:solidFill>
                    <a:schemeClr val="tx1"/>
                  </a:solidFill>
                  <a:latin typeface="Arial" panose="020B0604020202020204" pitchFamily="34" charset="0"/>
                </a:rPr>
                <a:t> </a:t>
              </a:r>
              <a:endParaRPr lang="de-DE" altLang="de-DE" sz="2400">
                <a:solidFill>
                  <a:schemeClr val="tx1"/>
                </a:solidFill>
                <a:latin typeface="Arial" panose="020B0604020202020204" pitchFamily="34" charset="0"/>
              </a:endParaRPr>
            </a:p>
          </p:txBody>
        </p:sp>
        <p:sp>
          <p:nvSpPr>
            <p:cNvPr id="34" name="Text Box 15"/>
            <p:cNvSpPr txBox="1">
              <a:spLocks noChangeArrowheads="1"/>
            </p:cNvSpPr>
            <p:nvPr/>
          </p:nvSpPr>
          <p:spPr bwMode="auto">
            <a:xfrm>
              <a:off x="3717" y="1440"/>
              <a:ext cx="912" cy="220"/>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algn="ctr" eaLnBrk="1" hangingPunct="1">
                <a:spcBef>
                  <a:spcPct val="50000"/>
                </a:spcBef>
              </a:pPr>
              <a:r>
                <a:rPr lang="de-DE" altLang="de-DE">
                  <a:solidFill>
                    <a:schemeClr val="tx1"/>
                  </a:solidFill>
                </a:rPr>
                <a:t>Große Stadt</a:t>
              </a:r>
            </a:p>
          </p:txBody>
        </p:sp>
        <p:sp>
          <p:nvSpPr>
            <p:cNvPr id="35" name="Rectangle 16"/>
            <p:cNvSpPr>
              <a:spLocks noChangeArrowheads="1"/>
            </p:cNvSpPr>
            <p:nvPr/>
          </p:nvSpPr>
          <p:spPr bwMode="auto">
            <a:xfrm>
              <a:off x="3915" y="3072"/>
              <a:ext cx="52" cy="96"/>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grpSp>
          <p:nvGrpSpPr>
            <p:cNvPr id="36" name="Group 17"/>
            <p:cNvGrpSpPr>
              <a:grpSpLocks/>
            </p:cNvGrpSpPr>
            <p:nvPr/>
          </p:nvGrpSpPr>
          <p:grpSpPr bwMode="auto">
            <a:xfrm>
              <a:off x="3083" y="1728"/>
              <a:ext cx="520" cy="288"/>
              <a:chOff x="3302" y="1536"/>
              <a:chExt cx="520" cy="288"/>
            </a:xfrm>
          </p:grpSpPr>
          <p:sp>
            <p:nvSpPr>
              <p:cNvPr id="37" name="Rectangle 18"/>
              <p:cNvSpPr>
                <a:spLocks noChangeArrowheads="1"/>
              </p:cNvSpPr>
              <p:nvPr/>
            </p:nvSpPr>
            <p:spPr bwMode="auto">
              <a:xfrm>
                <a:off x="3302" y="1632"/>
                <a:ext cx="104" cy="144"/>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38" name="Rectangle 19"/>
              <p:cNvSpPr>
                <a:spLocks noChangeArrowheads="1"/>
              </p:cNvSpPr>
              <p:nvPr/>
            </p:nvSpPr>
            <p:spPr bwMode="auto">
              <a:xfrm>
                <a:off x="3562" y="1728"/>
                <a:ext cx="52" cy="96"/>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39" name="Rectangle 20"/>
              <p:cNvSpPr>
                <a:spLocks noChangeArrowheads="1"/>
              </p:cNvSpPr>
              <p:nvPr/>
            </p:nvSpPr>
            <p:spPr bwMode="auto">
              <a:xfrm>
                <a:off x="3770" y="1584"/>
                <a:ext cx="52" cy="96"/>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40" name="Rectangle 21"/>
              <p:cNvSpPr>
                <a:spLocks noChangeArrowheads="1"/>
              </p:cNvSpPr>
              <p:nvPr/>
            </p:nvSpPr>
            <p:spPr bwMode="auto">
              <a:xfrm>
                <a:off x="3510" y="1536"/>
                <a:ext cx="52" cy="96"/>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algn="ctr" eaLnBrk="1" hangingPunct="1">
                  <a:spcBef>
                    <a:spcPct val="0"/>
                  </a:spcBef>
                </a:pPr>
                <a:endParaRPr lang="de-DE" altLang="de-DE" sz="2400">
                  <a:solidFill>
                    <a:schemeClr val="tx1"/>
                  </a:solidFill>
                  <a:latin typeface="Times New Roman" panose="02020603050405020304" pitchFamily="18" charset="0"/>
                </a:endParaRPr>
              </a:p>
            </p:txBody>
          </p:sp>
          <p:sp>
            <p:nvSpPr>
              <p:cNvPr id="41" name="Rectangle 22"/>
              <p:cNvSpPr>
                <a:spLocks noChangeArrowheads="1"/>
              </p:cNvSpPr>
              <p:nvPr/>
            </p:nvSpPr>
            <p:spPr bwMode="auto">
              <a:xfrm>
                <a:off x="3458" y="1680"/>
                <a:ext cx="52" cy="96"/>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grpSp>
      </p:grpSp>
      <p:grpSp>
        <p:nvGrpSpPr>
          <p:cNvPr id="42" name="Gruppieren 41"/>
          <p:cNvGrpSpPr/>
          <p:nvPr/>
        </p:nvGrpSpPr>
        <p:grpSpPr>
          <a:xfrm>
            <a:off x="2711450" y="4541838"/>
            <a:ext cx="5746750" cy="1477962"/>
            <a:chOff x="2711450" y="4541838"/>
            <a:chExt cx="5746750" cy="1477962"/>
          </a:xfrm>
        </p:grpSpPr>
        <p:sp>
          <p:nvSpPr>
            <p:cNvPr id="43" name="Line 23"/>
            <p:cNvSpPr>
              <a:spLocks noChangeShapeType="1"/>
            </p:cNvSpPr>
            <p:nvPr/>
          </p:nvSpPr>
          <p:spPr bwMode="auto">
            <a:xfrm flipV="1">
              <a:off x="6343650" y="4694238"/>
              <a:ext cx="165100" cy="4572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sp>
          <p:nvSpPr>
            <p:cNvPr id="44" name="Line 24"/>
            <p:cNvSpPr>
              <a:spLocks noChangeShapeType="1"/>
            </p:cNvSpPr>
            <p:nvPr/>
          </p:nvSpPr>
          <p:spPr bwMode="auto">
            <a:xfrm flipH="1" flipV="1">
              <a:off x="2711450" y="4541838"/>
              <a:ext cx="3632200" cy="6096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sp>
          <p:nvSpPr>
            <p:cNvPr id="45" name="Line 25"/>
            <p:cNvSpPr>
              <a:spLocks noChangeShapeType="1"/>
            </p:cNvSpPr>
            <p:nvPr/>
          </p:nvSpPr>
          <p:spPr bwMode="auto">
            <a:xfrm>
              <a:off x="6343650" y="5151438"/>
              <a:ext cx="2114550" cy="86836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grpSp>
      <p:sp>
        <p:nvSpPr>
          <p:cNvPr id="46" name="Line 26"/>
          <p:cNvSpPr>
            <a:spLocks noChangeShapeType="1"/>
          </p:cNvSpPr>
          <p:nvPr/>
        </p:nvSpPr>
        <p:spPr bwMode="auto">
          <a:xfrm>
            <a:off x="5377402" y="2725947"/>
            <a:ext cx="1131348" cy="1968291"/>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grpSp>
        <p:nvGrpSpPr>
          <p:cNvPr id="47" name="Gruppieren 46"/>
          <p:cNvGrpSpPr/>
          <p:nvPr/>
        </p:nvGrpSpPr>
        <p:grpSpPr>
          <a:xfrm>
            <a:off x="762000" y="3352800"/>
            <a:ext cx="7637463" cy="2419350"/>
            <a:chOff x="762000" y="3352800"/>
            <a:chExt cx="7637463" cy="2419350"/>
          </a:xfrm>
        </p:grpSpPr>
        <p:sp>
          <p:nvSpPr>
            <p:cNvPr id="48" name="Text Box 27"/>
            <p:cNvSpPr txBox="1">
              <a:spLocks noChangeArrowheads="1"/>
            </p:cNvSpPr>
            <p:nvPr/>
          </p:nvSpPr>
          <p:spPr bwMode="auto">
            <a:xfrm>
              <a:off x="3030538" y="4648200"/>
              <a:ext cx="2227262" cy="361950"/>
            </a:xfrm>
            <a:prstGeom prst="rect">
              <a:avLst/>
            </a:prstGeom>
            <a:solidFill>
              <a:srgbClr val="CCFFCC"/>
            </a:solidFill>
            <a:ln w="25400">
              <a:solidFill>
                <a:schemeClr val="tx2"/>
              </a:solidFill>
              <a:miter lim="800000"/>
              <a:headEnd/>
              <a:tailEnd/>
            </a:ln>
          </p:spPr>
          <p:txBody>
            <a:bodyPr>
              <a:spAutoFit/>
            </a:bodyP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algn="ctr" eaLnBrk="1" hangingPunct="1">
                <a:spcBef>
                  <a:spcPct val="50000"/>
                </a:spcBef>
              </a:pPr>
              <a:r>
                <a:rPr lang="de-DE" altLang="de-DE">
                  <a:solidFill>
                    <a:schemeClr val="tx1"/>
                  </a:solidFill>
                </a:rPr>
                <a:t>5 000 Fzg. normal</a:t>
              </a:r>
            </a:p>
          </p:txBody>
        </p:sp>
        <p:sp>
          <p:nvSpPr>
            <p:cNvPr id="49" name="Text Box 28"/>
            <p:cNvSpPr txBox="1">
              <a:spLocks noChangeArrowheads="1"/>
            </p:cNvSpPr>
            <p:nvPr/>
          </p:nvSpPr>
          <p:spPr bwMode="auto">
            <a:xfrm>
              <a:off x="762000" y="5105400"/>
              <a:ext cx="2227263" cy="361950"/>
            </a:xfrm>
            <a:prstGeom prst="rect">
              <a:avLst/>
            </a:prstGeom>
            <a:solidFill>
              <a:srgbClr val="CCFFCC"/>
            </a:solidFill>
            <a:ln w="25400">
              <a:solidFill>
                <a:schemeClr val="tx2"/>
              </a:solidFill>
              <a:miter lim="800000"/>
              <a:headEnd/>
              <a:tailEnd/>
            </a:ln>
          </p:spPr>
          <p:txBody>
            <a:bodyPr>
              <a:spAutoFit/>
            </a:bodyP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algn="ctr" eaLnBrk="1" hangingPunct="1">
                <a:spcBef>
                  <a:spcPct val="50000"/>
                </a:spcBef>
              </a:pPr>
              <a:r>
                <a:rPr lang="de-DE" altLang="de-DE">
                  <a:solidFill>
                    <a:schemeClr val="tx1"/>
                  </a:solidFill>
                </a:rPr>
                <a:t>50 000 Fzg. normal</a:t>
              </a:r>
            </a:p>
          </p:txBody>
        </p:sp>
        <p:sp>
          <p:nvSpPr>
            <p:cNvPr id="50" name="Text Box 29"/>
            <p:cNvSpPr txBox="1">
              <a:spLocks noChangeArrowheads="1"/>
            </p:cNvSpPr>
            <p:nvPr/>
          </p:nvSpPr>
          <p:spPr bwMode="auto">
            <a:xfrm>
              <a:off x="6172200" y="5410200"/>
              <a:ext cx="2227263" cy="361950"/>
            </a:xfrm>
            <a:prstGeom prst="rect">
              <a:avLst/>
            </a:prstGeom>
            <a:solidFill>
              <a:srgbClr val="CCFFCC"/>
            </a:solidFill>
            <a:ln w="25400">
              <a:solidFill>
                <a:schemeClr val="tx2"/>
              </a:solidFill>
              <a:miter lim="800000"/>
              <a:headEnd/>
              <a:tailEnd/>
            </a:ln>
          </p:spPr>
          <p:txBody>
            <a:bodyPr>
              <a:spAutoFit/>
            </a:bodyP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algn="ctr" eaLnBrk="1" hangingPunct="1">
                <a:spcBef>
                  <a:spcPct val="50000"/>
                </a:spcBef>
              </a:pPr>
              <a:r>
                <a:rPr lang="de-DE" altLang="de-DE">
                  <a:solidFill>
                    <a:schemeClr val="tx1"/>
                  </a:solidFill>
                </a:rPr>
                <a:t>5 000 Fzg. normal</a:t>
              </a:r>
            </a:p>
          </p:txBody>
        </p:sp>
        <p:sp>
          <p:nvSpPr>
            <p:cNvPr id="51" name="Text Box 30"/>
            <p:cNvSpPr txBox="1">
              <a:spLocks noChangeArrowheads="1"/>
            </p:cNvSpPr>
            <p:nvPr/>
          </p:nvSpPr>
          <p:spPr bwMode="auto">
            <a:xfrm>
              <a:off x="2590800" y="3352800"/>
              <a:ext cx="2227263" cy="361950"/>
            </a:xfrm>
            <a:prstGeom prst="rect">
              <a:avLst/>
            </a:prstGeom>
            <a:solidFill>
              <a:srgbClr val="CCFFCC"/>
            </a:solidFill>
            <a:ln w="25400">
              <a:solidFill>
                <a:schemeClr val="tx2"/>
              </a:solidFill>
              <a:miter lim="800000"/>
              <a:headEnd/>
              <a:tailEnd/>
            </a:ln>
          </p:spPr>
          <p:txBody>
            <a:bodyPr>
              <a:spAutoFit/>
            </a:bodyP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algn="ctr" eaLnBrk="1" hangingPunct="1">
                <a:spcBef>
                  <a:spcPct val="50000"/>
                </a:spcBef>
              </a:pPr>
              <a:r>
                <a:rPr lang="de-DE" altLang="de-DE">
                  <a:solidFill>
                    <a:schemeClr val="tx1"/>
                  </a:solidFill>
                </a:rPr>
                <a:t>55 000 Fzg. normal</a:t>
              </a:r>
            </a:p>
          </p:txBody>
        </p:sp>
        <p:sp>
          <p:nvSpPr>
            <p:cNvPr id="52" name="Text Box 31"/>
            <p:cNvSpPr txBox="1">
              <a:spLocks noChangeArrowheads="1"/>
            </p:cNvSpPr>
            <p:nvPr/>
          </p:nvSpPr>
          <p:spPr bwMode="auto">
            <a:xfrm>
              <a:off x="5316538" y="3352800"/>
              <a:ext cx="2227262" cy="361950"/>
            </a:xfrm>
            <a:prstGeom prst="rect">
              <a:avLst/>
            </a:prstGeom>
            <a:solidFill>
              <a:srgbClr val="CCFFCC"/>
            </a:solidFill>
            <a:ln w="25400">
              <a:solidFill>
                <a:schemeClr val="tx2"/>
              </a:solidFill>
              <a:miter lim="800000"/>
              <a:headEnd/>
              <a:tailEnd/>
            </a:ln>
          </p:spPr>
          <p:txBody>
            <a:bodyPr>
              <a:spAutoFit/>
            </a:bodyP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algn="ctr" eaLnBrk="1" hangingPunct="1">
                <a:spcBef>
                  <a:spcPct val="50000"/>
                </a:spcBef>
              </a:pPr>
              <a:r>
                <a:rPr lang="de-DE" altLang="de-DE">
                  <a:solidFill>
                    <a:schemeClr val="tx1"/>
                  </a:solidFill>
                </a:rPr>
                <a:t>45 000 Fzg. normal</a:t>
              </a:r>
            </a:p>
          </p:txBody>
        </p:sp>
      </p:grpSp>
    </p:spTree>
    <p:extLst>
      <p:ext uri="{BB962C8B-B14F-4D97-AF65-F5344CB8AC3E}">
        <p14:creationId xmlns:p14="http://schemas.microsoft.com/office/powerpoint/2010/main" val="9515439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ltLang="de-DE" dirty="0"/>
              <a:t>Phase </a:t>
            </a:r>
            <a:r>
              <a:rPr lang="de-DE" altLang="de-DE" dirty="0" smtClean="0"/>
              <a:t>3: Dynamische </a:t>
            </a:r>
            <a:r>
              <a:rPr lang="de-DE" altLang="de-DE" dirty="0"/>
              <a:t>Effekte</a:t>
            </a:r>
            <a:endParaRPr lang="de-DE" dirty="0"/>
          </a:p>
        </p:txBody>
      </p:sp>
      <p:sp>
        <p:nvSpPr>
          <p:cNvPr id="3" name="Inhaltsplatzhalter 2"/>
          <p:cNvSpPr>
            <a:spLocks noGrp="1"/>
          </p:cNvSpPr>
          <p:nvPr>
            <p:ph sz="quarter" idx="10"/>
          </p:nvPr>
        </p:nvSpPr>
        <p:spPr/>
        <p:txBody>
          <a:bodyPr/>
          <a:lstStyle/>
          <a:p>
            <a:pPr>
              <a:spcBef>
                <a:spcPct val="25000"/>
              </a:spcBef>
            </a:pPr>
            <a:r>
              <a:rPr lang="de-DE" altLang="de-DE" dirty="0">
                <a:solidFill>
                  <a:srgbClr val="0B2A51"/>
                </a:solidFill>
              </a:rPr>
              <a:t>Zählung (3 Jahre nach dem </a:t>
            </a:r>
            <a:r>
              <a:rPr lang="de-DE" altLang="de-DE" dirty="0" smtClean="0">
                <a:solidFill>
                  <a:srgbClr val="0B2A51"/>
                </a:solidFill>
              </a:rPr>
              <a:t>Bau)</a:t>
            </a:r>
          </a:p>
          <a:p>
            <a:pPr>
              <a:spcBef>
                <a:spcPct val="25000"/>
              </a:spcBef>
            </a:pPr>
            <a:r>
              <a:rPr lang="de-DE" altLang="de-DE" dirty="0" smtClean="0">
                <a:solidFill>
                  <a:srgbClr val="0B2A51"/>
                </a:solidFill>
              </a:rPr>
              <a:t>Marktwirtschaft</a:t>
            </a:r>
            <a:r>
              <a:rPr lang="de-DE" altLang="de-DE" dirty="0">
                <a:solidFill>
                  <a:srgbClr val="0B2A51"/>
                </a:solidFill>
              </a:rPr>
              <a:t>, Raumänderungen, </a:t>
            </a:r>
            <a:r>
              <a:rPr lang="de-DE" altLang="de-DE" dirty="0" smtClean="0">
                <a:solidFill>
                  <a:srgbClr val="0B2A51"/>
                </a:solidFill>
              </a:rPr>
              <a:t/>
            </a:r>
            <a:br>
              <a:rPr lang="de-DE" altLang="de-DE" dirty="0" smtClean="0">
                <a:solidFill>
                  <a:srgbClr val="0B2A51"/>
                </a:solidFill>
              </a:rPr>
            </a:br>
            <a:r>
              <a:rPr lang="de-DE" altLang="de-DE" dirty="0" smtClean="0">
                <a:solidFill>
                  <a:srgbClr val="0B2A51"/>
                </a:solidFill>
              </a:rPr>
              <a:t>mehr </a:t>
            </a:r>
            <a:r>
              <a:rPr lang="de-DE" altLang="de-DE" dirty="0">
                <a:solidFill>
                  <a:srgbClr val="0B2A51"/>
                </a:solidFill>
              </a:rPr>
              <a:t>und längerer Verkehr</a:t>
            </a:r>
          </a:p>
        </p:txBody>
      </p:sp>
      <p:grpSp>
        <p:nvGrpSpPr>
          <p:cNvPr id="23" name="Group 4"/>
          <p:cNvGrpSpPr>
            <a:grpSpLocks/>
          </p:cNvGrpSpPr>
          <p:nvPr/>
        </p:nvGrpSpPr>
        <p:grpSpPr bwMode="auto">
          <a:xfrm>
            <a:off x="609600" y="1905000"/>
            <a:ext cx="7924800" cy="3733800"/>
            <a:chOff x="384" y="1200"/>
            <a:chExt cx="4992" cy="2352"/>
          </a:xfrm>
        </p:grpSpPr>
        <p:sp>
          <p:nvSpPr>
            <p:cNvPr id="24" name="Freeform 5"/>
            <p:cNvSpPr>
              <a:spLocks/>
            </p:cNvSpPr>
            <p:nvPr/>
          </p:nvSpPr>
          <p:spPr bwMode="auto">
            <a:xfrm>
              <a:off x="384" y="1792"/>
              <a:ext cx="4992" cy="1232"/>
            </a:xfrm>
            <a:custGeom>
              <a:avLst/>
              <a:gdLst>
                <a:gd name="T0" fmla="*/ 1233 w 5157"/>
                <a:gd name="T1" fmla="*/ 3 h 1434"/>
                <a:gd name="T2" fmla="*/ 992 w 5157"/>
                <a:gd name="T3" fmla="*/ 3 h 1434"/>
                <a:gd name="T4" fmla="*/ 670 w 5157"/>
                <a:gd name="T5" fmla="*/ 3 h 1434"/>
                <a:gd name="T6" fmla="*/ 337 w 5157"/>
                <a:gd name="T7" fmla="*/ 3 h 1434"/>
                <a:gd name="T8" fmla="*/ 165 w 5157"/>
                <a:gd name="T9" fmla="*/ 3 h 1434"/>
                <a:gd name="T10" fmla="*/ 0 w 5157"/>
                <a:gd name="T11" fmla="*/ 3 h 1434"/>
                <a:gd name="T12" fmla="*/ 0 60000 65536"/>
                <a:gd name="T13" fmla="*/ 0 60000 65536"/>
                <a:gd name="T14" fmla="*/ 0 60000 65536"/>
                <a:gd name="T15" fmla="*/ 0 60000 65536"/>
                <a:gd name="T16" fmla="*/ 0 60000 65536"/>
                <a:gd name="T17" fmla="*/ 0 60000 65536"/>
                <a:gd name="T18" fmla="*/ 0 w 5157"/>
                <a:gd name="T19" fmla="*/ 0 h 1434"/>
                <a:gd name="T20" fmla="*/ 5157 w 5157"/>
                <a:gd name="T21" fmla="*/ 1434 h 1434"/>
              </a:gdLst>
              <a:ahLst/>
              <a:cxnLst>
                <a:cxn ang="T12">
                  <a:pos x="T0" y="T1"/>
                </a:cxn>
                <a:cxn ang="T13">
                  <a:pos x="T2" y="T3"/>
                </a:cxn>
                <a:cxn ang="T14">
                  <a:pos x="T4" y="T5"/>
                </a:cxn>
                <a:cxn ang="T15">
                  <a:pos x="T6" y="T7"/>
                </a:cxn>
                <a:cxn ang="T16">
                  <a:pos x="T8" y="T9"/>
                </a:cxn>
                <a:cxn ang="T17">
                  <a:pos x="T10" y="T11"/>
                </a:cxn>
              </a:cxnLst>
              <a:rect l="T18" t="T19" r="T20" b="T21"/>
              <a:pathLst>
                <a:path w="5157" h="1434">
                  <a:moveTo>
                    <a:pt x="5157" y="560"/>
                  </a:moveTo>
                  <a:cubicBezTo>
                    <a:pt x="4849" y="428"/>
                    <a:pt x="4541" y="296"/>
                    <a:pt x="4149" y="320"/>
                  </a:cubicBezTo>
                  <a:cubicBezTo>
                    <a:pt x="3757" y="344"/>
                    <a:pt x="3261" y="744"/>
                    <a:pt x="2805" y="704"/>
                  </a:cubicBezTo>
                  <a:cubicBezTo>
                    <a:pt x="2349" y="664"/>
                    <a:pt x="1765" y="0"/>
                    <a:pt x="1413" y="80"/>
                  </a:cubicBezTo>
                  <a:cubicBezTo>
                    <a:pt x="1061" y="160"/>
                    <a:pt x="929" y="958"/>
                    <a:pt x="693" y="1184"/>
                  </a:cubicBezTo>
                  <a:cubicBezTo>
                    <a:pt x="457" y="1410"/>
                    <a:pt x="145" y="1382"/>
                    <a:pt x="0" y="1434"/>
                  </a:cubicBezTo>
                </a:path>
              </a:pathLst>
            </a:custGeom>
            <a:noFill/>
            <a:ln w="2032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de-DE"/>
            </a:p>
          </p:txBody>
        </p:sp>
        <p:sp>
          <p:nvSpPr>
            <p:cNvPr id="25" name="Rectangle 6"/>
            <p:cNvSpPr>
              <a:spLocks noChangeArrowheads="1"/>
            </p:cNvSpPr>
            <p:nvPr/>
          </p:nvSpPr>
          <p:spPr bwMode="auto">
            <a:xfrm>
              <a:off x="3447" y="1584"/>
              <a:ext cx="208" cy="144"/>
            </a:xfrm>
            <a:prstGeom prst="rect">
              <a:avLst/>
            </a:prstGeom>
            <a:solidFill>
              <a:srgbClr val="FFFF00"/>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26" name="Rectangle 7"/>
            <p:cNvSpPr>
              <a:spLocks noChangeArrowheads="1"/>
            </p:cNvSpPr>
            <p:nvPr/>
          </p:nvSpPr>
          <p:spPr bwMode="auto">
            <a:xfrm>
              <a:off x="4123" y="2976"/>
              <a:ext cx="104" cy="96"/>
            </a:xfrm>
            <a:prstGeom prst="rect">
              <a:avLst/>
            </a:prstGeom>
            <a:solidFill>
              <a:srgbClr val="FFFF00"/>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algn="ctr" eaLnBrk="1" hangingPunct="1">
                <a:spcBef>
                  <a:spcPct val="0"/>
                </a:spcBef>
              </a:pPr>
              <a:endParaRPr lang="de-DE" altLang="de-DE" sz="2400">
                <a:solidFill>
                  <a:schemeClr val="tx1"/>
                </a:solidFill>
                <a:latin typeface="Times New Roman" panose="02020603050405020304" pitchFamily="18" charset="0"/>
              </a:endParaRPr>
            </a:p>
          </p:txBody>
        </p:sp>
        <p:sp>
          <p:nvSpPr>
            <p:cNvPr id="27" name="Line 8"/>
            <p:cNvSpPr>
              <a:spLocks noChangeShapeType="1"/>
            </p:cNvSpPr>
            <p:nvPr/>
          </p:nvSpPr>
          <p:spPr bwMode="auto">
            <a:xfrm flipV="1">
              <a:off x="847" y="1200"/>
              <a:ext cx="2912" cy="2352"/>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sp>
          <p:nvSpPr>
            <p:cNvPr id="28" name="Rectangle 9"/>
            <p:cNvSpPr>
              <a:spLocks noChangeArrowheads="1"/>
            </p:cNvSpPr>
            <p:nvPr/>
          </p:nvSpPr>
          <p:spPr bwMode="auto">
            <a:xfrm>
              <a:off x="4123" y="3168"/>
              <a:ext cx="52" cy="96"/>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29" name="Rectangle 10"/>
            <p:cNvSpPr>
              <a:spLocks noChangeArrowheads="1"/>
            </p:cNvSpPr>
            <p:nvPr/>
          </p:nvSpPr>
          <p:spPr bwMode="auto">
            <a:xfrm>
              <a:off x="4123" y="2832"/>
              <a:ext cx="52" cy="96"/>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30" name="Rectangle 11"/>
            <p:cNvSpPr>
              <a:spLocks noChangeArrowheads="1"/>
            </p:cNvSpPr>
            <p:nvPr/>
          </p:nvSpPr>
          <p:spPr bwMode="auto">
            <a:xfrm>
              <a:off x="3811" y="2928"/>
              <a:ext cx="156" cy="96"/>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31" name="Rectangle 12"/>
            <p:cNvSpPr>
              <a:spLocks noChangeArrowheads="1"/>
            </p:cNvSpPr>
            <p:nvPr/>
          </p:nvSpPr>
          <p:spPr bwMode="auto">
            <a:xfrm>
              <a:off x="4227" y="3120"/>
              <a:ext cx="52" cy="144"/>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32" name="Line 13"/>
            <p:cNvSpPr>
              <a:spLocks noChangeShapeType="1"/>
            </p:cNvSpPr>
            <p:nvPr/>
          </p:nvSpPr>
          <p:spPr bwMode="auto">
            <a:xfrm flipH="1" flipV="1">
              <a:off x="3343" y="1536"/>
              <a:ext cx="52"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sp>
          <p:nvSpPr>
            <p:cNvPr id="33" name="Text Box 14"/>
            <p:cNvSpPr txBox="1">
              <a:spLocks noChangeArrowheads="1"/>
            </p:cNvSpPr>
            <p:nvPr/>
          </p:nvSpPr>
          <p:spPr bwMode="auto">
            <a:xfrm>
              <a:off x="4245" y="2688"/>
              <a:ext cx="507" cy="220"/>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algn="ctr" eaLnBrk="1" hangingPunct="1">
                <a:spcBef>
                  <a:spcPct val="50000"/>
                </a:spcBef>
              </a:pPr>
              <a:r>
                <a:rPr lang="de-DE" altLang="de-DE">
                  <a:solidFill>
                    <a:schemeClr val="tx1"/>
                  </a:solidFill>
                </a:rPr>
                <a:t>Dorf</a:t>
              </a:r>
              <a:r>
                <a:rPr lang="de-DE" altLang="de-DE">
                  <a:solidFill>
                    <a:schemeClr val="tx1"/>
                  </a:solidFill>
                  <a:latin typeface="Arial" panose="020B0604020202020204" pitchFamily="34" charset="0"/>
                </a:rPr>
                <a:t> </a:t>
              </a:r>
              <a:endParaRPr lang="de-DE" altLang="de-DE" sz="2400">
                <a:solidFill>
                  <a:schemeClr val="tx1"/>
                </a:solidFill>
                <a:latin typeface="Arial" panose="020B0604020202020204" pitchFamily="34" charset="0"/>
              </a:endParaRPr>
            </a:p>
          </p:txBody>
        </p:sp>
        <p:sp>
          <p:nvSpPr>
            <p:cNvPr id="34" name="Text Box 15"/>
            <p:cNvSpPr txBox="1">
              <a:spLocks noChangeArrowheads="1"/>
            </p:cNvSpPr>
            <p:nvPr/>
          </p:nvSpPr>
          <p:spPr bwMode="auto">
            <a:xfrm>
              <a:off x="3717" y="1440"/>
              <a:ext cx="912" cy="220"/>
            </a:xfrm>
            <a:prstGeom prst="rect">
              <a:avLst/>
            </a:prstGeom>
            <a:noFill/>
            <a:ln w="12700">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algn="ctr" eaLnBrk="1" hangingPunct="1">
                <a:spcBef>
                  <a:spcPct val="50000"/>
                </a:spcBef>
              </a:pPr>
              <a:r>
                <a:rPr lang="de-DE" altLang="de-DE">
                  <a:solidFill>
                    <a:schemeClr val="tx1"/>
                  </a:solidFill>
                </a:rPr>
                <a:t>Große Stadt</a:t>
              </a:r>
            </a:p>
          </p:txBody>
        </p:sp>
        <p:sp>
          <p:nvSpPr>
            <p:cNvPr id="35" name="Rectangle 16"/>
            <p:cNvSpPr>
              <a:spLocks noChangeArrowheads="1"/>
            </p:cNvSpPr>
            <p:nvPr/>
          </p:nvSpPr>
          <p:spPr bwMode="auto">
            <a:xfrm>
              <a:off x="3915" y="3072"/>
              <a:ext cx="52" cy="96"/>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grpSp>
          <p:nvGrpSpPr>
            <p:cNvPr id="36" name="Group 17"/>
            <p:cNvGrpSpPr>
              <a:grpSpLocks/>
            </p:cNvGrpSpPr>
            <p:nvPr/>
          </p:nvGrpSpPr>
          <p:grpSpPr bwMode="auto">
            <a:xfrm>
              <a:off x="3083" y="1728"/>
              <a:ext cx="520" cy="288"/>
              <a:chOff x="3302" y="1536"/>
              <a:chExt cx="520" cy="288"/>
            </a:xfrm>
          </p:grpSpPr>
          <p:sp>
            <p:nvSpPr>
              <p:cNvPr id="37" name="Rectangle 18"/>
              <p:cNvSpPr>
                <a:spLocks noChangeArrowheads="1"/>
              </p:cNvSpPr>
              <p:nvPr/>
            </p:nvSpPr>
            <p:spPr bwMode="auto">
              <a:xfrm>
                <a:off x="3302" y="1632"/>
                <a:ext cx="104" cy="144"/>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38" name="Rectangle 19"/>
              <p:cNvSpPr>
                <a:spLocks noChangeArrowheads="1"/>
              </p:cNvSpPr>
              <p:nvPr/>
            </p:nvSpPr>
            <p:spPr bwMode="auto">
              <a:xfrm>
                <a:off x="3562" y="1728"/>
                <a:ext cx="52" cy="96"/>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39" name="Rectangle 20"/>
              <p:cNvSpPr>
                <a:spLocks noChangeArrowheads="1"/>
              </p:cNvSpPr>
              <p:nvPr/>
            </p:nvSpPr>
            <p:spPr bwMode="auto">
              <a:xfrm>
                <a:off x="3770" y="1584"/>
                <a:ext cx="52" cy="96"/>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40" name="Rectangle 21"/>
              <p:cNvSpPr>
                <a:spLocks noChangeArrowheads="1"/>
              </p:cNvSpPr>
              <p:nvPr/>
            </p:nvSpPr>
            <p:spPr bwMode="auto">
              <a:xfrm>
                <a:off x="3510" y="1536"/>
                <a:ext cx="52" cy="96"/>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algn="ctr" eaLnBrk="1" hangingPunct="1">
                  <a:spcBef>
                    <a:spcPct val="0"/>
                  </a:spcBef>
                </a:pPr>
                <a:endParaRPr lang="de-DE" altLang="de-DE" sz="2400">
                  <a:solidFill>
                    <a:schemeClr val="tx1"/>
                  </a:solidFill>
                  <a:latin typeface="Times New Roman" panose="02020603050405020304" pitchFamily="18" charset="0"/>
                </a:endParaRPr>
              </a:p>
            </p:txBody>
          </p:sp>
          <p:sp>
            <p:nvSpPr>
              <p:cNvPr id="41" name="Rectangle 22"/>
              <p:cNvSpPr>
                <a:spLocks noChangeArrowheads="1"/>
              </p:cNvSpPr>
              <p:nvPr/>
            </p:nvSpPr>
            <p:spPr bwMode="auto">
              <a:xfrm>
                <a:off x="3458" y="1680"/>
                <a:ext cx="52" cy="96"/>
              </a:xfrm>
              <a:prstGeom prst="rect">
                <a:avLst/>
              </a:prstGeom>
              <a:solidFill>
                <a:srgbClr val="A50021"/>
              </a:solidFill>
              <a:ln w="9525">
                <a:solidFill>
                  <a:schemeClr val="tx1"/>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grpSp>
      </p:grpSp>
      <p:grpSp>
        <p:nvGrpSpPr>
          <p:cNvPr id="42" name="Gruppieren 41"/>
          <p:cNvGrpSpPr/>
          <p:nvPr/>
        </p:nvGrpSpPr>
        <p:grpSpPr>
          <a:xfrm>
            <a:off x="2711450" y="4541838"/>
            <a:ext cx="5746750" cy="1477962"/>
            <a:chOff x="2711450" y="4541838"/>
            <a:chExt cx="5746750" cy="1477962"/>
          </a:xfrm>
        </p:grpSpPr>
        <p:sp>
          <p:nvSpPr>
            <p:cNvPr id="43" name="Line 23"/>
            <p:cNvSpPr>
              <a:spLocks noChangeShapeType="1"/>
            </p:cNvSpPr>
            <p:nvPr/>
          </p:nvSpPr>
          <p:spPr bwMode="auto">
            <a:xfrm flipV="1">
              <a:off x="6343650" y="4694238"/>
              <a:ext cx="165100" cy="4572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sp>
          <p:nvSpPr>
            <p:cNvPr id="44" name="Line 24"/>
            <p:cNvSpPr>
              <a:spLocks noChangeShapeType="1"/>
            </p:cNvSpPr>
            <p:nvPr/>
          </p:nvSpPr>
          <p:spPr bwMode="auto">
            <a:xfrm flipH="1" flipV="1">
              <a:off x="2711450" y="4541838"/>
              <a:ext cx="3632200" cy="6096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sp>
          <p:nvSpPr>
            <p:cNvPr id="45" name="Line 25"/>
            <p:cNvSpPr>
              <a:spLocks noChangeShapeType="1"/>
            </p:cNvSpPr>
            <p:nvPr/>
          </p:nvSpPr>
          <p:spPr bwMode="auto">
            <a:xfrm>
              <a:off x="6343650" y="5151438"/>
              <a:ext cx="2114550" cy="86836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grpSp>
      <p:sp>
        <p:nvSpPr>
          <p:cNvPr id="46" name="Line 26"/>
          <p:cNvSpPr>
            <a:spLocks noChangeShapeType="1"/>
          </p:cNvSpPr>
          <p:nvPr/>
        </p:nvSpPr>
        <p:spPr bwMode="auto">
          <a:xfrm>
            <a:off x="5377402" y="2725947"/>
            <a:ext cx="1131348" cy="1968291"/>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grpSp>
        <p:nvGrpSpPr>
          <p:cNvPr id="53" name="Gruppieren 52"/>
          <p:cNvGrpSpPr/>
          <p:nvPr/>
        </p:nvGrpSpPr>
        <p:grpSpPr>
          <a:xfrm>
            <a:off x="4391025" y="2514600"/>
            <a:ext cx="4067175" cy="3181350"/>
            <a:chOff x="4391025" y="2514600"/>
            <a:chExt cx="4067175" cy="3181350"/>
          </a:xfrm>
        </p:grpSpPr>
        <p:sp>
          <p:nvSpPr>
            <p:cNvPr id="54" name="Text Box 27"/>
            <p:cNvSpPr txBox="1">
              <a:spLocks noChangeArrowheads="1"/>
            </p:cNvSpPr>
            <p:nvPr/>
          </p:nvSpPr>
          <p:spPr bwMode="auto">
            <a:xfrm>
              <a:off x="4391025" y="3352800"/>
              <a:ext cx="3533775" cy="361950"/>
            </a:xfrm>
            <a:prstGeom prst="rect">
              <a:avLst/>
            </a:prstGeom>
            <a:solidFill>
              <a:srgbClr val="FF7C80"/>
            </a:solidFill>
            <a:ln w="25400">
              <a:solidFill>
                <a:schemeClr val="tx2"/>
              </a:solidFill>
              <a:miter lim="800000"/>
              <a:headEnd/>
              <a:tailEnd/>
            </a:ln>
          </p:spPr>
          <p:txBody>
            <a:bodyPr>
              <a:spAutoFit/>
            </a:bodyP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algn="ctr" eaLnBrk="1" hangingPunct="1">
                <a:spcBef>
                  <a:spcPct val="50000"/>
                </a:spcBef>
              </a:pPr>
              <a:r>
                <a:rPr lang="de-DE" altLang="de-DE">
                  <a:solidFill>
                    <a:schemeClr val="tx1"/>
                  </a:solidFill>
                </a:rPr>
                <a:t>60 000 Fzg. Stau, Lärm, Abgas</a:t>
              </a:r>
            </a:p>
          </p:txBody>
        </p:sp>
        <p:sp>
          <p:nvSpPr>
            <p:cNvPr id="55" name="Text Box 28"/>
            <p:cNvSpPr txBox="1">
              <a:spLocks noChangeArrowheads="1"/>
            </p:cNvSpPr>
            <p:nvPr/>
          </p:nvSpPr>
          <p:spPr bwMode="auto">
            <a:xfrm>
              <a:off x="5534025" y="5334000"/>
              <a:ext cx="2924175" cy="361950"/>
            </a:xfrm>
            <a:prstGeom prst="rect">
              <a:avLst/>
            </a:prstGeom>
            <a:solidFill>
              <a:srgbClr val="FF7C80"/>
            </a:solidFill>
            <a:ln w="25400">
              <a:solidFill>
                <a:schemeClr val="tx2"/>
              </a:solidFill>
              <a:miter lim="800000"/>
              <a:headEnd/>
              <a:tailEnd/>
            </a:ln>
          </p:spPr>
          <p:txBody>
            <a:bodyPr>
              <a:spAutoFit/>
            </a:bodyP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algn="ctr" eaLnBrk="1" hangingPunct="1">
                <a:spcBef>
                  <a:spcPct val="50000"/>
                </a:spcBef>
              </a:pPr>
              <a:r>
                <a:rPr lang="de-DE" altLang="de-DE">
                  <a:solidFill>
                    <a:schemeClr val="tx1"/>
                  </a:solidFill>
                </a:rPr>
                <a:t>10 000 Fzg. Lärm, Abgas</a:t>
              </a:r>
            </a:p>
          </p:txBody>
        </p:sp>
        <p:sp>
          <p:nvSpPr>
            <p:cNvPr id="56" name="Rectangle 30"/>
            <p:cNvSpPr>
              <a:spLocks noChangeArrowheads="1"/>
            </p:cNvSpPr>
            <p:nvPr/>
          </p:nvSpPr>
          <p:spPr bwMode="auto">
            <a:xfrm>
              <a:off x="5480050" y="2514600"/>
              <a:ext cx="330200" cy="76200"/>
            </a:xfrm>
            <a:prstGeom prst="rect">
              <a:avLst/>
            </a:prstGeom>
            <a:solidFill>
              <a:srgbClr val="FFFF00"/>
            </a:solidFill>
            <a:ln w="38100">
              <a:solidFill>
                <a:srgbClr val="FF3300"/>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algn="ctr" eaLnBrk="1" hangingPunct="1">
                <a:spcBef>
                  <a:spcPct val="0"/>
                </a:spcBef>
              </a:pPr>
              <a:endParaRPr lang="de-DE" altLang="de-DE" sz="2400">
                <a:solidFill>
                  <a:schemeClr val="tx1"/>
                </a:solidFill>
                <a:latin typeface="Times New Roman" panose="02020603050405020304" pitchFamily="18" charset="0"/>
              </a:endParaRPr>
            </a:p>
          </p:txBody>
        </p:sp>
        <p:grpSp>
          <p:nvGrpSpPr>
            <p:cNvPr id="57" name="Group 31"/>
            <p:cNvGrpSpPr>
              <a:grpSpLocks/>
            </p:cNvGrpSpPr>
            <p:nvPr/>
          </p:nvGrpSpPr>
          <p:grpSpPr bwMode="auto">
            <a:xfrm>
              <a:off x="5524500" y="2790825"/>
              <a:ext cx="330200" cy="228600"/>
              <a:chOff x="3516" y="1824"/>
              <a:chExt cx="208" cy="144"/>
            </a:xfrm>
          </p:grpSpPr>
          <p:sp>
            <p:nvSpPr>
              <p:cNvPr id="64" name="Line 32"/>
              <p:cNvSpPr>
                <a:spLocks noChangeShapeType="1"/>
              </p:cNvSpPr>
              <p:nvPr/>
            </p:nvSpPr>
            <p:spPr bwMode="auto">
              <a:xfrm flipH="1">
                <a:off x="3516" y="1824"/>
                <a:ext cx="208" cy="144"/>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sp>
            <p:nvSpPr>
              <p:cNvPr id="65" name="Line 33"/>
              <p:cNvSpPr>
                <a:spLocks noChangeShapeType="1"/>
              </p:cNvSpPr>
              <p:nvPr/>
            </p:nvSpPr>
            <p:spPr bwMode="auto">
              <a:xfrm>
                <a:off x="3516" y="1824"/>
                <a:ext cx="208" cy="144"/>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grpSp>
        <p:grpSp>
          <p:nvGrpSpPr>
            <p:cNvPr id="58" name="Group 34"/>
            <p:cNvGrpSpPr>
              <a:grpSpLocks/>
            </p:cNvGrpSpPr>
            <p:nvPr/>
          </p:nvGrpSpPr>
          <p:grpSpPr bwMode="auto">
            <a:xfrm>
              <a:off x="6419850" y="4448175"/>
              <a:ext cx="330200" cy="228600"/>
              <a:chOff x="3516" y="1824"/>
              <a:chExt cx="208" cy="144"/>
            </a:xfrm>
          </p:grpSpPr>
          <p:sp>
            <p:nvSpPr>
              <p:cNvPr id="62" name="Line 35"/>
              <p:cNvSpPr>
                <a:spLocks noChangeShapeType="1"/>
              </p:cNvSpPr>
              <p:nvPr/>
            </p:nvSpPr>
            <p:spPr bwMode="auto">
              <a:xfrm flipH="1">
                <a:off x="3516" y="1824"/>
                <a:ext cx="208" cy="144"/>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sp>
            <p:nvSpPr>
              <p:cNvPr id="63" name="Line 36"/>
              <p:cNvSpPr>
                <a:spLocks noChangeShapeType="1"/>
              </p:cNvSpPr>
              <p:nvPr/>
            </p:nvSpPr>
            <p:spPr bwMode="auto">
              <a:xfrm>
                <a:off x="3516" y="1824"/>
                <a:ext cx="208" cy="144"/>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grpSp>
        <p:grpSp>
          <p:nvGrpSpPr>
            <p:cNvPr id="59" name="Group 37"/>
            <p:cNvGrpSpPr>
              <a:grpSpLocks/>
            </p:cNvGrpSpPr>
            <p:nvPr/>
          </p:nvGrpSpPr>
          <p:grpSpPr bwMode="auto">
            <a:xfrm>
              <a:off x="6467475" y="4695825"/>
              <a:ext cx="330200" cy="228600"/>
              <a:chOff x="3516" y="1824"/>
              <a:chExt cx="208" cy="144"/>
            </a:xfrm>
          </p:grpSpPr>
          <p:sp>
            <p:nvSpPr>
              <p:cNvPr id="60" name="Line 38"/>
              <p:cNvSpPr>
                <a:spLocks noChangeShapeType="1"/>
              </p:cNvSpPr>
              <p:nvPr/>
            </p:nvSpPr>
            <p:spPr bwMode="auto">
              <a:xfrm flipH="1">
                <a:off x="3516" y="1824"/>
                <a:ext cx="208" cy="144"/>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sp>
            <p:nvSpPr>
              <p:cNvPr id="61" name="Line 39"/>
              <p:cNvSpPr>
                <a:spLocks noChangeShapeType="1"/>
              </p:cNvSpPr>
              <p:nvPr/>
            </p:nvSpPr>
            <p:spPr bwMode="auto">
              <a:xfrm>
                <a:off x="3516" y="1824"/>
                <a:ext cx="208" cy="144"/>
              </a:xfrm>
              <a:prstGeom prst="line">
                <a:avLst/>
              </a:prstGeom>
              <a:noFill/>
              <a:ln w="38100">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de-DE"/>
              </a:p>
            </p:txBody>
          </p:sp>
        </p:grpSp>
      </p:grpSp>
      <p:sp>
        <p:nvSpPr>
          <p:cNvPr id="47" name="Rectangle 29"/>
          <p:cNvSpPr>
            <a:spLocks noChangeArrowheads="1"/>
          </p:cNvSpPr>
          <p:nvPr/>
        </p:nvSpPr>
        <p:spPr bwMode="auto">
          <a:xfrm>
            <a:off x="8337550" y="5753100"/>
            <a:ext cx="82550" cy="152400"/>
          </a:xfrm>
          <a:prstGeom prst="rect">
            <a:avLst/>
          </a:prstGeom>
          <a:solidFill>
            <a:srgbClr val="A50021"/>
          </a:solidFill>
          <a:ln w="38100">
            <a:solidFill>
              <a:srgbClr val="FF3300"/>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48" name="Rectangle 40"/>
          <p:cNvSpPr>
            <a:spLocks noChangeArrowheads="1"/>
          </p:cNvSpPr>
          <p:nvPr/>
        </p:nvSpPr>
        <p:spPr bwMode="auto">
          <a:xfrm>
            <a:off x="8118475" y="5981700"/>
            <a:ext cx="82550" cy="152400"/>
          </a:xfrm>
          <a:prstGeom prst="rect">
            <a:avLst/>
          </a:prstGeom>
          <a:solidFill>
            <a:srgbClr val="A50021"/>
          </a:solidFill>
          <a:ln w="38100">
            <a:solidFill>
              <a:srgbClr val="FF3300"/>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
        <p:nvSpPr>
          <p:cNvPr id="49" name="Rectangle 41"/>
          <p:cNvSpPr>
            <a:spLocks noChangeArrowheads="1"/>
          </p:cNvSpPr>
          <p:nvPr/>
        </p:nvSpPr>
        <p:spPr bwMode="auto">
          <a:xfrm>
            <a:off x="7918450" y="5915025"/>
            <a:ext cx="82550" cy="152400"/>
          </a:xfrm>
          <a:prstGeom prst="rect">
            <a:avLst/>
          </a:prstGeom>
          <a:solidFill>
            <a:srgbClr val="A50021"/>
          </a:solidFill>
          <a:ln w="38100">
            <a:solidFill>
              <a:srgbClr val="FF3300"/>
            </a:solidFill>
            <a:miter lim="800000"/>
            <a:headEnd/>
            <a:tailEnd/>
          </a:ln>
        </p:spPr>
        <p:txBody>
          <a:bodyPr wrap="none" anchor="ctr"/>
          <a:lstStyle>
            <a:lvl1pPr>
              <a:spcBef>
                <a:spcPct val="20000"/>
              </a:spcBef>
              <a:defRPr sz="1600">
                <a:solidFill>
                  <a:srgbClr val="001D4B"/>
                </a:solidFill>
                <a:latin typeface="Verdana" panose="020B0604030504040204" pitchFamily="34" charset="0"/>
              </a:defRPr>
            </a:lvl1pPr>
            <a:lvl2pPr marL="742950" indent="-285750">
              <a:spcBef>
                <a:spcPct val="20000"/>
              </a:spcBef>
              <a:defRPr sz="1600">
                <a:solidFill>
                  <a:srgbClr val="001D4B"/>
                </a:solidFill>
                <a:latin typeface="Verdana" panose="020B0604030504040204" pitchFamily="34" charset="0"/>
              </a:defRPr>
            </a:lvl2pPr>
            <a:lvl3pPr marL="1143000" indent="-228600">
              <a:spcBef>
                <a:spcPct val="20000"/>
              </a:spcBef>
              <a:defRPr sz="1600">
                <a:solidFill>
                  <a:srgbClr val="001D4B"/>
                </a:solidFill>
                <a:latin typeface="Verdana" panose="020B0604030504040204" pitchFamily="34" charset="0"/>
              </a:defRPr>
            </a:lvl3pPr>
            <a:lvl4pPr marL="1600200" indent="-228600">
              <a:spcBef>
                <a:spcPct val="20000"/>
              </a:spcBef>
              <a:defRPr sz="1600">
                <a:solidFill>
                  <a:srgbClr val="001D4B"/>
                </a:solidFill>
                <a:latin typeface="Verdana" panose="020B0604030504040204" pitchFamily="34" charset="0"/>
              </a:defRPr>
            </a:lvl4pPr>
            <a:lvl5pPr marL="2057400" indent="-228600">
              <a:spcBef>
                <a:spcPct val="20000"/>
              </a:spcBef>
              <a:defRPr sz="1600">
                <a:solidFill>
                  <a:srgbClr val="001D4B"/>
                </a:solidFill>
                <a:latin typeface="Verdana" panose="020B0604030504040204" pitchFamily="34" charset="0"/>
              </a:defRPr>
            </a:lvl5pPr>
            <a:lvl6pPr marL="2514600" indent="-228600" eaLnBrk="0" fontAlgn="base" hangingPunct="0">
              <a:spcBef>
                <a:spcPct val="20000"/>
              </a:spcBef>
              <a:spcAft>
                <a:spcPct val="0"/>
              </a:spcAft>
              <a:defRPr sz="1600">
                <a:solidFill>
                  <a:srgbClr val="001D4B"/>
                </a:solidFill>
                <a:latin typeface="Verdana" panose="020B0604030504040204" pitchFamily="34" charset="0"/>
              </a:defRPr>
            </a:lvl6pPr>
            <a:lvl7pPr marL="2971800" indent="-228600" eaLnBrk="0" fontAlgn="base" hangingPunct="0">
              <a:spcBef>
                <a:spcPct val="20000"/>
              </a:spcBef>
              <a:spcAft>
                <a:spcPct val="0"/>
              </a:spcAft>
              <a:defRPr sz="1600">
                <a:solidFill>
                  <a:srgbClr val="001D4B"/>
                </a:solidFill>
                <a:latin typeface="Verdana" panose="020B0604030504040204" pitchFamily="34" charset="0"/>
              </a:defRPr>
            </a:lvl7pPr>
            <a:lvl8pPr marL="3429000" indent="-228600" eaLnBrk="0" fontAlgn="base" hangingPunct="0">
              <a:spcBef>
                <a:spcPct val="20000"/>
              </a:spcBef>
              <a:spcAft>
                <a:spcPct val="0"/>
              </a:spcAft>
              <a:defRPr sz="1600">
                <a:solidFill>
                  <a:srgbClr val="001D4B"/>
                </a:solidFill>
                <a:latin typeface="Verdana" panose="020B0604030504040204" pitchFamily="34" charset="0"/>
              </a:defRPr>
            </a:lvl8pPr>
            <a:lvl9pPr marL="3886200" indent="-228600" eaLnBrk="0" fontAlgn="base" hangingPunct="0">
              <a:spcBef>
                <a:spcPct val="20000"/>
              </a:spcBef>
              <a:spcAft>
                <a:spcPct val="0"/>
              </a:spcAft>
              <a:defRPr sz="1600">
                <a:solidFill>
                  <a:srgbClr val="001D4B"/>
                </a:solidFill>
                <a:latin typeface="Verdana" panose="020B0604030504040204" pitchFamily="34" charset="0"/>
              </a:defRPr>
            </a:lvl9pPr>
          </a:lstStyle>
          <a:p>
            <a:pPr eaLnBrk="1" hangingPunct="1"/>
            <a:endParaRPr lang="de-DE" altLang="de-DE" sz="1400"/>
          </a:p>
        </p:txBody>
      </p:sp>
    </p:spTree>
    <p:extLst>
      <p:ext uri="{BB962C8B-B14F-4D97-AF65-F5344CB8AC3E}">
        <p14:creationId xmlns:p14="http://schemas.microsoft.com/office/powerpoint/2010/main" val="34668999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de-DE" altLang="de-DE" dirty="0" smtClean="0"/>
              <a:t>1. Mögliche Veränderungen durch Straßen- (neu-) bau</a:t>
            </a:r>
          </a:p>
        </p:txBody>
      </p:sp>
      <p:graphicFrame>
        <p:nvGraphicFramePr>
          <p:cNvPr id="466947" name="Group 3"/>
          <p:cNvGraphicFramePr>
            <a:graphicFrameLocks noGrp="1"/>
          </p:cNvGraphicFramePr>
          <p:nvPr>
            <p:extLst>
              <p:ext uri="{D42A27DB-BD31-4B8C-83A1-F6EECF244321}">
                <p14:modId xmlns:p14="http://schemas.microsoft.com/office/powerpoint/2010/main" val="1783153472"/>
              </p:ext>
            </p:extLst>
          </p:nvPr>
        </p:nvGraphicFramePr>
        <p:xfrm>
          <a:off x="423355" y="1235075"/>
          <a:ext cx="7837487" cy="4614865"/>
        </p:xfrm>
        <a:graphic>
          <a:graphicData uri="http://schemas.openxmlformats.org/drawingml/2006/table">
            <a:tbl>
              <a:tblPr/>
              <a:tblGrid>
                <a:gridCol w="6303962">
                  <a:extLst>
                    <a:ext uri="{9D8B030D-6E8A-4147-A177-3AD203B41FA5}">
                      <a16:colId xmlns:a16="http://schemas.microsoft.com/office/drawing/2014/main" val="20000"/>
                    </a:ext>
                  </a:extLst>
                </a:gridCol>
                <a:gridCol w="1533525">
                  <a:extLst>
                    <a:ext uri="{9D8B030D-6E8A-4147-A177-3AD203B41FA5}">
                      <a16:colId xmlns:a16="http://schemas.microsoft.com/office/drawing/2014/main" val="20001"/>
                    </a:ext>
                  </a:extLst>
                </a:gridCol>
              </a:tblGrid>
              <a:tr h="38579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1" i="0" u="none" strike="noStrike" cap="none" normalizeH="0" baseline="0" dirty="0"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rPr>
                        <a:t>Verhaltensänderung</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1" i="0" u="none" strike="noStrike" cap="none" normalizeH="0" baseline="0"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rPr>
                        <a:t>Zeitrahmen</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96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0" i="0" u="none" strike="noStrike" cap="none" normalizeH="0" baseline="0" dirty="0"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rPr>
                        <a:t>Zeitpunkt der Fahrt </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0" i="0" u="none" strike="noStrike" cap="none" normalizeH="0" baseline="0"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rPr>
                        <a:t>kurzfristig</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45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0" i="0" u="none" strike="noStrike" cap="none" normalizeH="0" baseline="0" dirty="0"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rPr>
                        <a:t>Fahrtroute</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0" i="0" u="none" strike="noStrike" cap="none" normalizeH="0" baseline="0"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rPr>
                        <a:t>kurzfristig</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45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0" i="0" u="none" strike="noStrike" cap="none" normalizeH="0" baseline="0" dirty="0" err="1"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rPr>
                        <a:t>Zielwahl</a:t>
                      </a:r>
                      <a:r>
                        <a:rPr kumimoji="0" lang="de-DE" sz="1600" b="0" i="0" u="none" strike="noStrike" cap="none" normalizeH="0" baseline="0" dirty="0"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rPr>
                        <a:t> ohne Veränderung der Raumstruktur</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0" i="0" u="none" strike="noStrike" cap="none" normalizeH="0" baseline="0"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rPr>
                        <a:t>kurzfristig</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445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0" i="0" u="none" strike="noStrike" cap="none" normalizeH="0" baseline="0" dirty="0"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rPr>
                        <a:t>Wegeverlängerung</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0" i="0" u="none" strike="noStrike" cap="none" normalizeH="0" baseline="0"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rPr>
                        <a:t>kurzfristig</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572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0" i="0" u="none" strike="noStrike" cap="none" normalizeH="0" baseline="0" dirty="0"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rPr>
                        <a:t>Veränderung im Modal Split</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0" i="0" u="none" strike="noStrike" cap="none" normalizeH="0" baseline="0" dirty="0"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rPr>
                        <a:t>kurzfristig</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4453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0" i="0" u="none" strike="noStrike" cap="none" normalizeH="0" baseline="0" dirty="0"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rPr>
                        <a:t>neue Fahrt</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0" i="0" u="none" strike="noStrike" cap="none" normalizeH="0" baseline="0"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rPr>
                        <a:t>kurzfristig</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5150">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600" b="0" i="0" u="none" strike="noStrike" cap="none" normalizeH="0" baseline="0" dirty="0"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endParaRPr>
                    </a:p>
                  </a:txBody>
                  <a:tcPr marT="45723" marB="4572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7"/>
                  </a:ext>
                </a:extLst>
              </a:tr>
              <a:tr h="6398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0" i="0" u="none" strike="noStrike" cap="none" normalizeH="0" baseline="0"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rPr>
                        <a:t>Veränderung der Raumstruktur </a:t>
                      </a:r>
                      <a:r>
                        <a:rPr kumimoji="0" lang="de-DE" sz="1600" b="0" i="0" u="none" strike="noStrike" cap="none" normalizeH="0" baseline="0"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sym typeface="Symbol" pitchFamily="18" charset="2"/>
                        </a:rPr>
                        <a:t></a:t>
                      </a:r>
                      <a:r>
                        <a:rPr kumimoji="0" lang="de-DE" sz="1600" b="0" i="0" u="none" strike="noStrike" cap="none" normalizeH="0" baseline="0"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sym typeface="Wingdings" pitchFamily="2" charset="2"/>
                        </a:rPr>
                        <a:t> </a:t>
                      </a:r>
                      <a:r>
                        <a:rPr kumimoji="0" lang="de-DE" sz="1600" b="0" i="0" u="none" strike="noStrike" cap="none" normalizeH="0" baseline="0"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rPr>
                        <a:t>Veränderung der Zielwahl </a:t>
                      </a:r>
                      <a:r>
                        <a:rPr kumimoji="0" lang="de-DE" sz="1600" b="0" i="0" u="none" strike="noStrike" cap="none" normalizeH="0" baseline="0"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sym typeface="Symbol" pitchFamily="18" charset="2"/>
                        </a:rPr>
                        <a:t></a:t>
                      </a:r>
                      <a:r>
                        <a:rPr kumimoji="0" lang="de-DE" sz="1600" b="0" i="0" u="none" strike="noStrike" cap="none" normalizeH="0" baseline="0"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sym typeface="Wingdings" pitchFamily="2" charset="2"/>
                        </a:rPr>
                        <a:t> </a:t>
                      </a:r>
                      <a:r>
                        <a:rPr kumimoji="0" lang="de-DE" sz="1600" b="0" i="0" u="none" strike="noStrike" cap="none" normalizeH="0" baseline="0"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rPr>
                        <a:t>zwangsweise Veränderung der Zielwahl </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0" i="0" u="none" strike="noStrike" cap="none" normalizeH="0" baseline="0" dirty="0"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rPr>
                        <a:t>langfristig</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57916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0" i="0" u="none" strike="noStrike" cap="none" normalizeH="0" baseline="0" dirty="0"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rPr>
                        <a:t>Angebotsveränderungen - zwangsweise Veränderung im Modal Split u. a.</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de-DE" sz="1600" b="0" i="0" u="none" strike="noStrike" cap="none" normalizeH="0" baseline="0" dirty="0" smtClean="0">
                          <a:ln>
                            <a:noFill/>
                          </a:ln>
                          <a:solidFill>
                            <a:srgbClr val="001D4B"/>
                          </a:solidFill>
                          <a:effectLst/>
                          <a:latin typeface="Open Sans" panose="020B0606030504020204" pitchFamily="34" charset="0"/>
                          <a:ea typeface="Open Sans" panose="020B0606030504020204" pitchFamily="34" charset="0"/>
                          <a:cs typeface="Open Sans" panose="020B0606030504020204" pitchFamily="34" charset="0"/>
                        </a:rPr>
                        <a:t>langfristig</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de-DE" altLang="de-DE" dirty="0" smtClean="0"/>
              <a:t>Definitionen</a:t>
            </a:r>
          </a:p>
        </p:txBody>
      </p:sp>
      <p:sp>
        <p:nvSpPr>
          <p:cNvPr id="22533" name="Text Box 3"/>
          <p:cNvSpPr txBox="1">
            <a:spLocks noChangeArrowheads="1"/>
          </p:cNvSpPr>
          <p:nvPr/>
        </p:nvSpPr>
        <p:spPr bwMode="auto">
          <a:xfrm>
            <a:off x="338074" y="1344613"/>
            <a:ext cx="442118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r>
              <a:rPr lang="de-DE" altLang="de-DE" dirty="0">
                <a:solidFill>
                  <a:srgbClr val="001D4B"/>
                </a:solidFill>
                <a:latin typeface="+mn-lt"/>
              </a:rPr>
              <a:t>1. Ursache </a:t>
            </a:r>
            <a:r>
              <a:rPr lang="de-DE" altLang="de-DE" b="1" dirty="0">
                <a:solidFill>
                  <a:srgbClr val="001D4B"/>
                </a:solidFill>
                <a:latin typeface="+mn-lt"/>
              </a:rPr>
              <a:t>im</a:t>
            </a:r>
            <a:r>
              <a:rPr lang="de-DE" altLang="de-DE" dirty="0">
                <a:solidFill>
                  <a:srgbClr val="001D4B"/>
                </a:solidFill>
                <a:latin typeface="+mn-lt"/>
              </a:rPr>
              <a:t> Verkehrssystem</a:t>
            </a:r>
          </a:p>
        </p:txBody>
      </p:sp>
      <p:sp>
        <p:nvSpPr>
          <p:cNvPr id="22534" name="Text Box 4"/>
          <p:cNvSpPr txBox="1">
            <a:spLocks noChangeArrowheads="1"/>
          </p:cNvSpPr>
          <p:nvPr/>
        </p:nvSpPr>
        <p:spPr bwMode="auto">
          <a:xfrm>
            <a:off x="317437" y="2473325"/>
            <a:ext cx="769937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23900" indent="-723900">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r>
              <a:rPr lang="de-DE" altLang="de-DE" b="1" dirty="0">
                <a:solidFill>
                  <a:srgbClr val="C00000"/>
                </a:solidFill>
                <a:latin typeface="+mn-lt"/>
              </a:rPr>
              <a:t>1a)	primär induzierter Verkehr:</a:t>
            </a:r>
          </a:p>
          <a:p>
            <a:pPr eaLnBrk="1" hangingPunct="1"/>
            <a:r>
              <a:rPr lang="de-DE" altLang="de-DE" dirty="0">
                <a:solidFill>
                  <a:srgbClr val="001D4B"/>
                </a:solidFill>
                <a:latin typeface="+mn-lt"/>
              </a:rPr>
              <a:t>	alle kurzfristigen Reaktionen: </a:t>
            </a:r>
          </a:p>
          <a:p>
            <a:pPr eaLnBrk="1" hangingPunct="1"/>
            <a:r>
              <a:rPr lang="de-DE" altLang="de-DE" dirty="0">
                <a:solidFill>
                  <a:srgbClr val="001D4B"/>
                </a:solidFill>
                <a:latin typeface="+mn-lt"/>
              </a:rPr>
              <a:t>	andere Infrastruktur </a:t>
            </a:r>
            <a:r>
              <a:rPr lang="de-DE" altLang="de-DE" dirty="0">
                <a:solidFill>
                  <a:srgbClr val="001D4B"/>
                </a:solidFill>
                <a:latin typeface="+mn-lt"/>
                <a:sym typeface="Wingdings" panose="05000000000000000000" pitchFamily="2" charset="2"/>
              </a:rPr>
              <a:t></a:t>
            </a:r>
            <a:r>
              <a:rPr lang="de-DE" altLang="de-DE" dirty="0">
                <a:solidFill>
                  <a:srgbClr val="001D4B"/>
                </a:solidFill>
                <a:latin typeface="+mn-lt"/>
              </a:rPr>
              <a:t> mehr/weiterer Verkehr</a:t>
            </a:r>
          </a:p>
        </p:txBody>
      </p:sp>
      <p:sp>
        <p:nvSpPr>
          <p:cNvPr id="467973" name="Text Box 5"/>
          <p:cNvSpPr txBox="1">
            <a:spLocks noChangeArrowheads="1"/>
          </p:cNvSpPr>
          <p:nvPr/>
        </p:nvSpPr>
        <p:spPr bwMode="auto">
          <a:xfrm>
            <a:off x="312674" y="3917950"/>
            <a:ext cx="769937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23900" indent="-723900">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r>
              <a:rPr lang="de-DE" altLang="de-DE" b="1" dirty="0">
                <a:solidFill>
                  <a:srgbClr val="C00000"/>
                </a:solidFill>
                <a:latin typeface="+mn-lt"/>
              </a:rPr>
              <a:t>1b)	sekundär induzierter Verkehr:</a:t>
            </a:r>
          </a:p>
          <a:p>
            <a:pPr eaLnBrk="1" hangingPunct="1"/>
            <a:r>
              <a:rPr lang="de-DE" altLang="de-DE" dirty="0">
                <a:solidFill>
                  <a:srgbClr val="001D4B"/>
                </a:solidFill>
                <a:latin typeface="+mn-lt"/>
              </a:rPr>
              <a:t>	alle langfristigen Reaktionen:</a:t>
            </a:r>
          </a:p>
          <a:p>
            <a:pPr eaLnBrk="1" hangingPunct="1"/>
            <a:r>
              <a:rPr lang="de-DE" altLang="de-DE" dirty="0">
                <a:solidFill>
                  <a:srgbClr val="001D4B"/>
                </a:solidFill>
                <a:latin typeface="+mn-lt"/>
              </a:rPr>
              <a:t>	andere Infrastruktur </a:t>
            </a:r>
            <a:r>
              <a:rPr lang="de-DE" altLang="de-DE" dirty="0">
                <a:solidFill>
                  <a:srgbClr val="001D4B"/>
                </a:solidFill>
                <a:latin typeface="+mn-lt"/>
                <a:sym typeface="Wingdings" panose="05000000000000000000" pitchFamily="2" charset="2"/>
              </a:rPr>
              <a:t></a:t>
            </a:r>
            <a:r>
              <a:rPr lang="de-DE" altLang="de-DE" dirty="0">
                <a:solidFill>
                  <a:srgbClr val="001D4B"/>
                </a:solidFill>
                <a:latin typeface="+mn-lt"/>
              </a:rPr>
              <a:t> mehr/weiterer Verkehr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p:txBody>
          <a:bodyPr/>
          <a:lstStyle/>
          <a:p>
            <a:r>
              <a:rPr lang="de-DE" altLang="de-DE" dirty="0" smtClean="0"/>
              <a:t>Verkehrszunahme bei Infrastruktur-Erweiterung</a:t>
            </a:r>
            <a:r>
              <a:rPr lang="de-DE" altLang="de-DE" sz="2000" dirty="0" smtClean="0"/>
              <a:t> </a:t>
            </a:r>
          </a:p>
        </p:txBody>
      </p:sp>
      <p:pic>
        <p:nvPicPr>
          <p:cNvPr id="23557" name="Picture 1027"/>
          <p:cNvPicPr>
            <a:picLocks noChangeAspect="1" noChangeArrowheads="1"/>
          </p:cNvPicPr>
          <p:nvPr/>
        </p:nvPicPr>
        <p:blipFill>
          <a:blip r:embed="rId2">
            <a:extLst>
              <a:ext uri="{28A0092B-C50C-407E-A947-70E740481C1C}">
                <a14:useLocalDpi xmlns:a14="http://schemas.microsoft.com/office/drawing/2010/main" val="0"/>
              </a:ext>
            </a:extLst>
          </a:blip>
          <a:srcRect r="7875"/>
          <a:stretch>
            <a:fillRect/>
          </a:stretch>
        </p:blipFill>
        <p:spPr bwMode="auto">
          <a:xfrm>
            <a:off x="321183" y="943674"/>
            <a:ext cx="7127875" cy="4727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558" name="Text Box 1028"/>
          <p:cNvSpPr txBox="1">
            <a:spLocks noChangeArrowheads="1"/>
          </p:cNvSpPr>
          <p:nvPr/>
        </p:nvSpPr>
        <p:spPr bwMode="auto">
          <a:xfrm>
            <a:off x="308102" y="5604701"/>
            <a:ext cx="78517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r>
              <a:rPr lang="de-DE" altLang="de-DE" sz="1200" dirty="0" err="1">
                <a:latin typeface="+mn-lt"/>
              </a:rPr>
              <a:t>Litman</a:t>
            </a:r>
            <a:r>
              <a:rPr lang="de-DE" altLang="de-DE" sz="1200" dirty="0">
                <a:latin typeface="+mn-lt"/>
              </a:rPr>
              <a:t>, T</a:t>
            </a:r>
            <a:r>
              <a:rPr lang="de-DE" altLang="de-DE" sz="1200" dirty="0" smtClean="0">
                <a:latin typeface="+mn-lt"/>
              </a:rPr>
              <a:t>., Victoria </a:t>
            </a:r>
            <a:r>
              <a:rPr lang="de-DE" altLang="de-DE" sz="1200" dirty="0">
                <a:latin typeface="+mn-lt"/>
              </a:rPr>
              <a:t>Transport </a:t>
            </a:r>
            <a:r>
              <a:rPr lang="de-DE" altLang="de-DE" sz="1200" dirty="0" err="1">
                <a:latin typeface="+mn-lt"/>
              </a:rPr>
              <a:t>Policy</a:t>
            </a:r>
            <a:r>
              <a:rPr lang="de-DE" altLang="de-DE" sz="1200" dirty="0">
                <a:latin typeface="+mn-lt"/>
              </a:rPr>
              <a:t> </a:t>
            </a:r>
            <a:r>
              <a:rPr lang="de-DE" altLang="de-DE" sz="1200" dirty="0" smtClean="0">
                <a:latin typeface="+mn-lt"/>
              </a:rPr>
              <a:t>Institute (2007): </a:t>
            </a:r>
            <a:r>
              <a:rPr lang="de-DE" altLang="de-DE" sz="1200" dirty="0" err="1">
                <a:latin typeface="+mn-lt"/>
              </a:rPr>
              <a:t>Generated</a:t>
            </a:r>
            <a:r>
              <a:rPr lang="de-DE" altLang="de-DE" sz="1200" dirty="0">
                <a:latin typeface="+mn-lt"/>
              </a:rPr>
              <a:t> Traffic </a:t>
            </a:r>
            <a:r>
              <a:rPr lang="de-DE" altLang="de-DE" sz="1200" dirty="0" err="1">
                <a:latin typeface="+mn-lt"/>
              </a:rPr>
              <a:t>and</a:t>
            </a:r>
            <a:r>
              <a:rPr lang="de-DE" altLang="de-DE" sz="1200" dirty="0">
                <a:latin typeface="+mn-lt"/>
              </a:rPr>
              <a:t> </a:t>
            </a:r>
            <a:r>
              <a:rPr lang="de-DE" altLang="de-DE" sz="1200" dirty="0" err="1">
                <a:latin typeface="+mn-lt"/>
              </a:rPr>
              <a:t>Induced</a:t>
            </a:r>
            <a:r>
              <a:rPr lang="de-DE" altLang="de-DE" sz="1200" dirty="0">
                <a:latin typeface="+mn-lt"/>
              </a:rPr>
              <a:t> Travel </a:t>
            </a:r>
            <a:r>
              <a:rPr lang="de-DE" altLang="de-DE" sz="1200" dirty="0" err="1">
                <a:latin typeface="+mn-lt"/>
              </a:rPr>
              <a:t>Implications</a:t>
            </a:r>
            <a:r>
              <a:rPr lang="de-DE" altLang="de-DE" sz="1200" dirty="0">
                <a:latin typeface="+mn-lt"/>
              </a:rPr>
              <a:t> </a:t>
            </a:r>
            <a:r>
              <a:rPr lang="de-DE" altLang="de-DE" sz="1200" dirty="0" err="1">
                <a:latin typeface="+mn-lt"/>
              </a:rPr>
              <a:t>for</a:t>
            </a:r>
            <a:r>
              <a:rPr lang="de-DE" altLang="de-DE" sz="1200" dirty="0">
                <a:latin typeface="+mn-lt"/>
              </a:rPr>
              <a:t> Transport </a:t>
            </a:r>
            <a:r>
              <a:rPr lang="de-DE" altLang="de-DE" sz="1200" dirty="0" err="1">
                <a:latin typeface="+mn-lt"/>
              </a:rPr>
              <a:t>Planning</a:t>
            </a:r>
            <a:r>
              <a:rPr lang="de-DE" altLang="de-DE" sz="1200" dirty="0">
                <a:latin typeface="+mn-lt"/>
              </a:rPr>
              <a:t>, p. 4. Siehe: http://www.vtpi.org/gentraf.pdf</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026"/>
          <p:cNvSpPr>
            <a:spLocks noGrp="1" noChangeArrowheads="1"/>
          </p:cNvSpPr>
          <p:nvPr>
            <p:ph type="title"/>
          </p:nvPr>
        </p:nvSpPr>
        <p:spPr/>
        <p:txBody>
          <a:bodyPr/>
          <a:lstStyle/>
          <a:p>
            <a:r>
              <a:rPr lang="de-DE" altLang="de-DE" dirty="0" smtClean="0"/>
              <a:t>Gründe für induzierten Verkehr</a:t>
            </a:r>
          </a:p>
        </p:txBody>
      </p:sp>
      <p:sp>
        <p:nvSpPr>
          <p:cNvPr id="24581" name="Line 1027"/>
          <p:cNvSpPr>
            <a:spLocks noChangeShapeType="1"/>
          </p:cNvSpPr>
          <p:nvPr/>
        </p:nvSpPr>
        <p:spPr bwMode="auto">
          <a:xfrm flipV="1">
            <a:off x="1597025" y="1590675"/>
            <a:ext cx="0" cy="4084638"/>
          </a:xfrm>
          <a:prstGeom prst="line">
            <a:avLst/>
          </a:prstGeom>
          <a:noFill/>
          <a:ln w="19050">
            <a:solidFill>
              <a:schemeClr val="tx1"/>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582" name="Line 1028"/>
          <p:cNvSpPr>
            <a:spLocks noChangeShapeType="1"/>
          </p:cNvSpPr>
          <p:nvPr/>
        </p:nvSpPr>
        <p:spPr bwMode="auto">
          <a:xfrm>
            <a:off x="1597025" y="5665788"/>
            <a:ext cx="6330950" cy="0"/>
          </a:xfrm>
          <a:prstGeom prst="line">
            <a:avLst/>
          </a:prstGeom>
          <a:noFill/>
          <a:ln w="19050">
            <a:solidFill>
              <a:schemeClr val="tx1"/>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583" name="Freeform 1029"/>
          <p:cNvSpPr>
            <a:spLocks/>
          </p:cNvSpPr>
          <p:nvPr/>
        </p:nvSpPr>
        <p:spPr bwMode="auto">
          <a:xfrm>
            <a:off x="1598613" y="2038350"/>
            <a:ext cx="4899025" cy="2954338"/>
          </a:xfrm>
          <a:custGeom>
            <a:avLst/>
            <a:gdLst>
              <a:gd name="T0" fmla="*/ 0 w 3086"/>
              <a:gd name="T1" fmla="*/ 2147483646 h 1861"/>
              <a:gd name="T2" fmla="*/ 2147483646 w 3086"/>
              <a:gd name="T3" fmla="*/ 2147483646 h 1861"/>
              <a:gd name="T4" fmla="*/ 2147483646 w 3086"/>
              <a:gd name="T5" fmla="*/ 2147483646 h 1861"/>
              <a:gd name="T6" fmla="*/ 2147483646 w 3086"/>
              <a:gd name="T7" fmla="*/ 2147483646 h 1861"/>
              <a:gd name="T8" fmla="*/ 2147483646 w 3086"/>
              <a:gd name="T9" fmla="*/ 2147483646 h 1861"/>
              <a:gd name="T10" fmla="*/ 2147483646 w 3086"/>
              <a:gd name="T11" fmla="*/ 2147483646 h 1861"/>
              <a:gd name="T12" fmla="*/ 2147483646 w 3086"/>
              <a:gd name="T13" fmla="*/ 2147483646 h 1861"/>
              <a:gd name="T14" fmla="*/ 2147483646 w 3086"/>
              <a:gd name="T15" fmla="*/ 2147483646 h 1861"/>
              <a:gd name="T16" fmla="*/ 2147483646 w 3086"/>
              <a:gd name="T17" fmla="*/ 2147483646 h 1861"/>
              <a:gd name="T18" fmla="*/ 2147483646 w 3086"/>
              <a:gd name="T19" fmla="*/ 2147483646 h 1861"/>
              <a:gd name="T20" fmla="*/ 2147483646 w 3086"/>
              <a:gd name="T21" fmla="*/ 0 h 186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086" h="1861">
                <a:moveTo>
                  <a:pt x="0" y="1861"/>
                </a:moveTo>
                <a:lnTo>
                  <a:pt x="613" y="1810"/>
                </a:lnTo>
                <a:lnTo>
                  <a:pt x="958" y="1772"/>
                </a:lnTo>
                <a:lnTo>
                  <a:pt x="1296" y="1697"/>
                </a:lnTo>
                <a:lnTo>
                  <a:pt x="1534" y="1616"/>
                </a:lnTo>
                <a:lnTo>
                  <a:pt x="1778" y="1509"/>
                </a:lnTo>
                <a:lnTo>
                  <a:pt x="2160" y="1253"/>
                </a:lnTo>
                <a:lnTo>
                  <a:pt x="2466" y="990"/>
                </a:lnTo>
                <a:lnTo>
                  <a:pt x="2723" y="683"/>
                </a:lnTo>
                <a:lnTo>
                  <a:pt x="2923" y="376"/>
                </a:lnTo>
                <a:lnTo>
                  <a:pt x="3086" y="0"/>
                </a:lnTo>
              </a:path>
            </a:pathLst>
          </a:custGeom>
          <a:noFill/>
          <a:ln w="19050">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584" name="Freeform 1030"/>
          <p:cNvSpPr>
            <a:spLocks/>
          </p:cNvSpPr>
          <p:nvPr/>
        </p:nvSpPr>
        <p:spPr bwMode="auto">
          <a:xfrm>
            <a:off x="2471738" y="2138363"/>
            <a:ext cx="3876675" cy="2960687"/>
          </a:xfrm>
          <a:custGeom>
            <a:avLst/>
            <a:gdLst>
              <a:gd name="T0" fmla="*/ 0 w 2442"/>
              <a:gd name="T1" fmla="*/ 0 h 1865"/>
              <a:gd name="T2" fmla="*/ 2147483646 w 2442"/>
              <a:gd name="T3" fmla="*/ 2147483646 h 1865"/>
              <a:gd name="T4" fmla="*/ 2147483646 w 2442"/>
              <a:gd name="T5" fmla="*/ 2147483646 h 1865"/>
              <a:gd name="T6" fmla="*/ 2147483646 w 2442"/>
              <a:gd name="T7" fmla="*/ 2147483646 h 1865"/>
              <a:gd name="T8" fmla="*/ 2147483646 w 2442"/>
              <a:gd name="T9" fmla="*/ 2147483646 h 1865"/>
              <a:gd name="T10" fmla="*/ 2147483646 w 2442"/>
              <a:gd name="T11" fmla="*/ 2147483646 h 1865"/>
              <a:gd name="T12" fmla="*/ 2147483646 w 2442"/>
              <a:gd name="T13" fmla="*/ 2147483646 h 1865"/>
              <a:gd name="T14" fmla="*/ 2147483646 w 2442"/>
              <a:gd name="T15" fmla="*/ 2147483646 h 1865"/>
              <a:gd name="T16" fmla="*/ 2147483646 w 2442"/>
              <a:gd name="T17" fmla="*/ 2147483646 h 186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442" h="1865">
                <a:moveTo>
                  <a:pt x="0" y="0"/>
                </a:moveTo>
                <a:lnTo>
                  <a:pt x="169" y="288"/>
                </a:lnTo>
                <a:lnTo>
                  <a:pt x="395" y="569"/>
                </a:lnTo>
                <a:lnTo>
                  <a:pt x="632" y="839"/>
                </a:lnTo>
                <a:lnTo>
                  <a:pt x="971" y="1120"/>
                </a:lnTo>
                <a:lnTo>
                  <a:pt x="1271" y="1339"/>
                </a:lnTo>
                <a:lnTo>
                  <a:pt x="1609" y="1527"/>
                </a:lnTo>
                <a:lnTo>
                  <a:pt x="2041" y="1728"/>
                </a:lnTo>
                <a:lnTo>
                  <a:pt x="2442" y="1865"/>
                </a:lnTo>
              </a:path>
            </a:pathLst>
          </a:custGeom>
          <a:noFill/>
          <a:ln w="19050">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585" name="Freeform 1031"/>
          <p:cNvSpPr>
            <a:spLocks/>
          </p:cNvSpPr>
          <p:nvPr/>
        </p:nvSpPr>
        <p:spPr bwMode="auto">
          <a:xfrm>
            <a:off x="1597025" y="2359025"/>
            <a:ext cx="5221288" cy="2968625"/>
          </a:xfrm>
          <a:custGeom>
            <a:avLst/>
            <a:gdLst>
              <a:gd name="T0" fmla="*/ 0 w 3289"/>
              <a:gd name="T1" fmla="*/ 2147483646 h 1870"/>
              <a:gd name="T2" fmla="*/ 2147483646 w 3289"/>
              <a:gd name="T3" fmla="*/ 2147483646 h 1870"/>
              <a:gd name="T4" fmla="*/ 2147483646 w 3289"/>
              <a:gd name="T5" fmla="*/ 2147483646 h 1870"/>
              <a:gd name="T6" fmla="*/ 2147483646 w 3289"/>
              <a:gd name="T7" fmla="*/ 2147483646 h 1870"/>
              <a:gd name="T8" fmla="*/ 2147483646 w 3289"/>
              <a:gd name="T9" fmla="*/ 2147483646 h 1870"/>
              <a:gd name="T10" fmla="*/ 2147483646 w 3289"/>
              <a:gd name="T11" fmla="*/ 2147483646 h 1870"/>
              <a:gd name="T12" fmla="*/ 2147483646 w 3289"/>
              <a:gd name="T13" fmla="*/ 2147483646 h 1870"/>
              <a:gd name="T14" fmla="*/ 2147483646 w 3289"/>
              <a:gd name="T15" fmla="*/ 2147483646 h 1870"/>
              <a:gd name="T16" fmla="*/ 2147483646 w 3289"/>
              <a:gd name="T17" fmla="*/ 2147483646 h 1870"/>
              <a:gd name="T18" fmla="*/ 2147483646 w 3289"/>
              <a:gd name="T19" fmla="*/ 2147483646 h 1870"/>
              <a:gd name="T20" fmla="*/ 2147483646 w 3289"/>
              <a:gd name="T21" fmla="*/ 2147483646 h 1870"/>
              <a:gd name="T22" fmla="*/ 2147483646 w 3289"/>
              <a:gd name="T23" fmla="*/ 0 h 187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289" h="1870">
                <a:moveTo>
                  <a:pt x="0" y="1870"/>
                </a:moveTo>
                <a:lnTo>
                  <a:pt x="370" y="1858"/>
                </a:lnTo>
                <a:lnTo>
                  <a:pt x="816" y="1810"/>
                </a:lnTo>
                <a:lnTo>
                  <a:pt x="1161" y="1772"/>
                </a:lnTo>
                <a:lnTo>
                  <a:pt x="1499" y="1697"/>
                </a:lnTo>
                <a:lnTo>
                  <a:pt x="1737" y="1616"/>
                </a:lnTo>
                <a:lnTo>
                  <a:pt x="1981" y="1509"/>
                </a:lnTo>
                <a:lnTo>
                  <a:pt x="2363" y="1253"/>
                </a:lnTo>
                <a:lnTo>
                  <a:pt x="2669" y="990"/>
                </a:lnTo>
                <a:lnTo>
                  <a:pt x="2926" y="683"/>
                </a:lnTo>
                <a:lnTo>
                  <a:pt x="3126" y="376"/>
                </a:lnTo>
                <a:lnTo>
                  <a:pt x="3289" y="0"/>
                </a:lnTo>
              </a:path>
            </a:pathLst>
          </a:custGeom>
          <a:noFill/>
          <a:ln w="19050">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586" name="Text Box 1032"/>
          <p:cNvSpPr txBox="1">
            <a:spLocks noChangeArrowheads="1"/>
          </p:cNvSpPr>
          <p:nvPr/>
        </p:nvSpPr>
        <p:spPr bwMode="auto">
          <a:xfrm>
            <a:off x="7043738" y="5805488"/>
            <a:ext cx="18780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50000"/>
              </a:spcBef>
            </a:pPr>
            <a:r>
              <a:rPr lang="de-DE" altLang="de-DE" sz="1200">
                <a:latin typeface="Arial" panose="020B0604020202020204" pitchFamily="34" charset="0"/>
              </a:rPr>
              <a:t>Verkehrsmenge [Fz/h]</a:t>
            </a:r>
          </a:p>
        </p:txBody>
      </p:sp>
      <p:sp>
        <p:nvSpPr>
          <p:cNvPr id="24587" name="Text Box 1033"/>
          <p:cNvSpPr txBox="1">
            <a:spLocks noChangeArrowheads="1"/>
          </p:cNvSpPr>
          <p:nvPr/>
        </p:nvSpPr>
        <p:spPr bwMode="auto">
          <a:xfrm>
            <a:off x="484188" y="1223963"/>
            <a:ext cx="18780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50000"/>
              </a:spcBef>
            </a:pPr>
            <a:r>
              <a:rPr lang="de-DE" altLang="de-DE" sz="1200" dirty="0">
                <a:latin typeface="Arial" panose="020B0604020202020204" pitchFamily="34" charset="0"/>
              </a:rPr>
              <a:t>Kosten [Euro/h]</a:t>
            </a:r>
          </a:p>
        </p:txBody>
      </p:sp>
      <p:sp>
        <p:nvSpPr>
          <p:cNvPr id="24588" name="Text Box 1034"/>
          <p:cNvSpPr txBox="1">
            <a:spLocks noChangeArrowheads="1"/>
          </p:cNvSpPr>
          <p:nvPr/>
        </p:nvSpPr>
        <p:spPr bwMode="auto">
          <a:xfrm>
            <a:off x="4976813" y="1849438"/>
            <a:ext cx="1450975" cy="6492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50000"/>
              </a:spcBef>
            </a:pPr>
            <a:r>
              <a:rPr lang="de-DE" altLang="de-DE" sz="1200">
                <a:latin typeface="Arial" panose="020B0604020202020204" pitchFamily="34" charset="0"/>
              </a:rPr>
              <a:t>Private Grenzkosten</a:t>
            </a:r>
          </a:p>
          <a:p>
            <a:pPr eaLnBrk="1" hangingPunct="1"/>
            <a:r>
              <a:rPr lang="de-DE" altLang="de-DE" sz="1200">
                <a:latin typeface="Arial" panose="020B0604020202020204" pitchFamily="34" charset="0"/>
              </a:rPr>
              <a:t>2 Fahrspuren</a:t>
            </a:r>
          </a:p>
        </p:txBody>
      </p:sp>
      <p:sp>
        <p:nvSpPr>
          <p:cNvPr id="24589" name="Text Box 1035"/>
          <p:cNvSpPr txBox="1">
            <a:spLocks noChangeArrowheads="1"/>
          </p:cNvSpPr>
          <p:nvPr/>
        </p:nvSpPr>
        <p:spPr bwMode="auto">
          <a:xfrm>
            <a:off x="7083425" y="2058988"/>
            <a:ext cx="1450975" cy="6492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50000"/>
              </a:spcBef>
            </a:pPr>
            <a:r>
              <a:rPr lang="de-DE" altLang="de-DE" sz="1200">
                <a:latin typeface="Arial" panose="020B0604020202020204" pitchFamily="34" charset="0"/>
              </a:rPr>
              <a:t>Private Grenzkosten </a:t>
            </a:r>
          </a:p>
          <a:p>
            <a:pPr eaLnBrk="1" hangingPunct="1"/>
            <a:r>
              <a:rPr lang="de-DE" altLang="de-DE" sz="1200">
                <a:latin typeface="Arial" panose="020B0604020202020204" pitchFamily="34" charset="0"/>
              </a:rPr>
              <a:t>3 Fahrspuren</a:t>
            </a:r>
          </a:p>
        </p:txBody>
      </p:sp>
      <p:sp>
        <p:nvSpPr>
          <p:cNvPr id="24590" name="Line 1036"/>
          <p:cNvSpPr>
            <a:spLocks noChangeShapeType="1"/>
          </p:cNvSpPr>
          <p:nvPr/>
        </p:nvSpPr>
        <p:spPr bwMode="auto">
          <a:xfrm>
            <a:off x="5980113" y="2327275"/>
            <a:ext cx="279400" cy="177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591" name="Line 1037"/>
          <p:cNvSpPr>
            <a:spLocks noChangeShapeType="1"/>
          </p:cNvSpPr>
          <p:nvPr/>
        </p:nvSpPr>
        <p:spPr bwMode="auto">
          <a:xfrm flipH="1">
            <a:off x="6716713" y="2446338"/>
            <a:ext cx="406400" cy="1587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592" name="Text Box 1038"/>
          <p:cNvSpPr txBox="1">
            <a:spLocks noChangeArrowheads="1"/>
          </p:cNvSpPr>
          <p:nvPr/>
        </p:nvSpPr>
        <p:spPr bwMode="auto">
          <a:xfrm>
            <a:off x="2014538" y="2732088"/>
            <a:ext cx="18780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50000"/>
              </a:spcBef>
            </a:pPr>
            <a:r>
              <a:rPr lang="de-DE" altLang="de-DE" sz="1200">
                <a:latin typeface="Arial" panose="020B0604020202020204" pitchFamily="34" charset="0"/>
              </a:rPr>
              <a:t>Nachfrage</a:t>
            </a:r>
          </a:p>
        </p:txBody>
      </p:sp>
      <p:sp>
        <p:nvSpPr>
          <p:cNvPr id="24593" name="Line 1039"/>
          <p:cNvSpPr>
            <a:spLocks noChangeShapeType="1"/>
          </p:cNvSpPr>
          <p:nvPr/>
        </p:nvSpPr>
        <p:spPr bwMode="auto">
          <a:xfrm>
            <a:off x="4586288" y="4319588"/>
            <a:ext cx="0" cy="134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594" name="Line 1040"/>
          <p:cNvSpPr>
            <a:spLocks noChangeShapeType="1"/>
          </p:cNvSpPr>
          <p:nvPr/>
        </p:nvSpPr>
        <p:spPr bwMode="auto">
          <a:xfrm>
            <a:off x="5024438" y="4567238"/>
            <a:ext cx="0" cy="10953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595" name="Line 1041"/>
          <p:cNvSpPr>
            <a:spLocks noChangeShapeType="1"/>
          </p:cNvSpPr>
          <p:nvPr/>
        </p:nvSpPr>
        <p:spPr bwMode="auto">
          <a:xfrm flipH="1" flipV="1">
            <a:off x="1590675" y="4310063"/>
            <a:ext cx="2990850" cy="47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596" name="Line 1042"/>
          <p:cNvSpPr>
            <a:spLocks noChangeShapeType="1"/>
          </p:cNvSpPr>
          <p:nvPr/>
        </p:nvSpPr>
        <p:spPr bwMode="auto">
          <a:xfrm flipH="1">
            <a:off x="1590675" y="4567238"/>
            <a:ext cx="34337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4597" name="Text Box 1043"/>
          <p:cNvSpPr txBox="1">
            <a:spLocks noChangeArrowheads="1"/>
          </p:cNvSpPr>
          <p:nvPr/>
        </p:nvSpPr>
        <p:spPr bwMode="auto">
          <a:xfrm>
            <a:off x="1095375" y="4152900"/>
            <a:ext cx="4508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50000"/>
              </a:spcBef>
            </a:pPr>
            <a:r>
              <a:rPr lang="de-DE" altLang="de-DE" sz="1200">
                <a:latin typeface="Arial" panose="020B0604020202020204" pitchFamily="34" charset="0"/>
              </a:rPr>
              <a:t>K</a:t>
            </a:r>
            <a:r>
              <a:rPr lang="de-DE" altLang="de-DE" sz="1200" baseline="-25000">
                <a:latin typeface="Arial" panose="020B0604020202020204" pitchFamily="34" charset="0"/>
              </a:rPr>
              <a:t>1</a:t>
            </a:r>
          </a:p>
        </p:txBody>
      </p:sp>
      <p:sp>
        <p:nvSpPr>
          <p:cNvPr id="24598" name="Text Box 1044"/>
          <p:cNvSpPr txBox="1">
            <a:spLocks noChangeArrowheads="1"/>
          </p:cNvSpPr>
          <p:nvPr/>
        </p:nvSpPr>
        <p:spPr bwMode="auto">
          <a:xfrm>
            <a:off x="1103313" y="4498975"/>
            <a:ext cx="4508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50000"/>
              </a:spcBef>
            </a:pPr>
            <a:r>
              <a:rPr lang="de-DE" altLang="de-DE" sz="1200">
                <a:latin typeface="Arial" panose="020B0604020202020204" pitchFamily="34" charset="0"/>
              </a:rPr>
              <a:t>K</a:t>
            </a:r>
            <a:r>
              <a:rPr lang="de-DE" altLang="de-DE" sz="1200" baseline="-25000">
                <a:latin typeface="Arial" panose="020B0604020202020204" pitchFamily="34" charset="0"/>
              </a:rPr>
              <a:t>2</a:t>
            </a:r>
          </a:p>
        </p:txBody>
      </p:sp>
      <p:sp>
        <p:nvSpPr>
          <p:cNvPr id="24599" name="Text Box 1045"/>
          <p:cNvSpPr txBox="1">
            <a:spLocks noChangeArrowheads="1"/>
          </p:cNvSpPr>
          <p:nvPr/>
        </p:nvSpPr>
        <p:spPr bwMode="auto">
          <a:xfrm>
            <a:off x="4441825" y="5695950"/>
            <a:ext cx="4508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50000"/>
              </a:spcBef>
            </a:pPr>
            <a:r>
              <a:rPr lang="de-DE" altLang="de-DE" sz="1200">
                <a:latin typeface="Arial" panose="020B0604020202020204" pitchFamily="34" charset="0"/>
              </a:rPr>
              <a:t>V</a:t>
            </a:r>
            <a:r>
              <a:rPr lang="de-DE" altLang="de-DE" sz="1200" baseline="-25000">
                <a:latin typeface="Arial" panose="020B0604020202020204" pitchFamily="34" charset="0"/>
              </a:rPr>
              <a:t>1</a:t>
            </a:r>
          </a:p>
        </p:txBody>
      </p:sp>
      <p:sp>
        <p:nvSpPr>
          <p:cNvPr id="24600" name="Text Box 1046"/>
          <p:cNvSpPr txBox="1">
            <a:spLocks noChangeArrowheads="1"/>
          </p:cNvSpPr>
          <p:nvPr/>
        </p:nvSpPr>
        <p:spPr bwMode="auto">
          <a:xfrm>
            <a:off x="4895850" y="5695950"/>
            <a:ext cx="4508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Open Sans" panose="020B0606030504020204" pitchFamily="34" charset="0"/>
              </a:defRPr>
            </a:lvl1pPr>
            <a:lvl2pPr marL="742950" indent="-285750">
              <a:defRPr>
                <a:solidFill>
                  <a:schemeClr val="tx1"/>
                </a:solidFill>
                <a:latin typeface="Open Sans" panose="020B0606030504020204" pitchFamily="34" charset="0"/>
              </a:defRPr>
            </a:lvl2pPr>
            <a:lvl3pPr marL="1143000" indent="-228600">
              <a:defRPr>
                <a:solidFill>
                  <a:schemeClr val="tx1"/>
                </a:solidFill>
                <a:latin typeface="Open Sans" panose="020B0606030504020204" pitchFamily="34" charset="0"/>
              </a:defRPr>
            </a:lvl3pPr>
            <a:lvl4pPr marL="1600200" indent="-228600">
              <a:defRPr>
                <a:solidFill>
                  <a:schemeClr val="tx1"/>
                </a:solidFill>
                <a:latin typeface="Open Sans" panose="020B0606030504020204" pitchFamily="34" charset="0"/>
              </a:defRPr>
            </a:lvl4pPr>
            <a:lvl5pPr marL="2057400" indent="-228600">
              <a:defRPr>
                <a:solidFill>
                  <a:schemeClr val="tx1"/>
                </a:solidFill>
                <a:latin typeface="Open Sans" panose="020B0606030504020204" pitchFamily="34" charset="0"/>
              </a:defRPr>
            </a:lvl5pPr>
            <a:lvl6pPr marL="2514600" indent="-228600" fontAlgn="base">
              <a:spcBef>
                <a:spcPct val="0"/>
              </a:spcBef>
              <a:spcAft>
                <a:spcPct val="0"/>
              </a:spcAft>
              <a:defRPr>
                <a:solidFill>
                  <a:schemeClr val="tx1"/>
                </a:solidFill>
                <a:latin typeface="Open Sans" panose="020B0606030504020204" pitchFamily="34" charset="0"/>
              </a:defRPr>
            </a:lvl6pPr>
            <a:lvl7pPr marL="2971800" indent="-228600" fontAlgn="base">
              <a:spcBef>
                <a:spcPct val="0"/>
              </a:spcBef>
              <a:spcAft>
                <a:spcPct val="0"/>
              </a:spcAft>
              <a:defRPr>
                <a:solidFill>
                  <a:schemeClr val="tx1"/>
                </a:solidFill>
                <a:latin typeface="Open Sans" panose="020B0606030504020204" pitchFamily="34" charset="0"/>
              </a:defRPr>
            </a:lvl7pPr>
            <a:lvl8pPr marL="3429000" indent="-228600" fontAlgn="base">
              <a:spcBef>
                <a:spcPct val="0"/>
              </a:spcBef>
              <a:spcAft>
                <a:spcPct val="0"/>
              </a:spcAft>
              <a:defRPr>
                <a:solidFill>
                  <a:schemeClr val="tx1"/>
                </a:solidFill>
                <a:latin typeface="Open Sans" panose="020B0606030504020204" pitchFamily="34" charset="0"/>
              </a:defRPr>
            </a:lvl8pPr>
            <a:lvl9pPr marL="3886200" indent="-228600" fontAlgn="base">
              <a:spcBef>
                <a:spcPct val="0"/>
              </a:spcBef>
              <a:spcAft>
                <a:spcPct val="0"/>
              </a:spcAft>
              <a:defRPr>
                <a:solidFill>
                  <a:schemeClr val="tx1"/>
                </a:solidFill>
                <a:latin typeface="Open Sans" panose="020B0606030504020204" pitchFamily="34" charset="0"/>
              </a:defRPr>
            </a:lvl9pPr>
          </a:lstStyle>
          <a:p>
            <a:pPr eaLnBrk="1" hangingPunct="1">
              <a:spcBef>
                <a:spcPct val="50000"/>
              </a:spcBef>
            </a:pPr>
            <a:r>
              <a:rPr lang="de-DE" altLang="de-DE" sz="1200">
                <a:latin typeface="Arial" panose="020B0604020202020204" pitchFamily="34" charset="0"/>
              </a:rPr>
              <a:t>V</a:t>
            </a:r>
            <a:r>
              <a:rPr lang="de-DE" altLang="de-DE" sz="1200" baseline="-25000">
                <a:latin typeface="Arial" panose="020B0604020202020204" pitchFamily="34" charset="0"/>
              </a:rPr>
              <a:t>2</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018_Vorlesungsdesign_CD-TUD_Voeko">
  <a:themeElements>
    <a:clrScheme name="TUD_Farben">
      <a:dk1>
        <a:srgbClr val="00305E"/>
      </a:dk1>
      <a:lt1>
        <a:srgbClr val="FFFFFF"/>
      </a:lt1>
      <a:dk2>
        <a:srgbClr val="00305E"/>
      </a:dk2>
      <a:lt2>
        <a:srgbClr val="727879"/>
      </a:lt2>
      <a:accent1>
        <a:srgbClr val="009EE0"/>
      </a:accent1>
      <a:accent2>
        <a:srgbClr val="006AB3"/>
      </a:accent2>
      <a:accent3>
        <a:srgbClr val="6AB023"/>
      </a:accent3>
      <a:accent4>
        <a:srgbClr val="007D40"/>
      </a:accent4>
      <a:accent5>
        <a:srgbClr val="93107E"/>
      </a:accent5>
      <a:accent6>
        <a:srgbClr val="54378A"/>
      </a:accent6>
      <a:hlink>
        <a:srgbClr val="009EE0"/>
      </a:hlink>
      <a:folHlink>
        <a:srgbClr val="006AB3"/>
      </a:folHlink>
    </a:clrScheme>
    <a:fontScheme name="TUD_Open Sans">
      <a:majorFont>
        <a:latin typeface="Open Sans"/>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018_Vorlesungsdesign_CD-TUD_Voeko" id="{3A526640-264B-4135-A88E-E3342FE7951A}" vid="{A7309808-14BF-4886-8229-25C528C20FC6}"/>
    </a:ext>
  </a:extLst>
</a:theme>
</file>

<file path=ppt/theme/theme2.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2018_Vorlesungsdesign_CD-TUD_Voeko</Template>
  <TotalTime>0</TotalTime>
  <Words>1949</Words>
  <Application>Microsoft Office PowerPoint</Application>
  <PresentationFormat>Bildschirmpräsentation (4:3)</PresentationFormat>
  <Paragraphs>243</Paragraphs>
  <Slides>31</Slides>
  <Notes>1</Notes>
  <HiddenSlides>0</HiddenSlides>
  <MMClips>0</MMClips>
  <ScaleCrop>false</ScaleCrop>
  <HeadingPairs>
    <vt:vector size="8" baseType="variant">
      <vt:variant>
        <vt:lpstr>Verwendete Schriftarten</vt:lpstr>
      </vt:variant>
      <vt:variant>
        <vt:i4>7</vt:i4>
      </vt:variant>
      <vt:variant>
        <vt:lpstr>Design</vt:lpstr>
      </vt:variant>
      <vt:variant>
        <vt:i4>2</vt:i4>
      </vt:variant>
      <vt:variant>
        <vt:lpstr>Eingebettete OLE-Server</vt:lpstr>
      </vt:variant>
      <vt:variant>
        <vt:i4>2</vt:i4>
      </vt:variant>
      <vt:variant>
        <vt:lpstr>Folientitel</vt:lpstr>
      </vt:variant>
      <vt:variant>
        <vt:i4>31</vt:i4>
      </vt:variant>
    </vt:vector>
  </HeadingPairs>
  <TitlesOfParts>
    <vt:vector size="42" baseType="lpstr">
      <vt:lpstr>Arial</vt:lpstr>
      <vt:lpstr>Calibri</vt:lpstr>
      <vt:lpstr>Open Sans</vt:lpstr>
      <vt:lpstr>Symbol</vt:lpstr>
      <vt:lpstr>Times New Roman</vt:lpstr>
      <vt:lpstr>Verdana</vt:lpstr>
      <vt:lpstr>Wingdings</vt:lpstr>
      <vt:lpstr>2018_Vorlesungsdesign_CD-TUD_Voeko</vt:lpstr>
      <vt:lpstr>Benutzerdefiniertes Design</vt:lpstr>
      <vt:lpstr>Equation.3</vt:lpstr>
      <vt:lpstr>Dokument</vt:lpstr>
      <vt:lpstr>Induzierter Verkehr</vt:lpstr>
      <vt:lpstr>Inhalt und Lernziele</vt:lpstr>
      <vt:lpstr>Phase 1: Grundnetz bauen</vt:lpstr>
      <vt:lpstr>Phase 2: Planung mit diesen Zahlen</vt:lpstr>
      <vt:lpstr>Phase 3: Dynamische Effekte</vt:lpstr>
      <vt:lpstr>1. Mögliche Veränderungen durch Straßen- (neu-) bau</vt:lpstr>
      <vt:lpstr>Definitionen</vt:lpstr>
      <vt:lpstr>Verkehrszunahme bei Infrastruktur-Erweiterung </vt:lpstr>
      <vt:lpstr>Gründe für induzierten Verkehr</vt:lpstr>
      <vt:lpstr>Ineffiziente Allokation</vt:lpstr>
      <vt:lpstr>Mehr Verkehr ist besser: Logisch! </vt:lpstr>
      <vt:lpstr>Wie kann induzierter Verkehr gemessen werden?</vt:lpstr>
      <vt:lpstr>Achtung: Diverse Elastizitäten! </vt:lpstr>
      <vt:lpstr>Wie schnell entsteht induzierter Verkehr?</vt:lpstr>
      <vt:lpstr>2. Anwendungsbeispiele: Verkehrszunahmen </vt:lpstr>
      <vt:lpstr>Im Zeitverlauf: Hössinger et al. (2017)</vt:lpstr>
      <vt:lpstr>Entwicklung DTV Dohnaer Straße 1995/1999</vt:lpstr>
      <vt:lpstr>Victoria Transport Policy Institute</vt:lpstr>
      <vt:lpstr>Induzierter Verkehr wird im BVWP ...</vt:lpstr>
      <vt:lpstr>Es gibt aber doch irgendwo induzierten Verkehr?</vt:lpstr>
      <vt:lpstr>Wie wurde primär induzierter Verkehr bestimmt?</vt:lpstr>
      <vt:lpstr>Beispiel Freizeitverkehre (= 100%)</vt:lpstr>
      <vt:lpstr>Und 2015? [BVU, ITP, IVV, planco 2014, S. 33]?</vt:lpstr>
      <vt:lpstr>Und 2015? [BVU, ITP, IVV, planco 2014, S. 33]?</vt:lpstr>
      <vt:lpstr>Meckern kann jeder: Besser machen!</vt:lpstr>
      <vt:lpstr>Bitte noch besser machen!</vt:lpstr>
      <vt:lpstr>Oder so? Vorschlag Becker:</vt:lpstr>
      <vt:lpstr>Fazit: Induzierter Verkehr</vt:lpstr>
      <vt:lpstr>Zeitschrift für Verkehrswirtschaft 2016</vt:lpstr>
      <vt:lpstr>Ein Kostensenkungs-Kostenerhöhungs-Verhältnis:</vt:lpstr>
      <vt:lpstr>Induzierter Verkehr</vt:lpstr>
    </vt:vector>
  </TitlesOfParts>
  <Company>TUD; Fak. Verkehrswissenschaften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Klimaschutz</dc:title>
  <dc:creator>Udo Becker</dc:creator>
  <cp:lastModifiedBy>Rosemarie Baldauf</cp:lastModifiedBy>
  <cp:revision>479</cp:revision>
  <cp:lastPrinted>2013-10-18T11:25:44Z</cp:lastPrinted>
  <dcterms:created xsi:type="dcterms:W3CDTF">2008-02-29T11:13:38Z</dcterms:created>
  <dcterms:modified xsi:type="dcterms:W3CDTF">2022-03-29T11:29:09Z</dcterms:modified>
</cp:coreProperties>
</file>