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64" r:id="rId2"/>
    <p:sldId id="268" r:id="rId3"/>
    <p:sldId id="262" r:id="rId4"/>
    <p:sldId id="272" r:id="rId5"/>
    <p:sldId id="273" r:id="rId6"/>
    <p:sldId id="278" r:id="rId7"/>
    <p:sldId id="261" r:id="rId8"/>
    <p:sldId id="274" r:id="rId9"/>
    <p:sldId id="276" r:id="rId10"/>
    <p:sldId id="280" r:id="rId11"/>
    <p:sldId id="281" r:id="rId12"/>
    <p:sldId id="279" r:id="rId13"/>
    <p:sldId id="284" r:id="rId14"/>
    <p:sldId id="285" r:id="rId15"/>
    <p:sldId id="286" r:id="rId16"/>
    <p:sldId id="287" r:id="rId17"/>
    <p:sldId id="288" r:id="rId18"/>
    <p:sldId id="265" r:id="rId19"/>
    <p:sldId id="270" r:id="rId20"/>
    <p:sldId id="256" r:id="rId21"/>
    <p:sldId id="266" r:id="rId22"/>
    <p:sldId id="282" r:id="rId23"/>
    <p:sldId id="283" r:id="rId24"/>
    <p:sldId id="271" r:id="rId2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A2C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75" d="100"/>
          <a:sy n="75" d="100"/>
        </p:scale>
        <p:origin x="1872" y="8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DD597422-3587-41E8-B69A-AC744C47F59C}" type="datetimeFigureOut">
              <a:rPr lang="cs-CZ" smtClean="0"/>
              <a:t>10.03.2022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B8865A0-C6C3-4F59-AA1C-33A7F75F5649}" type="slidenum">
              <a:rPr lang="cs-CZ" smtClean="0"/>
              <a:t>‹#›</a:t>
            </a:fld>
            <a:endParaRPr lang="cs-CZ"/>
          </a:p>
        </p:txBody>
      </p:sp>
    </p:spTree>
    <p:extLst>
      <p:ext uri="{BB962C8B-B14F-4D97-AF65-F5344CB8AC3E}">
        <p14:creationId xmlns:p14="http://schemas.microsoft.com/office/powerpoint/2010/main" val="1486833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D597422-3587-41E8-B69A-AC744C47F59C}" type="datetimeFigureOut">
              <a:rPr lang="cs-CZ" smtClean="0"/>
              <a:t>10.03.2022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B8865A0-C6C3-4F59-AA1C-33A7F75F5649}" type="slidenum">
              <a:rPr lang="cs-CZ" smtClean="0"/>
              <a:t>‹#›</a:t>
            </a:fld>
            <a:endParaRPr lang="cs-CZ"/>
          </a:p>
        </p:txBody>
      </p:sp>
    </p:spTree>
    <p:extLst>
      <p:ext uri="{BB962C8B-B14F-4D97-AF65-F5344CB8AC3E}">
        <p14:creationId xmlns:p14="http://schemas.microsoft.com/office/powerpoint/2010/main" val="1454165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D597422-3587-41E8-B69A-AC744C47F59C}" type="datetimeFigureOut">
              <a:rPr lang="cs-CZ" smtClean="0"/>
              <a:t>10.03.2022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B8865A0-C6C3-4F59-AA1C-33A7F75F5649}" type="slidenum">
              <a:rPr lang="cs-CZ" smtClean="0"/>
              <a:t>‹#›</a:t>
            </a:fld>
            <a:endParaRPr lang="cs-CZ"/>
          </a:p>
        </p:txBody>
      </p:sp>
    </p:spTree>
    <p:extLst>
      <p:ext uri="{BB962C8B-B14F-4D97-AF65-F5344CB8AC3E}">
        <p14:creationId xmlns:p14="http://schemas.microsoft.com/office/powerpoint/2010/main" val="3245967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D597422-3587-41E8-B69A-AC744C47F59C}" type="datetimeFigureOut">
              <a:rPr lang="cs-CZ" smtClean="0"/>
              <a:t>10.03.2022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B8865A0-C6C3-4F59-AA1C-33A7F75F5649}" type="slidenum">
              <a:rPr lang="cs-CZ" smtClean="0"/>
              <a:t>‹#›</a:t>
            </a:fld>
            <a:endParaRPr lang="cs-CZ"/>
          </a:p>
        </p:txBody>
      </p:sp>
    </p:spTree>
    <p:extLst>
      <p:ext uri="{BB962C8B-B14F-4D97-AF65-F5344CB8AC3E}">
        <p14:creationId xmlns:p14="http://schemas.microsoft.com/office/powerpoint/2010/main" val="4282307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DD597422-3587-41E8-B69A-AC744C47F59C}" type="datetimeFigureOut">
              <a:rPr lang="cs-CZ" smtClean="0"/>
              <a:t>10.03.2022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B8865A0-C6C3-4F59-AA1C-33A7F75F5649}" type="slidenum">
              <a:rPr lang="cs-CZ" smtClean="0"/>
              <a:t>‹#›</a:t>
            </a:fld>
            <a:endParaRPr lang="cs-CZ"/>
          </a:p>
        </p:txBody>
      </p:sp>
    </p:spTree>
    <p:extLst>
      <p:ext uri="{BB962C8B-B14F-4D97-AF65-F5344CB8AC3E}">
        <p14:creationId xmlns:p14="http://schemas.microsoft.com/office/powerpoint/2010/main" val="636174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DD597422-3587-41E8-B69A-AC744C47F59C}" type="datetimeFigureOut">
              <a:rPr lang="cs-CZ" smtClean="0"/>
              <a:t>10.03.2022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B8865A0-C6C3-4F59-AA1C-33A7F75F5649}" type="slidenum">
              <a:rPr lang="cs-CZ" smtClean="0"/>
              <a:t>‹#›</a:t>
            </a:fld>
            <a:endParaRPr lang="cs-CZ"/>
          </a:p>
        </p:txBody>
      </p:sp>
    </p:spTree>
    <p:extLst>
      <p:ext uri="{BB962C8B-B14F-4D97-AF65-F5344CB8AC3E}">
        <p14:creationId xmlns:p14="http://schemas.microsoft.com/office/powerpoint/2010/main" val="1225883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DD597422-3587-41E8-B69A-AC744C47F59C}" type="datetimeFigureOut">
              <a:rPr lang="cs-CZ" smtClean="0"/>
              <a:t>10.03.2022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B8865A0-C6C3-4F59-AA1C-33A7F75F5649}" type="slidenum">
              <a:rPr lang="cs-CZ" smtClean="0"/>
              <a:t>‹#›</a:t>
            </a:fld>
            <a:endParaRPr lang="cs-CZ"/>
          </a:p>
        </p:txBody>
      </p:sp>
    </p:spTree>
    <p:extLst>
      <p:ext uri="{BB962C8B-B14F-4D97-AF65-F5344CB8AC3E}">
        <p14:creationId xmlns:p14="http://schemas.microsoft.com/office/powerpoint/2010/main" val="89728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DD597422-3587-41E8-B69A-AC744C47F59C}" type="datetimeFigureOut">
              <a:rPr lang="cs-CZ" smtClean="0"/>
              <a:t>10.03.2022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B8865A0-C6C3-4F59-AA1C-33A7F75F5649}" type="slidenum">
              <a:rPr lang="cs-CZ" smtClean="0"/>
              <a:t>‹#›</a:t>
            </a:fld>
            <a:endParaRPr lang="cs-CZ"/>
          </a:p>
        </p:txBody>
      </p:sp>
    </p:spTree>
    <p:extLst>
      <p:ext uri="{BB962C8B-B14F-4D97-AF65-F5344CB8AC3E}">
        <p14:creationId xmlns:p14="http://schemas.microsoft.com/office/powerpoint/2010/main" val="3445951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D597422-3587-41E8-B69A-AC744C47F59C}" type="datetimeFigureOut">
              <a:rPr lang="cs-CZ" smtClean="0"/>
              <a:t>10.03.2022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B8865A0-C6C3-4F59-AA1C-33A7F75F5649}" type="slidenum">
              <a:rPr lang="cs-CZ" smtClean="0"/>
              <a:t>‹#›</a:t>
            </a:fld>
            <a:endParaRPr lang="cs-CZ"/>
          </a:p>
        </p:txBody>
      </p:sp>
    </p:spTree>
    <p:extLst>
      <p:ext uri="{BB962C8B-B14F-4D97-AF65-F5344CB8AC3E}">
        <p14:creationId xmlns:p14="http://schemas.microsoft.com/office/powerpoint/2010/main" val="1831543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DD597422-3587-41E8-B69A-AC744C47F59C}" type="datetimeFigureOut">
              <a:rPr lang="cs-CZ" smtClean="0"/>
              <a:t>10.03.2022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B8865A0-C6C3-4F59-AA1C-33A7F75F5649}" type="slidenum">
              <a:rPr lang="cs-CZ" smtClean="0"/>
              <a:t>‹#›</a:t>
            </a:fld>
            <a:endParaRPr lang="cs-CZ"/>
          </a:p>
        </p:txBody>
      </p:sp>
    </p:spTree>
    <p:extLst>
      <p:ext uri="{BB962C8B-B14F-4D97-AF65-F5344CB8AC3E}">
        <p14:creationId xmlns:p14="http://schemas.microsoft.com/office/powerpoint/2010/main" val="148797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DD597422-3587-41E8-B69A-AC744C47F59C}" type="datetimeFigureOut">
              <a:rPr lang="cs-CZ" smtClean="0"/>
              <a:t>10.03.2022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B8865A0-C6C3-4F59-AA1C-33A7F75F5649}" type="slidenum">
              <a:rPr lang="cs-CZ" smtClean="0"/>
              <a:t>‹#›</a:t>
            </a:fld>
            <a:endParaRPr lang="cs-CZ"/>
          </a:p>
        </p:txBody>
      </p:sp>
    </p:spTree>
    <p:extLst>
      <p:ext uri="{BB962C8B-B14F-4D97-AF65-F5344CB8AC3E}">
        <p14:creationId xmlns:p14="http://schemas.microsoft.com/office/powerpoint/2010/main" val="289704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597422-3587-41E8-B69A-AC744C47F59C}" type="datetimeFigureOut">
              <a:rPr lang="cs-CZ" smtClean="0"/>
              <a:t>10.03.2022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8865A0-C6C3-4F59-AA1C-33A7F75F5649}" type="slidenum">
              <a:rPr lang="cs-CZ" smtClean="0"/>
              <a:t>‹#›</a:t>
            </a:fld>
            <a:endParaRPr lang="cs-CZ"/>
          </a:p>
        </p:txBody>
      </p:sp>
    </p:spTree>
    <p:extLst>
      <p:ext uri="{BB962C8B-B14F-4D97-AF65-F5344CB8AC3E}">
        <p14:creationId xmlns:p14="http://schemas.microsoft.com/office/powerpoint/2010/main" val="2930339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https://www.shopcdv.cz/cs/pruzkum-dopravniho-chovani" TargetMode="Externa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3.xml"/><Relationship Id="rId6" Type="http://schemas.openxmlformats.org/officeDocument/2006/relationships/hyperlink" Target="http://mobilita-ieep.cz/"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3.xml"/><Relationship Id="rId6" Type="http://schemas.openxmlformats.org/officeDocument/2006/relationships/hyperlink" Target="http://mobilita-ieep.cz/"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3"/>
            <a:ext cx="12192000" cy="1458163"/>
          </a:xfrm>
          <a:prstGeom prst="rect">
            <a:avLst/>
          </a:prstGeom>
        </p:spPr>
      </p:pic>
      <p:sp>
        <p:nvSpPr>
          <p:cNvPr id="2" name="Nadpis 1"/>
          <p:cNvSpPr>
            <a:spLocks noGrp="1"/>
          </p:cNvSpPr>
          <p:nvPr>
            <p:ph type="title"/>
          </p:nvPr>
        </p:nvSpPr>
        <p:spPr>
          <a:xfrm>
            <a:off x="1230922" y="2461847"/>
            <a:ext cx="9421935" cy="1608268"/>
          </a:xfrm>
        </p:spPr>
        <p:txBody>
          <a:bodyPr>
            <a:normAutofit/>
          </a:bodyPr>
          <a:lstStyle/>
          <a:p>
            <a:pPr algn="ctr"/>
            <a:r>
              <a:rPr lang="en-GB" sz="4000" b="1" cap="all">
                <a:solidFill>
                  <a:srgbClr val="1EA2C1"/>
                </a:solidFill>
                <a:latin typeface="Montserrat" panose="00000500000000000000" pitchFamily="2" charset="-18"/>
              </a:rPr>
              <a:t>Making a questionnaire for travel behaviour surveys</a:t>
            </a:r>
          </a:p>
        </p:txBody>
      </p:sp>
      <p:sp>
        <p:nvSpPr>
          <p:cNvPr id="3" name="Zástupný symbol pro text 2"/>
          <p:cNvSpPr>
            <a:spLocks noGrp="1"/>
          </p:cNvSpPr>
          <p:nvPr>
            <p:ph type="body" idx="1"/>
          </p:nvPr>
        </p:nvSpPr>
        <p:spPr>
          <a:xfrm>
            <a:off x="1230922" y="4097103"/>
            <a:ext cx="9421936" cy="1195875"/>
          </a:xfrm>
        </p:spPr>
        <p:txBody>
          <a:bodyPr/>
          <a:lstStyle/>
          <a:p>
            <a:pPr algn="ctr"/>
            <a:endParaRPr lang="cs-CZ" dirty="0">
              <a:solidFill>
                <a:schemeClr val="tx1">
                  <a:lumMod val="65000"/>
                  <a:lumOff val="35000"/>
                </a:schemeClr>
              </a:solidFill>
              <a:latin typeface="Lora" pitchFamily="2" charset="-18"/>
            </a:endParaRPr>
          </a:p>
        </p:txBody>
      </p:sp>
      <p:sp>
        <p:nvSpPr>
          <p:cNvPr id="9" name="TextovéPole 8"/>
          <p:cNvSpPr txBox="1"/>
          <p:nvPr/>
        </p:nvSpPr>
        <p:spPr>
          <a:xfrm>
            <a:off x="640130" y="286867"/>
            <a:ext cx="7097104" cy="861774"/>
          </a:xfrm>
          <a:prstGeom prst="rect">
            <a:avLst/>
          </a:prstGeom>
          <a:noFill/>
        </p:spPr>
        <p:txBody>
          <a:bodyPr wrap="square" rtlCol="0">
            <a:spAutoFit/>
          </a:bodyPr>
          <a:lstStyle/>
          <a:p>
            <a:r>
              <a:rPr lang="en-GB" sz="3200" b="1">
                <a:solidFill>
                  <a:schemeClr val="bg1"/>
                </a:solidFill>
                <a:latin typeface="Calibri" panose="020F0502020204030204" pitchFamily="34" charset="0"/>
                <a:cs typeface="Calibri" panose="020F0502020204030204" pitchFamily="34" charset="0"/>
              </a:rPr>
              <a:t>S@mpler</a:t>
            </a:r>
          </a:p>
          <a:p>
            <a:r>
              <a:rPr lang="en-GB" b="1">
                <a:solidFill>
                  <a:schemeClr val="bg1"/>
                </a:solidFill>
                <a:latin typeface="Calibri" panose="020F0502020204030204" pitchFamily="34" charset="0"/>
                <a:cs typeface="Calibri" panose="020F0502020204030204" pitchFamily="34" charset="0"/>
              </a:rPr>
              <a:t>Integrated Education Based On Sustainable Urban Mobility Projects</a:t>
            </a:r>
          </a:p>
        </p:txBody>
      </p:sp>
      <p:pic>
        <p:nvPicPr>
          <p:cNvPr id="13" name="Obrázek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15122" y="5813922"/>
            <a:ext cx="2650923" cy="921417"/>
          </a:xfrm>
          <a:prstGeom prst="rect">
            <a:avLst/>
          </a:prstGeom>
        </p:spPr>
      </p:pic>
      <p:pic>
        <p:nvPicPr>
          <p:cNvPr id="15" name="Obrázek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49678" y="5795998"/>
            <a:ext cx="3463939" cy="946055"/>
          </a:xfrm>
          <a:prstGeom prst="rect">
            <a:avLst/>
          </a:prstGeom>
        </p:spPr>
      </p:pic>
      <p:pic>
        <p:nvPicPr>
          <p:cNvPr id="17" name="Obrázek 1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3379" y="5778754"/>
            <a:ext cx="2163114" cy="950981"/>
          </a:xfrm>
          <a:prstGeom prst="rect">
            <a:avLst/>
          </a:prstGeom>
        </p:spPr>
      </p:pic>
    </p:spTree>
    <p:extLst>
      <p:ext uri="{BB962C8B-B14F-4D97-AF65-F5344CB8AC3E}">
        <p14:creationId xmlns:p14="http://schemas.microsoft.com/office/powerpoint/2010/main" val="982494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a:solidFill>
                  <a:srgbClr val="1EA2C1"/>
                </a:solidFill>
                <a:latin typeface="Montserrat" panose="00000500000000000000" pitchFamily="2" charset="-18"/>
              </a:rPr>
              <a:t>How to ask</a:t>
            </a:r>
          </a:p>
        </p:txBody>
      </p:sp>
      <p:sp>
        <p:nvSpPr>
          <p:cNvPr id="3" name="Zástupný symbol pro text 2"/>
          <p:cNvSpPr>
            <a:spLocks noGrp="1"/>
          </p:cNvSpPr>
          <p:nvPr>
            <p:ph type="body" idx="1"/>
          </p:nvPr>
        </p:nvSpPr>
        <p:spPr>
          <a:xfrm>
            <a:off x="844057" y="2591300"/>
            <a:ext cx="10533189" cy="3853462"/>
          </a:xfrm>
        </p:spPr>
        <p:txBody>
          <a:bodyPr>
            <a:normAutofit/>
          </a:bodyPr>
          <a:lstStyle/>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The respondent will answer some questions in a socially desirable way even if the questionnaire is anonymous</a:t>
            </a: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Use </a:t>
            </a:r>
            <a:r>
              <a:rPr lang="en-GB" sz="2000" b="1" dirty="0">
                <a:solidFill>
                  <a:schemeClr val="tx1">
                    <a:lumMod val="65000"/>
                    <a:lumOff val="35000"/>
                  </a:schemeClr>
                </a:solidFill>
                <a:latin typeface="Lora" pitchFamily="2" charset="-18"/>
              </a:rPr>
              <a:t>filtering questions</a:t>
            </a:r>
            <a:r>
              <a:rPr lang="en-GB" sz="2000" dirty="0">
                <a:solidFill>
                  <a:schemeClr val="tx1">
                    <a:lumMod val="65000"/>
                    <a:lumOff val="35000"/>
                  </a:schemeClr>
                </a:solidFill>
                <a:latin typeface="Lora" pitchFamily="2" charset="-18"/>
              </a:rPr>
              <a:t> – they narrow down the group of respondents, with only those concerned answering </a:t>
            </a: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Advisable to check wording of items in a pre-survey</a:t>
            </a:r>
          </a:p>
          <a:p>
            <a:pPr marL="800100" lvl="1" indent="-342900">
              <a:buFont typeface="Arial" panose="020B0604020202020204" pitchFamily="34" charset="0"/>
              <a:buChar char="•"/>
            </a:pPr>
            <a:r>
              <a:rPr lang="en-GB" sz="1600" dirty="0">
                <a:solidFill>
                  <a:schemeClr val="tx1">
                    <a:lumMod val="65000"/>
                    <a:lumOff val="35000"/>
                  </a:schemeClr>
                </a:solidFill>
                <a:latin typeface="Lora" pitchFamily="2" charset="-18"/>
              </a:rPr>
              <a:t>Typically in the form of an interview</a:t>
            </a:r>
          </a:p>
          <a:p>
            <a:pPr marL="800100" lvl="1" indent="-342900">
              <a:buFont typeface="Arial" panose="020B0604020202020204" pitchFamily="34" charset="0"/>
              <a:buChar char="•"/>
            </a:pPr>
            <a:r>
              <a:rPr lang="en-GB" sz="1600" dirty="0">
                <a:solidFill>
                  <a:schemeClr val="tx1">
                    <a:lumMod val="65000"/>
                    <a:lumOff val="35000"/>
                  </a:schemeClr>
                </a:solidFill>
                <a:latin typeface="Lora" pitchFamily="2" charset="-18"/>
              </a:rPr>
              <a:t>The respondent explains how they understand the question</a:t>
            </a:r>
          </a:p>
          <a:p>
            <a:pPr marL="800100" lvl="1" indent="-342900">
              <a:buFont typeface="Arial" panose="020B0604020202020204" pitchFamily="34" charset="0"/>
              <a:buChar char="•"/>
            </a:pPr>
            <a:r>
              <a:rPr lang="en-GB" sz="1600" dirty="0">
                <a:solidFill>
                  <a:schemeClr val="tx1">
                    <a:lumMod val="65000"/>
                    <a:lumOff val="35000"/>
                  </a:schemeClr>
                </a:solidFill>
                <a:latin typeface="Lora" pitchFamily="2" charset="-18"/>
              </a:rPr>
              <a:t>Any unclear items are then modified</a:t>
            </a:r>
          </a:p>
          <a:p>
            <a:pPr marL="800100" lvl="1" indent="-342900">
              <a:buFont typeface="Arial" panose="020B0604020202020204" pitchFamily="34" charset="0"/>
              <a:buChar char="•"/>
            </a:pPr>
            <a:r>
              <a:rPr lang="en-GB" sz="1600" dirty="0">
                <a:solidFill>
                  <a:schemeClr val="tx1">
                    <a:lumMod val="65000"/>
                    <a:lumOff val="35000"/>
                  </a:schemeClr>
                </a:solidFill>
                <a:latin typeface="Lora" pitchFamily="2" charset="-18"/>
              </a:rPr>
              <a:t>Helps find out why respondents did not answer some questions </a:t>
            </a:r>
            <a:br>
              <a:rPr lang="cs-CZ" sz="1600" dirty="0">
                <a:solidFill>
                  <a:schemeClr val="tx1">
                    <a:lumMod val="65000"/>
                    <a:lumOff val="35000"/>
                  </a:schemeClr>
                </a:solidFill>
                <a:latin typeface="Lora" pitchFamily="2" charset="-18"/>
              </a:rPr>
            </a:br>
            <a:r>
              <a:rPr lang="en-GB" sz="1600" dirty="0">
                <a:solidFill>
                  <a:schemeClr val="tx1">
                    <a:lumMod val="65000"/>
                    <a:lumOff val="35000"/>
                  </a:schemeClr>
                </a:solidFill>
                <a:latin typeface="Lora" pitchFamily="2" charset="-18"/>
              </a:rPr>
              <a:t>or answered “I don’t know” – the share of such answers should not exceed 5% </a:t>
            </a:r>
          </a:p>
          <a:p>
            <a:pPr marL="342900" indent="-342900">
              <a:buFont typeface="Arial" panose="020B0604020202020204" pitchFamily="34" charset="0"/>
              <a:buChar char="•"/>
            </a:pPr>
            <a:endParaRPr lang="cs-CZ" sz="2000" dirty="0">
              <a:solidFill>
                <a:schemeClr val="tx1">
                  <a:lumMod val="65000"/>
                  <a:lumOff val="35000"/>
                </a:schemeClr>
              </a:solidFill>
              <a:latin typeface="Lora" pitchFamily="2" charset="-18"/>
            </a:endParaRP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6" name="TextovéPole 5">
            <a:extLst>
              <a:ext uri="{FF2B5EF4-FFF2-40B4-BE49-F238E27FC236}">
                <a16:creationId xmlns:a16="http://schemas.microsoft.com/office/drawing/2014/main" id="{FF5181A7-ED62-4C81-A64C-9A92AC2B9E9A}"/>
              </a:ext>
            </a:extLst>
          </p:cNvPr>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Making a questionnaire for travel behaviour surveys </a:t>
            </a:r>
          </a:p>
        </p:txBody>
      </p:sp>
    </p:spTree>
    <p:extLst>
      <p:ext uri="{BB962C8B-B14F-4D97-AF65-F5344CB8AC3E}">
        <p14:creationId xmlns:p14="http://schemas.microsoft.com/office/powerpoint/2010/main" val="3620556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a:solidFill>
                  <a:srgbClr val="1EA2C1"/>
                </a:solidFill>
                <a:latin typeface="Montserrat" panose="00000500000000000000" pitchFamily="2" charset="-18"/>
              </a:rPr>
              <a:t>Questionnaire distribution</a:t>
            </a:r>
          </a:p>
        </p:txBody>
      </p:sp>
      <mc:AlternateContent xmlns:mc="http://schemas.openxmlformats.org/markup-compatibility/2006">
        <mc:Choice xmlns:a14="http://schemas.microsoft.com/office/drawing/2010/main" Requires="a14">
          <p:sp>
            <p:nvSpPr>
              <p:cNvPr id="3" name="Zástupný symbol pro text 2"/>
              <p:cNvSpPr>
                <a:spLocks noGrp="1"/>
              </p:cNvSpPr>
              <p:nvPr>
                <p:ph type="body" idx="1"/>
              </p:nvPr>
            </p:nvSpPr>
            <p:spPr>
              <a:xfrm>
                <a:off x="844057" y="2591300"/>
                <a:ext cx="10533189" cy="3853462"/>
              </a:xfrm>
            </p:spPr>
            <p:txBody>
              <a:bodyPr>
                <a:normAutofit/>
              </a:bodyPr>
              <a:lstStyle/>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By own means</a:t>
                </a: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Using an agency</a:t>
                </a: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Online </a:t>
                </a: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Questionnaire rate of return</a:t>
                </a:r>
              </a:p>
              <a:p>
                <a:pPr marL="800100" lvl="1" indent="-342900">
                  <a:buFont typeface="Arial" panose="020B0604020202020204" pitchFamily="34" charset="0"/>
                  <a:buChar char="•"/>
                </a:pPr>
                <a:r>
                  <a:rPr lang="en-GB" sz="1600" dirty="0">
                    <a:solidFill>
                      <a:schemeClr val="tx1">
                        <a:lumMod val="65000"/>
                        <a:lumOff val="35000"/>
                      </a:schemeClr>
                    </a:solidFill>
                  </a:rPr>
                  <a:t>Rate of answers = </a:t>
                </a:r>
                <a14:m>
                  <m:oMath xmlns:m="http://schemas.openxmlformats.org/officeDocument/2006/math">
                    <m:f>
                      <m:fPr>
                        <m:ctrlPr>
                          <a:rPr lang="cs-CZ" sz="1600" i="1" smtClean="0">
                            <a:solidFill>
                              <a:schemeClr val="tx1">
                                <a:lumMod val="65000"/>
                                <a:lumOff val="35000"/>
                              </a:schemeClr>
                            </a:solidFill>
                            <a:latin typeface="Cambria Math" panose="02040503050406030204" pitchFamily="18" charset="0"/>
                          </a:rPr>
                        </m:ctrlPr>
                      </m:fPr>
                      <m:num>
                        <m:r>
                          <a:rPr lang="cs-CZ" sz="1600" b="0" i="1" smtClean="0">
                            <a:solidFill>
                              <a:schemeClr val="tx1">
                                <a:lumMod val="65000"/>
                                <a:lumOff val="35000"/>
                              </a:schemeClr>
                            </a:solidFill>
                            <a:latin typeface="Cambria Math" panose="02040503050406030204" pitchFamily="18" charset="0"/>
                          </a:rPr>
                          <m:t>𝑛𝑜</m:t>
                        </m:r>
                        <m:r>
                          <a:rPr lang="cs-CZ" sz="1600" b="0" i="1" smtClean="0">
                            <a:solidFill>
                              <a:schemeClr val="tx1">
                                <a:lumMod val="65000"/>
                                <a:lumOff val="35000"/>
                              </a:schemeClr>
                            </a:solidFill>
                            <a:latin typeface="Cambria Math" panose="02040503050406030204" pitchFamily="18" charset="0"/>
                          </a:rPr>
                          <m:t>.  </m:t>
                        </m:r>
                        <m:r>
                          <a:rPr lang="cs-CZ" sz="1600" b="0" i="1" smtClean="0">
                            <a:solidFill>
                              <a:schemeClr val="tx1">
                                <a:lumMod val="65000"/>
                                <a:lumOff val="35000"/>
                              </a:schemeClr>
                            </a:solidFill>
                            <a:latin typeface="Cambria Math" panose="02040503050406030204" pitchFamily="18" charset="0"/>
                          </a:rPr>
                          <m:t>𝑜𝑓</m:t>
                        </m:r>
                        <m:r>
                          <a:rPr lang="cs-CZ" sz="1600" b="0" i="1" smtClean="0">
                            <a:solidFill>
                              <a:schemeClr val="tx1">
                                <a:lumMod val="65000"/>
                                <a:lumOff val="35000"/>
                              </a:schemeClr>
                            </a:solidFill>
                            <a:latin typeface="Cambria Math" panose="02040503050406030204" pitchFamily="18" charset="0"/>
                          </a:rPr>
                          <m:t> </m:t>
                        </m:r>
                        <m:r>
                          <a:rPr lang="cs-CZ" sz="1600" b="0" i="1" smtClean="0">
                            <a:solidFill>
                              <a:schemeClr val="tx1">
                                <a:lumMod val="65000"/>
                                <a:lumOff val="35000"/>
                              </a:schemeClr>
                            </a:solidFill>
                            <a:latin typeface="Cambria Math" panose="02040503050406030204" pitchFamily="18" charset="0"/>
                          </a:rPr>
                          <m:t>𝑞𝑢𝑒𝑠𝑡𝑖𝑜𝑛𝑛𝑎𝑖𝑟𝑒𝑠</m:t>
                        </m:r>
                        <m:r>
                          <a:rPr lang="cs-CZ" sz="1600" b="0" i="1" smtClean="0">
                            <a:solidFill>
                              <a:schemeClr val="tx1">
                                <a:lumMod val="65000"/>
                                <a:lumOff val="35000"/>
                              </a:schemeClr>
                            </a:solidFill>
                            <a:latin typeface="Cambria Math" panose="02040503050406030204" pitchFamily="18" charset="0"/>
                          </a:rPr>
                          <m:t> </m:t>
                        </m:r>
                        <m:r>
                          <a:rPr lang="cs-CZ" sz="1600" b="0" i="1" smtClean="0">
                            <a:solidFill>
                              <a:schemeClr val="tx1">
                                <a:lumMod val="65000"/>
                                <a:lumOff val="35000"/>
                              </a:schemeClr>
                            </a:solidFill>
                            <a:latin typeface="Cambria Math" panose="02040503050406030204" pitchFamily="18" charset="0"/>
                          </a:rPr>
                          <m:t>𝑟𝑒𝑡𝑢𝑟𝑛𝑒𝑑</m:t>
                        </m:r>
                      </m:num>
                      <m:den>
                        <m:r>
                          <a:rPr lang="cs-CZ" sz="1600" b="0" i="1" smtClean="0">
                            <a:solidFill>
                              <a:schemeClr val="tx1">
                                <a:lumMod val="65000"/>
                                <a:lumOff val="35000"/>
                              </a:schemeClr>
                            </a:solidFill>
                            <a:latin typeface="Cambria Math" panose="02040503050406030204" pitchFamily="18" charset="0"/>
                          </a:rPr>
                          <m:t>𝑛𝑜</m:t>
                        </m:r>
                        <m:r>
                          <a:rPr lang="cs-CZ" sz="1600" b="0" i="1" smtClean="0">
                            <a:solidFill>
                              <a:schemeClr val="tx1">
                                <a:lumMod val="65000"/>
                                <a:lumOff val="35000"/>
                              </a:schemeClr>
                            </a:solidFill>
                            <a:latin typeface="Cambria Math" panose="02040503050406030204" pitchFamily="18" charset="0"/>
                          </a:rPr>
                          <m:t>. </m:t>
                        </m:r>
                        <m:r>
                          <a:rPr lang="cs-CZ" sz="1600" b="0" i="1" smtClean="0">
                            <a:solidFill>
                              <a:schemeClr val="tx1">
                                <a:lumMod val="65000"/>
                                <a:lumOff val="35000"/>
                              </a:schemeClr>
                            </a:solidFill>
                            <a:latin typeface="Cambria Math" panose="02040503050406030204" pitchFamily="18" charset="0"/>
                          </a:rPr>
                          <m:t>𝑜𝑓</m:t>
                        </m:r>
                        <m:r>
                          <a:rPr lang="cs-CZ" sz="1600" b="0" i="1" smtClean="0">
                            <a:solidFill>
                              <a:schemeClr val="tx1">
                                <a:lumMod val="65000"/>
                                <a:lumOff val="35000"/>
                              </a:schemeClr>
                            </a:solidFill>
                            <a:latin typeface="Cambria Math" panose="02040503050406030204" pitchFamily="18" charset="0"/>
                          </a:rPr>
                          <m:t> </m:t>
                        </m:r>
                        <m:r>
                          <a:rPr lang="cs-CZ" sz="1600" b="0" i="1" smtClean="0">
                            <a:solidFill>
                              <a:schemeClr val="tx1">
                                <a:lumMod val="65000"/>
                                <a:lumOff val="35000"/>
                              </a:schemeClr>
                            </a:solidFill>
                            <a:latin typeface="Cambria Math" panose="02040503050406030204" pitchFamily="18" charset="0"/>
                          </a:rPr>
                          <m:t>𝑞𝑢𝑒𝑠𝑡𝑖𝑜𝑛𝑛𝑎𝑖𝑟𝑒𝑠</m:t>
                        </m:r>
                        <m:r>
                          <a:rPr lang="cs-CZ" sz="1600" b="0" i="1" smtClean="0">
                            <a:solidFill>
                              <a:schemeClr val="tx1">
                                <a:lumMod val="65000"/>
                                <a:lumOff val="35000"/>
                              </a:schemeClr>
                            </a:solidFill>
                            <a:latin typeface="Cambria Math" panose="02040503050406030204" pitchFamily="18" charset="0"/>
                          </a:rPr>
                          <m:t> </m:t>
                        </m:r>
                        <m:r>
                          <a:rPr lang="cs-CZ" sz="1600" b="0" i="1" smtClean="0">
                            <a:solidFill>
                              <a:schemeClr val="tx1">
                                <a:lumMod val="65000"/>
                                <a:lumOff val="35000"/>
                              </a:schemeClr>
                            </a:solidFill>
                            <a:latin typeface="Cambria Math" panose="02040503050406030204" pitchFamily="18" charset="0"/>
                          </a:rPr>
                          <m:t>𝑠𝑒𝑛𝑡</m:t>
                        </m:r>
                      </m:den>
                    </m:f>
                  </m:oMath>
                </a14:m>
                <a:endParaRPr lang="en-GB" sz="1600" dirty="0">
                  <a:solidFill>
                    <a:schemeClr val="tx1">
                      <a:lumMod val="65000"/>
                      <a:lumOff val="35000"/>
                    </a:schemeClr>
                  </a:solidFill>
                </a:endParaRP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Always test the questionnaire before sending it out!</a:t>
                </a:r>
              </a:p>
            </p:txBody>
          </p:sp>
        </mc:Choice>
        <mc:Fallback>
          <p:sp>
            <p:nvSpPr>
              <p:cNvPr id="3" name="Zástupný symbol pro text 2"/>
              <p:cNvSpPr>
                <a:spLocks noGrp="1" noRot="1" noChangeAspect="1" noMove="1" noResize="1" noEditPoints="1" noAdjustHandles="1" noChangeArrowheads="1" noChangeShapeType="1" noTextEdit="1"/>
              </p:cNvSpPr>
              <p:nvPr>
                <p:ph type="body" idx="1"/>
              </p:nvPr>
            </p:nvSpPr>
            <p:spPr>
              <a:xfrm>
                <a:off x="844057" y="2591300"/>
                <a:ext cx="10533189" cy="3853462"/>
              </a:xfrm>
              <a:blipFill>
                <a:blip r:embed="rId2"/>
                <a:stretch>
                  <a:fillRect l="-521" t="-1582"/>
                </a:stretch>
              </a:blipFill>
            </p:spPr>
            <p:txBody>
              <a:bodyPr/>
              <a:lstStyle/>
              <a:p>
                <a:r>
                  <a:rPr lang="cs-CZ">
                    <a:noFill/>
                  </a:rPr>
                  <a:t> </a:t>
                </a:r>
              </a:p>
            </p:txBody>
          </p:sp>
        </mc:Fallback>
      </mc:AlternateContent>
      <p:pic>
        <p:nvPicPr>
          <p:cNvPr id="5" name="Obráze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6" name="TextovéPole 5">
            <a:extLst>
              <a:ext uri="{FF2B5EF4-FFF2-40B4-BE49-F238E27FC236}">
                <a16:creationId xmlns:a16="http://schemas.microsoft.com/office/drawing/2014/main" id="{C1F2AE37-4C3E-4C27-B336-EB3689A98CFF}"/>
              </a:ext>
            </a:extLst>
          </p:cNvPr>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Making a questionnaire for travel behaviour surveys </a:t>
            </a:r>
          </a:p>
        </p:txBody>
      </p:sp>
    </p:spTree>
    <p:extLst>
      <p:ext uri="{BB962C8B-B14F-4D97-AF65-F5344CB8AC3E}">
        <p14:creationId xmlns:p14="http://schemas.microsoft.com/office/powerpoint/2010/main" val="23266271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Nadpis 19"/>
          <p:cNvSpPr>
            <a:spLocks noGrp="1"/>
          </p:cNvSpPr>
          <p:nvPr>
            <p:ph type="title"/>
          </p:nvPr>
        </p:nvSpPr>
        <p:spPr>
          <a:xfrm>
            <a:off x="838200" y="1711857"/>
            <a:ext cx="10515600" cy="632004"/>
          </a:xfrm>
        </p:spPr>
        <p:txBody>
          <a:bodyPr>
            <a:normAutofit fontScale="90000"/>
          </a:bodyPr>
          <a:lstStyle/>
          <a:p>
            <a:r>
              <a:rPr lang="en-GB" sz="2800" b="1" cap="all">
                <a:solidFill>
                  <a:srgbClr val="1EA2C1"/>
                </a:solidFill>
                <a:latin typeface="Montserrat" panose="00000500000000000000" pitchFamily="2" charset="-18"/>
              </a:rPr>
              <a:t>Advantages and drawbacks of online questionnaires</a:t>
            </a:r>
          </a:p>
        </p:txBody>
      </p:sp>
      <p:sp>
        <p:nvSpPr>
          <p:cNvPr id="21" name="Zástupný symbol pro obsah 20"/>
          <p:cNvSpPr>
            <a:spLocks noGrp="1"/>
          </p:cNvSpPr>
          <p:nvPr>
            <p:ph sz="half" idx="1"/>
          </p:nvPr>
        </p:nvSpPr>
        <p:spPr>
          <a:xfrm>
            <a:off x="838200" y="2597555"/>
            <a:ext cx="5181600" cy="3988886"/>
          </a:xfrm>
        </p:spPr>
        <p:txBody>
          <a:bodyPr>
            <a:normAutofit/>
          </a:bodyPr>
          <a:lstStyle/>
          <a:p>
            <a:pPr marL="0" indent="0">
              <a:buNone/>
            </a:pPr>
            <a:r>
              <a:rPr lang="en-GB" sz="2000" b="1">
                <a:solidFill>
                  <a:schemeClr val="tx1">
                    <a:lumMod val="65000"/>
                    <a:lumOff val="35000"/>
                  </a:schemeClr>
                </a:solidFill>
                <a:latin typeface="Lora" pitchFamily="2" charset="-18"/>
              </a:rPr>
              <a:t>Advantages</a:t>
            </a:r>
          </a:p>
          <a:p>
            <a:r>
              <a:rPr lang="en-GB" sz="2000">
                <a:solidFill>
                  <a:schemeClr val="tx1">
                    <a:lumMod val="65000"/>
                    <a:lumOff val="35000"/>
                  </a:schemeClr>
                </a:solidFill>
                <a:latin typeface="Lora" pitchFamily="2" charset="-18"/>
              </a:rPr>
              <a:t>Wide outreach in a short time</a:t>
            </a:r>
          </a:p>
          <a:p>
            <a:r>
              <a:rPr lang="en-GB" sz="2000">
                <a:solidFill>
                  <a:schemeClr val="tx1">
                    <a:lumMod val="65000"/>
                    <a:lumOff val="35000"/>
                  </a:schemeClr>
                </a:solidFill>
                <a:latin typeface="Lora" pitchFamily="2" charset="-18"/>
              </a:rPr>
              <a:t>Immediate and continuous inspection of results, including basic analysis</a:t>
            </a:r>
          </a:p>
          <a:p>
            <a:r>
              <a:rPr lang="en-GB" sz="2000">
                <a:solidFill>
                  <a:schemeClr val="tx1">
                    <a:lumMod val="65000"/>
                    <a:lumOff val="35000"/>
                  </a:schemeClr>
                </a:solidFill>
                <a:latin typeface="Lora" pitchFamily="2" charset="-18"/>
              </a:rPr>
              <a:t>Relatively low costs of collection</a:t>
            </a:r>
          </a:p>
          <a:p>
            <a:r>
              <a:rPr lang="en-GB" sz="2000">
                <a:solidFill>
                  <a:schemeClr val="tx1">
                    <a:lumMod val="65000"/>
                    <a:lumOff val="35000"/>
                  </a:schemeClr>
                </a:solidFill>
                <a:latin typeface="Lora" pitchFamily="2" charset="-18"/>
              </a:rPr>
              <a:t>Distribution via various channels</a:t>
            </a:r>
          </a:p>
          <a:p>
            <a:r>
              <a:rPr lang="en-GB" sz="2000">
                <a:solidFill>
                  <a:schemeClr val="tx1">
                    <a:lumMod val="65000"/>
                    <a:lumOff val="35000"/>
                  </a:schemeClr>
                </a:solidFill>
                <a:latin typeface="Lora" pitchFamily="2" charset="-18"/>
              </a:rPr>
              <a:t>Easy integration of questionnaires into web, email, etc.</a:t>
            </a:r>
          </a:p>
        </p:txBody>
      </p:sp>
      <p:sp>
        <p:nvSpPr>
          <p:cNvPr id="22" name="Zástupný symbol pro obsah 21"/>
          <p:cNvSpPr>
            <a:spLocks noGrp="1"/>
          </p:cNvSpPr>
          <p:nvPr>
            <p:ph sz="half" idx="2"/>
          </p:nvPr>
        </p:nvSpPr>
        <p:spPr>
          <a:xfrm>
            <a:off x="6163408" y="2597555"/>
            <a:ext cx="5190392" cy="3988886"/>
          </a:xfrm>
        </p:spPr>
        <p:txBody>
          <a:bodyPr>
            <a:normAutofit/>
          </a:bodyPr>
          <a:lstStyle/>
          <a:p>
            <a:pPr marL="0" indent="0">
              <a:buNone/>
            </a:pPr>
            <a:r>
              <a:rPr lang="en-GB" sz="2000" b="1">
                <a:solidFill>
                  <a:schemeClr val="tx1">
                    <a:lumMod val="65000"/>
                    <a:lumOff val="35000"/>
                  </a:schemeClr>
                </a:solidFill>
                <a:latin typeface="Lora" pitchFamily="2" charset="-18"/>
              </a:rPr>
              <a:t>Drawbacks</a:t>
            </a:r>
          </a:p>
          <a:p>
            <a:r>
              <a:rPr lang="en-GB" sz="2000">
                <a:solidFill>
                  <a:schemeClr val="tx1">
                    <a:lumMod val="65000"/>
                    <a:lumOff val="35000"/>
                  </a:schemeClr>
                </a:solidFill>
                <a:latin typeface="Lora" pitchFamily="2" charset="-18"/>
              </a:rPr>
              <a:t>Question of representativeness – the group we can reach online may not correspond to the required basic population</a:t>
            </a:r>
          </a:p>
          <a:p>
            <a:r>
              <a:rPr lang="en-GB" sz="2000">
                <a:solidFill>
                  <a:schemeClr val="tx1">
                    <a:lumMod val="65000"/>
                    <a:lumOff val="35000"/>
                  </a:schemeClr>
                </a:solidFill>
                <a:latin typeface="Lora" pitchFamily="2" charset="-18"/>
              </a:rPr>
              <a:t>Difficult to check respondent identity</a:t>
            </a:r>
          </a:p>
          <a:p>
            <a:r>
              <a:rPr lang="en-GB" sz="2000">
                <a:solidFill>
                  <a:schemeClr val="tx1">
                    <a:lumMod val="65000"/>
                    <a:lumOff val="35000"/>
                  </a:schemeClr>
                </a:solidFill>
                <a:latin typeface="Lora" pitchFamily="2" charset="-18"/>
              </a:rPr>
              <a:t>Rate of return depends on questionnaire distribution method</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7" name="TextovéPole 6">
            <a:extLst>
              <a:ext uri="{FF2B5EF4-FFF2-40B4-BE49-F238E27FC236}">
                <a16:creationId xmlns:a16="http://schemas.microsoft.com/office/drawing/2014/main" id="{0A5048FE-B860-437C-BD4F-66CF41C7E01E}"/>
              </a:ext>
            </a:extLst>
          </p:cNvPr>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Making a questionnaire for travel behaviour surveys </a:t>
            </a:r>
          </a:p>
        </p:txBody>
      </p:sp>
    </p:spTree>
    <p:extLst>
      <p:ext uri="{BB962C8B-B14F-4D97-AF65-F5344CB8AC3E}">
        <p14:creationId xmlns:p14="http://schemas.microsoft.com/office/powerpoint/2010/main" val="1031272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Nadpis 19"/>
          <p:cNvSpPr>
            <a:spLocks noGrp="1"/>
          </p:cNvSpPr>
          <p:nvPr>
            <p:ph type="title"/>
          </p:nvPr>
        </p:nvSpPr>
        <p:spPr>
          <a:xfrm>
            <a:off x="838200" y="1711857"/>
            <a:ext cx="10515600" cy="632004"/>
          </a:xfrm>
        </p:spPr>
        <p:txBody>
          <a:bodyPr>
            <a:normAutofit/>
          </a:bodyPr>
          <a:lstStyle/>
          <a:p>
            <a:r>
              <a:rPr lang="en-GB" sz="2800" b="1" cap="all">
                <a:solidFill>
                  <a:srgbClr val="1EA2C1"/>
                </a:solidFill>
                <a:latin typeface="Montserrat" panose="00000500000000000000" pitchFamily="2" charset="-18"/>
              </a:rPr>
              <a:t>Travel behaviour surveys for SUMP</a:t>
            </a:r>
          </a:p>
        </p:txBody>
      </p:sp>
      <p:sp>
        <p:nvSpPr>
          <p:cNvPr id="21" name="Zástupný symbol pro obsah 20"/>
          <p:cNvSpPr>
            <a:spLocks noGrp="1"/>
          </p:cNvSpPr>
          <p:nvPr>
            <p:ph sz="half" idx="1"/>
          </p:nvPr>
        </p:nvSpPr>
        <p:spPr>
          <a:xfrm>
            <a:off x="838199" y="2305454"/>
            <a:ext cx="10515600" cy="4260445"/>
          </a:xfrm>
        </p:spPr>
        <p:txBody>
          <a:bodyPr>
            <a:normAutofit/>
          </a:bodyPr>
          <a:lstStyle/>
          <a:p>
            <a:pPr marL="0" indent="0">
              <a:buNone/>
            </a:pPr>
            <a:r>
              <a:rPr lang="en-GB" sz="2000" dirty="0">
                <a:solidFill>
                  <a:schemeClr val="tx1">
                    <a:lumMod val="65000"/>
                    <a:lumOff val="35000"/>
                  </a:schemeClr>
                </a:solidFill>
                <a:latin typeface="Lora" pitchFamily="2" charset="-18"/>
              </a:rPr>
              <a:t>Used for: </a:t>
            </a:r>
          </a:p>
          <a:p>
            <a:r>
              <a:rPr lang="en-GB" sz="2000" dirty="0">
                <a:solidFill>
                  <a:schemeClr val="tx1">
                    <a:lumMod val="65000"/>
                    <a:lumOff val="35000"/>
                  </a:schemeClr>
                </a:solidFill>
                <a:latin typeface="Lora" pitchFamily="2" charset="-18"/>
              </a:rPr>
              <a:t>assessment of current state of transport demand – identification of weak spots of the transport system, discovery of new demand trends</a:t>
            </a:r>
          </a:p>
          <a:p>
            <a:r>
              <a:rPr lang="en-GB" sz="2000" dirty="0">
                <a:solidFill>
                  <a:schemeClr val="tx1">
                    <a:lumMod val="65000"/>
                    <a:lumOff val="35000"/>
                  </a:schemeClr>
                </a:solidFill>
                <a:latin typeface="Lora" pitchFamily="2" charset="-18"/>
              </a:rPr>
              <a:t>monitoring of indicators, such as modal split</a:t>
            </a:r>
          </a:p>
          <a:p>
            <a:r>
              <a:rPr lang="en-GB" sz="2000" dirty="0">
                <a:solidFill>
                  <a:schemeClr val="tx1">
                    <a:lumMod val="65000"/>
                    <a:lumOff val="35000"/>
                  </a:schemeClr>
                </a:solidFill>
                <a:latin typeface="Lora" pitchFamily="2" charset="-18"/>
              </a:rPr>
              <a:t>evaluation of impacts of past measures</a:t>
            </a:r>
          </a:p>
          <a:p>
            <a:r>
              <a:rPr lang="en-GB" sz="2000" dirty="0">
                <a:solidFill>
                  <a:schemeClr val="tx1">
                    <a:lumMod val="65000"/>
                    <a:lumOff val="35000"/>
                  </a:schemeClr>
                </a:solidFill>
                <a:latin typeface="Lora" pitchFamily="2" charset="-18"/>
              </a:rPr>
              <a:t>construction of a transport demand model, which can be used to identify potentially beneficial measures and their preliminary assessment or modelling of future scenarios</a:t>
            </a:r>
          </a:p>
          <a:p>
            <a:pPr marL="0" indent="0">
              <a:buNone/>
            </a:pPr>
            <a:r>
              <a:rPr lang="en-GB" sz="1900" dirty="0">
                <a:solidFill>
                  <a:schemeClr val="tx1">
                    <a:lumMod val="65000"/>
                    <a:lumOff val="35000"/>
                  </a:schemeClr>
                </a:solidFill>
                <a:latin typeface="Lora" pitchFamily="2" charset="-18"/>
              </a:rPr>
              <a:t>Czech travel behaviour survey methodology for SUMP: </a:t>
            </a:r>
          </a:p>
          <a:p>
            <a:r>
              <a:rPr lang="en-GB" sz="1700" dirty="0" err="1">
                <a:solidFill>
                  <a:schemeClr val="tx1">
                    <a:lumMod val="65000"/>
                    <a:lumOff val="35000"/>
                  </a:schemeClr>
                </a:solidFill>
                <a:latin typeface="Lora" pitchFamily="2" charset="-18"/>
              </a:rPr>
              <a:t>Kouřil</a:t>
            </a:r>
            <a:r>
              <a:rPr lang="en-GB" sz="1700" dirty="0">
                <a:solidFill>
                  <a:schemeClr val="tx1">
                    <a:lumMod val="65000"/>
                    <a:lumOff val="35000"/>
                  </a:schemeClr>
                </a:solidFill>
                <a:latin typeface="Lora" pitchFamily="2" charset="-18"/>
              </a:rPr>
              <a:t>, P., </a:t>
            </a:r>
            <a:r>
              <a:rPr lang="en-GB" sz="1700" dirty="0" err="1">
                <a:solidFill>
                  <a:schemeClr val="tx1">
                    <a:lumMod val="65000"/>
                    <a:lumOff val="35000"/>
                  </a:schemeClr>
                </a:solidFill>
                <a:latin typeface="Lora" pitchFamily="2" charset="-18"/>
              </a:rPr>
              <a:t>Dytrt</a:t>
            </a:r>
            <a:r>
              <a:rPr lang="en-GB" sz="1700" dirty="0">
                <a:solidFill>
                  <a:schemeClr val="tx1">
                    <a:lumMod val="65000"/>
                    <a:lumOff val="35000"/>
                  </a:schemeClr>
                </a:solidFill>
                <a:latin typeface="Lora" pitchFamily="2" charset="-18"/>
              </a:rPr>
              <a:t>, Z., </a:t>
            </a:r>
            <a:r>
              <a:rPr lang="en-GB" sz="1700" dirty="0" err="1">
                <a:solidFill>
                  <a:schemeClr val="tx1">
                    <a:lumMod val="65000"/>
                    <a:lumOff val="35000"/>
                  </a:schemeClr>
                </a:solidFill>
                <a:latin typeface="Lora" pitchFamily="2" charset="-18"/>
              </a:rPr>
              <a:t>Šimeček</a:t>
            </a:r>
            <a:r>
              <a:rPr lang="en-GB" sz="1700" dirty="0">
                <a:solidFill>
                  <a:schemeClr val="tx1">
                    <a:lumMod val="65000"/>
                    <a:lumOff val="35000"/>
                  </a:schemeClr>
                </a:solidFill>
                <a:latin typeface="Lora" pitchFamily="2" charset="-18"/>
              </a:rPr>
              <a:t>, M. (2021): </a:t>
            </a:r>
            <a:r>
              <a:rPr lang="en-GB" sz="1700" dirty="0" err="1">
                <a:solidFill>
                  <a:schemeClr val="tx1">
                    <a:lumMod val="65000"/>
                    <a:lumOff val="35000"/>
                  </a:schemeClr>
                </a:solidFill>
                <a:latin typeface="Lora" pitchFamily="2" charset="-18"/>
              </a:rPr>
              <a:t>Metodika</a:t>
            </a:r>
            <a:r>
              <a:rPr lang="en-GB" sz="1700" dirty="0">
                <a:solidFill>
                  <a:schemeClr val="tx1">
                    <a:lumMod val="65000"/>
                    <a:lumOff val="35000"/>
                  </a:schemeClr>
                </a:solidFill>
                <a:latin typeface="Lora" pitchFamily="2" charset="-18"/>
              </a:rPr>
              <a:t> </a:t>
            </a:r>
            <a:r>
              <a:rPr lang="en-GB" sz="1700" dirty="0" err="1">
                <a:solidFill>
                  <a:schemeClr val="tx1">
                    <a:lumMod val="65000"/>
                    <a:lumOff val="35000"/>
                  </a:schemeClr>
                </a:solidFill>
                <a:latin typeface="Lora" pitchFamily="2" charset="-18"/>
              </a:rPr>
              <a:t>průzkumu</a:t>
            </a:r>
            <a:r>
              <a:rPr lang="en-GB" sz="1700" dirty="0">
                <a:solidFill>
                  <a:schemeClr val="tx1">
                    <a:lumMod val="65000"/>
                    <a:lumOff val="35000"/>
                  </a:schemeClr>
                </a:solidFill>
                <a:latin typeface="Lora" pitchFamily="2" charset="-18"/>
              </a:rPr>
              <a:t> </a:t>
            </a:r>
            <a:r>
              <a:rPr lang="en-GB" sz="1700" dirty="0" err="1">
                <a:solidFill>
                  <a:schemeClr val="tx1">
                    <a:lumMod val="65000"/>
                    <a:lumOff val="35000"/>
                  </a:schemeClr>
                </a:solidFill>
                <a:latin typeface="Lora" pitchFamily="2" charset="-18"/>
              </a:rPr>
              <a:t>dopravního</a:t>
            </a:r>
            <a:r>
              <a:rPr lang="en-GB" sz="1700" dirty="0">
                <a:solidFill>
                  <a:schemeClr val="tx1">
                    <a:lumMod val="65000"/>
                    <a:lumOff val="35000"/>
                  </a:schemeClr>
                </a:solidFill>
                <a:latin typeface="Lora" pitchFamily="2" charset="-18"/>
              </a:rPr>
              <a:t> </a:t>
            </a:r>
            <a:r>
              <a:rPr lang="en-GB" sz="1700" dirty="0" err="1">
                <a:solidFill>
                  <a:schemeClr val="tx1">
                    <a:lumMod val="65000"/>
                    <a:lumOff val="35000"/>
                  </a:schemeClr>
                </a:solidFill>
                <a:latin typeface="Lora" pitchFamily="2" charset="-18"/>
              </a:rPr>
              <a:t>chování</a:t>
            </a:r>
            <a:r>
              <a:rPr lang="en-GB" sz="1700" dirty="0">
                <a:solidFill>
                  <a:schemeClr val="tx1">
                    <a:lumMod val="65000"/>
                    <a:lumOff val="35000"/>
                  </a:schemeClr>
                </a:solidFill>
                <a:latin typeface="Lora" pitchFamily="2" charset="-18"/>
              </a:rPr>
              <a:t> pro </a:t>
            </a:r>
            <a:r>
              <a:rPr lang="en-GB" sz="1700" dirty="0" err="1">
                <a:solidFill>
                  <a:schemeClr val="tx1">
                    <a:lumMod val="65000"/>
                    <a:lumOff val="35000"/>
                  </a:schemeClr>
                </a:solidFill>
                <a:latin typeface="Lora" pitchFamily="2" charset="-18"/>
              </a:rPr>
              <a:t>potřeby</a:t>
            </a:r>
            <a:r>
              <a:rPr lang="en-GB" sz="1700" dirty="0">
                <a:solidFill>
                  <a:schemeClr val="tx1">
                    <a:lumMod val="65000"/>
                    <a:lumOff val="35000"/>
                  </a:schemeClr>
                </a:solidFill>
                <a:latin typeface="Lora" pitchFamily="2" charset="-18"/>
              </a:rPr>
              <a:t> </a:t>
            </a:r>
            <a:r>
              <a:rPr lang="en-GB" sz="1700" dirty="0" err="1">
                <a:solidFill>
                  <a:schemeClr val="tx1">
                    <a:lumMod val="65000"/>
                    <a:lumOff val="35000"/>
                  </a:schemeClr>
                </a:solidFill>
                <a:latin typeface="Lora" pitchFamily="2" charset="-18"/>
              </a:rPr>
              <a:t>plánu</a:t>
            </a:r>
            <a:r>
              <a:rPr lang="en-GB" sz="1700" dirty="0">
                <a:solidFill>
                  <a:schemeClr val="tx1">
                    <a:lumMod val="65000"/>
                    <a:lumOff val="35000"/>
                  </a:schemeClr>
                </a:solidFill>
                <a:latin typeface="Lora" pitchFamily="2" charset="-18"/>
              </a:rPr>
              <a:t> </a:t>
            </a:r>
            <a:r>
              <a:rPr lang="en-GB" sz="1700" dirty="0" err="1">
                <a:solidFill>
                  <a:schemeClr val="tx1">
                    <a:lumMod val="65000"/>
                    <a:lumOff val="35000"/>
                  </a:schemeClr>
                </a:solidFill>
                <a:latin typeface="Lora" pitchFamily="2" charset="-18"/>
              </a:rPr>
              <a:t>udržitelné</a:t>
            </a:r>
            <a:r>
              <a:rPr lang="en-GB" sz="1700" dirty="0">
                <a:solidFill>
                  <a:schemeClr val="tx1">
                    <a:lumMod val="65000"/>
                    <a:lumOff val="35000"/>
                  </a:schemeClr>
                </a:solidFill>
                <a:latin typeface="Lora" pitchFamily="2" charset="-18"/>
              </a:rPr>
              <a:t> </a:t>
            </a:r>
            <a:r>
              <a:rPr lang="en-GB" sz="1700" dirty="0" err="1">
                <a:solidFill>
                  <a:schemeClr val="tx1">
                    <a:lumMod val="65000"/>
                    <a:lumOff val="35000"/>
                  </a:schemeClr>
                </a:solidFill>
                <a:latin typeface="Lora" pitchFamily="2" charset="-18"/>
              </a:rPr>
              <a:t>městské</a:t>
            </a:r>
            <a:r>
              <a:rPr lang="en-GB" sz="1700" dirty="0">
                <a:solidFill>
                  <a:schemeClr val="tx1">
                    <a:lumMod val="65000"/>
                    <a:lumOff val="35000"/>
                  </a:schemeClr>
                </a:solidFill>
                <a:latin typeface="Lora" pitchFamily="2" charset="-18"/>
              </a:rPr>
              <a:t> mobility. Centrum </a:t>
            </a:r>
            <a:r>
              <a:rPr lang="en-GB" sz="1700" dirty="0" err="1">
                <a:solidFill>
                  <a:schemeClr val="tx1">
                    <a:lumMod val="65000"/>
                    <a:lumOff val="35000"/>
                  </a:schemeClr>
                </a:solidFill>
                <a:latin typeface="Lora" pitchFamily="2" charset="-18"/>
              </a:rPr>
              <a:t>dopravního</a:t>
            </a:r>
            <a:r>
              <a:rPr lang="en-GB" sz="1700" dirty="0">
                <a:solidFill>
                  <a:schemeClr val="tx1">
                    <a:lumMod val="65000"/>
                    <a:lumOff val="35000"/>
                  </a:schemeClr>
                </a:solidFill>
                <a:latin typeface="Lora" pitchFamily="2" charset="-18"/>
              </a:rPr>
              <a:t> </a:t>
            </a:r>
            <a:r>
              <a:rPr lang="en-GB" sz="1700" dirty="0" err="1">
                <a:solidFill>
                  <a:schemeClr val="tx1">
                    <a:lumMod val="65000"/>
                    <a:lumOff val="35000"/>
                  </a:schemeClr>
                </a:solidFill>
                <a:latin typeface="Lora" pitchFamily="2" charset="-18"/>
              </a:rPr>
              <a:t>výzkumu</a:t>
            </a:r>
            <a:r>
              <a:rPr lang="en-GB" sz="1700" dirty="0">
                <a:solidFill>
                  <a:schemeClr val="tx1">
                    <a:lumMod val="65000"/>
                    <a:lumOff val="35000"/>
                  </a:schemeClr>
                </a:solidFill>
                <a:latin typeface="Lora" pitchFamily="2" charset="-18"/>
              </a:rPr>
              <a:t>, </a:t>
            </a:r>
            <a:r>
              <a:rPr lang="en-GB" sz="1700" dirty="0" err="1">
                <a:solidFill>
                  <a:schemeClr val="tx1">
                    <a:lumMod val="65000"/>
                    <a:lumOff val="35000"/>
                  </a:schemeClr>
                </a:solidFill>
                <a:latin typeface="Lora" pitchFamily="2" charset="-18"/>
              </a:rPr>
              <a:t>v.v.i</a:t>
            </a:r>
            <a:r>
              <a:rPr lang="en-GB" sz="1700" dirty="0">
                <a:solidFill>
                  <a:schemeClr val="tx1">
                    <a:lumMod val="65000"/>
                    <a:lumOff val="35000"/>
                  </a:schemeClr>
                </a:solidFill>
                <a:latin typeface="Lora" pitchFamily="2" charset="-18"/>
              </a:rPr>
              <a:t>., Brno. Available at: </a:t>
            </a:r>
            <a:r>
              <a:rPr lang="en-GB" sz="1700" dirty="0">
                <a:solidFill>
                  <a:schemeClr val="tx1">
                    <a:lumMod val="65000"/>
                    <a:lumOff val="35000"/>
                  </a:schemeClr>
                </a:solidFill>
                <a:latin typeface="Lora" pitchFamily="2" charset="-18"/>
                <a:hlinkClick r:id="rId2"/>
              </a:rPr>
              <a:t>https://www.shopcdv.cz/cs/pruzkum-dopravniho-chovani</a:t>
            </a:r>
            <a:r>
              <a:rPr lang="en-GB" sz="1700" dirty="0">
                <a:solidFill>
                  <a:schemeClr val="tx1">
                    <a:lumMod val="65000"/>
                    <a:lumOff val="35000"/>
                  </a:schemeClr>
                </a:solidFill>
                <a:latin typeface="Lora" pitchFamily="2" charset="-18"/>
              </a:rPr>
              <a:t>  </a:t>
            </a:r>
          </a:p>
        </p:txBody>
      </p:sp>
      <p:pic>
        <p:nvPicPr>
          <p:cNvPr id="5" name="Obráze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6" name="TextovéPole 5">
            <a:extLst>
              <a:ext uri="{FF2B5EF4-FFF2-40B4-BE49-F238E27FC236}">
                <a16:creationId xmlns:a16="http://schemas.microsoft.com/office/drawing/2014/main" id="{0224F7E6-2CEC-4866-935A-679435FDBB2C}"/>
              </a:ext>
            </a:extLst>
          </p:cNvPr>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Making a questionnaire for travel behaviour surveys </a:t>
            </a:r>
          </a:p>
        </p:txBody>
      </p:sp>
    </p:spTree>
    <p:extLst>
      <p:ext uri="{BB962C8B-B14F-4D97-AF65-F5344CB8AC3E}">
        <p14:creationId xmlns:p14="http://schemas.microsoft.com/office/powerpoint/2010/main" val="518843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Nadpis 19"/>
          <p:cNvSpPr>
            <a:spLocks noGrp="1"/>
          </p:cNvSpPr>
          <p:nvPr>
            <p:ph type="title"/>
          </p:nvPr>
        </p:nvSpPr>
        <p:spPr>
          <a:xfrm>
            <a:off x="1023258" y="1499848"/>
            <a:ext cx="10515600" cy="632004"/>
          </a:xfrm>
        </p:spPr>
        <p:txBody>
          <a:bodyPr>
            <a:normAutofit fontScale="90000"/>
          </a:bodyPr>
          <a:lstStyle/>
          <a:p>
            <a:r>
              <a:rPr lang="en-GB" sz="2800" b="1" cap="all" dirty="0">
                <a:solidFill>
                  <a:srgbClr val="1EA2C1"/>
                </a:solidFill>
                <a:latin typeface="Montserrat" panose="00000500000000000000" pitchFamily="2" charset="-18"/>
              </a:rPr>
              <a:t>Information identified in travel</a:t>
            </a:r>
            <a:r>
              <a:rPr lang="cs-CZ" sz="2800" b="1" cap="all" dirty="0">
                <a:solidFill>
                  <a:srgbClr val="1EA2C1"/>
                </a:solidFill>
                <a:latin typeface="Montserrat" panose="00000500000000000000" pitchFamily="2" charset="-18"/>
              </a:rPr>
              <a:t> </a:t>
            </a:r>
            <a:r>
              <a:rPr lang="en-GB" sz="2800" b="1" cap="all" dirty="0">
                <a:solidFill>
                  <a:srgbClr val="1EA2C1"/>
                </a:solidFill>
                <a:latin typeface="Montserrat" panose="00000500000000000000" pitchFamily="2" charset="-18"/>
              </a:rPr>
              <a:t>behaviour</a:t>
            </a:r>
            <a:br>
              <a:rPr lang="cs-CZ" sz="2800" b="1" cap="all" dirty="0">
                <a:solidFill>
                  <a:srgbClr val="1EA2C1"/>
                </a:solidFill>
                <a:latin typeface="Montserrat" panose="00000500000000000000" pitchFamily="2" charset="-18"/>
              </a:rPr>
            </a:br>
            <a:r>
              <a:rPr lang="en-GB" sz="2800" b="1" cap="all" dirty="0">
                <a:solidFill>
                  <a:srgbClr val="1EA2C1"/>
                </a:solidFill>
                <a:latin typeface="Montserrat" panose="00000500000000000000" pitchFamily="2" charset="-18"/>
              </a:rPr>
              <a:t>surveys for SUMP </a:t>
            </a:r>
          </a:p>
        </p:txBody>
      </p:sp>
      <p:sp>
        <p:nvSpPr>
          <p:cNvPr id="21" name="Zástupný symbol pro obsah 20"/>
          <p:cNvSpPr>
            <a:spLocks noGrp="1"/>
          </p:cNvSpPr>
          <p:nvPr>
            <p:ph sz="half" idx="1"/>
          </p:nvPr>
        </p:nvSpPr>
        <p:spPr>
          <a:xfrm>
            <a:off x="396491" y="2242402"/>
            <a:ext cx="11455875" cy="4532867"/>
          </a:xfrm>
        </p:spPr>
        <p:txBody>
          <a:bodyPr>
            <a:normAutofit fontScale="32500" lnSpcReduction="20000"/>
          </a:bodyPr>
          <a:lstStyle/>
          <a:p>
            <a:pPr marL="0" indent="0">
              <a:lnSpc>
                <a:spcPct val="120000"/>
              </a:lnSpc>
              <a:spcBef>
                <a:spcPts val="600"/>
              </a:spcBef>
              <a:buNone/>
            </a:pPr>
            <a:r>
              <a:rPr lang="en-GB" sz="5000" b="1">
                <a:solidFill>
                  <a:schemeClr val="tx1">
                    <a:lumMod val="65000"/>
                    <a:lumOff val="35000"/>
                  </a:schemeClr>
                </a:solidFill>
                <a:latin typeface="Lora" pitchFamily="2" charset="-18"/>
              </a:rPr>
              <a:t>Household level: </a:t>
            </a:r>
          </a:p>
          <a:p>
            <a:pPr>
              <a:lnSpc>
                <a:spcPct val="120000"/>
              </a:lnSpc>
              <a:spcBef>
                <a:spcPts val="600"/>
              </a:spcBef>
            </a:pPr>
            <a:r>
              <a:rPr lang="en-GB" sz="4900">
                <a:solidFill>
                  <a:schemeClr val="tx1">
                    <a:lumMod val="65000"/>
                    <a:lumOff val="35000"/>
                  </a:schemeClr>
                </a:solidFill>
                <a:latin typeface="Lora" pitchFamily="2" charset="-18"/>
              </a:rPr>
              <a:t>Household place of residence address: </a:t>
            </a:r>
          </a:p>
          <a:p>
            <a:pPr lvl="1">
              <a:lnSpc>
                <a:spcPct val="120000"/>
              </a:lnSpc>
              <a:spcBef>
                <a:spcPts val="600"/>
              </a:spcBef>
            </a:pPr>
            <a:r>
              <a:rPr lang="en-GB" sz="4300">
                <a:solidFill>
                  <a:schemeClr val="tx1">
                    <a:lumMod val="65000"/>
                    <a:lumOff val="35000"/>
                  </a:schemeClr>
                </a:solidFill>
                <a:latin typeface="Lora" pitchFamily="2" charset="-18"/>
              </a:rPr>
              <a:t>municipality, street, house number</a:t>
            </a:r>
          </a:p>
          <a:p>
            <a:pPr>
              <a:lnSpc>
                <a:spcPct val="120000"/>
              </a:lnSpc>
              <a:spcBef>
                <a:spcPts val="600"/>
              </a:spcBef>
            </a:pPr>
            <a:r>
              <a:rPr lang="en-GB" sz="4900">
                <a:solidFill>
                  <a:schemeClr val="tx1">
                    <a:lumMod val="65000"/>
                    <a:lumOff val="35000"/>
                  </a:schemeClr>
                </a:solidFill>
                <a:latin typeface="Lora" pitchFamily="2" charset="-18"/>
              </a:rPr>
              <a:t>Decisive day: </a:t>
            </a:r>
          </a:p>
          <a:p>
            <a:pPr lvl="1">
              <a:lnSpc>
                <a:spcPct val="120000"/>
              </a:lnSpc>
              <a:spcBef>
                <a:spcPts val="600"/>
              </a:spcBef>
            </a:pPr>
            <a:r>
              <a:rPr lang="en-GB" sz="4300">
                <a:solidFill>
                  <a:schemeClr val="tx1">
                    <a:lumMod val="65000"/>
                    <a:lumOff val="35000"/>
                  </a:schemeClr>
                </a:solidFill>
                <a:latin typeface="Lora" pitchFamily="2" charset="-18"/>
              </a:rPr>
              <a:t>decisive date (to which travel information is related), questionnaire completion date</a:t>
            </a:r>
          </a:p>
          <a:p>
            <a:pPr>
              <a:lnSpc>
                <a:spcPct val="120000"/>
              </a:lnSpc>
              <a:spcBef>
                <a:spcPts val="600"/>
              </a:spcBef>
            </a:pPr>
            <a:r>
              <a:rPr lang="en-GB" sz="4900">
                <a:solidFill>
                  <a:schemeClr val="tx1">
                    <a:lumMod val="65000"/>
                    <a:lumOff val="35000"/>
                  </a:schemeClr>
                </a:solidFill>
                <a:latin typeface="Lora" pitchFamily="2" charset="-18"/>
              </a:rPr>
              <a:t>Household characteristics: </a:t>
            </a:r>
          </a:p>
          <a:p>
            <a:pPr lvl="1">
              <a:lnSpc>
                <a:spcPct val="120000"/>
              </a:lnSpc>
              <a:spcBef>
                <a:spcPts val="600"/>
              </a:spcBef>
            </a:pPr>
            <a:r>
              <a:rPr lang="en-GB" sz="4300">
                <a:solidFill>
                  <a:schemeClr val="tx1">
                    <a:lumMod val="65000"/>
                    <a:lumOff val="35000"/>
                  </a:schemeClr>
                </a:solidFill>
                <a:latin typeface="Lora" pitchFamily="2" charset="-18"/>
              </a:rPr>
              <a:t>number of persons in the household (permanently residing/present on decisive day) aged up to 5, 6-17, 18+ </a:t>
            </a:r>
          </a:p>
          <a:p>
            <a:pPr>
              <a:lnSpc>
                <a:spcPct val="120000"/>
              </a:lnSpc>
              <a:spcBef>
                <a:spcPts val="600"/>
              </a:spcBef>
            </a:pPr>
            <a:r>
              <a:rPr lang="en-GB" sz="4900">
                <a:solidFill>
                  <a:schemeClr val="tx1">
                    <a:lumMod val="65000"/>
                    <a:lumOff val="35000"/>
                  </a:schemeClr>
                </a:solidFill>
                <a:latin typeface="Lora" pitchFamily="2" charset="-18"/>
              </a:rPr>
              <a:t>Vehicles in the household:</a:t>
            </a:r>
          </a:p>
          <a:p>
            <a:pPr lvl="1">
              <a:lnSpc>
                <a:spcPct val="120000"/>
              </a:lnSpc>
              <a:spcBef>
                <a:spcPts val="600"/>
              </a:spcBef>
            </a:pPr>
            <a:r>
              <a:rPr lang="en-GB" sz="4300">
                <a:solidFill>
                  <a:schemeClr val="tx1">
                    <a:lumMod val="65000"/>
                    <a:lumOff val="35000"/>
                  </a:schemeClr>
                </a:solidFill>
                <a:latin typeface="Lora" pitchFamily="2" charset="-18"/>
              </a:rPr>
              <a:t>number of private cars,</a:t>
            </a:r>
          </a:p>
          <a:p>
            <a:pPr lvl="1">
              <a:lnSpc>
                <a:spcPct val="120000"/>
              </a:lnSpc>
              <a:spcBef>
                <a:spcPts val="600"/>
              </a:spcBef>
            </a:pPr>
            <a:r>
              <a:rPr lang="en-GB" sz="4300">
                <a:solidFill>
                  <a:schemeClr val="tx1">
                    <a:lumMod val="65000"/>
                    <a:lumOff val="35000"/>
                  </a:schemeClr>
                </a:solidFill>
                <a:latin typeface="Lora" pitchFamily="2" charset="-18"/>
              </a:rPr>
              <a:t>number of company cars,</a:t>
            </a:r>
          </a:p>
          <a:p>
            <a:pPr lvl="1">
              <a:lnSpc>
                <a:spcPct val="120000"/>
              </a:lnSpc>
              <a:spcBef>
                <a:spcPts val="600"/>
              </a:spcBef>
            </a:pPr>
            <a:r>
              <a:rPr lang="en-GB" sz="4300">
                <a:solidFill>
                  <a:schemeClr val="tx1">
                    <a:lumMod val="65000"/>
                    <a:lumOff val="35000"/>
                  </a:schemeClr>
                </a:solidFill>
                <a:latin typeface="Lora" pitchFamily="2" charset="-18"/>
              </a:rPr>
              <a:t>number of vans and trucks,</a:t>
            </a:r>
          </a:p>
          <a:p>
            <a:pPr lvl="1">
              <a:lnSpc>
                <a:spcPct val="120000"/>
              </a:lnSpc>
              <a:spcBef>
                <a:spcPts val="600"/>
              </a:spcBef>
            </a:pPr>
            <a:r>
              <a:rPr lang="en-GB" sz="4300">
                <a:solidFill>
                  <a:schemeClr val="tx1">
                    <a:lumMod val="65000"/>
                    <a:lumOff val="35000"/>
                  </a:schemeClr>
                </a:solidFill>
                <a:latin typeface="Lora" pitchFamily="2" charset="-18"/>
              </a:rPr>
              <a:t>number of motorcycles, mopeds or scooters,</a:t>
            </a:r>
          </a:p>
          <a:p>
            <a:pPr lvl="1">
              <a:lnSpc>
                <a:spcPct val="120000"/>
              </a:lnSpc>
              <a:spcBef>
                <a:spcPts val="600"/>
              </a:spcBef>
            </a:pPr>
            <a:r>
              <a:rPr lang="en-GB" sz="4300">
                <a:solidFill>
                  <a:schemeClr val="tx1">
                    <a:lumMod val="65000"/>
                    <a:lumOff val="35000"/>
                  </a:schemeClr>
                </a:solidFill>
                <a:latin typeface="Lora" pitchFamily="2" charset="-18"/>
              </a:rPr>
              <a:t>number of bicycles.</a:t>
            </a:r>
          </a:p>
          <a:p>
            <a:pPr>
              <a:lnSpc>
                <a:spcPct val="120000"/>
              </a:lnSpc>
              <a:spcBef>
                <a:spcPts val="600"/>
              </a:spcBef>
            </a:pPr>
            <a:r>
              <a:rPr lang="en-GB" sz="4900">
                <a:solidFill>
                  <a:schemeClr val="tx1">
                    <a:lumMod val="65000"/>
                    <a:lumOff val="35000"/>
                  </a:schemeClr>
                </a:solidFill>
                <a:latin typeface="Lora" pitchFamily="2" charset="-18"/>
              </a:rPr>
              <a:t>Monthly income of the household (category)</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6" name="TextovéPole 5">
            <a:extLst>
              <a:ext uri="{FF2B5EF4-FFF2-40B4-BE49-F238E27FC236}">
                <a16:creationId xmlns:a16="http://schemas.microsoft.com/office/drawing/2014/main" id="{D26BE65F-6972-4D48-89CF-81E0009F2D61}"/>
              </a:ext>
            </a:extLst>
          </p:cNvPr>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Making a questionnaire for travel behaviour surveys </a:t>
            </a:r>
          </a:p>
        </p:txBody>
      </p:sp>
    </p:spTree>
    <p:extLst>
      <p:ext uri="{BB962C8B-B14F-4D97-AF65-F5344CB8AC3E}">
        <p14:creationId xmlns:p14="http://schemas.microsoft.com/office/powerpoint/2010/main" val="1083134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Nadpis 19"/>
          <p:cNvSpPr>
            <a:spLocks noGrp="1"/>
          </p:cNvSpPr>
          <p:nvPr>
            <p:ph type="title"/>
          </p:nvPr>
        </p:nvSpPr>
        <p:spPr>
          <a:xfrm>
            <a:off x="838200" y="1711857"/>
            <a:ext cx="10515600" cy="632004"/>
          </a:xfrm>
        </p:spPr>
        <p:txBody>
          <a:bodyPr>
            <a:normAutofit fontScale="90000"/>
          </a:bodyPr>
          <a:lstStyle/>
          <a:p>
            <a:r>
              <a:rPr lang="en-GB" sz="2800" b="1" cap="all" dirty="0">
                <a:solidFill>
                  <a:srgbClr val="1EA2C1"/>
                </a:solidFill>
                <a:latin typeface="Montserrat" panose="00000500000000000000" pitchFamily="2" charset="-18"/>
              </a:rPr>
              <a:t>Information identified in travel behaviour</a:t>
            </a:r>
            <a:br>
              <a:rPr lang="cs-CZ" sz="2800" b="1" cap="all" dirty="0">
                <a:solidFill>
                  <a:srgbClr val="1EA2C1"/>
                </a:solidFill>
                <a:latin typeface="Montserrat" panose="00000500000000000000" pitchFamily="2" charset="-18"/>
              </a:rPr>
            </a:br>
            <a:r>
              <a:rPr lang="en-GB" sz="2800" b="1" cap="all" dirty="0">
                <a:solidFill>
                  <a:srgbClr val="1EA2C1"/>
                </a:solidFill>
                <a:latin typeface="Montserrat" panose="00000500000000000000" pitchFamily="2" charset="-18"/>
              </a:rPr>
              <a:t>surveys</a:t>
            </a:r>
            <a:r>
              <a:rPr lang="cs-CZ" sz="2800" b="1" cap="all" dirty="0">
                <a:solidFill>
                  <a:srgbClr val="1EA2C1"/>
                </a:solidFill>
                <a:latin typeface="Montserrat" panose="00000500000000000000" pitchFamily="2" charset="-18"/>
              </a:rPr>
              <a:t> </a:t>
            </a:r>
            <a:r>
              <a:rPr lang="en-GB" sz="2800" b="1" cap="all" dirty="0">
                <a:solidFill>
                  <a:srgbClr val="1EA2C1"/>
                </a:solidFill>
                <a:latin typeface="Montserrat" panose="00000500000000000000" pitchFamily="2" charset="-18"/>
              </a:rPr>
              <a:t>for SUMP </a:t>
            </a:r>
          </a:p>
        </p:txBody>
      </p:sp>
      <p:sp>
        <p:nvSpPr>
          <p:cNvPr id="21" name="Zástupný symbol pro obsah 20"/>
          <p:cNvSpPr>
            <a:spLocks noGrp="1"/>
          </p:cNvSpPr>
          <p:nvPr>
            <p:ph sz="half" idx="1"/>
          </p:nvPr>
        </p:nvSpPr>
        <p:spPr>
          <a:xfrm>
            <a:off x="450793" y="2501760"/>
            <a:ext cx="11290413" cy="4434617"/>
          </a:xfrm>
        </p:spPr>
        <p:txBody>
          <a:bodyPr>
            <a:normAutofit fontScale="40000" lnSpcReduction="20000"/>
          </a:bodyPr>
          <a:lstStyle/>
          <a:p>
            <a:pPr marL="0" indent="0">
              <a:lnSpc>
                <a:spcPct val="120000"/>
              </a:lnSpc>
              <a:spcBef>
                <a:spcPts val="600"/>
              </a:spcBef>
              <a:buNone/>
            </a:pPr>
            <a:r>
              <a:rPr lang="en-GB" sz="5000" b="1">
                <a:solidFill>
                  <a:schemeClr val="tx1">
                    <a:lumMod val="65000"/>
                    <a:lumOff val="35000"/>
                  </a:schemeClr>
                </a:solidFill>
                <a:latin typeface="Lora" pitchFamily="2" charset="-18"/>
              </a:rPr>
              <a:t>Household personal level: </a:t>
            </a:r>
          </a:p>
          <a:p>
            <a:pPr>
              <a:lnSpc>
                <a:spcPct val="120000"/>
              </a:lnSpc>
              <a:spcBef>
                <a:spcPts val="600"/>
              </a:spcBef>
            </a:pPr>
            <a:r>
              <a:rPr lang="en-GB" sz="4400">
                <a:solidFill>
                  <a:schemeClr val="tx1">
                    <a:lumMod val="65000"/>
                    <a:lumOff val="35000"/>
                  </a:schemeClr>
                </a:solidFill>
                <a:latin typeface="Lora" pitchFamily="2" charset="-18"/>
              </a:rPr>
              <a:t>Sociodemographic: year of birth, sex, education, economic activity </a:t>
            </a:r>
          </a:p>
          <a:p>
            <a:pPr>
              <a:lnSpc>
                <a:spcPct val="120000"/>
              </a:lnSpc>
              <a:spcBef>
                <a:spcPts val="600"/>
              </a:spcBef>
            </a:pPr>
            <a:r>
              <a:rPr lang="en-GB" sz="4400">
                <a:solidFill>
                  <a:schemeClr val="tx1">
                    <a:lumMod val="65000"/>
                    <a:lumOff val="35000"/>
                  </a:schemeClr>
                </a:solidFill>
                <a:latin typeface="Lora" pitchFamily="2" charset="-18"/>
              </a:rPr>
              <a:t>Work: working hour flexibility, number of hours worked last month</a:t>
            </a:r>
          </a:p>
          <a:p>
            <a:pPr>
              <a:lnSpc>
                <a:spcPct val="120000"/>
              </a:lnSpc>
              <a:spcBef>
                <a:spcPts val="600"/>
              </a:spcBef>
            </a:pPr>
            <a:r>
              <a:rPr lang="en-GB" sz="4400">
                <a:solidFill>
                  <a:schemeClr val="tx1">
                    <a:lumMod val="65000"/>
                    <a:lumOff val="35000"/>
                  </a:schemeClr>
                </a:solidFill>
                <a:latin typeface="Lora" pitchFamily="2" charset="-18"/>
              </a:rPr>
              <a:t>Availability of modes: driving licences, prepaid PT fare and PT discounts</a:t>
            </a:r>
          </a:p>
          <a:p>
            <a:pPr>
              <a:lnSpc>
                <a:spcPct val="120000"/>
              </a:lnSpc>
              <a:spcBef>
                <a:spcPts val="600"/>
              </a:spcBef>
            </a:pPr>
            <a:r>
              <a:rPr lang="en-GB" sz="4400">
                <a:solidFill>
                  <a:schemeClr val="tx1">
                    <a:lumMod val="65000"/>
                    <a:lumOff val="35000"/>
                  </a:schemeClr>
                </a:solidFill>
                <a:latin typeface="Lora" pitchFamily="2" charset="-18"/>
              </a:rPr>
              <a:t>Availability of vehicles (ability to use a vehicle independent of other household members):  </a:t>
            </a:r>
          </a:p>
          <a:p>
            <a:pPr lvl="1">
              <a:lnSpc>
                <a:spcPct val="120000"/>
              </a:lnSpc>
              <a:spcBef>
                <a:spcPts val="600"/>
              </a:spcBef>
            </a:pPr>
            <a:r>
              <a:rPr lang="en-GB" sz="4000">
                <a:solidFill>
                  <a:schemeClr val="tx1">
                    <a:lumMod val="65000"/>
                    <a:lumOff val="35000"/>
                  </a:schemeClr>
                </a:solidFill>
                <a:latin typeface="Lora" pitchFamily="2" charset="-18"/>
              </a:rPr>
              <a:t>number of private cars available, company cars available</a:t>
            </a:r>
          </a:p>
          <a:p>
            <a:pPr lvl="1">
              <a:lnSpc>
                <a:spcPct val="120000"/>
              </a:lnSpc>
              <a:spcBef>
                <a:spcPts val="600"/>
              </a:spcBef>
            </a:pPr>
            <a:r>
              <a:rPr lang="en-GB" sz="4000">
                <a:solidFill>
                  <a:schemeClr val="tx1">
                    <a:lumMod val="65000"/>
                    <a:lumOff val="35000"/>
                  </a:schemeClr>
                </a:solidFill>
                <a:latin typeface="Lora" pitchFamily="2" charset="-18"/>
              </a:rPr>
              <a:t>availability of car sharing</a:t>
            </a:r>
          </a:p>
          <a:p>
            <a:pPr lvl="1">
              <a:lnSpc>
                <a:spcPct val="120000"/>
              </a:lnSpc>
              <a:spcBef>
                <a:spcPts val="600"/>
              </a:spcBef>
            </a:pPr>
            <a:r>
              <a:rPr lang="en-GB" sz="4000">
                <a:solidFill>
                  <a:schemeClr val="tx1">
                    <a:lumMod val="65000"/>
                    <a:lumOff val="35000"/>
                  </a:schemeClr>
                </a:solidFill>
                <a:latin typeface="Lora" pitchFamily="2" charset="-18"/>
              </a:rPr>
              <a:t>number of vans available</a:t>
            </a:r>
          </a:p>
          <a:p>
            <a:pPr lvl="1">
              <a:lnSpc>
                <a:spcPct val="120000"/>
              </a:lnSpc>
              <a:spcBef>
                <a:spcPts val="600"/>
              </a:spcBef>
            </a:pPr>
            <a:r>
              <a:rPr lang="en-GB" sz="4000">
                <a:solidFill>
                  <a:schemeClr val="tx1">
                    <a:lumMod val="65000"/>
                    <a:lumOff val="35000"/>
                  </a:schemeClr>
                </a:solidFill>
                <a:latin typeface="Lora" pitchFamily="2" charset="-18"/>
              </a:rPr>
              <a:t>number of other motor vehicles, motorcycles and mopeds available</a:t>
            </a:r>
          </a:p>
          <a:p>
            <a:pPr lvl="1">
              <a:lnSpc>
                <a:spcPct val="120000"/>
              </a:lnSpc>
              <a:spcBef>
                <a:spcPts val="600"/>
              </a:spcBef>
            </a:pPr>
            <a:r>
              <a:rPr lang="en-GB" sz="4000">
                <a:solidFill>
                  <a:schemeClr val="tx1">
                    <a:lumMod val="65000"/>
                    <a:lumOff val="35000"/>
                  </a:schemeClr>
                </a:solidFill>
                <a:latin typeface="Lora" pitchFamily="2" charset="-18"/>
              </a:rPr>
              <a:t>number of bicycles and electric bicycles available</a:t>
            </a:r>
          </a:p>
          <a:p>
            <a:pPr>
              <a:lnSpc>
                <a:spcPct val="120000"/>
              </a:lnSpc>
              <a:spcBef>
                <a:spcPts val="600"/>
              </a:spcBef>
            </a:pPr>
            <a:r>
              <a:rPr lang="en-GB" sz="4400">
                <a:solidFill>
                  <a:schemeClr val="tx1">
                    <a:lumMod val="65000"/>
                    <a:lumOff val="35000"/>
                  </a:schemeClr>
                </a:solidFill>
                <a:latin typeface="Lora" pitchFamily="2" charset="-18"/>
              </a:rPr>
              <a:t>Available vehicle parking/bicycle storage: at home, at work or at school</a:t>
            </a:r>
          </a:p>
          <a:p>
            <a:pPr>
              <a:lnSpc>
                <a:spcPct val="120000"/>
              </a:lnSpc>
              <a:spcBef>
                <a:spcPts val="600"/>
              </a:spcBef>
            </a:pPr>
            <a:r>
              <a:rPr lang="en-GB" sz="4400">
                <a:solidFill>
                  <a:schemeClr val="tx1">
                    <a:lumMod val="65000"/>
                    <a:lumOff val="35000"/>
                  </a:schemeClr>
                </a:solidFill>
                <a:latin typeface="Lora" pitchFamily="2" charset="-18"/>
              </a:rPr>
              <a:t>Decisive day: trips made on the decisive day, reason for not travelling</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6" name="TextovéPole 5">
            <a:extLst>
              <a:ext uri="{FF2B5EF4-FFF2-40B4-BE49-F238E27FC236}">
                <a16:creationId xmlns:a16="http://schemas.microsoft.com/office/drawing/2014/main" id="{12BD6B4A-E29B-461D-A8E4-D6212A74EC7C}"/>
              </a:ext>
            </a:extLst>
          </p:cNvPr>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Making a questionnaire for travel behaviour surveys </a:t>
            </a:r>
          </a:p>
        </p:txBody>
      </p:sp>
    </p:spTree>
    <p:extLst>
      <p:ext uri="{BB962C8B-B14F-4D97-AF65-F5344CB8AC3E}">
        <p14:creationId xmlns:p14="http://schemas.microsoft.com/office/powerpoint/2010/main" val="13141134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Nadpis 19"/>
          <p:cNvSpPr>
            <a:spLocks noGrp="1"/>
          </p:cNvSpPr>
          <p:nvPr>
            <p:ph type="title"/>
          </p:nvPr>
        </p:nvSpPr>
        <p:spPr>
          <a:xfrm>
            <a:off x="916577" y="1488940"/>
            <a:ext cx="10515600" cy="632004"/>
          </a:xfrm>
        </p:spPr>
        <p:txBody>
          <a:bodyPr>
            <a:normAutofit fontScale="90000"/>
          </a:bodyPr>
          <a:lstStyle/>
          <a:p>
            <a:r>
              <a:rPr lang="en-GB" sz="2800" b="1" cap="all" dirty="0">
                <a:solidFill>
                  <a:srgbClr val="1EA2C1"/>
                </a:solidFill>
                <a:latin typeface="Montserrat" panose="00000500000000000000" pitchFamily="2" charset="-18"/>
              </a:rPr>
              <a:t>Information identified in travel behaviour</a:t>
            </a:r>
            <a:br>
              <a:rPr lang="cs-CZ" sz="2800" b="1" cap="all" dirty="0">
                <a:solidFill>
                  <a:srgbClr val="1EA2C1"/>
                </a:solidFill>
                <a:latin typeface="Montserrat" panose="00000500000000000000" pitchFamily="2" charset="-18"/>
              </a:rPr>
            </a:br>
            <a:r>
              <a:rPr lang="en-GB" sz="2800" b="1" cap="all" dirty="0">
                <a:solidFill>
                  <a:srgbClr val="1EA2C1"/>
                </a:solidFill>
                <a:latin typeface="Montserrat" panose="00000500000000000000" pitchFamily="2" charset="-18"/>
              </a:rPr>
              <a:t>surveys for SUMP </a:t>
            </a:r>
          </a:p>
        </p:txBody>
      </p:sp>
      <p:sp>
        <p:nvSpPr>
          <p:cNvPr id="21" name="Zástupný symbol pro obsah 20"/>
          <p:cNvSpPr>
            <a:spLocks noGrp="1"/>
          </p:cNvSpPr>
          <p:nvPr>
            <p:ph sz="half" idx="1"/>
          </p:nvPr>
        </p:nvSpPr>
        <p:spPr>
          <a:xfrm>
            <a:off x="359480" y="2223086"/>
            <a:ext cx="11466760" cy="4543474"/>
          </a:xfrm>
        </p:spPr>
        <p:txBody>
          <a:bodyPr>
            <a:normAutofit fontScale="25000" lnSpcReduction="20000"/>
          </a:bodyPr>
          <a:lstStyle/>
          <a:p>
            <a:pPr marL="0" indent="0">
              <a:lnSpc>
                <a:spcPct val="120000"/>
              </a:lnSpc>
              <a:spcBef>
                <a:spcPts val="600"/>
              </a:spcBef>
              <a:buNone/>
            </a:pPr>
            <a:r>
              <a:rPr lang="en-GB" sz="7200" b="1">
                <a:solidFill>
                  <a:schemeClr val="tx1">
                    <a:lumMod val="65000"/>
                    <a:lumOff val="35000"/>
                  </a:schemeClr>
                </a:solidFill>
                <a:latin typeface="Lora" pitchFamily="2" charset="-18"/>
              </a:rPr>
              <a:t>Trip level: </a:t>
            </a:r>
          </a:p>
          <a:p>
            <a:pPr>
              <a:lnSpc>
                <a:spcPct val="120000"/>
              </a:lnSpc>
              <a:spcBef>
                <a:spcPts val="600"/>
              </a:spcBef>
            </a:pPr>
            <a:r>
              <a:rPr lang="en-GB" sz="6400">
                <a:solidFill>
                  <a:schemeClr val="tx1">
                    <a:lumMod val="65000"/>
                    <a:lumOff val="35000"/>
                  </a:schemeClr>
                </a:solidFill>
                <a:latin typeface="Lora" pitchFamily="2" charset="-18"/>
              </a:rPr>
              <a:t>Trip origin (address, description)</a:t>
            </a:r>
          </a:p>
          <a:p>
            <a:pPr>
              <a:lnSpc>
                <a:spcPct val="120000"/>
              </a:lnSpc>
              <a:spcBef>
                <a:spcPts val="600"/>
              </a:spcBef>
            </a:pPr>
            <a:r>
              <a:rPr lang="en-GB" sz="6400">
                <a:solidFill>
                  <a:schemeClr val="tx1">
                    <a:lumMod val="65000"/>
                    <a:lumOff val="35000"/>
                  </a:schemeClr>
                </a:solidFill>
                <a:latin typeface="Lora" pitchFamily="2" charset="-18"/>
              </a:rPr>
              <a:t>Trip start time</a:t>
            </a:r>
          </a:p>
          <a:p>
            <a:pPr>
              <a:lnSpc>
                <a:spcPct val="120000"/>
              </a:lnSpc>
              <a:spcBef>
                <a:spcPts val="600"/>
              </a:spcBef>
            </a:pPr>
            <a:r>
              <a:rPr lang="en-GB" sz="6400">
                <a:solidFill>
                  <a:schemeClr val="tx1">
                    <a:lumMod val="65000"/>
                    <a:lumOff val="35000"/>
                  </a:schemeClr>
                </a:solidFill>
                <a:latin typeface="Lora" pitchFamily="2" charset="-18"/>
              </a:rPr>
              <a:t>Time spend in different modes of transport </a:t>
            </a:r>
          </a:p>
          <a:p>
            <a:pPr lvl="1">
              <a:lnSpc>
                <a:spcPct val="120000"/>
              </a:lnSpc>
              <a:spcBef>
                <a:spcPts val="600"/>
              </a:spcBef>
            </a:pPr>
            <a:r>
              <a:rPr lang="en-GB" sz="5600">
                <a:solidFill>
                  <a:schemeClr val="tx1">
                    <a:lumMod val="65000"/>
                    <a:lumOff val="35000"/>
                  </a:schemeClr>
                </a:solidFill>
                <a:latin typeface="Lora" pitchFamily="2" charset="-18"/>
              </a:rPr>
              <a:t>Categories: walking; bicycle; city bus; regional bus; long-distance bus; train; car as driver; car as passenger; aeroplane (alternatively, trolleybus; tram; metro; shared bicycles and scooters; car-sharing; taxi and ride-sharing)</a:t>
            </a:r>
          </a:p>
          <a:p>
            <a:pPr lvl="1">
              <a:lnSpc>
                <a:spcPct val="120000"/>
              </a:lnSpc>
              <a:spcBef>
                <a:spcPts val="600"/>
              </a:spcBef>
            </a:pPr>
            <a:r>
              <a:rPr lang="en-GB" sz="5600">
                <a:solidFill>
                  <a:schemeClr val="tx1">
                    <a:lumMod val="65000"/>
                    <a:lumOff val="35000"/>
                  </a:schemeClr>
                </a:solidFill>
                <a:latin typeface="Lora" pitchFamily="2" charset="-18"/>
              </a:rPr>
              <a:t>These data are often transformed into a “main travel mode” in analysis</a:t>
            </a:r>
          </a:p>
          <a:p>
            <a:pPr>
              <a:lnSpc>
                <a:spcPct val="120000"/>
              </a:lnSpc>
              <a:spcBef>
                <a:spcPts val="600"/>
              </a:spcBef>
            </a:pPr>
            <a:r>
              <a:rPr lang="en-GB" sz="6400">
                <a:solidFill>
                  <a:schemeClr val="tx1">
                    <a:lumMod val="65000"/>
                    <a:lumOff val="35000"/>
                  </a:schemeClr>
                </a:solidFill>
                <a:latin typeface="Lora" pitchFamily="2" charset="-18"/>
              </a:rPr>
              <a:t>Trip purpose </a:t>
            </a:r>
          </a:p>
          <a:p>
            <a:pPr lvl="1">
              <a:lnSpc>
                <a:spcPct val="120000"/>
              </a:lnSpc>
              <a:spcBef>
                <a:spcPts val="600"/>
              </a:spcBef>
            </a:pPr>
            <a:r>
              <a:rPr lang="en-GB" sz="5600">
                <a:solidFill>
                  <a:schemeClr val="tx1">
                    <a:lumMod val="65000"/>
                    <a:lumOff val="35000"/>
                  </a:schemeClr>
                </a:solidFill>
                <a:latin typeface="Lora" pitchFamily="2" charset="-18"/>
              </a:rPr>
              <a:t>To work; at work/business; education/school; leisure activity; shopping, services; eating; private errands; return to place of residence; other purposes</a:t>
            </a:r>
          </a:p>
          <a:p>
            <a:pPr>
              <a:lnSpc>
                <a:spcPct val="120000"/>
              </a:lnSpc>
              <a:spcBef>
                <a:spcPts val="600"/>
              </a:spcBef>
            </a:pPr>
            <a:r>
              <a:rPr lang="en-GB" sz="6400">
                <a:solidFill>
                  <a:schemeClr val="tx1">
                    <a:lumMod val="65000"/>
                    <a:lumOff val="35000"/>
                  </a:schemeClr>
                </a:solidFill>
                <a:latin typeface="Lora" pitchFamily="2" charset="-18"/>
              </a:rPr>
              <a:t>Estimated trip length in km</a:t>
            </a:r>
          </a:p>
          <a:p>
            <a:pPr>
              <a:lnSpc>
                <a:spcPct val="120000"/>
              </a:lnSpc>
              <a:spcBef>
                <a:spcPts val="600"/>
              </a:spcBef>
            </a:pPr>
            <a:r>
              <a:rPr lang="en-GB" sz="6400">
                <a:solidFill>
                  <a:schemeClr val="tx1">
                    <a:lumMod val="65000"/>
                    <a:lumOff val="35000"/>
                  </a:schemeClr>
                </a:solidFill>
                <a:latin typeface="Lora" pitchFamily="2" charset="-18"/>
              </a:rPr>
              <a:t>Trip destination (address, description)</a:t>
            </a:r>
          </a:p>
          <a:p>
            <a:pPr>
              <a:lnSpc>
                <a:spcPct val="120000"/>
              </a:lnSpc>
              <a:spcBef>
                <a:spcPts val="600"/>
              </a:spcBef>
            </a:pPr>
            <a:r>
              <a:rPr lang="en-GB" sz="6400">
                <a:solidFill>
                  <a:schemeClr val="tx1">
                    <a:lumMod val="65000"/>
                    <a:lumOff val="35000"/>
                  </a:schemeClr>
                </a:solidFill>
                <a:latin typeface="Lora" pitchFamily="2" charset="-18"/>
              </a:rPr>
              <a:t>Trip end time	</a:t>
            </a:r>
          </a:p>
          <a:p>
            <a:pPr>
              <a:lnSpc>
                <a:spcPct val="120000"/>
              </a:lnSpc>
              <a:spcBef>
                <a:spcPts val="600"/>
              </a:spcBef>
            </a:pPr>
            <a:r>
              <a:rPr lang="en-GB" sz="6400">
                <a:solidFill>
                  <a:schemeClr val="tx1">
                    <a:lumMod val="65000"/>
                    <a:lumOff val="35000"/>
                  </a:schemeClr>
                </a:solidFill>
                <a:latin typeface="Lora" pitchFamily="2" charset="-18"/>
              </a:rPr>
              <a:t>Indication of end of travel on the decisive day (last journey)</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6" name="TextovéPole 5">
            <a:extLst>
              <a:ext uri="{FF2B5EF4-FFF2-40B4-BE49-F238E27FC236}">
                <a16:creationId xmlns:a16="http://schemas.microsoft.com/office/drawing/2014/main" id="{4C0EB641-6D92-496F-8536-4E7A2C322994}"/>
              </a:ext>
            </a:extLst>
          </p:cNvPr>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Making a questionnaire for travel behaviour surveys </a:t>
            </a:r>
          </a:p>
        </p:txBody>
      </p:sp>
    </p:spTree>
    <p:extLst>
      <p:ext uri="{BB962C8B-B14F-4D97-AF65-F5344CB8AC3E}">
        <p14:creationId xmlns:p14="http://schemas.microsoft.com/office/powerpoint/2010/main" val="17692784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Nadpis 19"/>
          <p:cNvSpPr>
            <a:spLocks noGrp="1"/>
          </p:cNvSpPr>
          <p:nvPr>
            <p:ph type="title"/>
          </p:nvPr>
        </p:nvSpPr>
        <p:spPr>
          <a:xfrm>
            <a:off x="916577" y="1488940"/>
            <a:ext cx="10515600" cy="632004"/>
          </a:xfrm>
        </p:spPr>
        <p:txBody>
          <a:bodyPr>
            <a:normAutofit fontScale="90000"/>
          </a:bodyPr>
          <a:lstStyle/>
          <a:p>
            <a:r>
              <a:rPr lang="en-GB" sz="2800" b="1" cap="all" dirty="0">
                <a:solidFill>
                  <a:srgbClr val="1EA2C1"/>
                </a:solidFill>
                <a:latin typeface="Montserrat" panose="00000500000000000000" pitchFamily="2" charset="-18"/>
              </a:rPr>
              <a:t>Information identified in travel behaviour</a:t>
            </a:r>
            <a:br>
              <a:rPr lang="cs-CZ" sz="2800" b="1" cap="all" dirty="0">
                <a:solidFill>
                  <a:srgbClr val="1EA2C1"/>
                </a:solidFill>
                <a:latin typeface="Montserrat" panose="00000500000000000000" pitchFamily="2" charset="-18"/>
              </a:rPr>
            </a:br>
            <a:r>
              <a:rPr lang="en-GB" sz="2800" b="1" cap="all" dirty="0">
                <a:solidFill>
                  <a:srgbClr val="1EA2C1"/>
                </a:solidFill>
                <a:latin typeface="Montserrat" panose="00000500000000000000" pitchFamily="2" charset="-18"/>
              </a:rPr>
              <a:t>surveys – other topics </a:t>
            </a:r>
          </a:p>
        </p:txBody>
      </p:sp>
      <p:sp>
        <p:nvSpPr>
          <p:cNvPr id="21" name="Zástupný symbol pro obsah 20"/>
          <p:cNvSpPr>
            <a:spLocks noGrp="1"/>
          </p:cNvSpPr>
          <p:nvPr>
            <p:ph sz="half" idx="1"/>
          </p:nvPr>
        </p:nvSpPr>
        <p:spPr>
          <a:xfrm>
            <a:off x="298520" y="2151721"/>
            <a:ext cx="11466760" cy="4543474"/>
          </a:xfrm>
        </p:spPr>
        <p:txBody>
          <a:bodyPr>
            <a:normAutofit fontScale="25000" lnSpcReduction="20000"/>
          </a:bodyPr>
          <a:lstStyle/>
          <a:p>
            <a:pPr>
              <a:lnSpc>
                <a:spcPct val="120000"/>
              </a:lnSpc>
              <a:spcBef>
                <a:spcPts val="600"/>
              </a:spcBef>
            </a:pPr>
            <a:r>
              <a:rPr lang="en-GB" sz="6400" dirty="0">
                <a:solidFill>
                  <a:schemeClr val="tx1">
                    <a:lumMod val="65000"/>
                    <a:lumOff val="35000"/>
                  </a:schemeClr>
                </a:solidFill>
                <a:latin typeface="Lora" pitchFamily="2" charset="-18"/>
              </a:rPr>
              <a:t>Satisfaction with:</a:t>
            </a:r>
          </a:p>
          <a:p>
            <a:pPr lvl="1">
              <a:lnSpc>
                <a:spcPct val="120000"/>
              </a:lnSpc>
              <a:spcBef>
                <a:spcPts val="600"/>
              </a:spcBef>
            </a:pPr>
            <a:r>
              <a:rPr lang="en-GB" sz="6000" dirty="0">
                <a:solidFill>
                  <a:schemeClr val="tx1">
                    <a:lumMod val="65000"/>
                    <a:lumOff val="35000"/>
                  </a:schemeClr>
                </a:solidFill>
                <a:latin typeface="Lora" pitchFamily="2" charset="-18"/>
              </a:rPr>
              <a:t>parking (options: general, at place of residence, at workplace) </a:t>
            </a:r>
          </a:p>
          <a:p>
            <a:pPr lvl="1">
              <a:lnSpc>
                <a:spcPct val="120000"/>
              </a:lnSpc>
              <a:spcBef>
                <a:spcPts val="600"/>
              </a:spcBef>
            </a:pPr>
            <a:r>
              <a:rPr lang="en-GB" sz="6000" dirty="0">
                <a:solidFill>
                  <a:schemeClr val="tx1">
                    <a:lumMod val="65000"/>
                    <a:lumOff val="35000"/>
                  </a:schemeClr>
                </a:solidFill>
                <a:latin typeface="Lora" pitchFamily="2" charset="-18"/>
              </a:rPr>
              <a:t>conditions for bicycling, state of cycling infrastructure</a:t>
            </a:r>
          </a:p>
          <a:p>
            <a:pPr lvl="1">
              <a:lnSpc>
                <a:spcPct val="120000"/>
              </a:lnSpc>
              <a:spcBef>
                <a:spcPts val="600"/>
              </a:spcBef>
            </a:pPr>
            <a:r>
              <a:rPr lang="en-GB" sz="6000" dirty="0">
                <a:solidFill>
                  <a:schemeClr val="tx1">
                    <a:lumMod val="65000"/>
                    <a:lumOff val="35000"/>
                  </a:schemeClr>
                </a:solidFill>
                <a:latin typeface="Lora" pitchFamily="2" charset="-18"/>
              </a:rPr>
              <a:t>conditions for walking, state of pedestrian infrastructure</a:t>
            </a:r>
          </a:p>
          <a:p>
            <a:pPr>
              <a:lnSpc>
                <a:spcPct val="120000"/>
              </a:lnSpc>
              <a:spcBef>
                <a:spcPts val="600"/>
              </a:spcBef>
            </a:pPr>
            <a:r>
              <a:rPr lang="en-GB" sz="6400" dirty="0">
                <a:solidFill>
                  <a:schemeClr val="tx1">
                    <a:lumMod val="65000"/>
                    <a:lumOff val="35000"/>
                  </a:schemeClr>
                </a:solidFill>
                <a:latin typeface="Lora" pitchFamily="2" charset="-18"/>
              </a:rPr>
              <a:t>Assessment of public transport functioning:</a:t>
            </a:r>
          </a:p>
          <a:p>
            <a:pPr lvl="1">
              <a:lnSpc>
                <a:spcPct val="120000"/>
              </a:lnSpc>
              <a:spcBef>
                <a:spcPts val="600"/>
              </a:spcBef>
            </a:pPr>
            <a:r>
              <a:rPr lang="en-GB" sz="6000" dirty="0">
                <a:solidFill>
                  <a:schemeClr val="tx1">
                    <a:lumMod val="65000"/>
                    <a:lumOff val="35000"/>
                  </a:schemeClr>
                </a:solidFill>
                <a:latin typeface="Lora" pitchFamily="2" charset="-18"/>
              </a:rPr>
              <a:t>frequency and extent of PT use</a:t>
            </a:r>
            <a:r>
              <a:rPr lang="cs-CZ" sz="6000" dirty="0">
                <a:solidFill>
                  <a:schemeClr val="tx1">
                    <a:lumMod val="65000"/>
                    <a:lumOff val="35000"/>
                  </a:schemeClr>
                </a:solidFill>
                <a:latin typeface="Lora" pitchFamily="2" charset="-18"/>
              </a:rPr>
              <a:t>; </a:t>
            </a:r>
            <a:r>
              <a:rPr lang="en-GB" sz="6000" dirty="0">
                <a:solidFill>
                  <a:schemeClr val="tx1">
                    <a:lumMod val="65000"/>
                    <a:lumOff val="35000"/>
                  </a:schemeClr>
                </a:solidFill>
                <a:latin typeface="Lora" pitchFamily="2" charset="-18"/>
              </a:rPr>
              <a:t>reasons for/barrier to use</a:t>
            </a:r>
          </a:p>
          <a:p>
            <a:pPr lvl="1">
              <a:lnSpc>
                <a:spcPct val="120000"/>
              </a:lnSpc>
              <a:spcBef>
                <a:spcPts val="600"/>
              </a:spcBef>
            </a:pPr>
            <a:r>
              <a:rPr lang="en-GB" sz="6000" dirty="0">
                <a:solidFill>
                  <a:schemeClr val="tx1">
                    <a:lumMod val="65000"/>
                    <a:lumOff val="35000"/>
                  </a:schemeClr>
                </a:solidFill>
                <a:latin typeface="Lora" pitchFamily="2" charset="-18"/>
              </a:rPr>
              <a:t>satisfaction with: service frequency, halt accessibility, sense of security, price, service occupancy rate, travel times, comfort, etc.</a:t>
            </a:r>
          </a:p>
          <a:p>
            <a:pPr>
              <a:lnSpc>
                <a:spcPct val="120000"/>
              </a:lnSpc>
              <a:spcBef>
                <a:spcPts val="600"/>
              </a:spcBef>
            </a:pPr>
            <a:r>
              <a:rPr lang="en-GB" sz="6400" dirty="0">
                <a:solidFill>
                  <a:schemeClr val="tx1">
                    <a:lumMod val="65000"/>
                    <a:lumOff val="35000"/>
                  </a:schemeClr>
                </a:solidFill>
                <a:latin typeface="Lora" pitchFamily="2" charset="-18"/>
              </a:rPr>
              <a:t>Car parking and bicycle storage opportunities:</a:t>
            </a:r>
          </a:p>
          <a:p>
            <a:pPr lvl="1">
              <a:lnSpc>
                <a:spcPct val="120000"/>
              </a:lnSpc>
              <a:spcBef>
                <a:spcPts val="600"/>
              </a:spcBef>
            </a:pPr>
            <a:r>
              <a:rPr lang="en-GB" sz="6000" dirty="0">
                <a:solidFill>
                  <a:schemeClr val="tx1">
                    <a:lumMod val="65000"/>
                    <a:lumOff val="35000"/>
                  </a:schemeClr>
                </a:solidFill>
                <a:latin typeface="Lora" pitchFamily="2" charset="-18"/>
              </a:rPr>
              <a:t>car parking at place of residence and at work (options: on private land, designated places, public space, etc.)</a:t>
            </a:r>
          </a:p>
          <a:p>
            <a:pPr lvl="1">
              <a:lnSpc>
                <a:spcPct val="120000"/>
              </a:lnSpc>
              <a:spcBef>
                <a:spcPts val="600"/>
              </a:spcBef>
            </a:pPr>
            <a:r>
              <a:rPr lang="en-GB" sz="6000" dirty="0">
                <a:solidFill>
                  <a:schemeClr val="tx1">
                    <a:lumMod val="65000"/>
                    <a:lumOff val="35000"/>
                  </a:schemeClr>
                </a:solidFill>
                <a:latin typeface="Lora" pitchFamily="2" charset="-18"/>
              </a:rPr>
              <a:t>bicycle storage at work/school (options: on the street, safe storage)</a:t>
            </a:r>
          </a:p>
          <a:p>
            <a:pPr>
              <a:lnSpc>
                <a:spcPct val="120000"/>
              </a:lnSpc>
              <a:spcBef>
                <a:spcPts val="600"/>
              </a:spcBef>
            </a:pPr>
            <a:r>
              <a:rPr lang="en-GB" sz="6400" dirty="0">
                <a:solidFill>
                  <a:schemeClr val="tx1">
                    <a:lumMod val="65000"/>
                    <a:lumOff val="35000"/>
                  </a:schemeClr>
                </a:solidFill>
                <a:latin typeface="Lora" pitchFamily="2" charset="-18"/>
              </a:rPr>
              <a:t>Willingness to change transport mode:</a:t>
            </a:r>
          </a:p>
          <a:p>
            <a:pPr lvl="1">
              <a:lnSpc>
                <a:spcPct val="120000"/>
              </a:lnSpc>
              <a:spcBef>
                <a:spcPts val="600"/>
              </a:spcBef>
            </a:pPr>
            <a:r>
              <a:rPr lang="en-GB" sz="6000" dirty="0">
                <a:solidFill>
                  <a:schemeClr val="tx1">
                    <a:lumMod val="65000"/>
                    <a:lumOff val="35000"/>
                  </a:schemeClr>
                </a:solidFill>
                <a:latin typeface="Lora" pitchFamily="2" charset="-18"/>
              </a:rPr>
              <a:t>frequency of use of different transport modes</a:t>
            </a:r>
          </a:p>
          <a:p>
            <a:pPr lvl="1">
              <a:lnSpc>
                <a:spcPct val="120000"/>
              </a:lnSpc>
              <a:spcBef>
                <a:spcPts val="600"/>
              </a:spcBef>
            </a:pPr>
            <a:r>
              <a:rPr lang="en-GB" sz="6000" dirty="0">
                <a:solidFill>
                  <a:schemeClr val="tx1">
                    <a:lumMod val="65000"/>
                    <a:lumOff val="35000"/>
                  </a:schemeClr>
                </a:solidFill>
                <a:latin typeface="Lora" pitchFamily="2" charset="-18"/>
              </a:rPr>
              <a:t>degree of willingness to change modes used in favour of sustainable ones (PT, cycling, walking) </a:t>
            </a:r>
          </a:p>
          <a:p>
            <a:pPr lvl="1">
              <a:lnSpc>
                <a:spcPct val="120000"/>
              </a:lnSpc>
              <a:spcBef>
                <a:spcPts val="600"/>
              </a:spcBef>
            </a:pPr>
            <a:r>
              <a:rPr lang="en-GB" sz="6000" dirty="0">
                <a:solidFill>
                  <a:schemeClr val="tx1">
                    <a:lumMod val="65000"/>
                    <a:lumOff val="35000"/>
                  </a:schemeClr>
                </a:solidFill>
                <a:latin typeface="Lora" pitchFamily="2" charset="-18"/>
              </a:rPr>
              <a:t>barriers to shifting to sustainable modes</a:t>
            </a:r>
          </a:p>
          <a:p>
            <a:pPr>
              <a:lnSpc>
                <a:spcPct val="120000"/>
              </a:lnSpc>
              <a:spcBef>
                <a:spcPts val="600"/>
              </a:spcBef>
            </a:pPr>
            <a:endParaRPr lang="cs-CZ" sz="4400" dirty="0">
              <a:solidFill>
                <a:schemeClr val="tx1">
                  <a:lumMod val="65000"/>
                  <a:lumOff val="35000"/>
                </a:schemeClr>
              </a:solidFill>
              <a:latin typeface="Lora" pitchFamily="2" charset="-18"/>
            </a:endParaRP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6" name="TextovéPole 5">
            <a:extLst>
              <a:ext uri="{FF2B5EF4-FFF2-40B4-BE49-F238E27FC236}">
                <a16:creationId xmlns:a16="http://schemas.microsoft.com/office/drawing/2014/main" id="{61CBD781-2FE2-4AA5-B90E-6F0B7E5DF2BF}"/>
              </a:ext>
            </a:extLst>
          </p:cNvPr>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Making a questionnaire for travel behaviour surveys </a:t>
            </a:r>
          </a:p>
        </p:txBody>
      </p:sp>
    </p:spTree>
    <p:extLst>
      <p:ext uri="{BB962C8B-B14F-4D97-AF65-F5344CB8AC3E}">
        <p14:creationId xmlns:p14="http://schemas.microsoft.com/office/powerpoint/2010/main" val="14236504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a:solidFill>
                  <a:srgbClr val="1EA2C1"/>
                </a:solidFill>
                <a:latin typeface="Montserrat" panose="00000500000000000000" pitchFamily="2" charset="-18"/>
              </a:rPr>
              <a:t>References, Sources, Bibliography</a:t>
            </a:r>
          </a:p>
        </p:txBody>
      </p:sp>
      <p:sp>
        <p:nvSpPr>
          <p:cNvPr id="3" name="Zástupný symbol pro text 2"/>
          <p:cNvSpPr>
            <a:spLocks noGrp="1"/>
          </p:cNvSpPr>
          <p:nvPr>
            <p:ph type="body" idx="1"/>
          </p:nvPr>
        </p:nvSpPr>
        <p:spPr>
          <a:xfrm>
            <a:off x="844057" y="2591300"/>
            <a:ext cx="10533189" cy="3853462"/>
          </a:xfrm>
        </p:spPr>
        <p:txBody>
          <a:bodyPr>
            <a:normAutofit/>
          </a:bodyPr>
          <a:lstStyle/>
          <a:p>
            <a:r>
              <a:rPr lang="en-GB" cap="all"/>
              <a:t>DISMAN, M. (2014): J</a:t>
            </a:r>
            <a:r>
              <a:rPr lang="en-GB"/>
              <a:t>ak se vyrábí sociologická znalost. Praha: Karolinum. ISBN 978-80-246-1966-8</a:t>
            </a:r>
          </a:p>
          <a:p>
            <a:r>
              <a:rPr lang="en-GB" cap="all"/>
              <a:t>Kouřil, P.; Gabrhel, V.; Šimeček, M.; Szabó, D.; Tögel, M.</a:t>
            </a:r>
            <a:r>
              <a:rPr lang="en-GB"/>
              <a:t> (2018): Konstrukce výběrového souboru průzkumů dopravního chování pro účely městského plánování. </a:t>
            </a:r>
            <a:r>
              <a:rPr lang="en-GB" i="1"/>
              <a:t>Urbanismus a územní rozvoj.</a:t>
            </a:r>
            <a:r>
              <a:rPr lang="en-GB"/>
              <a:t> Ročník XXI, 6/2018.</a:t>
            </a:r>
          </a:p>
          <a:p>
            <a:r>
              <a:rPr lang="en-GB"/>
              <a:t>REICHEL, J. (2009): Kapitoly metodologie sociálních výzkumů. Praha: Grada Publishing a.s. ISBN 978-80-247-3006-6.</a:t>
            </a:r>
          </a:p>
          <a:p>
            <a:endParaRPr lang="cs-CZ" sz="2000" dirty="0">
              <a:solidFill>
                <a:schemeClr val="tx1">
                  <a:lumMod val="65000"/>
                  <a:lumOff val="35000"/>
                </a:schemeClr>
              </a:solidFill>
              <a:latin typeface="Lora" pitchFamily="2" charset="-18"/>
            </a:endParaRP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6" name="TextovéPole 5">
            <a:extLst>
              <a:ext uri="{FF2B5EF4-FFF2-40B4-BE49-F238E27FC236}">
                <a16:creationId xmlns:a16="http://schemas.microsoft.com/office/drawing/2014/main" id="{7575459F-4431-44BD-A13D-F890527A0288}"/>
              </a:ext>
            </a:extLst>
          </p:cNvPr>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Making a questionnaire for travel behaviour surveys </a:t>
            </a:r>
          </a:p>
        </p:txBody>
      </p:sp>
    </p:spTree>
    <p:extLst>
      <p:ext uri="{BB962C8B-B14F-4D97-AF65-F5344CB8AC3E}">
        <p14:creationId xmlns:p14="http://schemas.microsoft.com/office/powerpoint/2010/main" val="2623695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3"/>
            <a:ext cx="12192000" cy="1458163"/>
          </a:xfrm>
          <a:prstGeom prst="rect">
            <a:avLst/>
          </a:prstGeom>
        </p:spPr>
      </p:pic>
      <p:sp>
        <p:nvSpPr>
          <p:cNvPr id="2" name="Nadpis 1"/>
          <p:cNvSpPr>
            <a:spLocks noGrp="1"/>
          </p:cNvSpPr>
          <p:nvPr>
            <p:ph type="title"/>
          </p:nvPr>
        </p:nvSpPr>
        <p:spPr>
          <a:xfrm>
            <a:off x="1230922" y="1564078"/>
            <a:ext cx="9421935" cy="746623"/>
          </a:xfrm>
        </p:spPr>
        <p:txBody>
          <a:bodyPr>
            <a:normAutofit fontScale="90000"/>
          </a:bodyPr>
          <a:lstStyle/>
          <a:p>
            <a:pPr algn="ctr"/>
            <a:r>
              <a:rPr lang="en-GB" sz="4000" b="1" cap="all">
                <a:solidFill>
                  <a:srgbClr val="1EA2C1"/>
                </a:solidFill>
                <a:latin typeface="Montserrat" panose="00000500000000000000" pitchFamily="2" charset="-18"/>
              </a:rPr>
              <a:t>Thank you for your attention!</a:t>
            </a:r>
          </a:p>
        </p:txBody>
      </p:sp>
      <p:sp>
        <p:nvSpPr>
          <p:cNvPr id="9" name="TextovéPole 8"/>
          <p:cNvSpPr txBox="1"/>
          <p:nvPr/>
        </p:nvSpPr>
        <p:spPr>
          <a:xfrm>
            <a:off x="640130" y="286867"/>
            <a:ext cx="7097104" cy="861774"/>
          </a:xfrm>
          <a:prstGeom prst="rect">
            <a:avLst/>
          </a:prstGeom>
          <a:noFill/>
        </p:spPr>
        <p:txBody>
          <a:bodyPr wrap="square" rtlCol="0">
            <a:spAutoFit/>
          </a:bodyPr>
          <a:lstStyle/>
          <a:p>
            <a:r>
              <a:rPr lang="en-GB" sz="3200" b="1">
                <a:solidFill>
                  <a:schemeClr val="bg1"/>
                </a:solidFill>
                <a:latin typeface="Calibri" panose="020F0502020204030204" pitchFamily="34" charset="0"/>
                <a:cs typeface="Calibri" panose="020F0502020204030204" pitchFamily="34" charset="0"/>
              </a:rPr>
              <a:t>S@mpler</a:t>
            </a:r>
          </a:p>
          <a:p>
            <a:r>
              <a:rPr lang="en-GB" b="1">
                <a:solidFill>
                  <a:schemeClr val="bg1"/>
                </a:solidFill>
                <a:latin typeface="Calibri" panose="020F0502020204030204" pitchFamily="34" charset="0"/>
                <a:cs typeface="Calibri" panose="020F0502020204030204" pitchFamily="34" charset="0"/>
              </a:rPr>
              <a:t>Integrated Education Based On Sustainable Urban Mobility Projects</a:t>
            </a:r>
          </a:p>
        </p:txBody>
      </p:sp>
      <p:pic>
        <p:nvPicPr>
          <p:cNvPr id="13" name="Obrázek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15122" y="5813922"/>
            <a:ext cx="2650923" cy="921417"/>
          </a:xfrm>
          <a:prstGeom prst="rect">
            <a:avLst/>
          </a:prstGeom>
        </p:spPr>
      </p:pic>
      <p:pic>
        <p:nvPicPr>
          <p:cNvPr id="15" name="Obrázek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49678" y="5795998"/>
            <a:ext cx="3463939" cy="946055"/>
          </a:xfrm>
          <a:prstGeom prst="rect">
            <a:avLst/>
          </a:prstGeom>
        </p:spPr>
      </p:pic>
      <p:pic>
        <p:nvPicPr>
          <p:cNvPr id="17" name="Obrázek 1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3379" y="5778754"/>
            <a:ext cx="2163114" cy="950981"/>
          </a:xfrm>
          <a:prstGeom prst="rect">
            <a:avLst/>
          </a:prstGeom>
        </p:spPr>
      </p:pic>
      <p:sp>
        <p:nvSpPr>
          <p:cNvPr id="10" name="Zástupný symbol pro text 2"/>
          <p:cNvSpPr txBox="1">
            <a:spLocks/>
          </p:cNvSpPr>
          <p:nvPr/>
        </p:nvSpPr>
        <p:spPr>
          <a:xfrm>
            <a:off x="717662" y="2447992"/>
            <a:ext cx="10756676" cy="3228639"/>
          </a:xfrm>
          <a:prstGeom prst="rect">
            <a:avLst/>
          </a:prstGeom>
        </p:spPr>
        <p:txBody>
          <a:bodyPr vert="horz" lIns="91440" tIns="45720" rIns="91440" bIns="45720" rtlCol="0">
            <a:normAutofit fontScale="625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en-GB">
                <a:solidFill>
                  <a:schemeClr val="tx1">
                    <a:lumMod val="65000"/>
                    <a:lumOff val="35000"/>
                  </a:schemeClr>
                </a:solidFill>
                <a:latin typeface="Lora" pitchFamily="2" charset="-18"/>
              </a:rPr>
              <a:t>Project information:</a:t>
            </a:r>
          </a:p>
          <a:p>
            <a:pPr algn="just">
              <a:lnSpc>
                <a:spcPct val="120000"/>
              </a:lnSpc>
            </a:pPr>
            <a:r>
              <a:rPr lang="en-GB">
                <a:solidFill>
                  <a:schemeClr val="tx1">
                    <a:lumMod val="65000"/>
                    <a:lumOff val="35000"/>
                  </a:schemeClr>
                </a:solidFill>
                <a:latin typeface="Lora" pitchFamily="2" charset="-18"/>
              </a:rPr>
              <a:t>The main project objective is to enhance the quality of teaching at the involved universities in the field of sustainable urban mobility management. Our efforts consist in expanding students‘ practical skills through implementation of a practical project teaching method. An emphasis is put on the reflection of challenges which cities have to tackle in the real world, especially in the area of Sustainable Urban Mobility Plans (SUMP). The project is intended to contribute to improving students‘ knowledge and skills, particularly for the position and job placement of mobility managers.</a:t>
            </a:r>
          </a:p>
          <a:p>
            <a:pPr algn="just">
              <a:lnSpc>
                <a:spcPct val="120000"/>
              </a:lnSpc>
            </a:pPr>
            <a:endParaRPr lang="cs-CZ" dirty="0">
              <a:solidFill>
                <a:schemeClr val="tx1">
                  <a:lumMod val="65000"/>
                  <a:lumOff val="35000"/>
                </a:schemeClr>
              </a:solidFill>
              <a:latin typeface="Lora" pitchFamily="2" charset="-18"/>
            </a:endParaRPr>
          </a:p>
          <a:p>
            <a:pPr algn="ctr"/>
            <a:r>
              <a:rPr lang="en-GB">
                <a:solidFill>
                  <a:schemeClr val="tx1">
                    <a:lumMod val="65000"/>
                    <a:lumOff val="35000"/>
                  </a:schemeClr>
                </a:solidFill>
                <a:latin typeface="Lora" pitchFamily="2" charset="-18"/>
              </a:rPr>
              <a:t>Topic elaborated by: Kristýna Rybová </a:t>
            </a:r>
          </a:p>
          <a:p>
            <a:pPr algn="ctr"/>
            <a:r>
              <a:rPr lang="en-GB">
                <a:solidFill>
                  <a:schemeClr val="tx1">
                    <a:lumMod val="65000"/>
                    <a:lumOff val="35000"/>
                  </a:schemeClr>
                </a:solidFill>
                <a:latin typeface="Lora" pitchFamily="2" charset="-18"/>
                <a:hlinkClick r:id="rId6"/>
              </a:rPr>
              <a:t>mobilita-ieep.cz</a:t>
            </a:r>
          </a:p>
          <a:p>
            <a:pPr algn="ctr"/>
            <a:r>
              <a:rPr lang="en-GB">
                <a:solidFill>
                  <a:schemeClr val="tx1">
                    <a:lumMod val="65000"/>
                    <a:lumOff val="35000"/>
                  </a:schemeClr>
                </a:solidFill>
                <a:latin typeface="Lora" pitchFamily="2" charset="-18"/>
              </a:rPr>
              <a:t>Link to the web database</a:t>
            </a:r>
          </a:p>
          <a:p>
            <a:pPr algn="ctr"/>
            <a:endParaRPr lang="cs-CZ" dirty="0">
              <a:solidFill>
                <a:schemeClr val="tx1">
                  <a:lumMod val="65000"/>
                  <a:lumOff val="35000"/>
                </a:schemeClr>
              </a:solidFill>
              <a:latin typeface="Lora" pitchFamily="2" charset="-18"/>
            </a:endParaRPr>
          </a:p>
        </p:txBody>
      </p:sp>
    </p:spTree>
    <p:extLst>
      <p:ext uri="{BB962C8B-B14F-4D97-AF65-F5344CB8AC3E}">
        <p14:creationId xmlns:p14="http://schemas.microsoft.com/office/powerpoint/2010/main" val="277769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Nadpis 19"/>
          <p:cNvSpPr>
            <a:spLocks noGrp="1"/>
          </p:cNvSpPr>
          <p:nvPr>
            <p:ph type="title"/>
          </p:nvPr>
        </p:nvSpPr>
        <p:spPr>
          <a:xfrm>
            <a:off x="838200" y="1711857"/>
            <a:ext cx="10515600" cy="632004"/>
          </a:xfrm>
        </p:spPr>
        <p:txBody>
          <a:bodyPr>
            <a:normAutofit/>
          </a:bodyPr>
          <a:lstStyle/>
          <a:p>
            <a:r>
              <a:rPr lang="en-GB" sz="2800" b="1" cap="all">
                <a:solidFill>
                  <a:srgbClr val="1EA2C1"/>
                </a:solidFill>
                <a:latin typeface="Montserrat" panose="00000500000000000000" pitchFamily="2" charset="-18"/>
              </a:rPr>
              <a:t>Topic in the sump cycle</a:t>
            </a:r>
          </a:p>
        </p:txBody>
      </p:sp>
      <p:pic>
        <p:nvPicPr>
          <p:cNvPr id="3" name="Zástupný symbol pro obsah 2"/>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38199" y="2584095"/>
            <a:ext cx="5536223" cy="3773770"/>
          </a:xfrm>
        </p:spPr>
      </p:pic>
      <p:sp>
        <p:nvSpPr>
          <p:cNvPr id="22" name="Zástupný symbol pro obsah 21"/>
          <p:cNvSpPr>
            <a:spLocks noGrp="1"/>
          </p:cNvSpPr>
          <p:nvPr>
            <p:ph sz="half" idx="2"/>
          </p:nvPr>
        </p:nvSpPr>
        <p:spPr>
          <a:xfrm>
            <a:off x="6567854" y="2597555"/>
            <a:ext cx="4785946" cy="3760310"/>
          </a:xfrm>
        </p:spPr>
        <p:txBody>
          <a:bodyPr>
            <a:normAutofit/>
          </a:bodyPr>
          <a:lstStyle/>
          <a:p>
            <a:pPr marL="0" indent="0">
              <a:buNone/>
            </a:pPr>
            <a:r>
              <a:rPr lang="en-GB" sz="2000">
                <a:solidFill>
                  <a:schemeClr val="tx1">
                    <a:lumMod val="65000"/>
                    <a:lumOff val="35000"/>
                  </a:schemeClr>
                </a:solidFill>
                <a:latin typeface="Lora" pitchFamily="2" charset="-18"/>
              </a:rPr>
              <a:t>3.2 – Analyse problems and opportunities (all modes)</a:t>
            </a:r>
          </a:p>
        </p:txBody>
      </p:sp>
      <p:pic>
        <p:nvPicPr>
          <p:cNvPr id="5" name="Obráze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11" name="TextovéPole 10"/>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Making a questionnaire for travel behaviour surveys </a:t>
            </a:r>
          </a:p>
        </p:txBody>
      </p:sp>
    </p:spTree>
    <p:extLst>
      <p:ext uri="{BB962C8B-B14F-4D97-AF65-F5344CB8AC3E}">
        <p14:creationId xmlns:p14="http://schemas.microsoft.com/office/powerpoint/2010/main" val="1616718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rotWithShape="1">
          <a:blip r:embed="rId2"/>
          <a:srcRect l="50000" t="20073" r="10067" b="49977"/>
          <a:stretch/>
        </p:blipFill>
        <p:spPr>
          <a:xfrm>
            <a:off x="0" y="0"/>
            <a:ext cx="12192001" cy="9143999"/>
          </a:xfrm>
          <a:prstGeom prst="rect">
            <a:avLst/>
          </a:prstGeom>
        </p:spPr>
      </p:pic>
      <p:pic>
        <p:nvPicPr>
          <p:cNvPr id="5" name="Obrázek 4"/>
          <p:cNvPicPr>
            <a:picLocks noChangeAspect="1"/>
          </p:cNvPicPr>
          <p:nvPr/>
        </p:nvPicPr>
        <p:blipFill>
          <a:blip r:embed="rId3"/>
          <a:stretch>
            <a:fillRect/>
          </a:stretch>
        </p:blipFill>
        <p:spPr>
          <a:xfrm>
            <a:off x="3946191" y="248324"/>
            <a:ext cx="4299617" cy="1370331"/>
          </a:xfrm>
          <a:prstGeom prst="rect">
            <a:avLst/>
          </a:prstGeom>
        </p:spPr>
      </p:pic>
      <p:sp>
        <p:nvSpPr>
          <p:cNvPr id="7" name="TextovéPole 6"/>
          <p:cNvSpPr txBox="1"/>
          <p:nvPr/>
        </p:nvSpPr>
        <p:spPr>
          <a:xfrm>
            <a:off x="1837592" y="3323492"/>
            <a:ext cx="8818685" cy="1754326"/>
          </a:xfrm>
          <a:prstGeom prst="rect">
            <a:avLst/>
          </a:prstGeom>
          <a:noFill/>
        </p:spPr>
        <p:txBody>
          <a:bodyPr wrap="square" rtlCol="0">
            <a:spAutoFit/>
          </a:bodyPr>
          <a:lstStyle/>
          <a:p>
            <a:pPr algn="ctr"/>
            <a:r>
              <a:rPr lang="en-GB" sz="3600" b="1">
                <a:solidFill>
                  <a:schemeClr val="bg1"/>
                </a:solidFill>
                <a:latin typeface="Montserrat" panose="00000500000000000000" pitchFamily="2" charset="-18"/>
              </a:rPr>
              <a:t>CORRESPONDING PART FOR TEACHERS AND THEIR COMMUNICATION WITH STUDENTS</a:t>
            </a:r>
          </a:p>
          <a:p>
            <a:pPr algn="ctr"/>
            <a:endParaRPr lang="cs-CZ" sz="3600" b="1" dirty="0">
              <a:solidFill>
                <a:schemeClr val="bg1"/>
              </a:solidFill>
              <a:latin typeface="Montserrat" panose="00000500000000000000" pitchFamily="2" charset="-18"/>
            </a:endParaRPr>
          </a:p>
        </p:txBody>
      </p:sp>
    </p:spTree>
    <p:extLst>
      <p:ext uri="{BB962C8B-B14F-4D97-AF65-F5344CB8AC3E}">
        <p14:creationId xmlns:p14="http://schemas.microsoft.com/office/powerpoint/2010/main" val="29811640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a:solidFill>
                  <a:srgbClr val="1EA2C1"/>
                </a:solidFill>
                <a:latin typeface="Montserrat" panose="00000500000000000000" pitchFamily="2" charset="-18"/>
              </a:rPr>
              <a:t>tasks</a:t>
            </a:r>
          </a:p>
        </p:txBody>
      </p:sp>
      <p:sp>
        <p:nvSpPr>
          <p:cNvPr id="3" name="Zástupný symbol pro text 2"/>
          <p:cNvSpPr>
            <a:spLocks noGrp="1"/>
          </p:cNvSpPr>
          <p:nvPr>
            <p:ph type="body" idx="1"/>
          </p:nvPr>
        </p:nvSpPr>
        <p:spPr>
          <a:xfrm>
            <a:off x="610851" y="2521631"/>
            <a:ext cx="10928006" cy="3853462"/>
          </a:xfrm>
        </p:spPr>
        <p:txBody>
          <a:bodyPr>
            <a:normAutofit fontScale="92500" lnSpcReduction="20000"/>
          </a:bodyPr>
          <a:lstStyle/>
          <a:p>
            <a:r>
              <a:rPr lang="en-GB" sz="2000">
                <a:solidFill>
                  <a:schemeClr val="tx1">
                    <a:lumMod val="65000"/>
                    <a:lumOff val="35000"/>
                  </a:schemeClr>
                </a:solidFill>
                <a:latin typeface="Lora" pitchFamily="2" charset="-18"/>
              </a:rPr>
              <a:t>Is the following correct? – Debate the following questions and their formulation with students, how the formulation can be improved, what may be the problem?</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Do you use public transport or your own car?</a:t>
            </a:r>
          </a:p>
          <a:p>
            <a:pPr marL="800100" lvl="1" indent="-342900">
              <a:buFont typeface="Arial" panose="020B0604020202020204" pitchFamily="34" charset="0"/>
              <a:buChar char="•"/>
            </a:pPr>
            <a:r>
              <a:rPr lang="en-GB" sz="1600">
                <a:solidFill>
                  <a:schemeClr val="tx1">
                    <a:lumMod val="65000"/>
                    <a:lumOff val="35000"/>
                  </a:schemeClr>
                </a:solidFill>
                <a:latin typeface="Lora" pitchFamily="2" charset="-18"/>
              </a:rPr>
              <a:t>The question asks two things at the same time</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To what extent do you agree with the following statement: “People shouldn’t drive cars.”</a:t>
            </a:r>
          </a:p>
          <a:p>
            <a:pPr marL="800100" lvl="1" indent="-342900">
              <a:buFont typeface="Arial" panose="020B0604020202020204" pitchFamily="34" charset="0"/>
              <a:buChar char="•"/>
            </a:pPr>
            <a:r>
              <a:rPr lang="en-GB" sz="1600">
                <a:solidFill>
                  <a:schemeClr val="tx1">
                    <a:lumMod val="65000"/>
                    <a:lumOff val="35000"/>
                  </a:schemeClr>
                </a:solidFill>
                <a:latin typeface="Lora" pitchFamily="2" charset="-18"/>
              </a:rPr>
              <a:t>Careful about negative question structure, frequently leads to misunderstanding</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How many times have you drive a car lately?</a:t>
            </a:r>
          </a:p>
          <a:p>
            <a:pPr marL="800100" lvl="1" indent="-342900">
              <a:buFont typeface="Arial" panose="020B0604020202020204" pitchFamily="34" charset="0"/>
              <a:buChar char="•"/>
            </a:pPr>
            <a:r>
              <a:rPr lang="en-GB" sz="1600">
                <a:solidFill>
                  <a:schemeClr val="tx1">
                    <a:lumMod val="65000"/>
                    <a:lumOff val="35000"/>
                  </a:schemeClr>
                </a:solidFill>
                <a:latin typeface="Lora" pitchFamily="2" charset="-18"/>
              </a:rPr>
              <a:t>Careful about the understanding of terms such as recently, lately, usually, etc.; it is better to specify the time, so that everyone understands the period the same, e.g., How many times have you used a car in the last week? Daily, etc.</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Don’t you think travelling by public transport is good for the health of passengers and the environment?</a:t>
            </a:r>
          </a:p>
          <a:p>
            <a:pPr marL="800100" lvl="1" indent="-342900">
              <a:buFont typeface="Arial" panose="020B0604020202020204" pitchFamily="34" charset="0"/>
              <a:buChar char="•"/>
            </a:pPr>
            <a:r>
              <a:rPr lang="en-GB" sz="1600">
                <a:solidFill>
                  <a:schemeClr val="tx1">
                    <a:lumMod val="65000"/>
                    <a:lumOff val="35000"/>
                  </a:schemeClr>
                </a:solidFill>
                <a:latin typeface="Lora" pitchFamily="2" charset="-18"/>
              </a:rPr>
              <a:t>Inductive, emotional, asks two things at the same time, negative question structure</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Do you think this space should be used for a parking area?</a:t>
            </a:r>
          </a:p>
          <a:p>
            <a:pPr marL="800100" lvl="1" indent="-342900">
              <a:buFont typeface="Arial" panose="020B0604020202020204" pitchFamily="34" charset="0"/>
              <a:buChar char="•"/>
            </a:pPr>
            <a:r>
              <a:rPr lang="en-GB" sz="1600">
                <a:solidFill>
                  <a:schemeClr val="tx1">
                    <a:lumMod val="65000"/>
                    <a:lumOff val="35000"/>
                  </a:schemeClr>
                </a:solidFill>
                <a:latin typeface="Lora" pitchFamily="2" charset="-18"/>
              </a:rPr>
              <a:t>It is better to allow other answers too, e.g., What would you use this space for? Parking area, playground, etc.</a:t>
            </a:r>
          </a:p>
          <a:p>
            <a:pPr lvl="1"/>
            <a:endParaRPr lang="cs-CZ" sz="1600" dirty="0">
              <a:solidFill>
                <a:schemeClr val="tx1">
                  <a:lumMod val="65000"/>
                  <a:lumOff val="35000"/>
                </a:schemeClr>
              </a:solidFill>
              <a:latin typeface="Lora" pitchFamily="2" charset="-18"/>
            </a:endParaRPr>
          </a:p>
          <a:p>
            <a:endParaRPr lang="cs-CZ" sz="2000" dirty="0">
              <a:solidFill>
                <a:schemeClr val="tx1">
                  <a:lumMod val="65000"/>
                  <a:lumOff val="35000"/>
                </a:schemeClr>
              </a:solidFill>
              <a:latin typeface="Lora" pitchFamily="2" charset="-18"/>
            </a:endParaRP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11" name="TextovéPole 10"/>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Making the questionnaire</a:t>
            </a:r>
          </a:p>
        </p:txBody>
      </p:sp>
    </p:spTree>
    <p:extLst>
      <p:ext uri="{BB962C8B-B14F-4D97-AF65-F5344CB8AC3E}">
        <p14:creationId xmlns:p14="http://schemas.microsoft.com/office/powerpoint/2010/main" val="2795684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a:solidFill>
                  <a:srgbClr val="1EA2C1"/>
                </a:solidFill>
                <a:latin typeface="Montserrat" panose="00000500000000000000" pitchFamily="2" charset="-18"/>
              </a:rPr>
              <a:t>tasks</a:t>
            </a:r>
          </a:p>
        </p:txBody>
      </p:sp>
      <p:sp>
        <p:nvSpPr>
          <p:cNvPr id="3" name="Zástupný symbol pro text 2"/>
          <p:cNvSpPr>
            <a:spLocks noGrp="1"/>
          </p:cNvSpPr>
          <p:nvPr>
            <p:ph type="body" idx="1"/>
          </p:nvPr>
        </p:nvSpPr>
        <p:spPr>
          <a:xfrm>
            <a:off x="844057" y="2591300"/>
            <a:ext cx="10533189" cy="3853462"/>
          </a:xfrm>
        </p:spPr>
        <p:txBody>
          <a:bodyPr>
            <a:normAutofit lnSpcReduction="10000"/>
          </a:bodyPr>
          <a:lstStyle/>
          <a:p>
            <a:r>
              <a:rPr lang="en-GB" sz="2000">
                <a:solidFill>
                  <a:schemeClr val="tx1">
                    <a:lumMod val="65000"/>
                    <a:lumOff val="35000"/>
                  </a:schemeClr>
                </a:solidFill>
                <a:latin typeface="Lora" pitchFamily="2" charset="-18"/>
              </a:rPr>
              <a:t>Is the following correct II? </a:t>
            </a:r>
          </a:p>
          <a:p>
            <a:pPr marL="285750" indent="-285750">
              <a:buFont typeface="Arial" panose="020B0604020202020204" pitchFamily="34" charset="0"/>
              <a:buChar char="•"/>
            </a:pPr>
            <a:r>
              <a:rPr lang="en-GB" sz="2000">
                <a:solidFill>
                  <a:schemeClr val="tx1">
                    <a:lumMod val="65000"/>
                    <a:lumOff val="35000"/>
                  </a:schemeClr>
                </a:solidFill>
                <a:latin typeface="Lora" pitchFamily="2" charset="-18"/>
              </a:rPr>
              <a:t>How often do you use a shared car? Why don’t you use it more often?</a:t>
            </a:r>
          </a:p>
          <a:p>
            <a:pPr marL="742950" lvl="1" indent="-285750">
              <a:buFont typeface="Arial" panose="020B0604020202020204" pitchFamily="34" charset="0"/>
              <a:buChar char="•"/>
            </a:pPr>
            <a:r>
              <a:rPr lang="en-GB" sz="1600">
                <a:solidFill>
                  <a:schemeClr val="tx1">
                    <a:lumMod val="65000"/>
                    <a:lumOff val="35000"/>
                  </a:schemeClr>
                </a:solidFill>
                <a:latin typeface="Lora" pitchFamily="2" charset="-18"/>
              </a:rPr>
              <a:t>The question assumes straight away that the respondent does not use shared cars frequently enough and that they might use it more often, regardless of how often they actually do and whether they are even available in their city. It is better to split the questions and ask why they do not use them more often only after some answers.</a:t>
            </a:r>
          </a:p>
          <a:p>
            <a:pPr marL="285750" indent="-285750">
              <a:buFont typeface="Arial" panose="020B0604020202020204" pitchFamily="34" charset="0"/>
              <a:buChar char="•"/>
            </a:pPr>
            <a:r>
              <a:rPr lang="en-GB" sz="2000">
                <a:solidFill>
                  <a:schemeClr val="tx1">
                    <a:lumMod val="65000"/>
                    <a:lumOff val="35000"/>
                  </a:schemeClr>
                </a:solidFill>
                <a:latin typeface="Lora" pitchFamily="2" charset="-18"/>
              </a:rPr>
              <a:t>When did you last take public transport?</a:t>
            </a:r>
          </a:p>
          <a:p>
            <a:pPr marL="742950" lvl="1" indent="-285750">
              <a:buFont typeface="Arial" panose="020B0604020202020204" pitchFamily="34" charset="0"/>
              <a:buChar char="•"/>
            </a:pPr>
            <a:r>
              <a:rPr lang="en-GB" sz="1600">
                <a:solidFill>
                  <a:schemeClr val="tx1">
                    <a:lumMod val="65000"/>
                    <a:lumOff val="35000"/>
                  </a:schemeClr>
                </a:solidFill>
                <a:latin typeface="Lora" pitchFamily="2" charset="-18"/>
              </a:rPr>
              <a:t>Assumes that the respondent takes public transport at all; depends on previous questions.</a:t>
            </a:r>
          </a:p>
          <a:p>
            <a:pPr marL="285750" indent="-285750">
              <a:buFont typeface="Arial" panose="020B0604020202020204" pitchFamily="34" charset="0"/>
              <a:buChar char="•"/>
            </a:pPr>
            <a:r>
              <a:rPr lang="en-GB" sz="2000">
                <a:solidFill>
                  <a:schemeClr val="tx1">
                    <a:lumMod val="65000"/>
                    <a:lumOff val="35000"/>
                  </a:schemeClr>
                </a:solidFill>
                <a:latin typeface="Lora" pitchFamily="2" charset="-18"/>
              </a:rPr>
              <a:t>How many times have you taken public transport in the last two years?</a:t>
            </a:r>
          </a:p>
          <a:p>
            <a:pPr marL="742950" lvl="1" indent="-285750">
              <a:buFont typeface="Arial" panose="020B0604020202020204" pitchFamily="34" charset="0"/>
              <a:buChar char="•"/>
            </a:pPr>
            <a:r>
              <a:rPr lang="en-GB" sz="1600">
                <a:solidFill>
                  <a:schemeClr val="tx1">
                    <a:lumMod val="65000"/>
                    <a:lumOff val="35000"/>
                  </a:schemeClr>
                </a:solidFill>
                <a:latin typeface="Lora" pitchFamily="2" charset="-18"/>
              </a:rPr>
              <a:t>Choose a sensible time scale, so that the respondent is able to answer.</a:t>
            </a:r>
          </a:p>
          <a:p>
            <a:pPr marL="285750" indent="-285750">
              <a:buFont typeface="Arial" panose="020B0604020202020204" pitchFamily="34" charset="0"/>
              <a:buChar char="•"/>
            </a:pPr>
            <a:r>
              <a:rPr lang="en-GB" sz="2000">
                <a:solidFill>
                  <a:schemeClr val="tx1">
                    <a:lumMod val="65000"/>
                    <a:lumOff val="35000"/>
                  </a:schemeClr>
                </a:solidFill>
                <a:latin typeface="Lora" pitchFamily="2" charset="-18"/>
              </a:rPr>
              <a:t>Do you violate traffic rules?</a:t>
            </a:r>
          </a:p>
          <a:p>
            <a:pPr marL="742950" lvl="1" indent="-285750">
              <a:buFont typeface="Arial" panose="020B0604020202020204" pitchFamily="34" charset="0"/>
              <a:buChar char="•"/>
            </a:pPr>
            <a:r>
              <a:rPr lang="en-GB" sz="1600">
                <a:solidFill>
                  <a:schemeClr val="tx1">
                    <a:lumMod val="65000"/>
                    <a:lumOff val="35000"/>
                  </a:schemeClr>
                </a:solidFill>
                <a:latin typeface="Lora" pitchFamily="2" charset="-18"/>
              </a:rPr>
              <a:t>Question too personal, discouraged attitudes or behaviours; it is better to ask about general attitudes rather than personal life</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11" name="TextovéPole 10"/>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Making the questionnaire</a:t>
            </a:r>
          </a:p>
        </p:txBody>
      </p:sp>
    </p:spTree>
    <p:extLst>
      <p:ext uri="{BB962C8B-B14F-4D97-AF65-F5344CB8AC3E}">
        <p14:creationId xmlns:p14="http://schemas.microsoft.com/office/powerpoint/2010/main" val="1498492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a:solidFill>
                  <a:srgbClr val="1EA2C1"/>
                </a:solidFill>
                <a:latin typeface="Montserrat" panose="00000500000000000000" pitchFamily="2" charset="-18"/>
              </a:rPr>
              <a:t>tasks</a:t>
            </a:r>
          </a:p>
        </p:txBody>
      </p:sp>
      <p:sp>
        <p:nvSpPr>
          <p:cNvPr id="3" name="Zástupný symbol pro text 2"/>
          <p:cNvSpPr>
            <a:spLocks noGrp="1"/>
          </p:cNvSpPr>
          <p:nvPr>
            <p:ph type="body" idx="1"/>
          </p:nvPr>
        </p:nvSpPr>
        <p:spPr>
          <a:xfrm>
            <a:off x="844057" y="2591300"/>
            <a:ext cx="10533189" cy="3853462"/>
          </a:xfrm>
        </p:spPr>
        <p:txBody>
          <a:bodyPr>
            <a:normAutofit/>
          </a:bodyPr>
          <a:lstStyle/>
          <a:p>
            <a:r>
              <a:rPr lang="en-GB" sz="2000">
                <a:solidFill>
                  <a:schemeClr val="tx1">
                    <a:lumMod val="65000"/>
                    <a:lumOff val="35000"/>
                  </a:schemeClr>
                </a:solidFill>
                <a:latin typeface="Lora" pitchFamily="2" charset="-18"/>
              </a:rPr>
              <a:t>Making a questionnaire</a:t>
            </a:r>
          </a:p>
          <a:p>
            <a:pPr marL="285750" indent="-285750">
              <a:buFont typeface="Arial" panose="020B0604020202020204" pitchFamily="34" charset="0"/>
              <a:buChar char="•"/>
            </a:pPr>
            <a:r>
              <a:rPr lang="en-GB" sz="2000">
                <a:solidFill>
                  <a:schemeClr val="tx1">
                    <a:lumMod val="65000"/>
                    <a:lumOff val="35000"/>
                  </a:schemeClr>
                </a:solidFill>
                <a:latin typeface="Lora" pitchFamily="2" charset="-18"/>
              </a:rPr>
              <a:t>Based on the lecture, as well as other data sources, try to make your own questionnaire survey design.</a:t>
            </a:r>
          </a:p>
          <a:p>
            <a:pPr marL="285750" indent="-285750">
              <a:buFont typeface="Arial" panose="020B0604020202020204" pitchFamily="34" charset="0"/>
              <a:buChar char="•"/>
            </a:pPr>
            <a:r>
              <a:rPr lang="en-GB" sz="2000">
                <a:solidFill>
                  <a:schemeClr val="tx1">
                    <a:lumMod val="65000"/>
                    <a:lumOff val="35000"/>
                  </a:schemeClr>
                </a:solidFill>
                <a:latin typeface="Lora" pitchFamily="2" charset="-18"/>
              </a:rPr>
              <a:t>The questionnaire preparation does not start with the questions, but with the selection of a topic (research problem)</a:t>
            </a:r>
          </a:p>
          <a:p>
            <a:pPr marL="285750" indent="-285750">
              <a:buFont typeface="Arial" panose="020B0604020202020204" pitchFamily="34" charset="0"/>
              <a:buChar char="•"/>
            </a:pPr>
            <a:r>
              <a:rPr lang="en-GB" sz="2000">
                <a:solidFill>
                  <a:schemeClr val="tx1">
                    <a:lumMod val="65000"/>
                    <a:lumOff val="35000"/>
                  </a:schemeClr>
                </a:solidFill>
                <a:latin typeface="Lora" pitchFamily="2" charset="-18"/>
              </a:rPr>
              <a:t>Think about who to ask and how (online, through an interviewer, by telephone, etc.) </a:t>
            </a:r>
          </a:p>
          <a:p>
            <a:pPr marL="285750" indent="-285750">
              <a:buFont typeface="Arial" panose="020B0604020202020204" pitchFamily="34" charset="0"/>
              <a:buChar char="•"/>
            </a:pPr>
            <a:r>
              <a:rPr lang="en-GB" sz="2000">
                <a:solidFill>
                  <a:schemeClr val="tx1">
                    <a:lumMod val="65000"/>
                    <a:lumOff val="35000"/>
                  </a:schemeClr>
                </a:solidFill>
                <a:latin typeface="Lora" pitchFamily="2" charset="-18"/>
              </a:rPr>
              <a:t>Make a questionnaire design, including the opening address and final thank-you.</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11" name="TextovéPole 10"/>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Making the questionnaire</a:t>
            </a:r>
          </a:p>
        </p:txBody>
      </p:sp>
    </p:spTree>
    <p:extLst>
      <p:ext uri="{BB962C8B-B14F-4D97-AF65-F5344CB8AC3E}">
        <p14:creationId xmlns:p14="http://schemas.microsoft.com/office/powerpoint/2010/main" val="34229057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3"/>
            <a:ext cx="12192000" cy="1458163"/>
          </a:xfrm>
          <a:prstGeom prst="rect">
            <a:avLst/>
          </a:prstGeom>
        </p:spPr>
      </p:pic>
      <p:sp>
        <p:nvSpPr>
          <p:cNvPr id="2" name="Nadpis 1"/>
          <p:cNvSpPr>
            <a:spLocks noGrp="1"/>
          </p:cNvSpPr>
          <p:nvPr>
            <p:ph type="title"/>
          </p:nvPr>
        </p:nvSpPr>
        <p:spPr>
          <a:xfrm>
            <a:off x="1230922" y="1564078"/>
            <a:ext cx="9421935" cy="746623"/>
          </a:xfrm>
        </p:spPr>
        <p:txBody>
          <a:bodyPr>
            <a:normAutofit fontScale="90000"/>
          </a:bodyPr>
          <a:lstStyle/>
          <a:p>
            <a:pPr algn="ctr"/>
            <a:r>
              <a:rPr lang="en-GB" sz="4000" b="1" cap="all">
                <a:solidFill>
                  <a:srgbClr val="1EA2C1"/>
                </a:solidFill>
                <a:latin typeface="Montserrat" panose="00000500000000000000" pitchFamily="2" charset="-18"/>
              </a:rPr>
              <a:t>Thank you for your attention!</a:t>
            </a:r>
          </a:p>
        </p:txBody>
      </p:sp>
      <p:sp>
        <p:nvSpPr>
          <p:cNvPr id="9" name="TextovéPole 8"/>
          <p:cNvSpPr txBox="1"/>
          <p:nvPr/>
        </p:nvSpPr>
        <p:spPr>
          <a:xfrm>
            <a:off x="640130" y="286867"/>
            <a:ext cx="7097104" cy="861774"/>
          </a:xfrm>
          <a:prstGeom prst="rect">
            <a:avLst/>
          </a:prstGeom>
          <a:noFill/>
        </p:spPr>
        <p:txBody>
          <a:bodyPr wrap="square" rtlCol="0">
            <a:spAutoFit/>
          </a:bodyPr>
          <a:lstStyle/>
          <a:p>
            <a:r>
              <a:rPr lang="en-GB" sz="3200" b="1">
                <a:solidFill>
                  <a:schemeClr val="bg1"/>
                </a:solidFill>
                <a:latin typeface="Calibri" panose="020F0502020204030204" pitchFamily="34" charset="0"/>
                <a:cs typeface="Calibri" panose="020F0502020204030204" pitchFamily="34" charset="0"/>
              </a:rPr>
              <a:t>S@mpler</a:t>
            </a:r>
          </a:p>
          <a:p>
            <a:r>
              <a:rPr lang="en-GB" b="1">
                <a:solidFill>
                  <a:schemeClr val="bg1"/>
                </a:solidFill>
                <a:latin typeface="Calibri" panose="020F0502020204030204" pitchFamily="34" charset="0"/>
                <a:cs typeface="Calibri" panose="020F0502020204030204" pitchFamily="34" charset="0"/>
              </a:rPr>
              <a:t>Integrated Education Based On Sustainable Urban Mobility Projects</a:t>
            </a:r>
          </a:p>
        </p:txBody>
      </p:sp>
      <p:pic>
        <p:nvPicPr>
          <p:cNvPr id="13" name="Obrázek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15122" y="5813922"/>
            <a:ext cx="2650923" cy="921417"/>
          </a:xfrm>
          <a:prstGeom prst="rect">
            <a:avLst/>
          </a:prstGeom>
        </p:spPr>
      </p:pic>
      <p:pic>
        <p:nvPicPr>
          <p:cNvPr id="15" name="Obrázek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49678" y="5795998"/>
            <a:ext cx="3463939" cy="946055"/>
          </a:xfrm>
          <a:prstGeom prst="rect">
            <a:avLst/>
          </a:prstGeom>
        </p:spPr>
      </p:pic>
      <p:pic>
        <p:nvPicPr>
          <p:cNvPr id="17" name="Obrázek 1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3379" y="5778754"/>
            <a:ext cx="2163114" cy="950981"/>
          </a:xfrm>
          <a:prstGeom prst="rect">
            <a:avLst/>
          </a:prstGeom>
        </p:spPr>
      </p:pic>
      <p:sp>
        <p:nvSpPr>
          <p:cNvPr id="10" name="Zástupný symbol pro text 2"/>
          <p:cNvSpPr txBox="1">
            <a:spLocks/>
          </p:cNvSpPr>
          <p:nvPr/>
        </p:nvSpPr>
        <p:spPr>
          <a:xfrm>
            <a:off x="717662" y="2447992"/>
            <a:ext cx="10756676" cy="3228639"/>
          </a:xfrm>
          <a:prstGeom prst="rect">
            <a:avLst/>
          </a:prstGeom>
        </p:spPr>
        <p:txBody>
          <a:bodyPr vert="horz" lIns="91440" tIns="45720" rIns="91440" bIns="45720" rtlCol="0">
            <a:normAutofit fontScale="625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en-GB">
                <a:solidFill>
                  <a:schemeClr val="tx1">
                    <a:lumMod val="65000"/>
                    <a:lumOff val="35000"/>
                  </a:schemeClr>
                </a:solidFill>
                <a:latin typeface="Lora" pitchFamily="2" charset="-18"/>
              </a:rPr>
              <a:t>Project information:</a:t>
            </a:r>
          </a:p>
          <a:p>
            <a:pPr algn="just">
              <a:lnSpc>
                <a:spcPct val="120000"/>
              </a:lnSpc>
            </a:pPr>
            <a:r>
              <a:rPr lang="en-GB">
                <a:solidFill>
                  <a:schemeClr val="tx1">
                    <a:lumMod val="65000"/>
                    <a:lumOff val="35000"/>
                  </a:schemeClr>
                </a:solidFill>
                <a:latin typeface="Lora" pitchFamily="2" charset="-18"/>
              </a:rPr>
              <a:t>The main project objective is to enhance the quality of teaching at the involved universities in the field of sustainable urban mobility management. Our efforts consist in expanding students‘ practical skills through implementation of a practical project teaching method. An emphasis is put on the reflection of challenges which cities have to tackle in the real world, especially in the area of Sustainable Urban Mobility Plans (SUMP). The project is intended to contribute to improving students‘ knowledge and skills, particularly for the position and job placement of mobility managers.</a:t>
            </a:r>
          </a:p>
          <a:p>
            <a:pPr algn="just">
              <a:lnSpc>
                <a:spcPct val="120000"/>
              </a:lnSpc>
            </a:pPr>
            <a:endParaRPr lang="cs-CZ" dirty="0">
              <a:solidFill>
                <a:schemeClr val="tx1">
                  <a:lumMod val="65000"/>
                  <a:lumOff val="35000"/>
                </a:schemeClr>
              </a:solidFill>
              <a:latin typeface="Lora" pitchFamily="2" charset="-18"/>
            </a:endParaRPr>
          </a:p>
          <a:p>
            <a:pPr algn="just">
              <a:lnSpc>
                <a:spcPct val="120000"/>
              </a:lnSpc>
            </a:pPr>
            <a:endParaRPr lang="cs-CZ" dirty="0">
              <a:solidFill>
                <a:schemeClr val="tx1">
                  <a:lumMod val="65000"/>
                  <a:lumOff val="35000"/>
                </a:schemeClr>
              </a:solidFill>
              <a:latin typeface="Lora" pitchFamily="2" charset="-18"/>
            </a:endParaRPr>
          </a:p>
          <a:p>
            <a:pPr algn="ctr"/>
            <a:r>
              <a:rPr lang="en-GB">
                <a:solidFill>
                  <a:schemeClr val="tx1">
                    <a:lumMod val="65000"/>
                    <a:lumOff val="35000"/>
                  </a:schemeClr>
                </a:solidFill>
                <a:latin typeface="Lora" pitchFamily="2" charset="-18"/>
              </a:rPr>
              <a:t>Topic elaborated by: Kristýna Rybová</a:t>
            </a:r>
          </a:p>
          <a:p>
            <a:pPr algn="ctr"/>
            <a:r>
              <a:rPr lang="en-GB">
                <a:solidFill>
                  <a:schemeClr val="tx1">
                    <a:lumMod val="65000"/>
                    <a:lumOff val="35000"/>
                  </a:schemeClr>
                </a:solidFill>
                <a:latin typeface="Lora" pitchFamily="2" charset="-18"/>
                <a:hlinkClick r:id="rId6"/>
              </a:rPr>
              <a:t>mobilita-ieep.cz</a:t>
            </a:r>
          </a:p>
          <a:p>
            <a:pPr algn="ctr"/>
            <a:r>
              <a:rPr lang="en-GB">
                <a:solidFill>
                  <a:schemeClr val="tx1">
                    <a:lumMod val="65000"/>
                    <a:lumOff val="35000"/>
                  </a:schemeClr>
                </a:solidFill>
                <a:latin typeface="Lora" pitchFamily="2" charset="-18"/>
              </a:rPr>
              <a:t>Link to the web database</a:t>
            </a:r>
          </a:p>
          <a:p>
            <a:pPr algn="ctr"/>
            <a:endParaRPr lang="cs-CZ" dirty="0">
              <a:solidFill>
                <a:schemeClr val="tx1">
                  <a:lumMod val="65000"/>
                  <a:lumOff val="35000"/>
                </a:schemeClr>
              </a:solidFill>
              <a:latin typeface="Lora" pitchFamily="2" charset="-18"/>
            </a:endParaRPr>
          </a:p>
        </p:txBody>
      </p:sp>
    </p:spTree>
    <p:extLst>
      <p:ext uri="{BB962C8B-B14F-4D97-AF65-F5344CB8AC3E}">
        <p14:creationId xmlns:p14="http://schemas.microsoft.com/office/powerpoint/2010/main" val="280776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a:solidFill>
                  <a:srgbClr val="1EA2C1"/>
                </a:solidFill>
                <a:latin typeface="Montserrat" panose="00000500000000000000" pitchFamily="2" charset="-18"/>
              </a:rPr>
              <a:t>Questionnaire</a:t>
            </a:r>
          </a:p>
        </p:txBody>
      </p:sp>
      <p:sp>
        <p:nvSpPr>
          <p:cNvPr id="3" name="Zástupný symbol pro text 2"/>
          <p:cNvSpPr>
            <a:spLocks noGrp="1"/>
          </p:cNvSpPr>
          <p:nvPr>
            <p:ph type="body" idx="1"/>
          </p:nvPr>
        </p:nvSpPr>
        <p:spPr>
          <a:xfrm>
            <a:off x="844057" y="2591300"/>
            <a:ext cx="10533189" cy="3853462"/>
          </a:xfrm>
        </p:spPr>
        <p:txBody>
          <a:bodyPr>
            <a:normAutofit lnSpcReduction="10000"/>
          </a:bodyPr>
          <a:lstStyle/>
          <a:p>
            <a:pPr marL="457200" indent="-457200">
              <a:buFont typeface="Arial" panose="020B0604020202020204" pitchFamily="34" charset="0"/>
              <a:buChar char="•"/>
            </a:pPr>
            <a:r>
              <a:rPr lang="en-GB" dirty="0"/>
              <a:t>Quantitative data collection method</a:t>
            </a:r>
          </a:p>
          <a:p>
            <a:pPr marL="857250" lvl="1" indent="-457200">
              <a:buFont typeface="Arial" panose="020B0604020202020204" pitchFamily="34" charset="0"/>
              <a:buChar char="•"/>
            </a:pPr>
            <a:r>
              <a:rPr lang="en-GB" dirty="0"/>
              <a:t>Many respondents, relatively undemanding in terms of time and money</a:t>
            </a:r>
          </a:p>
          <a:p>
            <a:pPr marL="457200" indent="-457200">
              <a:buFont typeface="Arial" panose="020B0604020202020204" pitchFamily="34" charset="0"/>
              <a:buChar char="•"/>
            </a:pPr>
            <a:r>
              <a:rPr lang="en-GB" dirty="0"/>
              <a:t>Strives for representativeness and comparability of results</a:t>
            </a:r>
          </a:p>
          <a:p>
            <a:pPr marL="457200" indent="-457200">
              <a:buFont typeface="Arial" panose="020B0604020202020204" pitchFamily="34" charset="0"/>
              <a:buChar char="•"/>
            </a:pPr>
            <a:r>
              <a:rPr lang="en-GB" dirty="0"/>
              <a:t>High degree of questionnaire standardization</a:t>
            </a:r>
          </a:p>
          <a:p>
            <a:pPr marL="457200" indent="-457200">
              <a:buFont typeface="Arial" panose="020B0604020202020204" pitchFamily="34" charset="0"/>
              <a:buChar char="•"/>
            </a:pPr>
            <a:r>
              <a:rPr lang="en-GB" b="1" dirty="0"/>
              <a:t>Procedure</a:t>
            </a:r>
          </a:p>
          <a:p>
            <a:pPr marL="857250" lvl="1" indent="-457200">
              <a:buFont typeface="Arial" panose="020B0604020202020204" pitchFamily="34" charset="0"/>
              <a:buChar char="•"/>
            </a:pPr>
            <a:r>
              <a:rPr lang="en-GB" dirty="0"/>
              <a:t>Research problem selection, its breakdown into identifiable variables,</a:t>
            </a:r>
            <a:br>
              <a:rPr lang="cs-CZ" dirty="0"/>
            </a:br>
            <a:r>
              <a:rPr lang="en-GB" dirty="0"/>
              <a:t>formulation of hypotheses</a:t>
            </a:r>
          </a:p>
          <a:p>
            <a:pPr marL="857250" lvl="1" indent="-457200">
              <a:buFont typeface="Arial" panose="020B0604020202020204" pitchFamily="34" charset="0"/>
              <a:buChar char="•"/>
            </a:pPr>
            <a:r>
              <a:rPr lang="en-GB" dirty="0"/>
              <a:t>Sample and data collection method selection (online vs paper questionnaires)</a:t>
            </a:r>
          </a:p>
          <a:p>
            <a:pPr marL="857250" lvl="1" indent="-457200">
              <a:buFont typeface="Arial" panose="020B0604020202020204" pitchFamily="34" charset="0"/>
              <a:buChar char="•"/>
            </a:pPr>
            <a:r>
              <a:rPr lang="en-GB" dirty="0"/>
              <a:t>Questionnaire preparation and testing</a:t>
            </a:r>
          </a:p>
          <a:p>
            <a:pPr marL="857250" lvl="1" indent="-457200">
              <a:buFont typeface="Arial" panose="020B0604020202020204" pitchFamily="34" charset="0"/>
              <a:buChar char="•"/>
            </a:pPr>
            <a:r>
              <a:rPr lang="en-GB" dirty="0"/>
              <a:t>Data collection </a:t>
            </a:r>
          </a:p>
          <a:p>
            <a:pPr marL="857250" lvl="1" indent="-457200">
              <a:buFont typeface="Arial" panose="020B0604020202020204" pitchFamily="34" charset="0"/>
              <a:buChar char="•"/>
            </a:pPr>
            <a:r>
              <a:rPr lang="en-GB" dirty="0"/>
              <a:t>Detailed data analysis, including ability to use statistical methods</a:t>
            </a:r>
          </a:p>
          <a:p>
            <a:endParaRPr lang="cs-CZ" sz="2000" dirty="0">
              <a:solidFill>
                <a:schemeClr val="tx1">
                  <a:lumMod val="65000"/>
                  <a:lumOff val="35000"/>
                </a:schemeClr>
              </a:solidFill>
              <a:latin typeface="Lora" pitchFamily="2" charset="-18"/>
            </a:endParaRP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6" name="TextovéPole 5">
            <a:extLst>
              <a:ext uri="{FF2B5EF4-FFF2-40B4-BE49-F238E27FC236}">
                <a16:creationId xmlns:a16="http://schemas.microsoft.com/office/drawing/2014/main" id="{7D2065DC-7E8F-43F0-B4B3-5C6B68035D5C}"/>
              </a:ext>
            </a:extLst>
          </p:cNvPr>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Making a questionnaire for travel behaviour surveys </a:t>
            </a:r>
          </a:p>
        </p:txBody>
      </p:sp>
    </p:spTree>
    <p:extLst>
      <p:ext uri="{BB962C8B-B14F-4D97-AF65-F5344CB8AC3E}">
        <p14:creationId xmlns:p14="http://schemas.microsoft.com/office/powerpoint/2010/main" val="124084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a:solidFill>
                  <a:srgbClr val="1EA2C1"/>
                </a:solidFill>
                <a:latin typeface="Montserrat" panose="00000500000000000000" pitchFamily="2" charset="-18"/>
              </a:rPr>
              <a:t>Before making the questionnaire</a:t>
            </a:r>
          </a:p>
        </p:txBody>
      </p:sp>
      <p:sp>
        <p:nvSpPr>
          <p:cNvPr id="3" name="Zástupný symbol pro text 2"/>
          <p:cNvSpPr>
            <a:spLocks noGrp="1"/>
          </p:cNvSpPr>
          <p:nvPr>
            <p:ph type="body" idx="1"/>
          </p:nvPr>
        </p:nvSpPr>
        <p:spPr>
          <a:xfrm>
            <a:off x="844057" y="2591300"/>
            <a:ext cx="10533189" cy="3853462"/>
          </a:xfrm>
        </p:spPr>
        <p:txBody>
          <a:bodyPr>
            <a:normAutofit/>
          </a:bodyPr>
          <a:lstStyle/>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Plan well</a:t>
            </a:r>
          </a:p>
          <a:p>
            <a:pPr marL="800100" lvl="1" indent="-342900">
              <a:buFont typeface="Arial" panose="020B0604020202020204" pitchFamily="34" charset="0"/>
              <a:buChar char="•"/>
            </a:pPr>
            <a:r>
              <a:rPr lang="en-GB" sz="1600">
                <a:solidFill>
                  <a:schemeClr val="tx1">
                    <a:lumMod val="65000"/>
                    <a:lumOff val="35000"/>
                  </a:schemeClr>
                </a:solidFill>
                <a:latin typeface="Lora" pitchFamily="2" charset="-18"/>
              </a:rPr>
              <a:t>What is the questionnaire objective? What do we want to find out?</a:t>
            </a:r>
          </a:p>
          <a:p>
            <a:pPr marL="800100" lvl="1" indent="-342900">
              <a:buFont typeface="Arial" panose="020B0604020202020204" pitchFamily="34" charset="0"/>
              <a:buChar char="•"/>
            </a:pPr>
            <a:r>
              <a:rPr lang="en-GB" sz="1600">
                <a:solidFill>
                  <a:schemeClr val="tx1">
                    <a:lumMod val="65000"/>
                    <a:lumOff val="35000"/>
                  </a:schemeClr>
                </a:solidFill>
                <a:latin typeface="Lora" pitchFamily="2" charset="-18"/>
              </a:rPr>
              <a:t>Who do we want to ask?</a:t>
            </a:r>
          </a:p>
          <a:p>
            <a:pPr marL="800100" lvl="1" indent="-342900">
              <a:buFont typeface="Arial" panose="020B0604020202020204" pitchFamily="34" charset="0"/>
              <a:buChar char="•"/>
            </a:pPr>
            <a:r>
              <a:rPr lang="en-GB" sz="1600">
                <a:solidFill>
                  <a:schemeClr val="tx1">
                    <a:lumMod val="65000"/>
                    <a:lumOff val="35000"/>
                  </a:schemeClr>
                </a:solidFill>
                <a:latin typeface="Lora" pitchFamily="2" charset="-18"/>
              </a:rPr>
              <a:t>How are we going to distribute the questionnaire?</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Questions in the questionnaire are based on formulated hypotheses!</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6" name="TextovéPole 5">
            <a:extLst>
              <a:ext uri="{FF2B5EF4-FFF2-40B4-BE49-F238E27FC236}">
                <a16:creationId xmlns:a16="http://schemas.microsoft.com/office/drawing/2014/main" id="{8FFD9100-0A7A-4D0E-8933-E9D4251662EB}"/>
              </a:ext>
            </a:extLst>
          </p:cNvPr>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Making a questionnaire for travel behaviour surveys </a:t>
            </a:r>
          </a:p>
        </p:txBody>
      </p:sp>
    </p:spTree>
    <p:extLst>
      <p:ext uri="{BB962C8B-B14F-4D97-AF65-F5344CB8AC3E}">
        <p14:creationId xmlns:p14="http://schemas.microsoft.com/office/powerpoint/2010/main" val="80078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a:solidFill>
                  <a:srgbClr val="1EA2C1"/>
                </a:solidFill>
                <a:latin typeface="Montserrat" panose="00000500000000000000" pitchFamily="2" charset="-18"/>
              </a:rPr>
              <a:t>Questionnaire structure</a:t>
            </a:r>
          </a:p>
        </p:txBody>
      </p:sp>
      <p:sp>
        <p:nvSpPr>
          <p:cNvPr id="3" name="Zástupný symbol pro text 2"/>
          <p:cNvSpPr>
            <a:spLocks noGrp="1"/>
          </p:cNvSpPr>
          <p:nvPr>
            <p:ph type="body" idx="1"/>
          </p:nvPr>
        </p:nvSpPr>
        <p:spPr>
          <a:xfrm>
            <a:off x="844057" y="2591300"/>
            <a:ext cx="10533189" cy="3853462"/>
          </a:xfrm>
        </p:spPr>
        <p:txBody>
          <a:bodyPr>
            <a:normAutofit/>
          </a:bodyPr>
          <a:lstStyle/>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Introduction </a:t>
            </a:r>
          </a:p>
          <a:p>
            <a:pPr marL="800100" lvl="1" indent="-342900">
              <a:buFont typeface="Arial" panose="020B0604020202020204" pitchFamily="34" charset="0"/>
              <a:buChar char="•"/>
            </a:pPr>
            <a:r>
              <a:rPr lang="en-GB" sz="1600" dirty="0">
                <a:solidFill>
                  <a:schemeClr val="tx1">
                    <a:lumMod val="65000"/>
                    <a:lumOff val="35000"/>
                  </a:schemeClr>
                </a:solidFill>
                <a:latin typeface="Lora" pitchFamily="2" charset="-18"/>
              </a:rPr>
              <a:t>Brief introduction to the issue</a:t>
            </a:r>
          </a:p>
          <a:p>
            <a:pPr marL="800100" lvl="1" indent="-342900">
              <a:buFont typeface="Arial" panose="020B0604020202020204" pitchFamily="34" charset="0"/>
              <a:buChar char="•"/>
            </a:pPr>
            <a:r>
              <a:rPr lang="en-GB" sz="1600" dirty="0">
                <a:solidFill>
                  <a:schemeClr val="tx1">
                    <a:lumMod val="65000"/>
                    <a:lumOff val="35000"/>
                  </a:schemeClr>
                </a:solidFill>
                <a:latin typeface="Lora" pitchFamily="2" charset="-18"/>
              </a:rPr>
              <a:t>Who is doing the questionnaire and why</a:t>
            </a:r>
          </a:p>
          <a:p>
            <a:pPr marL="800100" lvl="1" indent="-342900">
              <a:buFont typeface="Arial" panose="020B0604020202020204" pitchFamily="34" charset="0"/>
              <a:buChar char="•"/>
            </a:pPr>
            <a:r>
              <a:rPr lang="en-GB" sz="1600" dirty="0">
                <a:solidFill>
                  <a:schemeClr val="tx1">
                    <a:lumMod val="65000"/>
                    <a:lumOff val="35000"/>
                  </a:schemeClr>
                </a:solidFill>
                <a:latin typeface="Lora" pitchFamily="2" charset="-18"/>
              </a:rPr>
              <a:t>What the survey is for</a:t>
            </a:r>
          </a:p>
          <a:p>
            <a:pPr marL="800100" lvl="1" indent="-342900">
              <a:buFont typeface="Arial" panose="020B0604020202020204" pitchFamily="34" charset="0"/>
              <a:buChar char="•"/>
            </a:pPr>
            <a:r>
              <a:rPr lang="en-GB" sz="1600" dirty="0">
                <a:solidFill>
                  <a:schemeClr val="tx1">
                    <a:lumMod val="65000"/>
                    <a:lumOff val="35000"/>
                  </a:schemeClr>
                </a:solidFill>
                <a:latin typeface="Lora" pitchFamily="2" charset="-18"/>
              </a:rPr>
              <a:t>Information about keeping anonymity</a:t>
            </a:r>
          </a:p>
          <a:p>
            <a:pPr marL="800100" lvl="1" indent="-342900">
              <a:buFont typeface="Arial" panose="020B0604020202020204" pitchFamily="34" charset="0"/>
              <a:buChar char="•"/>
            </a:pPr>
            <a:r>
              <a:rPr lang="en-GB" sz="1600" dirty="0">
                <a:solidFill>
                  <a:schemeClr val="tx1">
                    <a:lumMod val="65000"/>
                    <a:lumOff val="35000"/>
                  </a:schemeClr>
                </a:solidFill>
                <a:latin typeface="Lora" pitchFamily="2" charset="-18"/>
              </a:rPr>
              <a:t>Timeframe for questionnaire completion (realistic estimate)</a:t>
            </a: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Questions</a:t>
            </a: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Identification</a:t>
            </a:r>
          </a:p>
          <a:p>
            <a:pPr marL="800100" lvl="1" indent="-342900">
              <a:buFont typeface="Arial" panose="020B0604020202020204" pitchFamily="34" charset="0"/>
              <a:buChar char="•"/>
            </a:pPr>
            <a:r>
              <a:rPr lang="en-GB" sz="1600" dirty="0">
                <a:solidFill>
                  <a:schemeClr val="tx1">
                    <a:lumMod val="65000"/>
                    <a:lumOff val="35000"/>
                  </a:schemeClr>
                </a:solidFill>
                <a:latin typeface="Lora" pitchFamily="2" charset="-18"/>
              </a:rPr>
              <a:t>Questions relating to age, sex, income, size of place of residence, etc.</a:t>
            </a:r>
          </a:p>
          <a:p>
            <a:pPr marL="800100" lvl="1" indent="-342900">
              <a:buFont typeface="Arial" panose="020B0604020202020204" pitchFamily="34" charset="0"/>
              <a:buChar char="•"/>
            </a:pPr>
            <a:r>
              <a:rPr lang="en-GB" sz="1600" dirty="0">
                <a:solidFill>
                  <a:schemeClr val="tx1">
                    <a:lumMod val="65000"/>
                    <a:lumOff val="35000"/>
                  </a:schemeClr>
                </a:solidFill>
                <a:latin typeface="Lora" pitchFamily="2" charset="-18"/>
              </a:rPr>
              <a:t>Usually at the end of the questionnaire</a:t>
            </a:r>
          </a:p>
          <a:p>
            <a:pPr marL="800100" lvl="1" indent="-342900">
              <a:buFont typeface="Arial" panose="020B0604020202020204" pitchFamily="34" charset="0"/>
              <a:buChar char="•"/>
            </a:pPr>
            <a:endParaRPr lang="cs-CZ" sz="1600" dirty="0">
              <a:solidFill>
                <a:schemeClr val="tx1">
                  <a:lumMod val="65000"/>
                  <a:lumOff val="35000"/>
                </a:schemeClr>
              </a:solidFill>
              <a:latin typeface="Lora" pitchFamily="2" charset="-18"/>
            </a:endParaRP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6" name="TextovéPole 5">
            <a:extLst>
              <a:ext uri="{FF2B5EF4-FFF2-40B4-BE49-F238E27FC236}">
                <a16:creationId xmlns:a16="http://schemas.microsoft.com/office/drawing/2014/main" id="{A2012561-AC45-498A-8B5C-FDE22A59A4C9}"/>
              </a:ext>
            </a:extLst>
          </p:cNvPr>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Making a questionnaire for travel behaviour surveys </a:t>
            </a:r>
          </a:p>
        </p:txBody>
      </p:sp>
    </p:spTree>
    <p:extLst>
      <p:ext uri="{BB962C8B-B14F-4D97-AF65-F5344CB8AC3E}">
        <p14:creationId xmlns:p14="http://schemas.microsoft.com/office/powerpoint/2010/main" val="733680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a:solidFill>
                  <a:srgbClr val="1EA2C1"/>
                </a:solidFill>
                <a:latin typeface="Montserrat" panose="00000500000000000000" pitchFamily="2" charset="-18"/>
              </a:rPr>
              <a:t>Questionnaire structure</a:t>
            </a:r>
          </a:p>
        </p:txBody>
      </p:sp>
      <p:sp>
        <p:nvSpPr>
          <p:cNvPr id="3" name="Zástupný symbol pro text 2"/>
          <p:cNvSpPr>
            <a:spLocks noGrp="1"/>
          </p:cNvSpPr>
          <p:nvPr>
            <p:ph type="body" idx="1"/>
          </p:nvPr>
        </p:nvSpPr>
        <p:spPr>
          <a:xfrm>
            <a:off x="844057" y="2591300"/>
            <a:ext cx="10533189" cy="3853462"/>
          </a:xfrm>
        </p:spPr>
        <p:txBody>
          <a:bodyPr>
            <a:normAutofit/>
          </a:bodyPr>
          <a:lstStyle/>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General recommendation</a:t>
            </a:r>
          </a:p>
          <a:p>
            <a:pPr marL="800100" lvl="1" indent="-342900">
              <a:buFont typeface="Arial" panose="020B0604020202020204" pitchFamily="34" charset="0"/>
              <a:buChar char="•"/>
            </a:pPr>
            <a:r>
              <a:rPr lang="en-GB" sz="1600">
                <a:solidFill>
                  <a:schemeClr val="tx1">
                    <a:lumMod val="65000"/>
                    <a:lumOff val="35000"/>
                  </a:schemeClr>
                </a:solidFill>
                <a:latin typeface="Lora" pitchFamily="2" charset="-18"/>
              </a:rPr>
              <a:t>Start with easier questions, more attractive, aiming to capture, not discourage the respondent</a:t>
            </a:r>
          </a:p>
          <a:p>
            <a:pPr marL="800100" lvl="1" indent="-342900">
              <a:buFont typeface="Arial" panose="020B0604020202020204" pitchFamily="34" charset="0"/>
              <a:buChar char="•"/>
            </a:pPr>
            <a:r>
              <a:rPr lang="en-GB" sz="1600">
                <a:solidFill>
                  <a:schemeClr val="tx1">
                    <a:lumMod val="65000"/>
                    <a:lumOff val="35000"/>
                  </a:schemeClr>
                </a:solidFill>
                <a:latin typeface="Lora" pitchFamily="2" charset="-18"/>
              </a:rPr>
              <a:t>Middle – more demanding questions, less interesting</a:t>
            </a:r>
          </a:p>
          <a:p>
            <a:pPr marL="800100" lvl="1" indent="-342900">
              <a:buFont typeface="Arial" panose="020B0604020202020204" pitchFamily="34" charset="0"/>
              <a:buChar char="•"/>
            </a:pPr>
            <a:r>
              <a:rPr lang="en-GB" sz="1600">
                <a:solidFill>
                  <a:schemeClr val="tx1">
                    <a:lumMod val="65000"/>
                    <a:lumOff val="35000"/>
                  </a:schemeClr>
                </a:solidFill>
                <a:latin typeface="Lora" pitchFamily="2" charset="-18"/>
              </a:rPr>
              <a:t>End – factual questions, not demanding</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Organize questions into logical units – group similar questions into thematic bundles</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The fewer questions, the better</a:t>
            </a:r>
          </a:p>
          <a:p>
            <a:pPr marL="342900" indent="-342900">
              <a:buFont typeface="Arial" panose="020B0604020202020204" pitchFamily="34" charset="0"/>
              <a:buChar char="•"/>
            </a:pPr>
            <a:endParaRPr lang="cs-CZ" sz="2000" dirty="0">
              <a:solidFill>
                <a:schemeClr val="tx1">
                  <a:lumMod val="65000"/>
                  <a:lumOff val="35000"/>
                </a:schemeClr>
              </a:solidFill>
              <a:latin typeface="Lora" pitchFamily="2" charset="-18"/>
            </a:endParaRP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6" name="TextovéPole 5">
            <a:extLst>
              <a:ext uri="{FF2B5EF4-FFF2-40B4-BE49-F238E27FC236}">
                <a16:creationId xmlns:a16="http://schemas.microsoft.com/office/drawing/2014/main" id="{61F87249-DC67-41E6-A604-43E9F0392975}"/>
              </a:ext>
            </a:extLst>
          </p:cNvPr>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Making a questionnaire for travel behaviour surveys </a:t>
            </a:r>
          </a:p>
        </p:txBody>
      </p:sp>
    </p:spTree>
    <p:extLst>
      <p:ext uri="{BB962C8B-B14F-4D97-AF65-F5344CB8AC3E}">
        <p14:creationId xmlns:p14="http://schemas.microsoft.com/office/powerpoint/2010/main" val="1951470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Nadpis 19"/>
          <p:cNvSpPr>
            <a:spLocks noGrp="1"/>
          </p:cNvSpPr>
          <p:nvPr>
            <p:ph type="title"/>
          </p:nvPr>
        </p:nvSpPr>
        <p:spPr>
          <a:xfrm>
            <a:off x="838200" y="1711857"/>
            <a:ext cx="10515600" cy="632004"/>
          </a:xfrm>
        </p:spPr>
        <p:txBody>
          <a:bodyPr>
            <a:normAutofit/>
          </a:bodyPr>
          <a:lstStyle/>
          <a:p>
            <a:r>
              <a:rPr lang="en-GB" sz="2800" b="1" cap="all">
                <a:solidFill>
                  <a:srgbClr val="1EA2C1"/>
                </a:solidFill>
                <a:latin typeface="Montserrat" panose="00000500000000000000" pitchFamily="2" charset="-18"/>
              </a:rPr>
              <a:t>Types of questions in the questionnaire</a:t>
            </a:r>
          </a:p>
        </p:txBody>
      </p:sp>
      <p:sp>
        <p:nvSpPr>
          <p:cNvPr id="21" name="Zástupný symbol pro obsah 20"/>
          <p:cNvSpPr>
            <a:spLocks noGrp="1"/>
          </p:cNvSpPr>
          <p:nvPr>
            <p:ph sz="half" idx="1"/>
          </p:nvPr>
        </p:nvSpPr>
        <p:spPr>
          <a:xfrm>
            <a:off x="838200" y="2356017"/>
            <a:ext cx="5181600" cy="4363960"/>
          </a:xfrm>
        </p:spPr>
        <p:txBody>
          <a:bodyPr>
            <a:normAutofit fontScale="92500" lnSpcReduction="10000"/>
          </a:bodyPr>
          <a:lstStyle/>
          <a:p>
            <a:pPr marL="0" indent="0">
              <a:buNone/>
            </a:pPr>
            <a:r>
              <a:rPr lang="en-GB" sz="2000" b="1" dirty="0">
                <a:solidFill>
                  <a:schemeClr val="tx1">
                    <a:lumMod val="65000"/>
                    <a:lumOff val="35000"/>
                  </a:schemeClr>
                </a:solidFill>
                <a:latin typeface="Lora" pitchFamily="2" charset="-18"/>
              </a:rPr>
              <a:t>Open-ended questions</a:t>
            </a:r>
          </a:p>
          <a:p>
            <a:r>
              <a:rPr lang="cs-CZ" sz="2000" dirty="0">
                <a:solidFill>
                  <a:schemeClr val="tx1">
                    <a:lumMod val="65000"/>
                    <a:lumOff val="35000"/>
                  </a:schemeClr>
                </a:solidFill>
                <a:latin typeface="Lora" pitchFamily="2" charset="-18"/>
              </a:rPr>
              <a:t>R</a:t>
            </a:r>
            <a:r>
              <a:rPr lang="en-GB" sz="2000" dirty="0" err="1">
                <a:solidFill>
                  <a:schemeClr val="tx1">
                    <a:lumMod val="65000"/>
                    <a:lumOff val="35000"/>
                  </a:schemeClr>
                </a:solidFill>
                <a:latin typeface="Lora" pitchFamily="2" charset="-18"/>
              </a:rPr>
              <a:t>espondent</a:t>
            </a:r>
            <a:r>
              <a:rPr lang="en-GB" sz="2000" dirty="0">
                <a:solidFill>
                  <a:schemeClr val="tx1">
                    <a:lumMod val="65000"/>
                    <a:lumOff val="35000"/>
                  </a:schemeClr>
                </a:solidFill>
                <a:latin typeface="Lora" pitchFamily="2" charset="-18"/>
              </a:rPr>
              <a:t> replies in their own words</a:t>
            </a:r>
          </a:p>
          <a:p>
            <a:r>
              <a:rPr lang="en-GB" sz="2000" dirty="0">
                <a:solidFill>
                  <a:schemeClr val="tx1">
                    <a:lumMod val="65000"/>
                    <a:lumOff val="35000"/>
                  </a:schemeClr>
                </a:solidFill>
                <a:latin typeface="Lora" pitchFamily="2" charset="-18"/>
              </a:rPr>
              <a:t>Very important that everyone understands the question the same and responds precisely what the researcher is asking about</a:t>
            </a:r>
          </a:p>
          <a:p>
            <a:r>
              <a:rPr lang="en-GB" sz="2000" dirty="0">
                <a:solidFill>
                  <a:schemeClr val="tx1">
                    <a:lumMod val="65000"/>
                    <a:lumOff val="35000"/>
                  </a:schemeClr>
                </a:solidFill>
                <a:latin typeface="Lora" pitchFamily="2" charset="-18"/>
              </a:rPr>
              <a:t>Possible problems with evaluation</a:t>
            </a:r>
          </a:p>
          <a:p>
            <a:pPr marL="0" indent="0">
              <a:buNone/>
            </a:pPr>
            <a:r>
              <a:rPr lang="en-GB" sz="2000" b="1" dirty="0">
                <a:solidFill>
                  <a:schemeClr val="tx1">
                    <a:lumMod val="65000"/>
                    <a:lumOff val="35000"/>
                  </a:schemeClr>
                </a:solidFill>
                <a:latin typeface="Lora" pitchFamily="2" charset="-18"/>
              </a:rPr>
              <a:t>Semi-closed questions</a:t>
            </a:r>
          </a:p>
          <a:p>
            <a:r>
              <a:rPr lang="en-GB" sz="2000" dirty="0">
                <a:solidFill>
                  <a:schemeClr val="tx1">
                    <a:lumMod val="65000"/>
                    <a:lumOff val="35000"/>
                  </a:schemeClr>
                </a:solidFill>
                <a:latin typeface="Lora" pitchFamily="2" charset="-18"/>
              </a:rPr>
              <a:t>The respondent is offered the most frequent answer options, permitting addition of own opinions, attitudes, statements, etc.</a:t>
            </a:r>
          </a:p>
          <a:p>
            <a:r>
              <a:rPr lang="en-GB" sz="2000" dirty="0">
                <a:solidFill>
                  <a:schemeClr val="tx1">
                    <a:lumMod val="65000"/>
                    <a:lumOff val="35000"/>
                  </a:schemeClr>
                </a:solidFill>
                <a:latin typeface="Lora" pitchFamily="2" charset="-18"/>
              </a:rPr>
              <a:t>E.g., include the option “Other, please specify”</a:t>
            </a:r>
          </a:p>
        </p:txBody>
      </p:sp>
      <p:sp>
        <p:nvSpPr>
          <p:cNvPr id="22" name="Zástupný symbol pro obsah 21"/>
          <p:cNvSpPr>
            <a:spLocks noGrp="1"/>
          </p:cNvSpPr>
          <p:nvPr>
            <p:ph sz="half" idx="2"/>
          </p:nvPr>
        </p:nvSpPr>
        <p:spPr>
          <a:xfrm>
            <a:off x="6163408" y="2338762"/>
            <a:ext cx="5190392" cy="4191433"/>
          </a:xfrm>
        </p:spPr>
        <p:txBody>
          <a:bodyPr>
            <a:normAutofit fontScale="92500" lnSpcReduction="10000"/>
          </a:bodyPr>
          <a:lstStyle/>
          <a:p>
            <a:pPr marL="0" indent="0">
              <a:buNone/>
            </a:pPr>
            <a:r>
              <a:rPr lang="en-GB" sz="2000" b="1" dirty="0">
                <a:solidFill>
                  <a:schemeClr val="tx1">
                    <a:lumMod val="65000"/>
                    <a:lumOff val="35000"/>
                  </a:schemeClr>
                </a:solidFill>
                <a:latin typeface="Lora" pitchFamily="2" charset="-18"/>
              </a:rPr>
              <a:t>Closed-ended questions</a:t>
            </a:r>
          </a:p>
          <a:p>
            <a:r>
              <a:rPr lang="en-GB" sz="2000" dirty="0">
                <a:solidFill>
                  <a:schemeClr val="tx1">
                    <a:lumMod val="65000"/>
                    <a:lumOff val="35000"/>
                  </a:schemeClr>
                </a:solidFill>
                <a:latin typeface="Lora" pitchFamily="2" charset="-18"/>
              </a:rPr>
              <a:t>Prepared, standardized answers to questions</a:t>
            </a:r>
          </a:p>
          <a:p>
            <a:r>
              <a:rPr lang="en-GB" sz="2000" dirty="0">
                <a:solidFill>
                  <a:schemeClr val="tx1">
                    <a:lumMod val="65000"/>
                    <a:lumOff val="35000"/>
                  </a:schemeClr>
                </a:solidFill>
                <a:latin typeface="Lora" pitchFamily="2" charset="-18"/>
              </a:rPr>
              <a:t>The answer category has to be</a:t>
            </a:r>
          </a:p>
          <a:p>
            <a:pPr lvl="1"/>
            <a:r>
              <a:rPr lang="en-GB" sz="1600" dirty="0">
                <a:solidFill>
                  <a:schemeClr val="tx1">
                    <a:lumMod val="65000"/>
                    <a:lumOff val="35000"/>
                  </a:schemeClr>
                </a:solidFill>
                <a:latin typeface="Lora" pitchFamily="2" charset="-18"/>
              </a:rPr>
              <a:t>Exhaustive – has to cover all possible answer options</a:t>
            </a:r>
          </a:p>
          <a:p>
            <a:pPr lvl="1"/>
            <a:r>
              <a:rPr lang="en-GB" sz="1600" dirty="0">
                <a:solidFill>
                  <a:schemeClr val="tx1">
                    <a:lumMod val="65000"/>
                    <a:lumOff val="35000"/>
                  </a:schemeClr>
                </a:solidFill>
                <a:latin typeface="Lora" pitchFamily="2" charset="-18"/>
              </a:rPr>
              <a:t>Exclusive – categories must not overlap, the respondent has to be able to identify with one of the categories</a:t>
            </a:r>
          </a:p>
          <a:p>
            <a:pPr lvl="1"/>
            <a:r>
              <a:rPr lang="en-GB" sz="1600" dirty="0">
                <a:solidFill>
                  <a:schemeClr val="tx1">
                    <a:lumMod val="65000"/>
                    <a:lumOff val="35000"/>
                  </a:schemeClr>
                </a:solidFill>
                <a:latin typeface="Lora" pitchFamily="2" charset="-18"/>
              </a:rPr>
              <a:t>Bilaterally symmetrical – e.g., the same number of positive and negative views</a:t>
            </a:r>
          </a:p>
          <a:p>
            <a:r>
              <a:rPr lang="en-GB" sz="2000" dirty="0">
                <a:solidFill>
                  <a:schemeClr val="tx1">
                    <a:lumMod val="65000"/>
                    <a:lumOff val="35000"/>
                  </a:schemeClr>
                </a:solidFill>
                <a:latin typeface="Lora" pitchFamily="2" charset="-18"/>
              </a:rPr>
              <a:t>More detailed categories can then be grouped as needed</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7" name="TextovéPole 6">
            <a:extLst>
              <a:ext uri="{FF2B5EF4-FFF2-40B4-BE49-F238E27FC236}">
                <a16:creationId xmlns:a16="http://schemas.microsoft.com/office/drawing/2014/main" id="{512F370A-1FF2-406D-994D-341A7C46CFA4}"/>
              </a:ext>
            </a:extLst>
          </p:cNvPr>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Making a questionnaire for travel behaviour surveys </a:t>
            </a:r>
          </a:p>
        </p:txBody>
      </p:sp>
    </p:spTree>
    <p:extLst>
      <p:ext uri="{BB962C8B-B14F-4D97-AF65-F5344CB8AC3E}">
        <p14:creationId xmlns:p14="http://schemas.microsoft.com/office/powerpoint/2010/main" val="1298225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a:solidFill>
                  <a:srgbClr val="1EA2C1"/>
                </a:solidFill>
                <a:latin typeface="Montserrat" panose="00000500000000000000" pitchFamily="2" charset="-18"/>
              </a:rPr>
              <a:t>How to ask</a:t>
            </a:r>
          </a:p>
        </p:txBody>
      </p:sp>
      <p:sp>
        <p:nvSpPr>
          <p:cNvPr id="3" name="Zástupný symbol pro text 2"/>
          <p:cNvSpPr>
            <a:spLocks noGrp="1"/>
          </p:cNvSpPr>
          <p:nvPr>
            <p:ph type="body" idx="1"/>
          </p:nvPr>
        </p:nvSpPr>
        <p:spPr>
          <a:xfrm>
            <a:off x="844057" y="2591300"/>
            <a:ext cx="10533189" cy="3853462"/>
          </a:xfrm>
        </p:spPr>
        <p:txBody>
          <a:bodyPr>
            <a:normAutofit lnSpcReduction="10000"/>
          </a:bodyPr>
          <a:lstStyle/>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Use simple language – careful about abbreviations, technical terms, slang, etc.</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Ask clearly – each question covers one thing, answers clearly defined</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Ask about direct experiences rather than hypothetical events – not: How would you react if you witnessed a traffic accident?</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Do not manipulate respondents to answers – not: 9 out of 10 experts recommend... What do you think?</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For each answer, inform how many answers are to be chosen</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For questions where the respondent is to quote a number, always state the units (e.g., weeks, months, etc. – choose sensibly)</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Avoid negative formulation of questions, particularly double negatives – not: I don’t think cities shouldn’t invest more in sustainable transport</a:t>
            </a:r>
          </a:p>
          <a:p>
            <a:pPr marL="342900" indent="-342900">
              <a:buFont typeface="Arial" panose="020B0604020202020204" pitchFamily="34" charset="0"/>
              <a:buChar char="•"/>
            </a:pPr>
            <a:endParaRPr lang="cs-CZ" sz="2000" dirty="0">
              <a:solidFill>
                <a:schemeClr val="tx1">
                  <a:lumMod val="65000"/>
                  <a:lumOff val="35000"/>
                </a:schemeClr>
              </a:solidFill>
              <a:latin typeface="Lora" pitchFamily="2" charset="-18"/>
            </a:endParaRPr>
          </a:p>
          <a:p>
            <a:pPr marL="342900" indent="-342900">
              <a:buFont typeface="Arial" panose="020B0604020202020204" pitchFamily="34" charset="0"/>
              <a:buChar char="•"/>
            </a:pPr>
            <a:endParaRPr lang="cs-CZ" sz="2000" dirty="0">
              <a:solidFill>
                <a:schemeClr val="tx1">
                  <a:lumMod val="65000"/>
                  <a:lumOff val="35000"/>
                </a:schemeClr>
              </a:solidFill>
              <a:latin typeface="Lora" pitchFamily="2" charset="-18"/>
            </a:endParaRPr>
          </a:p>
          <a:p>
            <a:pPr marL="342900" indent="-342900">
              <a:buFont typeface="Arial" panose="020B0604020202020204" pitchFamily="34" charset="0"/>
              <a:buChar char="•"/>
            </a:pPr>
            <a:endParaRPr lang="cs-CZ" sz="2000" dirty="0">
              <a:solidFill>
                <a:schemeClr val="tx1">
                  <a:lumMod val="65000"/>
                  <a:lumOff val="35000"/>
                </a:schemeClr>
              </a:solidFill>
              <a:latin typeface="Lora" pitchFamily="2" charset="-18"/>
            </a:endParaRP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6" name="TextovéPole 5">
            <a:extLst>
              <a:ext uri="{FF2B5EF4-FFF2-40B4-BE49-F238E27FC236}">
                <a16:creationId xmlns:a16="http://schemas.microsoft.com/office/drawing/2014/main" id="{CB1A551D-DD60-4371-9D19-A9706C1DF09C}"/>
              </a:ext>
            </a:extLst>
          </p:cNvPr>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Making a questionnaire for travel behaviour surveys </a:t>
            </a:r>
          </a:p>
        </p:txBody>
      </p:sp>
    </p:spTree>
    <p:extLst>
      <p:ext uri="{BB962C8B-B14F-4D97-AF65-F5344CB8AC3E}">
        <p14:creationId xmlns:p14="http://schemas.microsoft.com/office/powerpoint/2010/main" val="1207712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a:solidFill>
                  <a:srgbClr val="1EA2C1"/>
                </a:solidFill>
                <a:latin typeface="Montserrat" panose="00000500000000000000" pitchFamily="2" charset="-18"/>
              </a:rPr>
              <a:t>How to ask</a:t>
            </a:r>
          </a:p>
        </p:txBody>
      </p:sp>
      <p:sp>
        <p:nvSpPr>
          <p:cNvPr id="3" name="Zástupný symbol pro text 2"/>
          <p:cNvSpPr>
            <a:spLocks noGrp="1"/>
          </p:cNvSpPr>
          <p:nvPr>
            <p:ph type="body" idx="1"/>
          </p:nvPr>
        </p:nvSpPr>
        <p:spPr>
          <a:xfrm>
            <a:off x="844057" y="2273800"/>
            <a:ext cx="10533189" cy="4444500"/>
          </a:xfrm>
        </p:spPr>
        <p:txBody>
          <a:bodyPr>
            <a:normAutofit/>
          </a:bodyPr>
          <a:lstStyle/>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Decide about “I don’t know” (“Cannot say”, “Cannot judge”)</a:t>
            </a:r>
          </a:p>
          <a:p>
            <a:pPr marL="800100" lvl="1" indent="-342900">
              <a:buFont typeface="Arial" panose="020B0604020202020204" pitchFamily="34" charset="0"/>
              <a:buChar char="•"/>
            </a:pPr>
            <a:r>
              <a:rPr lang="en-GB" sz="1600" dirty="0">
                <a:solidFill>
                  <a:schemeClr val="tx1">
                    <a:lumMod val="65000"/>
                    <a:lumOff val="35000"/>
                  </a:schemeClr>
                </a:solidFill>
                <a:latin typeface="Lora" pitchFamily="2" charset="-18"/>
              </a:rPr>
              <a:t>Only where the respondent not knowing is actually realistic</a:t>
            </a: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Decide about “middle option” (“neither yes nor no”, “half and half”, etc.)</a:t>
            </a: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Each respondent may interpret some expressions differently – e.g., several, usually, sometimes, from time to time</a:t>
            </a: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Too broad questions produce too broad answers – e.g., “What do you think about sustainable transport?”</a:t>
            </a: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Only ask about things the respondent can know and the researcher cannot find out otherwise – not: What is the average number of traffic accidents in your city in the last 5 years?</a:t>
            </a: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Not a good idea to “test” the respondent – not: Please name the last 10 Ministers of Transport.</a:t>
            </a:r>
          </a:p>
          <a:p>
            <a:pPr marL="342900" indent="-342900">
              <a:buFont typeface="Arial" panose="020B0604020202020204" pitchFamily="34" charset="0"/>
              <a:buChar char="•"/>
            </a:pPr>
            <a:endParaRPr lang="cs-CZ" sz="2000" dirty="0">
              <a:solidFill>
                <a:schemeClr val="tx1">
                  <a:lumMod val="65000"/>
                  <a:lumOff val="35000"/>
                </a:schemeClr>
              </a:solidFill>
              <a:latin typeface="Lora" pitchFamily="2" charset="-18"/>
            </a:endParaRP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6" name="TextovéPole 5">
            <a:extLst>
              <a:ext uri="{FF2B5EF4-FFF2-40B4-BE49-F238E27FC236}">
                <a16:creationId xmlns:a16="http://schemas.microsoft.com/office/drawing/2014/main" id="{368C199F-2F3F-412D-8322-A04988F8436D}"/>
              </a:ext>
            </a:extLst>
          </p:cNvPr>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Making a questionnaire for travel behaviour surveys </a:t>
            </a:r>
          </a:p>
        </p:txBody>
      </p:sp>
    </p:spTree>
    <p:extLst>
      <p:ext uri="{BB962C8B-B14F-4D97-AF65-F5344CB8AC3E}">
        <p14:creationId xmlns:p14="http://schemas.microsoft.com/office/powerpoint/2010/main" val="1561928994"/>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474</TotalTime>
  <Words>2523</Words>
  <Application>Microsoft Office PowerPoint</Application>
  <PresentationFormat>Širokoúhlá obrazovka</PresentationFormat>
  <Paragraphs>234</Paragraphs>
  <Slides>24</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24</vt:i4>
      </vt:variant>
    </vt:vector>
  </HeadingPairs>
  <TitlesOfParts>
    <vt:vector size="31" baseType="lpstr">
      <vt:lpstr>Arial</vt:lpstr>
      <vt:lpstr>Calibri</vt:lpstr>
      <vt:lpstr>Calibri Light</vt:lpstr>
      <vt:lpstr>Cambria Math</vt:lpstr>
      <vt:lpstr>Lora</vt:lpstr>
      <vt:lpstr>Montserrat</vt:lpstr>
      <vt:lpstr>Motiv Office</vt:lpstr>
      <vt:lpstr>Making a questionnaire for travel behaviour surveys</vt:lpstr>
      <vt:lpstr>Topic in the sump cycle</vt:lpstr>
      <vt:lpstr>Questionnaire</vt:lpstr>
      <vt:lpstr>Before making the questionnaire</vt:lpstr>
      <vt:lpstr>Questionnaire structure</vt:lpstr>
      <vt:lpstr>Questionnaire structure</vt:lpstr>
      <vt:lpstr>Types of questions in the questionnaire</vt:lpstr>
      <vt:lpstr>How to ask</vt:lpstr>
      <vt:lpstr>How to ask</vt:lpstr>
      <vt:lpstr>How to ask</vt:lpstr>
      <vt:lpstr>Questionnaire distribution</vt:lpstr>
      <vt:lpstr>Advantages and drawbacks of online questionnaires</vt:lpstr>
      <vt:lpstr>Travel behaviour surveys for SUMP</vt:lpstr>
      <vt:lpstr>Information identified in travel behaviour surveys for SUMP </vt:lpstr>
      <vt:lpstr>Information identified in travel behaviour surveys for SUMP </vt:lpstr>
      <vt:lpstr>Information identified in travel behaviour surveys for SUMP </vt:lpstr>
      <vt:lpstr>Information identified in travel behaviour surveys – other topics </vt:lpstr>
      <vt:lpstr>References, Sources, Bibliography</vt:lpstr>
      <vt:lpstr>Thank you for your attention!</vt:lpstr>
      <vt:lpstr>Prezentace aplikace PowerPoint</vt:lpstr>
      <vt:lpstr>tasks</vt:lpstr>
      <vt:lpstr>tasks</vt:lpstr>
      <vt:lpstr>tasks</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Alice Králiková</dc:creator>
  <cp:lastModifiedBy>Petr Kurfürst</cp:lastModifiedBy>
  <cp:revision>48</cp:revision>
  <dcterms:created xsi:type="dcterms:W3CDTF">2021-04-05T10:49:40Z</dcterms:created>
  <dcterms:modified xsi:type="dcterms:W3CDTF">2022-03-10T11:14:08Z</dcterms:modified>
</cp:coreProperties>
</file>