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62" r:id="rId4"/>
    <p:sldId id="261" r:id="rId5"/>
    <p:sldId id="272" r:id="rId6"/>
    <p:sldId id="273" r:id="rId7"/>
    <p:sldId id="274" r:id="rId8"/>
    <p:sldId id="275" r:id="rId9"/>
    <p:sldId id="276" r:id="rId10"/>
    <p:sldId id="265" r:id="rId11"/>
    <p:sldId id="270" r:id="rId12"/>
    <p:sldId id="256" r:id="rId13"/>
    <p:sldId id="266" r:id="rId14"/>
    <p:sldId id="271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A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7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Kralikova" clId="Web-{AC40F4C4-45EC-4ED8-B206-5EF6D22F6493}"/>
    <pc:docChg chg="delSld">
      <pc:chgData name="Alice Kralikova" userId="" providerId="" clId="Web-{AC40F4C4-45EC-4ED8-B206-5EF6D22F6493}" dt="2021-06-30T14:55:09.590" v="1"/>
      <pc:docMkLst>
        <pc:docMk/>
      </pc:docMkLst>
      <pc:sldChg chg="del">
        <pc:chgData name="Alice Kralikova" userId="" providerId="" clId="Web-{AC40F4C4-45EC-4ED8-B206-5EF6D22F6493}" dt="2021-06-30T14:55:09.590" v="1"/>
        <pc:sldMkLst>
          <pc:docMk/>
          <pc:sldMk cId="2676784646" sldId="258"/>
        </pc:sldMkLst>
      </pc:sldChg>
      <pc:sldChg chg="del">
        <pc:chgData name="Alice Kralikova" userId="" providerId="" clId="Web-{AC40F4C4-45EC-4ED8-B206-5EF6D22F6493}" dt="2021-06-30T14:55:09.590" v="0"/>
        <pc:sldMkLst>
          <pc:docMk/>
          <pc:sldMk cId="8069509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83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16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96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30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17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88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28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95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54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9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0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33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ssar.cenia.cz/" TargetMode="External"/><Relationship Id="rId2" Type="http://schemas.openxmlformats.org/officeDocument/2006/relationships/hyperlink" Target="http://www.digitalniknihovna.cz/mzk/uuid/uuid:1e5520d0-d739-11e3-b110-005056827e51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obilita-ieep.cz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obilita-ieep.cz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web/cities/data/database" TargetMode="External"/><Relationship Id="rId2" Type="http://schemas.openxmlformats.org/officeDocument/2006/relationships/hyperlink" Target="http://tems.epomm.eu/cities.php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.jpg"/><Relationship Id="rId4" Type="http://schemas.openxmlformats.org/officeDocument/2006/relationships/hyperlink" Target="https://www.eea.europa.eu/data-and-maps/daviz/passenger-transport-modal-split-9#eea-comment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0922" y="2461847"/>
            <a:ext cx="9421935" cy="1608268"/>
          </a:xfrm>
        </p:spPr>
        <p:txBody>
          <a:bodyPr>
            <a:normAutofit/>
          </a:bodyPr>
          <a:lstStyle/>
          <a:p>
            <a:pPr algn="ctr"/>
            <a:r>
              <a:rPr lang="cs-CZ" sz="4000" b="1" cap="all" dirty="0" err="1">
                <a:solidFill>
                  <a:srgbClr val="1EA2C1"/>
                </a:solidFill>
                <a:latin typeface="Montserrat" panose="00000500000000000000" pitchFamily="2" charset="-18"/>
              </a:rPr>
              <a:t>Modal</a:t>
            </a:r>
            <a:r>
              <a:rPr lang="cs-CZ" sz="40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 split and </a:t>
            </a:r>
            <a:r>
              <a:rPr lang="cs-CZ" sz="4000" b="1" cap="all" dirty="0" err="1">
                <a:solidFill>
                  <a:srgbClr val="1EA2C1"/>
                </a:solidFill>
                <a:latin typeface="Montserrat" panose="00000500000000000000" pitchFamily="2" charset="-18"/>
              </a:rPr>
              <a:t>factors</a:t>
            </a:r>
            <a:r>
              <a:rPr lang="cs-CZ" sz="40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 </a:t>
            </a:r>
            <a:r>
              <a:rPr lang="cs-CZ" sz="4000" b="1" cap="all" dirty="0" err="1">
                <a:solidFill>
                  <a:srgbClr val="1EA2C1"/>
                </a:solidFill>
                <a:latin typeface="Montserrat" panose="00000500000000000000" pitchFamily="2" charset="-18"/>
              </a:rPr>
              <a:t>influencing</a:t>
            </a:r>
            <a:r>
              <a:rPr lang="cs-CZ" sz="40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 transport mode </a:t>
            </a:r>
            <a:r>
              <a:rPr lang="cs-CZ" sz="4000" b="1" cap="all" dirty="0" err="1">
                <a:solidFill>
                  <a:srgbClr val="1EA2C1"/>
                </a:solidFill>
                <a:latin typeface="Montserrat" panose="00000500000000000000" pitchFamily="2" charset="-18"/>
              </a:rPr>
              <a:t>choice</a:t>
            </a:r>
            <a:endParaRPr lang="cs-CZ" sz="40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30922" y="4097103"/>
            <a:ext cx="9421936" cy="1195875"/>
          </a:xfrm>
        </p:spPr>
        <p:txBody>
          <a:bodyPr/>
          <a:lstStyle/>
          <a:p>
            <a:pPr algn="ctr"/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0130" y="286867"/>
            <a:ext cx="7097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Urban Mobility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22" y="5813922"/>
            <a:ext cx="2650923" cy="92141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78" y="5795998"/>
            <a:ext cx="3463939" cy="94605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9" y="5778754"/>
            <a:ext cx="2163114" cy="95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9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Odkazy, zdroje, literatura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057" y="2591300"/>
            <a:ext cx="10533189" cy="3853462"/>
          </a:xfrm>
        </p:spPr>
        <p:txBody>
          <a:bodyPr>
            <a:normAutofit/>
          </a:bodyPr>
          <a:lstStyle/>
          <a:p>
            <a:r>
              <a:rPr lang="cs-CZ" dirty="0"/>
              <a:t>Brůhová Foltýnová, H. (2009). </a:t>
            </a:r>
            <a:r>
              <a:rPr lang="cs-CZ" i="1" dirty="0"/>
              <a:t>Doprava a společnost</a:t>
            </a:r>
            <a:r>
              <a:rPr lang="cs-CZ" b="1" dirty="0"/>
              <a:t> </a:t>
            </a:r>
            <a:r>
              <a:rPr lang="cs-CZ" i="1" dirty="0"/>
              <a:t>: ekonomické aspekty udržitelné dopravy </a:t>
            </a:r>
            <a:r>
              <a:rPr lang="cs-CZ" dirty="0"/>
              <a:t>(Vyd. 1.)</a:t>
            </a:r>
            <a:r>
              <a:rPr lang="cs-CZ" i="1" dirty="0"/>
              <a:t>.</a:t>
            </a:r>
            <a:r>
              <a:rPr lang="cs-CZ" dirty="0"/>
              <a:t> Karolinum.</a:t>
            </a: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r>
              <a:rPr lang="cs-CZ" dirty="0" err="1"/>
              <a:t>Becker</a:t>
            </a:r>
            <a:r>
              <a:rPr lang="cs-CZ" dirty="0"/>
              <a:t>, U. J. (2008). Základy dopravní ekologie. Ústav pro ekopolitiku. </a:t>
            </a:r>
            <a:r>
              <a:rPr lang="cs-CZ" u="sng" dirty="0">
                <a:hlinkClick r:id="rId2"/>
              </a:rPr>
              <a:t>http://www.digitalniknihovna.cz/mzk/uuid/uuid:1e5520d0-d739-11e3-b110-005056827e51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ISSaR</a:t>
            </a:r>
            <a:r>
              <a:rPr lang="cs-CZ" dirty="0"/>
              <a:t>: </a:t>
            </a:r>
            <a:r>
              <a:rPr lang="cs-CZ" i="1" dirty="0"/>
              <a:t>Informační systém statistiky a reportingu v životním prostředí. </a:t>
            </a:r>
            <a:r>
              <a:rPr lang="cs-CZ" dirty="0"/>
              <a:t>(Praha)</a:t>
            </a:r>
            <a:r>
              <a:rPr lang="cs-CZ" i="1" dirty="0"/>
              <a:t>.</a:t>
            </a:r>
            <a:r>
              <a:rPr lang="cs-CZ" dirty="0"/>
              <a:t> </a:t>
            </a:r>
            <a:r>
              <a:rPr lang="cs-CZ" dirty="0" err="1"/>
              <a:t>Retrieved</a:t>
            </a:r>
            <a:r>
              <a:rPr lang="cs-CZ" dirty="0"/>
              <a:t> </a:t>
            </a:r>
            <a:r>
              <a:rPr lang="cs-CZ" dirty="0" err="1"/>
              <a:t>October</a:t>
            </a:r>
            <a:r>
              <a:rPr lang="cs-CZ" dirty="0"/>
              <a:t> 19, 2020,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u="sng" dirty="0">
                <a:hlinkClick r:id="rId3"/>
              </a:rPr>
              <a:t>https://issar.cenia.cz</a:t>
            </a:r>
            <a:endParaRPr lang="cs-CZ" dirty="0"/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816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83577" y="544415"/>
            <a:ext cx="6567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Modal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split and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factors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influencing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 transport mode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choice</a:t>
            </a:r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2369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0922" y="1564078"/>
            <a:ext cx="9421935" cy="746623"/>
          </a:xfrm>
        </p:spPr>
        <p:txBody>
          <a:bodyPr>
            <a:normAutofit/>
          </a:bodyPr>
          <a:lstStyle/>
          <a:p>
            <a:pPr algn="ctr"/>
            <a:r>
              <a:rPr lang="cs-CZ" sz="40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Děkuji za pozornost!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40130" y="286867"/>
            <a:ext cx="7097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Urban Mobility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22" y="5813922"/>
            <a:ext cx="2650923" cy="92141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78" y="5795998"/>
            <a:ext cx="3463939" cy="94605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9" y="5778754"/>
            <a:ext cx="2163114" cy="950981"/>
          </a:xfrm>
          <a:prstGeom prst="rect">
            <a:avLst/>
          </a:prstGeom>
        </p:spPr>
      </p:pic>
      <p:sp>
        <p:nvSpPr>
          <p:cNvPr id="10" name="Zástupný symbol pro text 2"/>
          <p:cNvSpPr txBox="1">
            <a:spLocks/>
          </p:cNvSpPr>
          <p:nvPr/>
        </p:nvSpPr>
        <p:spPr>
          <a:xfrm>
            <a:off x="717662" y="2447992"/>
            <a:ext cx="10756676" cy="3228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Informace o projektu: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Hlavním cílem projektu je zvýšit kvalitu výuky na zapojených univerzitách v oblasti managementu udržitelné městské mobility. Naší snahou je rozšířit praktické dovednosti studentů díky implementaci praktické projektové metody výuky. Důraz je kladen na reflexi výzev, s kterými se města potýkají v reálném světě, především pak na problematiku Plánu udržitelné městské mobility (SUMP). Projekt by měl přispět ke zlepšení znalostí a dovedností studentů souvisejících s pozicí manažerů mobility.</a:t>
            </a:r>
          </a:p>
          <a:p>
            <a:pPr algn="just">
              <a:lnSpc>
                <a:spcPct val="120000"/>
              </a:lnSpc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Zpracovatel tématu: Lucie Vávrová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  <a:hlinkClick r:id="rId6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  <a:hlinkClick r:id="rId6"/>
              </a:rPr>
              <a:t>mobilita-ieep.cz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Link na web databáze</a:t>
            </a:r>
          </a:p>
          <a:p>
            <a:pPr algn="ctr"/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7769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0000" t="20073" r="10067" b="49977"/>
          <a:stretch/>
        </p:blipFill>
        <p:spPr>
          <a:xfrm>
            <a:off x="0" y="0"/>
            <a:ext cx="12192001" cy="91439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191" y="248324"/>
            <a:ext cx="4299617" cy="137033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837592" y="3323492"/>
            <a:ext cx="8818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bg1"/>
                </a:solidFill>
                <a:latin typeface="Montserrat" panose="00000500000000000000" pitchFamily="2" charset="-18"/>
              </a:rPr>
              <a:t>NAVAZUJÍCÍ ČÁST ÚKOLŮ URČENA PRO UČITELE</a:t>
            </a:r>
          </a:p>
          <a:p>
            <a:pPr algn="ctr"/>
            <a:endParaRPr lang="cs-CZ" sz="3600" b="1" dirty="0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81164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úkoly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057" y="2591300"/>
            <a:ext cx="10533189" cy="385346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Zkuste vypočítat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modal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split pro celou třídu.</a:t>
            </a:r>
          </a:p>
          <a:p>
            <a:pPr marL="457200" indent="-457200">
              <a:buAutoNum type="arabicPeriod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Vyhledejte údaje o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modal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split ve vašem městě a srovnejte je s jinými městy z Evropy i světa. Můžete identifikovat nějaké faktory, které mohou predikovat velikost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modal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splitu ve městech? (Např. velikost města, geografické umístění, dopravní politika města / národní dopravní politika apod.).</a:t>
            </a:r>
          </a:p>
          <a:p>
            <a:pPr marL="457200" indent="-457200">
              <a:buAutoNum type="arabicPeriod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Jak se vyvíjel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modal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split ve vybraném městě? Vytvořte co nejdelší časovou řadu a diskutujte hlavní faktory, který vývoj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modal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split v čase ovlivňovaly. Jaký cíl v oblasti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modal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splitu má dané město nastavené do budoucna?   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816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83577" y="544415"/>
            <a:ext cx="6567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Modal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split and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factors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influencing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 transport mode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choice</a:t>
            </a:r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95684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0922" y="1564078"/>
            <a:ext cx="9421935" cy="746623"/>
          </a:xfrm>
        </p:spPr>
        <p:txBody>
          <a:bodyPr>
            <a:normAutofit/>
          </a:bodyPr>
          <a:lstStyle/>
          <a:p>
            <a:pPr algn="ctr"/>
            <a:r>
              <a:rPr lang="cs-CZ" sz="40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Děkuji za pozornost!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40130" y="286867"/>
            <a:ext cx="7097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Urban Mobility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22" y="5813922"/>
            <a:ext cx="2650923" cy="92141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78" y="5795998"/>
            <a:ext cx="3463939" cy="94605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9" y="5778754"/>
            <a:ext cx="2163114" cy="950981"/>
          </a:xfrm>
          <a:prstGeom prst="rect">
            <a:avLst/>
          </a:prstGeom>
        </p:spPr>
      </p:pic>
      <p:sp>
        <p:nvSpPr>
          <p:cNvPr id="10" name="Zástupný symbol pro text 2"/>
          <p:cNvSpPr txBox="1">
            <a:spLocks/>
          </p:cNvSpPr>
          <p:nvPr/>
        </p:nvSpPr>
        <p:spPr>
          <a:xfrm>
            <a:off x="717662" y="2447992"/>
            <a:ext cx="10756676" cy="3228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Informace o projektu: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Hlavním cílem projektu je zvýšit kvalitu výuky na zapojených univerzitách v oblasti managementu udržitelné městské mobility. Naší snahou je rozšířit praktické dovednosti studentů díky implementaci praktické projektové metody výuky. Důraz je kladen na reflexi výzev, s kterými se města potýkají v reálném světě, především pak na problematiku Plánu udržitelné městské mobility (SUMP). Projekt by měl přispět ke zlepšení znalostí a dovedností studentů souvisejících s pozicí manažerů mobility.</a:t>
            </a:r>
          </a:p>
          <a:p>
            <a:pPr algn="just">
              <a:lnSpc>
                <a:spcPct val="120000"/>
              </a:lnSpc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algn="just">
              <a:lnSpc>
                <a:spcPct val="120000"/>
              </a:lnSpc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Zpracovatel tématu: Lucie Vávrová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  <a:hlinkClick r:id="rId6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  <a:hlinkClick r:id="rId6"/>
              </a:rPr>
              <a:t>mobilita-ieep.cz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Link na web databáze</a:t>
            </a:r>
          </a:p>
          <a:p>
            <a:pPr algn="ctr"/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0776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838200" y="1711857"/>
            <a:ext cx="10515600" cy="632004"/>
          </a:xfrm>
        </p:spPr>
        <p:txBody>
          <a:bodyPr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Řešená oblast </a:t>
            </a:r>
            <a:r>
              <a:rPr lang="cs-CZ" sz="2800" b="1" cap="all" dirty="0" err="1">
                <a:solidFill>
                  <a:srgbClr val="1EA2C1"/>
                </a:solidFill>
                <a:latin typeface="Montserrat" panose="00000500000000000000" pitchFamily="2" charset="-18"/>
              </a:rPr>
              <a:t>sump</a:t>
            </a:r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 cyklu  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584095"/>
            <a:ext cx="5536223" cy="3773770"/>
          </a:xfrm>
        </p:spPr>
      </p:pic>
      <p:sp>
        <p:nvSpPr>
          <p:cNvPr id="22" name="Zástupný symbol pro obsah 21"/>
          <p:cNvSpPr>
            <a:spLocks noGrp="1"/>
          </p:cNvSpPr>
          <p:nvPr>
            <p:ph sz="half" idx="2"/>
          </p:nvPr>
        </p:nvSpPr>
        <p:spPr>
          <a:xfrm>
            <a:off x="6567854" y="2597555"/>
            <a:ext cx="4785946" cy="3760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03 – Analyse mobility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situation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05 –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Develop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vision and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strategy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with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stakeholders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06 –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Select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targets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and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indicators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07 –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Select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measure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packages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with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</a:t>
            </a:r>
            <a:r>
              <a:rPr lang="cs-CZ" sz="200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stakeholders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816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83577" y="544415"/>
            <a:ext cx="6567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Modal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split and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factors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influencing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 transport mode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choice</a:t>
            </a:r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1671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cap="all" dirty="0" err="1">
                <a:solidFill>
                  <a:srgbClr val="1EA2C1"/>
                </a:solidFill>
                <a:latin typeface="Montserrat" panose="00000500000000000000" pitchFamily="2" charset="-18"/>
              </a:rPr>
              <a:t>Modal</a:t>
            </a:r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 split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057" y="2591300"/>
            <a:ext cx="10533189" cy="385346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= relativní podíl jednotlivých druhů dopravy, tj. dělba přepravní práce</a:t>
            </a: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Podíl jednotlivých druhů dopravy na celkové přepravě (v %).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Užitečný indikátor a základ pro poptávkové modely (od 60. let 20. stol.).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Zpravidla se uvádí zvlášť pro osobní a nákladní dopravu.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Změny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modal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split – vypovídá o nastavení environmentálních a dopravních politik.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816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83577" y="544415"/>
            <a:ext cx="6567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Modal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split and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factors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influencing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 transport mode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choice</a:t>
            </a:r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4084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838200" y="1711857"/>
            <a:ext cx="10515600" cy="632004"/>
          </a:xfrm>
        </p:spPr>
        <p:txBody>
          <a:bodyPr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Jak se </a:t>
            </a:r>
            <a:r>
              <a:rPr lang="cs-CZ" sz="2800" b="1" cap="all" dirty="0" err="1">
                <a:solidFill>
                  <a:srgbClr val="1EA2C1"/>
                </a:solidFill>
                <a:latin typeface="Montserrat" panose="00000500000000000000" pitchFamily="2" charset="-18"/>
              </a:rPr>
              <a:t>modal</a:t>
            </a:r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 split zjišťuje?</a:t>
            </a:r>
          </a:p>
        </p:txBody>
      </p:sp>
      <p:sp>
        <p:nvSpPr>
          <p:cNvPr id="21" name="Zástupný symbol pro obsah 20"/>
          <p:cNvSpPr>
            <a:spLocks noGrp="1"/>
          </p:cNvSpPr>
          <p:nvPr>
            <p:ph sz="half" idx="1"/>
          </p:nvPr>
        </p:nvSpPr>
        <p:spPr>
          <a:xfrm>
            <a:off x="838200" y="2597555"/>
            <a:ext cx="5181600" cy="3988886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Z osobokilometrů (osobo-km)</a:t>
            </a:r>
          </a:p>
          <a:p>
            <a:pPr lvl="1"/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Nižší podíl nemotorové dopravy:</a:t>
            </a:r>
          </a:p>
          <a:p>
            <a:pPr lvl="2"/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na kole/pěšky se ujede/ujde méně než např. automobilem, vlakem, autobusem</a:t>
            </a:r>
          </a:p>
          <a:p>
            <a:pPr marL="457200" lvl="1" indent="0">
              <a:buNone/>
            </a:pP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Z tunokilometrů (t-km)</a:t>
            </a:r>
          </a:p>
          <a:p>
            <a:pPr marL="0" indent="0">
              <a:buNone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Z počtu cest</a:t>
            </a:r>
          </a:p>
        </p:txBody>
      </p:sp>
      <p:pic>
        <p:nvPicPr>
          <p:cNvPr id="2" name="Zástupný symbol pro obsah 1">
            <a:extLst>
              <a:ext uri="{FF2B5EF4-FFF2-40B4-BE49-F238E27FC236}">
                <a16:creationId xmlns:a16="http://schemas.microsoft.com/office/drawing/2014/main" id="{7F4A5BC6-EBC2-244F-98B0-3146D349F4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62675" y="2655111"/>
            <a:ext cx="5191125" cy="38734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816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83577" y="544415"/>
            <a:ext cx="6567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Modal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split and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factors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influencing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 transport mode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choice</a:t>
            </a:r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9822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8DFFDE5-D7E9-0A43-83C5-7E61E9BB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4" y="1458163"/>
            <a:ext cx="3413892" cy="29898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816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83577" y="544415"/>
            <a:ext cx="6567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Modal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split and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factors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influencing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 transport mode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choice</a:t>
            </a:r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1A6D8AA-E7D9-2A4E-A44B-634C7985F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95" y="4496234"/>
            <a:ext cx="3221269" cy="236176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53FD70-FF6C-AB4C-B668-BA185930E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487" y="1458163"/>
            <a:ext cx="5362414" cy="54139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5F25C1A-5D4F-A140-9C46-4AAC7AFA2C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2564" y="4218761"/>
            <a:ext cx="3016923" cy="554946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F5EE935A-FA59-B845-8DE1-264FB9AAA4CD}"/>
              </a:ext>
            </a:extLst>
          </p:cNvPr>
          <p:cNvSpPr/>
          <p:nvPr/>
        </p:nvSpPr>
        <p:spPr>
          <a:xfrm>
            <a:off x="5489713" y="6610528"/>
            <a:ext cx="12125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solidFill>
                  <a:srgbClr val="1EA2C1"/>
                </a:solidFill>
              </a:rPr>
              <a:t>Zdroj: </a:t>
            </a:r>
            <a:r>
              <a:rPr lang="cs-CZ" sz="1100" dirty="0" err="1">
                <a:solidFill>
                  <a:srgbClr val="1EA2C1"/>
                </a:solidFill>
              </a:rPr>
              <a:t>ISSaR</a:t>
            </a:r>
            <a:r>
              <a:rPr lang="cs-CZ" sz="1100" dirty="0">
                <a:solidFill>
                  <a:srgbClr val="1EA2C1"/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98140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Kde je možné najít údaje o </a:t>
            </a:r>
            <a:r>
              <a:rPr lang="cs-CZ" sz="2800" b="1" cap="all" dirty="0" err="1">
                <a:solidFill>
                  <a:srgbClr val="1EA2C1"/>
                </a:solidFill>
                <a:latin typeface="Montserrat" panose="00000500000000000000" pitchFamily="2" charset="-18"/>
              </a:rPr>
              <a:t>modal</a:t>
            </a:r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 split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9302" y="2327489"/>
            <a:ext cx="4446903" cy="4514244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EPOMM (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  <a:hlinkClick r:id="rId2"/>
              </a:rPr>
              <a:t>http://tems.epomm.eu/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  <a:hlinkClick r:id="rId2"/>
              </a:rPr>
              <a:t>cities.php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)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created with the support of Intelligent Energy Europe in the project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EPOMM-PLUS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ach city across Europe can upload their own data and control the data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themselves</a:t>
            </a: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cities in the EU with more than 100.000 inhabitants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Urban Audit database (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  <a:hlinkClick r:id="rId3"/>
              </a:rPr>
              <a:t>https://ec.europa.eu/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  <a:hlinkClick r:id="rId3"/>
              </a:rPr>
              <a:t>eurostat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  <a:hlinkClick r:id="rId3"/>
              </a:rPr>
              <a:t>/web/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  <a:hlinkClick r:id="rId3"/>
              </a:rPr>
              <a:t>cities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  <a:hlinkClick r:id="rId3"/>
              </a:rPr>
              <a:t>/data/database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) 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statistics for 258 cities across 27 European countries.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almost 300 statistical indicators on demography, society, the economy, the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environment, transport, the information society, public health, and leisure</a:t>
            </a: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European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Environment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Agency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</a:t>
            </a:r>
            <a:r>
              <a:rPr lang="cs-CZ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(</a:t>
            </a:r>
            <a:r>
              <a:rPr lang="cs-CZ" sz="2100" dirty="0">
                <a:solidFill>
                  <a:srgbClr val="0070C0"/>
                </a:solidFill>
                <a:latin typeface="Lora" pitchFamily="2" charset="-1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https://www.eea.europa.eu/data-and-</a:t>
            </a:r>
            <a:r>
              <a:rPr lang="cs-CZ" sz="2100" dirty="0" err="1">
                <a:solidFill>
                  <a:srgbClr val="0070C0"/>
                </a:solidFill>
                <a:latin typeface="Lora" pitchFamily="2" charset="-1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maps</a:t>
            </a:r>
            <a:r>
              <a:rPr lang="cs-CZ" sz="2100" dirty="0">
                <a:solidFill>
                  <a:srgbClr val="0070C0"/>
                </a:solidFill>
                <a:latin typeface="Lora" pitchFamily="2" charset="-1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2100" dirty="0" err="1">
                <a:solidFill>
                  <a:srgbClr val="0070C0"/>
                </a:solidFill>
                <a:latin typeface="Lora" pitchFamily="2" charset="-1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daviz</a:t>
            </a:r>
            <a:r>
              <a:rPr lang="cs-CZ" sz="2100" dirty="0">
                <a:solidFill>
                  <a:srgbClr val="0070C0"/>
                </a:solidFill>
                <a:latin typeface="Lora" pitchFamily="2" charset="-1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/passenger-transport-modal-split-9#eea-comments</a:t>
            </a:r>
            <a:r>
              <a:rPr lang="cs-CZ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Výroční zprávy či studie připravené pro města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816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83577" y="544415"/>
            <a:ext cx="6567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Modal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split and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factors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influencing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 transport mode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choice</a:t>
            </a:r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57A402-4491-BE48-B7AF-243D88F2C3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7"/>
          <a:stretch/>
        </p:blipFill>
        <p:spPr>
          <a:xfrm>
            <a:off x="4655180" y="2257123"/>
            <a:ext cx="7536820" cy="451424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442182F-BDCD-BE46-976E-C4ED42B08BDC}"/>
              </a:ext>
            </a:extLst>
          </p:cNvPr>
          <p:cNvSpPr/>
          <p:nvPr/>
        </p:nvSpPr>
        <p:spPr>
          <a:xfrm>
            <a:off x="11056107" y="6596390"/>
            <a:ext cx="12125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solidFill>
                  <a:srgbClr val="1EA2C1"/>
                </a:solidFill>
              </a:rPr>
              <a:t>Zdroj: EEA, 2015</a:t>
            </a:r>
          </a:p>
        </p:txBody>
      </p:sp>
    </p:spTree>
    <p:extLst>
      <p:ext uri="{BB962C8B-B14F-4D97-AF65-F5344CB8AC3E}">
        <p14:creationId xmlns:p14="http://schemas.microsoft.com/office/powerpoint/2010/main" val="312353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838200" y="1711857"/>
            <a:ext cx="10515600" cy="632004"/>
          </a:xfrm>
        </p:spPr>
        <p:txBody>
          <a:bodyPr>
            <a:normAutofit/>
          </a:bodyPr>
          <a:lstStyle/>
          <a:p>
            <a:r>
              <a:rPr lang="cs-CZ" sz="2800" b="1" cap="all" dirty="0" err="1">
                <a:solidFill>
                  <a:srgbClr val="1EA2C1"/>
                </a:solidFill>
                <a:latin typeface="Montserrat" panose="00000500000000000000" pitchFamily="2" charset="-18"/>
              </a:rPr>
              <a:t>Modal</a:t>
            </a:r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 split - shrnutí</a:t>
            </a:r>
          </a:p>
        </p:txBody>
      </p:sp>
      <p:sp>
        <p:nvSpPr>
          <p:cNvPr id="21" name="Zástupný symbol pro obsah 20"/>
          <p:cNvSpPr>
            <a:spLocks noGrp="1"/>
          </p:cNvSpPr>
          <p:nvPr>
            <p:ph sz="half" idx="1"/>
          </p:nvPr>
        </p:nvSpPr>
        <p:spPr>
          <a:xfrm>
            <a:off x="838200" y="2597555"/>
            <a:ext cx="5181600" cy="3988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Výhody</a:t>
            </a:r>
          </a:p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Jednoduchý, srozumitelný, často používaný indikátor</a:t>
            </a:r>
          </a:p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Dobrý pro zjišťování trendů</a:t>
            </a:r>
          </a:p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Využívaný v některých dopravních modelech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816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83577" y="544415"/>
            <a:ext cx="6567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Modal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split and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factors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influencing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 transport mode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choice</a:t>
            </a:r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29F89E-8FD6-0640-B3B9-CEB8E7F8D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530" y="2597555"/>
            <a:ext cx="5206066" cy="398888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Nevýhody</a:t>
            </a:r>
          </a:p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Srovnatelnost dat – pozor na to, jak je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modal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split vypočítaný a z jakých dat (existence různých dat z různých zdrojů a metodologie výpočtu)</a:t>
            </a:r>
          </a:p>
        </p:txBody>
      </p:sp>
    </p:spTree>
    <p:extLst>
      <p:ext uri="{BB962C8B-B14F-4D97-AF65-F5344CB8AC3E}">
        <p14:creationId xmlns:p14="http://schemas.microsoft.com/office/powerpoint/2010/main" val="321169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Faktory, které ovlivňují volbu dopravního prostředku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057" y="2591300"/>
            <a:ext cx="10533189" cy="385346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Možnosti a postoje toho, kdo cestu vykonává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dostupnost/vlastnictví dopravního prostředku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vlastnictví řidičského průkazu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struktura domácnosti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pohlaví, věk, příjem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další faktory jako potřeba využívat automobil v práci, přeprava dalších osob apod.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hustota zalidnění v dané oblasti</a:t>
            </a:r>
          </a:p>
          <a:p>
            <a:pPr lvl="1"/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816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83577" y="544415"/>
            <a:ext cx="6567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Modal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split and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factors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influencing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 transport mode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choice</a:t>
            </a:r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8031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Faktory, které ovlivňují volbu dopravního prostředku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057" y="2591300"/>
            <a:ext cx="10533189" cy="385346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Charakter cesty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Účel cesty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Čas během dne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Spojení více cest</a:t>
            </a:r>
          </a:p>
          <a:p>
            <a:pPr lvl="1"/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Ostatní faktory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Kvantitativní: relativní cestovní čas, relativní finanční náklady, dostupnost a náklady parkování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Kvalitativní: komfort a pohodlí, spolehlivost a pravidelnost, ochrana a bezpečí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816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83577" y="544415"/>
            <a:ext cx="6567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Modal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split and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factors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influencing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 transport mode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choice</a:t>
            </a:r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051044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939</Words>
  <Application>Microsoft Office PowerPoint</Application>
  <PresentationFormat>Širokoúhlá obrazovka</PresentationFormat>
  <Paragraphs>100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Lora</vt:lpstr>
      <vt:lpstr>Montserrat</vt:lpstr>
      <vt:lpstr>Motiv Office</vt:lpstr>
      <vt:lpstr>Modal split and factors influencing transport mode choice</vt:lpstr>
      <vt:lpstr>Řešená oblast sump cyklu  </vt:lpstr>
      <vt:lpstr>Modal split</vt:lpstr>
      <vt:lpstr>Jak se modal split zjišťuje?</vt:lpstr>
      <vt:lpstr>Prezentace aplikace PowerPoint</vt:lpstr>
      <vt:lpstr>Kde je možné najít údaje o modal split</vt:lpstr>
      <vt:lpstr>Modal split - shrnutí</vt:lpstr>
      <vt:lpstr>Faktory, které ovlivňují volbu dopravního prostředku</vt:lpstr>
      <vt:lpstr>Faktory, které ovlivňují volbu dopravního prostředku</vt:lpstr>
      <vt:lpstr>Odkazy, zdroje, literatura</vt:lpstr>
      <vt:lpstr>Děkuji za pozornost!</vt:lpstr>
      <vt:lpstr>Prezentace aplikace PowerPoint</vt:lpstr>
      <vt:lpstr>úkoly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Alice Králiková</dc:creator>
  <cp:lastModifiedBy>Hana.Bruhova-Foltynova</cp:lastModifiedBy>
  <cp:revision>29</cp:revision>
  <dcterms:created xsi:type="dcterms:W3CDTF">2021-04-05T10:49:40Z</dcterms:created>
  <dcterms:modified xsi:type="dcterms:W3CDTF">2022-02-28T14:36:15Z</dcterms:modified>
</cp:coreProperties>
</file>