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8" r:id="rId3"/>
    <p:sldId id="262" r:id="rId4"/>
    <p:sldId id="272" r:id="rId5"/>
    <p:sldId id="273" r:id="rId6"/>
    <p:sldId id="261"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65" r:id="rId29"/>
    <p:sldId id="270" r:id="rId30"/>
    <p:sldId id="256" r:id="rId31"/>
    <p:sldId id="266" r:id="rId32"/>
    <p:sldId id="271"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A2C1"/>
    <a:srgbClr val="50BDBC"/>
    <a:srgbClr val="52C1BE"/>
    <a:srgbClr val="56C8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45" autoAdjust="0"/>
    <p:restoredTop sz="95853"/>
  </p:normalViewPr>
  <p:slideViewPr>
    <p:cSldViewPr snapToGrid="0">
      <p:cViewPr>
        <p:scale>
          <a:sx n="66" d="100"/>
          <a:sy n="66" d="100"/>
        </p:scale>
        <p:origin x="1770" y="1068"/>
      </p:cViewPr>
      <p:guideLst/>
    </p:cSldViewPr>
  </p:slideViewPr>
  <p:outlineViewPr>
    <p:cViewPr>
      <p:scale>
        <a:sx n="33" d="100"/>
        <a:sy n="33" d="100"/>
      </p:scale>
      <p:origin x="0" y="-1752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Kralikova" clId="Web-{AC40F4C4-45EC-4ED8-B206-5EF6D22F6493}"/>
    <pc:docChg chg="delSld">
      <pc:chgData name="Alice Kralikova" userId="" providerId="" clId="Web-{AC40F4C4-45EC-4ED8-B206-5EF6D22F6493}" dt="2021-06-30T14:55:09.590" v="1"/>
      <pc:docMkLst>
        <pc:docMk/>
      </pc:docMkLst>
      <pc:sldChg chg="del">
        <pc:chgData name="Alice Kralikova" userId="" providerId="" clId="Web-{AC40F4C4-45EC-4ED8-B206-5EF6D22F6493}" dt="2021-06-30T14:55:09.590" v="1"/>
        <pc:sldMkLst>
          <pc:docMk/>
          <pc:sldMk cId="2676784646" sldId="258"/>
        </pc:sldMkLst>
      </pc:sldChg>
      <pc:sldChg chg="del">
        <pc:chgData name="Alice Kralikova" userId="" providerId="" clId="Web-{AC40F4C4-45EC-4ED8-B206-5EF6D22F6493}" dt="2021-06-30T14:55:09.590" v="0"/>
        <pc:sldMkLst>
          <pc:docMk/>
          <pc:sldMk cId="8069509" sldId="2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8768AB-F3BC-6C49-A784-F57A73351A03}" type="doc">
      <dgm:prSet loTypeId="urn:microsoft.com/office/officeart/2008/layout/LinedList" loCatId="" qsTypeId="urn:microsoft.com/office/officeart/2005/8/quickstyle/simple2" qsCatId="simple" csTypeId="urn:microsoft.com/office/officeart/2005/8/colors/accent1_2" csCatId="accent1" phldr="1"/>
      <dgm:spPr/>
      <dgm:t>
        <a:bodyPr/>
        <a:lstStyle/>
        <a:p>
          <a:endParaRPr lang="cs-CZ"/>
        </a:p>
      </dgm:t>
    </dgm:pt>
    <dgm:pt modelId="{D4712DBD-2A79-4A4E-994D-58A037DF4305}">
      <dgm:prSet phldrT="[Text]" custT="1"/>
      <dgm:spPr/>
      <dgm:t>
        <a:bodyPr anchor="ctr"/>
        <a:lstStyle/>
        <a:p>
          <a:pPr marL="0" indent="0" algn="ctr" defTabSz="914400" rtl="0" eaLnBrk="1" latinLnBrk="0" hangingPunct="1">
            <a:lnSpc>
              <a:spcPct val="90000"/>
            </a:lnSpc>
            <a:spcBef>
              <a:spcPts val="1000"/>
            </a:spcBef>
            <a:buFont typeface="Arial" panose="020B0604020202020204" pitchFamily="34" charset="0"/>
            <a:buNone/>
          </a:pPr>
          <a:r>
            <a:rPr lang="en-GB" sz="2000">
              <a:solidFill>
                <a:schemeClr val="tx1">
                  <a:lumMod val="65000"/>
                  <a:lumOff val="35000"/>
                </a:schemeClr>
              </a:solidFill>
              <a:latin typeface="Lora" pitchFamily="2" charset="-18"/>
              <a:ea typeface="+mn-ea"/>
              <a:cs typeface="+mn-cs"/>
            </a:rPr>
            <a:t>Authors do not agree on a unified definition</a:t>
          </a:r>
        </a:p>
      </dgm:t>
    </dgm:pt>
    <dgm:pt modelId="{24809918-A069-C444-8121-4DCA03ABC788}" type="parTrans" cxnId="{FADA6795-012D-4A4E-B136-116D98D2665A}">
      <dgm:prSet/>
      <dgm:spPr/>
      <dgm:t>
        <a:bodyPr/>
        <a:lstStyle/>
        <a:p>
          <a:endParaRPr lang="cs-CZ"/>
        </a:p>
      </dgm:t>
    </dgm:pt>
    <dgm:pt modelId="{DF5D9A39-07D0-BB46-A72B-5C9B843A80F4}" type="sibTrans" cxnId="{FADA6795-012D-4A4E-B136-116D98D2665A}">
      <dgm:prSet/>
      <dgm:spPr/>
      <dgm:t>
        <a:bodyPr/>
        <a:lstStyle/>
        <a:p>
          <a:endParaRPr lang="cs-CZ"/>
        </a:p>
      </dgm:t>
    </dgm:pt>
    <dgm:pt modelId="{CDBB8622-2A64-1E44-AB90-A1C28327134B}">
      <dgm:prSet phldrT="[Text]" custT="1"/>
      <dgm:spPr/>
      <dgm: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a:solidFill>
                <a:schemeClr val="tx1">
                  <a:lumMod val="65000"/>
                  <a:lumOff val="35000"/>
                </a:schemeClr>
              </a:solidFill>
              <a:latin typeface="Lora" pitchFamily="2" charset="-18"/>
              <a:ea typeface="+mn-ea"/>
              <a:cs typeface="+mn-cs"/>
            </a:rPr>
            <a:t>Online platform aimed at providing easier access to certain services and resources (Wosskow, 2014)</a:t>
          </a:r>
        </a:p>
      </dgm:t>
    </dgm:pt>
    <dgm:pt modelId="{CC7FCBAC-8B0D-6D4E-999D-48E279E74226}" type="parTrans" cxnId="{4478E531-D6CE-7E4A-9972-6C5BB83513C1}">
      <dgm:prSet/>
      <dgm:spPr/>
      <dgm:t>
        <a:bodyPr/>
        <a:lstStyle/>
        <a:p>
          <a:endParaRPr lang="cs-CZ"/>
        </a:p>
      </dgm:t>
    </dgm:pt>
    <dgm:pt modelId="{E741D036-B0C6-A948-9741-E7625E283C3F}" type="sibTrans" cxnId="{4478E531-D6CE-7E4A-9972-6C5BB83513C1}">
      <dgm:prSet/>
      <dgm:spPr/>
      <dgm:t>
        <a:bodyPr/>
        <a:lstStyle/>
        <a:p>
          <a:endParaRPr lang="cs-CZ"/>
        </a:p>
      </dgm:t>
    </dgm:pt>
    <dgm:pt modelId="{B69F72C1-3B56-D046-B4B4-3ADE06E479B7}">
      <dgm:prSet phldrT="[Text]" custT="1"/>
      <dgm:spPr/>
      <dgm: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a:solidFill>
                <a:schemeClr val="tx1">
                  <a:lumMod val="65000"/>
                  <a:lumOff val="35000"/>
                </a:schemeClr>
              </a:solidFill>
              <a:latin typeface="Lora" pitchFamily="2" charset="-18"/>
              <a:ea typeface="+mn-ea"/>
              <a:cs typeface="+mn-cs"/>
            </a:rPr>
            <a:t>Concept of sharing unused things free of charge or for a charge to others (Botsman, 2015)</a:t>
          </a:r>
        </a:p>
      </dgm:t>
    </dgm:pt>
    <dgm:pt modelId="{8588CEDA-C416-C24F-8CC3-97AB9703679D}" type="parTrans" cxnId="{A51A49C3-99C4-3640-B4D2-828ADE08A738}">
      <dgm:prSet/>
      <dgm:spPr/>
      <dgm:t>
        <a:bodyPr/>
        <a:lstStyle/>
        <a:p>
          <a:endParaRPr lang="cs-CZ"/>
        </a:p>
      </dgm:t>
    </dgm:pt>
    <dgm:pt modelId="{5CE026EA-F195-8549-85F2-F0AD1FBEAD15}" type="sibTrans" cxnId="{A51A49C3-99C4-3640-B4D2-828ADE08A738}">
      <dgm:prSet/>
      <dgm:spPr/>
      <dgm:t>
        <a:bodyPr/>
        <a:lstStyle/>
        <a:p>
          <a:endParaRPr lang="cs-CZ"/>
        </a:p>
      </dgm:t>
    </dgm:pt>
    <dgm:pt modelId="{839F347D-F9C5-384C-8D70-979015DDB249}">
      <dgm:prSet phldrT="[Text]" custT="1"/>
      <dgm:spPr/>
      <dgm: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a:solidFill>
                <a:schemeClr val="tx1">
                  <a:lumMod val="65000"/>
                  <a:lumOff val="35000"/>
                </a:schemeClr>
              </a:solidFill>
              <a:latin typeface="Lora" pitchFamily="2" charset="-18"/>
              <a:ea typeface="+mn-ea"/>
              <a:cs typeface="+mn-cs"/>
            </a:rPr>
            <a:t>Sharing of common goods by various users, who contribute financial payments to their financing by the owner (Vorlíček, 2016)</a:t>
          </a:r>
        </a:p>
      </dgm:t>
    </dgm:pt>
    <dgm:pt modelId="{BBD3106F-5192-6C4B-8FBD-D4B4191106B1}" type="parTrans" cxnId="{0AD5FFB8-CBD9-364E-B285-9132348AF9C6}">
      <dgm:prSet/>
      <dgm:spPr/>
      <dgm:t>
        <a:bodyPr/>
        <a:lstStyle/>
        <a:p>
          <a:endParaRPr lang="cs-CZ"/>
        </a:p>
      </dgm:t>
    </dgm:pt>
    <dgm:pt modelId="{9B0D95F0-9944-BC47-BACC-F8864F520EB8}" type="sibTrans" cxnId="{0AD5FFB8-CBD9-364E-B285-9132348AF9C6}">
      <dgm:prSet/>
      <dgm:spPr/>
      <dgm:t>
        <a:bodyPr/>
        <a:lstStyle/>
        <a:p>
          <a:endParaRPr lang="cs-CZ"/>
        </a:p>
      </dgm:t>
    </dgm:pt>
    <dgm:pt modelId="{0D178324-C9BB-BE43-8238-C45BFB3FCDB1}">
      <dgm:prSet custT="1"/>
      <dgm:spPr/>
      <dgm: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a:solidFill>
                <a:schemeClr val="tx1">
                  <a:lumMod val="65000"/>
                  <a:lumOff val="35000"/>
                </a:schemeClr>
              </a:solidFill>
              <a:latin typeface="Lora" pitchFamily="2" charset="-18"/>
              <a:ea typeface="+mn-ea"/>
              <a:cs typeface="+mn-cs"/>
            </a:rPr>
            <a:t>preference of access to durable goods and production factors using digital platforms rather than ownership of such goods and production factors (Deloitte, 2017)</a:t>
          </a:r>
        </a:p>
      </dgm:t>
    </dgm:pt>
    <dgm:pt modelId="{EC748886-B5E4-7A43-B1C6-6E408484F82A}" type="parTrans" cxnId="{4DA7CEF5-CAFE-884B-9FBC-5170DB6624F9}">
      <dgm:prSet/>
      <dgm:spPr/>
      <dgm:t>
        <a:bodyPr/>
        <a:lstStyle/>
        <a:p>
          <a:endParaRPr lang="cs-CZ"/>
        </a:p>
      </dgm:t>
    </dgm:pt>
    <dgm:pt modelId="{1AA86273-3C00-B642-9FC1-1EA76C890757}" type="sibTrans" cxnId="{4DA7CEF5-CAFE-884B-9FBC-5170DB6624F9}">
      <dgm:prSet/>
      <dgm:spPr/>
      <dgm:t>
        <a:bodyPr/>
        <a:lstStyle/>
        <a:p>
          <a:endParaRPr lang="cs-CZ"/>
        </a:p>
      </dgm:t>
    </dgm:pt>
    <dgm:pt modelId="{F1A27595-E4C7-C541-9947-0F1D9F6F799F}" type="pres">
      <dgm:prSet presAssocID="{7F8768AB-F3BC-6C49-A784-F57A73351A03}" presName="vert0" presStyleCnt="0">
        <dgm:presLayoutVars>
          <dgm:dir/>
          <dgm:animOne val="branch"/>
          <dgm:animLvl val="lvl"/>
        </dgm:presLayoutVars>
      </dgm:prSet>
      <dgm:spPr/>
    </dgm:pt>
    <dgm:pt modelId="{9196B789-1976-BC42-8BA3-FEBCC4051354}" type="pres">
      <dgm:prSet presAssocID="{D4712DBD-2A79-4A4E-994D-58A037DF4305}" presName="thickLine" presStyleLbl="alignNode1" presStyleIdx="0" presStyleCnt="1"/>
      <dgm:spPr/>
    </dgm:pt>
    <dgm:pt modelId="{12937050-5B07-4647-8F68-E4956B024515}" type="pres">
      <dgm:prSet presAssocID="{D4712DBD-2A79-4A4E-994D-58A037DF4305}" presName="horz1" presStyleCnt="0"/>
      <dgm:spPr/>
    </dgm:pt>
    <dgm:pt modelId="{507C46CA-FB03-5142-B6D5-9C09F091C528}" type="pres">
      <dgm:prSet presAssocID="{D4712DBD-2A79-4A4E-994D-58A037DF4305}" presName="tx1" presStyleLbl="revTx" presStyleIdx="0" presStyleCnt="5" custScaleX="169153"/>
      <dgm:spPr/>
    </dgm:pt>
    <dgm:pt modelId="{C731AADB-DAF4-3943-8685-430071F1D38A}" type="pres">
      <dgm:prSet presAssocID="{D4712DBD-2A79-4A4E-994D-58A037DF4305}" presName="vert1" presStyleCnt="0"/>
      <dgm:spPr/>
    </dgm:pt>
    <dgm:pt modelId="{B7FD91C9-17AE-DE45-ABFC-8B49AC74FB02}" type="pres">
      <dgm:prSet presAssocID="{CDBB8622-2A64-1E44-AB90-A1C28327134B}" presName="vertSpace2a" presStyleCnt="0"/>
      <dgm:spPr/>
    </dgm:pt>
    <dgm:pt modelId="{AABAFA11-BA34-E647-AEA1-0653B0ED73C0}" type="pres">
      <dgm:prSet presAssocID="{CDBB8622-2A64-1E44-AB90-A1C28327134B}" presName="horz2" presStyleCnt="0"/>
      <dgm:spPr/>
    </dgm:pt>
    <dgm:pt modelId="{484A909A-DAF8-B84B-AAEB-77CF7CF89544}" type="pres">
      <dgm:prSet presAssocID="{CDBB8622-2A64-1E44-AB90-A1C28327134B}" presName="horzSpace2" presStyleCnt="0"/>
      <dgm:spPr/>
    </dgm:pt>
    <dgm:pt modelId="{17E0D8CE-0E66-F24C-8099-3B7271ADEB28}" type="pres">
      <dgm:prSet presAssocID="{CDBB8622-2A64-1E44-AB90-A1C28327134B}" presName="tx2" presStyleLbl="revTx" presStyleIdx="1" presStyleCnt="5"/>
      <dgm:spPr/>
    </dgm:pt>
    <dgm:pt modelId="{B7729952-FCB7-0A46-AC14-9777B1DD1A96}" type="pres">
      <dgm:prSet presAssocID="{CDBB8622-2A64-1E44-AB90-A1C28327134B}" presName="vert2" presStyleCnt="0"/>
      <dgm:spPr/>
    </dgm:pt>
    <dgm:pt modelId="{D1C6F660-27FE-2843-B846-F79DEB6252B2}" type="pres">
      <dgm:prSet presAssocID="{CDBB8622-2A64-1E44-AB90-A1C28327134B}" presName="thinLine2b" presStyleLbl="callout" presStyleIdx="0" presStyleCnt="4"/>
      <dgm:spPr/>
    </dgm:pt>
    <dgm:pt modelId="{35A74192-FCBE-4244-AF92-C3EB1A58B1B8}" type="pres">
      <dgm:prSet presAssocID="{CDBB8622-2A64-1E44-AB90-A1C28327134B}" presName="vertSpace2b" presStyleCnt="0"/>
      <dgm:spPr/>
    </dgm:pt>
    <dgm:pt modelId="{6767AAD2-4E4B-B94F-9104-FEB17734CA25}" type="pres">
      <dgm:prSet presAssocID="{B69F72C1-3B56-D046-B4B4-3ADE06E479B7}" presName="horz2" presStyleCnt="0"/>
      <dgm:spPr/>
    </dgm:pt>
    <dgm:pt modelId="{C3D23A2C-D8D3-DF4B-BA33-6ECD53EAF539}" type="pres">
      <dgm:prSet presAssocID="{B69F72C1-3B56-D046-B4B4-3ADE06E479B7}" presName="horzSpace2" presStyleCnt="0"/>
      <dgm:spPr/>
    </dgm:pt>
    <dgm:pt modelId="{98E90ADE-C839-B348-B31D-7EA876FB58CC}" type="pres">
      <dgm:prSet presAssocID="{B69F72C1-3B56-D046-B4B4-3ADE06E479B7}" presName="tx2" presStyleLbl="revTx" presStyleIdx="2" presStyleCnt="5"/>
      <dgm:spPr/>
    </dgm:pt>
    <dgm:pt modelId="{E164A6FA-CDF3-174A-AB03-F97871641A1E}" type="pres">
      <dgm:prSet presAssocID="{B69F72C1-3B56-D046-B4B4-3ADE06E479B7}" presName="vert2" presStyleCnt="0"/>
      <dgm:spPr/>
    </dgm:pt>
    <dgm:pt modelId="{251DDD3C-E75F-C24B-8B09-F1FCA14E635E}" type="pres">
      <dgm:prSet presAssocID="{B69F72C1-3B56-D046-B4B4-3ADE06E479B7}" presName="thinLine2b" presStyleLbl="callout" presStyleIdx="1" presStyleCnt="4"/>
      <dgm:spPr/>
    </dgm:pt>
    <dgm:pt modelId="{F980265A-F06F-3F49-B0D9-7C680C2F1D0A}" type="pres">
      <dgm:prSet presAssocID="{B69F72C1-3B56-D046-B4B4-3ADE06E479B7}" presName="vertSpace2b" presStyleCnt="0"/>
      <dgm:spPr/>
    </dgm:pt>
    <dgm:pt modelId="{184D567E-7385-1A41-BBB3-699FAC4555A3}" type="pres">
      <dgm:prSet presAssocID="{839F347D-F9C5-384C-8D70-979015DDB249}" presName="horz2" presStyleCnt="0"/>
      <dgm:spPr/>
    </dgm:pt>
    <dgm:pt modelId="{5602515B-FCA0-1A4F-84C5-BBB39EC0749A}" type="pres">
      <dgm:prSet presAssocID="{839F347D-F9C5-384C-8D70-979015DDB249}" presName="horzSpace2" presStyleCnt="0"/>
      <dgm:spPr/>
    </dgm:pt>
    <dgm:pt modelId="{FDAD0D26-8277-7B42-8E84-496C5933D5BE}" type="pres">
      <dgm:prSet presAssocID="{839F347D-F9C5-384C-8D70-979015DDB249}" presName="tx2" presStyleLbl="revTx" presStyleIdx="3" presStyleCnt="5"/>
      <dgm:spPr/>
    </dgm:pt>
    <dgm:pt modelId="{DB5CB250-F636-B244-ABAA-8F54150AED4D}" type="pres">
      <dgm:prSet presAssocID="{839F347D-F9C5-384C-8D70-979015DDB249}" presName="vert2" presStyleCnt="0"/>
      <dgm:spPr/>
    </dgm:pt>
    <dgm:pt modelId="{9550DAEF-5C8B-EE4E-BF88-EAD3C95C67BE}" type="pres">
      <dgm:prSet presAssocID="{839F347D-F9C5-384C-8D70-979015DDB249}" presName="thinLine2b" presStyleLbl="callout" presStyleIdx="2" presStyleCnt="4"/>
      <dgm:spPr/>
    </dgm:pt>
    <dgm:pt modelId="{7C96E3A7-5D6B-C449-A723-B6FFF7DFB024}" type="pres">
      <dgm:prSet presAssocID="{839F347D-F9C5-384C-8D70-979015DDB249}" presName="vertSpace2b" presStyleCnt="0"/>
      <dgm:spPr/>
    </dgm:pt>
    <dgm:pt modelId="{8BE93D27-7390-2841-8630-FD308BB4809B}" type="pres">
      <dgm:prSet presAssocID="{0D178324-C9BB-BE43-8238-C45BFB3FCDB1}" presName="horz2" presStyleCnt="0"/>
      <dgm:spPr/>
    </dgm:pt>
    <dgm:pt modelId="{C34BA0FF-27E8-3D48-A6BC-AFE5623980FE}" type="pres">
      <dgm:prSet presAssocID="{0D178324-C9BB-BE43-8238-C45BFB3FCDB1}" presName="horzSpace2" presStyleCnt="0"/>
      <dgm:spPr/>
    </dgm:pt>
    <dgm:pt modelId="{113D6517-7596-7448-A2D2-92A10F3A6C2A}" type="pres">
      <dgm:prSet presAssocID="{0D178324-C9BB-BE43-8238-C45BFB3FCDB1}" presName="tx2" presStyleLbl="revTx" presStyleIdx="4" presStyleCnt="5" custScaleY="122368"/>
      <dgm:spPr/>
    </dgm:pt>
    <dgm:pt modelId="{900ADE06-1086-2A40-AE46-C40DB4858ACB}" type="pres">
      <dgm:prSet presAssocID="{0D178324-C9BB-BE43-8238-C45BFB3FCDB1}" presName="vert2" presStyleCnt="0"/>
      <dgm:spPr/>
    </dgm:pt>
    <dgm:pt modelId="{23A913E0-4CCB-6340-BC8F-8FABFA90D129}" type="pres">
      <dgm:prSet presAssocID="{0D178324-C9BB-BE43-8238-C45BFB3FCDB1}" presName="thinLine2b" presStyleLbl="callout" presStyleIdx="3" presStyleCnt="4"/>
      <dgm:spPr/>
    </dgm:pt>
    <dgm:pt modelId="{E3DB08DD-881D-3C4E-B26D-3F05426B4847}" type="pres">
      <dgm:prSet presAssocID="{0D178324-C9BB-BE43-8238-C45BFB3FCDB1}" presName="vertSpace2b" presStyleCnt="0"/>
      <dgm:spPr/>
    </dgm:pt>
  </dgm:ptLst>
  <dgm:cxnLst>
    <dgm:cxn modelId="{DBA3CB16-69FC-1841-92BA-A2D91B58FD29}" type="presOf" srcId="{7F8768AB-F3BC-6C49-A784-F57A73351A03}" destId="{F1A27595-E4C7-C541-9947-0F1D9F6F799F}" srcOrd="0" destOrd="0" presId="urn:microsoft.com/office/officeart/2008/layout/LinedList"/>
    <dgm:cxn modelId="{70196321-D63A-074C-875C-F4A5AD62FBF9}" type="presOf" srcId="{0D178324-C9BB-BE43-8238-C45BFB3FCDB1}" destId="{113D6517-7596-7448-A2D2-92A10F3A6C2A}" srcOrd="0" destOrd="0" presId="urn:microsoft.com/office/officeart/2008/layout/LinedList"/>
    <dgm:cxn modelId="{2B4BA124-41D2-814B-BE47-298109BE98C4}" type="presOf" srcId="{839F347D-F9C5-384C-8D70-979015DDB249}" destId="{FDAD0D26-8277-7B42-8E84-496C5933D5BE}" srcOrd="0" destOrd="0" presId="urn:microsoft.com/office/officeart/2008/layout/LinedList"/>
    <dgm:cxn modelId="{63B26C29-964F-944D-8948-2E1768390D18}" type="presOf" srcId="{B69F72C1-3B56-D046-B4B4-3ADE06E479B7}" destId="{98E90ADE-C839-B348-B31D-7EA876FB58CC}" srcOrd="0" destOrd="0" presId="urn:microsoft.com/office/officeart/2008/layout/LinedList"/>
    <dgm:cxn modelId="{4478E531-D6CE-7E4A-9972-6C5BB83513C1}" srcId="{D4712DBD-2A79-4A4E-994D-58A037DF4305}" destId="{CDBB8622-2A64-1E44-AB90-A1C28327134B}" srcOrd="0" destOrd="0" parTransId="{CC7FCBAC-8B0D-6D4E-999D-48E279E74226}" sibTransId="{E741D036-B0C6-A948-9741-E7625E283C3F}"/>
    <dgm:cxn modelId="{37CD4155-B12F-4647-9913-3577D4AF22B0}" type="presOf" srcId="{D4712DBD-2A79-4A4E-994D-58A037DF4305}" destId="{507C46CA-FB03-5142-B6D5-9C09F091C528}" srcOrd="0" destOrd="0" presId="urn:microsoft.com/office/officeart/2008/layout/LinedList"/>
    <dgm:cxn modelId="{FADA6795-012D-4A4E-B136-116D98D2665A}" srcId="{7F8768AB-F3BC-6C49-A784-F57A73351A03}" destId="{D4712DBD-2A79-4A4E-994D-58A037DF4305}" srcOrd="0" destOrd="0" parTransId="{24809918-A069-C444-8121-4DCA03ABC788}" sibTransId="{DF5D9A39-07D0-BB46-A72B-5C9B843A80F4}"/>
    <dgm:cxn modelId="{0AD5FFB8-CBD9-364E-B285-9132348AF9C6}" srcId="{D4712DBD-2A79-4A4E-994D-58A037DF4305}" destId="{839F347D-F9C5-384C-8D70-979015DDB249}" srcOrd="2" destOrd="0" parTransId="{BBD3106F-5192-6C4B-8FBD-D4B4191106B1}" sibTransId="{9B0D95F0-9944-BC47-BACC-F8864F520EB8}"/>
    <dgm:cxn modelId="{A51A49C3-99C4-3640-B4D2-828ADE08A738}" srcId="{D4712DBD-2A79-4A4E-994D-58A037DF4305}" destId="{B69F72C1-3B56-D046-B4B4-3ADE06E479B7}" srcOrd="1" destOrd="0" parTransId="{8588CEDA-C416-C24F-8CC3-97AB9703679D}" sibTransId="{5CE026EA-F195-8549-85F2-F0AD1FBEAD15}"/>
    <dgm:cxn modelId="{3283A8D0-DA77-4849-AE45-141EAD8B9C47}" type="presOf" srcId="{CDBB8622-2A64-1E44-AB90-A1C28327134B}" destId="{17E0D8CE-0E66-F24C-8099-3B7271ADEB28}" srcOrd="0" destOrd="0" presId="urn:microsoft.com/office/officeart/2008/layout/LinedList"/>
    <dgm:cxn modelId="{4DA7CEF5-CAFE-884B-9FBC-5170DB6624F9}" srcId="{D4712DBD-2A79-4A4E-994D-58A037DF4305}" destId="{0D178324-C9BB-BE43-8238-C45BFB3FCDB1}" srcOrd="3" destOrd="0" parTransId="{EC748886-B5E4-7A43-B1C6-6E408484F82A}" sibTransId="{1AA86273-3C00-B642-9FC1-1EA76C890757}"/>
    <dgm:cxn modelId="{63F799B9-9F8B-E844-867B-2838208A1C06}" type="presParOf" srcId="{F1A27595-E4C7-C541-9947-0F1D9F6F799F}" destId="{9196B789-1976-BC42-8BA3-FEBCC4051354}" srcOrd="0" destOrd="0" presId="urn:microsoft.com/office/officeart/2008/layout/LinedList"/>
    <dgm:cxn modelId="{DB732900-BC6D-E34C-B2BF-AB5DECD32476}" type="presParOf" srcId="{F1A27595-E4C7-C541-9947-0F1D9F6F799F}" destId="{12937050-5B07-4647-8F68-E4956B024515}" srcOrd="1" destOrd="0" presId="urn:microsoft.com/office/officeart/2008/layout/LinedList"/>
    <dgm:cxn modelId="{EB1CCA79-C674-114C-87F8-5E9DC8A42C3E}" type="presParOf" srcId="{12937050-5B07-4647-8F68-E4956B024515}" destId="{507C46CA-FB03-5142-B6D5-9C09F091C528}" srcOrd="0" destOrd="0" presId="urn:microsoft.com/office/officeart/2008/layout/LinedList"/>
    <dgm:cxn modelId="{833D8917-97CB-EE44-82C5-231BC00CD3BE}" type="presParOf" srcId="{12937050-5B07-4647-8F68-E4956B024515}" destId="{C731AADB-DAF4-3943-8685-430071F1D38A}" srcOrd="1" destOrd="0" presId="urn:microsoft.com/office/officeart/2008/layout/LinedList"/>
    <dgm:cxn modelId="{390F8406-1B00-EC48-8468-5080BF2A7B0C}" type="presParOf" srcId="{C731AADB-DAF4-3943-8685-430071F1D38A}" destId="{B7FD91C9-17AE-DE45-ABFC-8B49AC74FB02}" srcOrd="0" destOrd="0" presId="urn:microsoft.com/office/officeart/2008/layout/LinedList"/>
    <dgm:cxn modelId="{F3654E75-618D-D247-BE0A-E387E2CA7970}" type="presParOf" srcId="{C731AADB-DAF4-3943-8685-430071F1D38A}" destId="{AABAFA11-BA34-E647-AEA1-0653B0ED73C0}" srcOrd="1" destOrd="0" presId="urn:microsoft.com/office/officeart/2008/layout/LinedList"/>
    <dgm:cxn modelId="{15C691E8-78B1-6245-A8C4-B32143565251}" type="presParOf" srcId="{AABAFA11-BA34-E647-AEA1-0653B0ED73C0}" destId="{484A909A-DAF8-B84B-AAEB-77CF7CF89544}" srcOrd="0" destOrd="0" presId="urn:microsoft.com/office/officeart/2008/layout/LinedList"/>
    <dgm:cxn modelId="{CE1E5B12-363E-8144-AC3B-8B4294BABAAC}" type="presParOf" srcId="{AABAFA11-BA34-E647-AEA1-0653B0ED73C0}" destId="{17E0D8CE-0E66-F24C-8099-3B7271ADEB28}" srcOrd="1" destOrd="0" presId="urn:microsoft.com/office/officeart/2008/layout/LinedList"/>
    <dgm:cxn modelId="{5162475F-BF66-8041-BB8F-D59FF08E15B1}" type="presParOf" srcId="{AABAFA11-BA34-E647-AEA1-0653B0ED73C0}" destId="{B7729952-FCB7-0A46-AC14-9777B1DD1A96}" srcOrd="2" destOrd="0" presId="urn:microsoft.com/office/officeart/2008/layout/LinedList"/>
    <dgm:cxn modelId="{91CFEEEB-62AF-AF48-9B5F-F9F6F01F6F04}" type="presParOf" srcId="{C731AADB-DAF4-3943-8685-430071F1D38A}" destId="{D1C6F660-27FE-2843-B846-F79DEB6252B2}" srcOrd="2" destOrd="0" presId="urn:microsoft.com/office/officeart/2008/layout/LinedList"/>
    <dgm:cxn modelId="{FA635F77-678D-234F-A1D8-6FD32436F878}" type="presParOf" srcId="{C731AADB-DAF4-3943-8685-430071F1D38A}" destId="{35A74192-FCBE-4244-AF92-C3EB1A58B1B8}" srcOrd="3" destOrd="0" presId="urn:microsoft.com/office/officeart/2008/layout/LinedList"/>
    <dgm:cxn modelId="{8E9CCC21-BC00-7D45-AA73-34A544F15543}" type="presParOf" srcId="{C731AADB-DAF4-3943-8685-430071F1D38A}" destId="{6767AAD2-4E4B-B94F-9104-FEB17734CA25}" srcOrd="4" destOrd="0" presId="urn:microsoft.com/office/officeart/2008/layout/LinedList"/>
    <dgm:cxn modelId="{987C0A93-23EB-8845-B2A4-8E47281331BC}" type="presParOf" srcId="{6767AAD2-4E4B-B94F-9104-FEB17734CA25}" destId="{C3D23A2C-D8D3-DF4B-BA33-6ECD53EAF539}" srcOrd="0" destOrd="0" presId="urn:microsoft.com/office/officeart/2008/layout/LinedList"/>
    <dgm:cxn modelId="{300438ED-172D-A146-B568-5178E795C72D}" type="presParOf" srcId="{6767AAD2-4E4B-B94F-9104-FEB17734CA25}" destId="{98E90ADE-C839-B348-B31D-7EA876FB58CC}" srcOrd="1" destOrd="0" presId="urn:microsoft.com/office/officeart/2008/layout/LinedList"/>
    <dgm:cxn modelId="{9DF85707-449B-614D-AEA7-F46FDD3F85D0}" type="presParOf" srcId="{6767AAD2-4E4B-B94F-9104-FEB17734CA25}" destId="{E164A6FA-CDF3-174A-AB03-F97871641A1E}" srcOrd="2" destOrd="0" presId="urn:microsoft.com/office/officeart/2008/layout/LinedList"/>
    <dgm:cxn modelId="{B349B84B-CA7D-7248-B299-9138D49E0691}" type="presParOf" srcId="{C731AADB-DAF4-3943-8685-430071F1D38A}" destId="{251DDD3C-E75F-C24B-8B09-F1FCA14E635E}" srcOrd="5" destOrd="0" presId="urn:microsoft.com/office/officeart/2008/layout/LinedList"/>
    <dgm:cxn modelId="{23A3FF68-340B-9443-B701-655B3F3E61B2}" type="presParOf" srcId="{C731AADB-DAF4-3943-8685-430071F1D38A}" destId="{F980265A-F06F-3F49-B0D9-7C680C2F1D0A}" srcOrd="6" destOrd="0" presId="urn:microsoft.com/office/officeart/2008/layout/LinedList"/>
    <dgm:cxn modelId="{73D468B6-9735-B944-93A7-BAF569A237FA}" type="presParOf" srcId="{C731AADB-DAF4-3943-8685-430071F1D38A}" destId="{184D567E-7385-1A41-BBB3-699FAC4555A3}" srcOrd="7" destOrd="0" presId="urn:microsoft.com/office/officeart/2008/layout/LinedList"/>
    <dgm:cxn modelId="{038E44EA-2048-024C-817F-AB5D9C19C94E}" type="presParOf" srcId="{184D567E-7385-1A41-BBB3-699FAC4555A3}" destId="{5602515B-FCA0-1A4F-84C5-BBB39EC0749A}" srcOrd="0" destOrd="0" presId="urn:microsoft.com/office/officeart/2008/layout/LinedList"/>
    <dgm:cxn modelId="{9A15BB8F-F689-5346-AD5C-03E17CF8F718}" type="presParOf" srcId="{184D567E-7385-1A41-BBB3-699FAC4555A3}" destId="{FDAD0D26-8277-7B42-8E84-496C5933D5BE}" srcOrd="1" destOrd="0" presId="urn:microsoft.com/office/officeart/2008/layout/LinedList"/>
    <dgm:cxn modelId="{5B58F81B-1E41-0A4B-9403-3B8145440048}" type="presParOf" srcId="{184D567E-7385-1A41-BBB3-699FAC4555A3}" destId="{DB5CB250-F636-B244-ABAA-8F54150AED4D}" srcOrd="2" destOrd="0" presId="urn:microsoft.com/office/officeart/2008/layout/LinedList"/>
    <dgm:cxn modelId="{DD6B7F02-2607-9C4B-8223-8F758262A4C8}" type="presParOf" srcId="{C731AADB-DAF4-3943-8685-430071F1D38A}" destId="{9550DAEF-5C8B-EE4E-BF88-EAD3C95C67BE}" srcOrd="8" destOrd="0" presId="urn:microsoft.com/office/officeart/2008/layout/LinedList"/>
    <dgm:cxn modelId="{2894865F-28F8-4E42-9E69-CB3C0054CA38}" type="presParOf" srcId="{C731AADB-DAF4-3943-8685-430071F1D38A}" destId="{7C96E3A7-5D6B-C449-A723-B6FFF7DFB024}" srcOrd="9" destOrd="0" presId="urn:microsoft.com/office/officeart/2008/layout/LinedList"/>
    <dgm:cxn modelId="{930D574A-5515-8543-A5C2-067CBCC055A3}" type="presParOf" srcId="{C731AADB-DAF4-3943-8685-430071F1D38A}" destId="{8BE93D27-7390-2841-8630-FD308BB4809B}" srcOrd="10" destOrd="0" presId="urn:microsoft.com/office/officeart/2008/layout/LinedList"/>
    <dgm:cxn modelId="{22B0D88F-02D4-E344-9DA7-B356326F4D72}" type="presParOf" srcId="{8BE93D27-7390-2841-8630-FD308BB4809B}" destId="{C34BA0FF-27E8-3D48-A6BC-AFE5623980FE}" srcOrd="0" destOrd="0" presId="urn:microsoft.com/office/officeart/2008/layout/LinedList"/>
    <dgm:cxn modelId="{E772B490-834A-464E-8AA1-702A05CCDD48}" type="presParOf" srcId="{8BE93D27-7390-2841-8630-FD308BB4809B}" destId="{113D6517-7596-7448-A2D2-92A10F3A6C2A}" srcOrd="1" destOrd="0" presId="urn:microsoft.com/office/officeart/2008/layout/LinedList"/>
    <dgm:cxn modelId="{B2D26C76-06C7-6E4E-9897-0CFD3445DFF2}" type="presParOf" srcId="{8BE93D27-7390-2841-8630-FD308BB4809B}" destId="{900ADE06-1086-2A40-AE46-C40DB4858ACB}" srcOrd="2" destOrd="0" presId="urn:microsoft.com/office/officeart/2008/layout/LinedList"/>
    <dgm:cxn modelId="{F11D786F-E18A-CF47-A2AC-9898B2EDC324}" type="presParOf" srcId="{C731AADB-DAF4-3943-8685-430071F1D38A}" destId="{23A913E0-4CCB-6340-BC8F-8FABFA90D129}" srcOrd="11" destOrd="0" presId="urn:microsoft.com/office/officeart/2008/layout/LinedList"/>
    <dgm:cxn modelId="{85A69EB1-28C9-274A-8B67-BE3578DB8E81}" type="presParOf" srcId="{C731AADB-DAF4-3943-8685-430071F1D38A}" destId="{E3DB08DD-881D-3C4E-B26D-3F05426B4847}" srcOrd="12" destOrd="0" presId="urn:microsoft.com/office/officeart/2008/layout/LinedList"/>
  </dgm:cxnLst>
  <dgm:bg>
    <a:noFill/>
  </dgm:bg>
  <dgm:whole>
    <a:ln>
      <a:solidFill>
        <a:srgbClr val="1EA2C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71A35-4BAE-3646-8745-8E1EACD5D5D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cs-CZ"/>
        </a:p>
      </dgm:t>
    </dgm:pt>
    <dgm:pt modelId="{9C9121CB-2035-0F42-BCBC-72A7ADE6AF88}">
      <dgm:prSet phldrT="[Text]"/>
      <dgm:spPr>
        <a:solidFill>
          <a:srgbClr val="50BDBC"/>
        </a:solidFill>
      </dgm:spPr>
      <dgm:t>
        <a:bodyPr/>
        <a:lstStyle/>
        <a:p>
          <a:r>
            <a:rPr lang="en-GB"/>
            <a:t>Existence of a good of a capacity greater than its owner can utilize</a:t>
          </a:r>
        </a:p>
      </dgm:t>
    </dgm:pt>
    <dgm:pt modelId="{55165509-08CE-144D-846E-61BCBD92C244}" type="parTrans" cxnId="{F400DA20-A8D7-2148-9832-BBDF4519C652}">
      <dgm:prSet/>
      <dgm:spPr/>
      <dgm:t>
        <a:bodyPr/>
        <a:lstStyle/>
        <a:p>
          <a:endParaRPr lang="cs-CZ"/>
        </a:p>
      </dgm:t>
    </dgm:pt>
    <dgm:pt modelId="{A3A8C6D4-D195-FE4C-8B96-D6E38B127518}" type="sibTrans" cxnId="{F400DA20-A8D7-2148-9832-BBDF4519C652}">
      <dgm:prSet/>
      <dgm:spPr>
        <a:solidFill>
          <a:srgbClr val="1EA2C1">
            <a:alpha val="90000"/>
          </a:srgbClr>
        </a:solidFill>
      </dgm:spPr>
      <dgm:t>
        <a:bodyPr/>
        <a:lstStyle/>
        <a:p>
          <a:endParaRPr lang="cs-CZ"/>
        </a:p>
      </dgm:t>
    </dgm:pt>
    <dgm:pt modelId="{3394A9ED-F475-F34A-94D6-4E680FA18997}">
      <dgm:prSet phldrT="[Text]"/>
      <dgm:spPr>
        <a:solidFill>
          <a:srgbClr val="52C1BE"/>
        </a:solidFill>
      </dgm:spPr>
      <dgm:t>
        <a:bodyPr/>
        <a:lstStyle/>
        <a:p>
          <a:r>
            <a:rPr lang="en-GB"/>
            <a:t>Willingness to provide the good or service to another user</a:t>
          </a:r>
        </a:p>
      </dgm:t>
    </dgm:pt>
    <dgm:pt modelId="{50E575AD-24C5-E947-AD22-F3E4A58C3F7B}" type="parTrans" cxnId="{BDC4F3D4-2DA6-B141-9608-08EBF07E3902}">
      <dgm:prSet/>
      <dgm:spPr/>
      <dgm:t>
        <a:bodyPr/>
        <a:lstStyle/>
        <a:p>
          <a:endParaRPr lang="cs-CZ"/>
        </a:p>
      </dgm:t>
    </dgm:pt>
    <dgm:pt modelId="{0746E736-A3F3-9E48-8F15-1DA2BF4BC204}" type="sibTrans" cxnId="{BDC4F3D4-2DA6-B141-9608-08EBF07E3902}">
      <dgm:prSet/>
      <dgm:spPr>
        <a:solidFill>
          <a:srgbClr val="1EA2C1">
            <a:alpha val="90000"/>
          </a:srgbClr>
        </a:solidFill>
      </dgm:spPr>
      <dgm:t>
        <a:bodyPr/>
        <a:lstStyle/>
        <a:p>
          <a:endParaRPr lang="cs-CZ"/>
        </a:p>
      </dgm:t>
    </dgm:pt>
    <dgm:pt modelId="{8E30C7F5-84A2-A040-8ECF-544A284C0CB9}">
      <dgm:prSet phldrT="[Text]"/>
      <dgm:spPr>
        <a:solidFill>
          <a:srgbClr val="56C8BE"/>
        </a:solidFill>
      </dgm:spPr>
      <dgm:t>
        <a:bodyPr/>
        <a:lstStyle/>
        <a:p>
          <a:r>
            <a:rPr lang="en-GB"/>
            <a:t>Existence of an entity interested in using the good or service (free of charge or against payment)</a:t>
          </a:r>
        </a:p>
      </dgm:t>
    </dgm:pt>
    <dgm:pt modelId="{47BD466C-88D3-6948-AC3F-2700E49143B2}" type="parTrans" cxnId="{883455D6-1E35-F444-BEB9-9DEC537C30D2}">
      <dgm:prSet/>
      <dgm:spPr/>
      <dgm:t>
        <a:bodyPr/>
        <a:lstStyle/>
        <a:p>
          <a:endParaRPr lang="cs-CZ"/>
        </a:p>
      </dgm:t>
    </dgm:pt>
    <dgm:pt modelId="{C97B076A-9418-124D-8A4D-2EE20A711F22}" type="sibTrans" cxnId="{883455D6-1E35-F444-BEB9-9DEC537C30D2}">
      <dgm:prSet/>
      <dgm:spPr/>
      <dgm:t>
        <a:bodyPr/>
        <a:lstStyle/>
        <a:p>
          <a:endParaRPr lang="cs-CZ"/>
        </a:p>
      </dgm:t>
    </dgm:pt>
    <dgm:pt modelId="{5CEB0E60-504D-CE49-B169-29E0A28DB7B6}" type="pres">
      <dgm:prSet presAssocID="{9B271A35-4BAE-3646-8745-8E1EACD5D5DD}" presName="outerComposite" presStyleCnt="0">
        <dgm:presLayoutVars>
          <dgm:chMax val="5"/>
          <dgm:dir/>
          <dgm:resizeHandles val="exact"/>
        </dgm:presLayoutVars>
      </dgm:prSet>
      <dgm:spPr/>
    </dgm:pt>
    <dgm:pt modelId="{8F6AEFFD-C0BB-114B-B94E-5C8E05CF3AD2}" type="pres">
      <dgm:prSet presAssocID="{9B271A35-4BAE-3646-8745-8E1EACD5D5DD}" presName="dummyMaxCanvas" presStyleCnt="0">
        <dgm:presLayoutVars/>
      </dgm:prSet>
      <dgm:spPr/>
    </dgm:pt>
    <dgm:pt modelId="{0AA2E1C2-98F5-EC48-8A08-255F91817599}" type="pres">
      <dgm:prSet presAssocID="{9B271A35-4BAE-3646-8745-8E1EACD5D5DD}" presName="ThreeNodes_1" presStyleLbl="node1" presStyleIdx="0" presStyleCnt="3">
        <dgm:presLayoutVars>
          <dgm:bulletEnabled val="1"/>
        </dgm:presLayoutVars>
      </dgm:prSet>
      <dgm:spPr/>
    </dgm:pt>
    <dgm:pt modelId="{2122BDE3-8A62-8740-B843-1D36472F7EBB}" type="pres">
      <dgm:prSet presAssocID="{9B271A35-4BAE-3646-8745-8E1EACD5D5DD}" presName="ThreeNodes_2" presStyleLbl="node1" presStyleIdx="1" presStyleCnt="3">
        <dgm:presLayoutVars>
          <dgm:bulletEnabled val="1"/>
        </dgm:presLayoutVars>
      </dgm:prSet>
      <dgm:spPr/>
    </dgm:pt>
    <dgm:pt modelId="{1CAE22EE-BFC2-5548-AEC6-96670C0FBE00}" type="pres">
      <dgm:prSet presAssocID="{9B271A35-4BAE-3646-8745-8E1EACD5D5DD}" presName="ThreeNodes_3" presStyleLbl="node1" presStyleIdx="2" presStyleCnt="3">
        <dgm:presLayoutVars>
          <dgm:bulletEnabled val="1"/>
        </dgm:presLayoutVars>
      </dgm:prSet>
      <dgm:spPr/>
    </dgm:pt>
    <dgm:pt modelId="{77790A62-C9E8-FD48-A204-5FA3CF37838A}" type="pres">
      <dgm:prSet presAssocID="{9B271A35-4BAE-3646-8745-8E1EACD5D5DD}" presName="ThreeConn_1-2" presStyleLbl="fgAccFollowNode1" presStyleIdx="0" presStyleCnt="2">
        <dgm:presLayoutVars>
          <dgm:bulletEnabled val="1"/>
        </dgm:presLayoutVars>
      </dgm:prSet>
      <dgm:spPr/>
    </dgm:pt>
    <dgm:pt modelId="{A1D65591-2FD9-674C-B1A2-5889556B04EB}" type="pres">
      <dgm:prSet presAssocID="{9B271A35-4BAE-3646-8745-8E1EACD5D5DD}" presName="ThreeConn_2-3" presStyleLbl="fgAccFollowNode1" presStyleIdx="1" presStyleCnt="2">
        <dgm:presLayoutVars>
          <dgm:bulletEnabled val="1"/>
        </dgm:presLayoutVars>
      </dgm:prSet>
      <dgm:spPr/>
    </dgm:pt>
    <dgm:pt modelId="{92030E54-952D-784A-8B20-D22695855BFD}" type="pres">
      <dgm:prSet presAssocID="{9B271A35-4BAE-3646-8745-8E1EACD5D5DD}" presName="ThreeNodes_1_text" presStyleLbl="node1" presStyleIdx="2" presStyleCnt="3">
        <dgm:presLayoutVars>
          <dgm:bulletEnabled val="1"/>
        </dgm:presLayoutVars>
      </dgm:prSet>
      <dgm:spPr/>
    </dgm:pt>
    <dgm:pt modelId="{A1038409-2E24-3D40-8F91-220F2C0DFF3D}" type="pres">
      <dgm:prSet presAssocID="{9B271A35-4BAE-3646-8745-8E1EACD5D5DD}" presName="ThreeNodes_2_text" presStyleLbl="node1" presStyleIdx="2" presStyleCnt="3">
        <dgm:presLayoutVars>
          <dgm:bulletEnabled val="1"/>
        </dgm:presLayoutVars>
      </dgm:prSet>
      <dgm:spPr/>
    </dgm:pt>
    <dgm:pt modelId="{DC4114D5-B70C-4748-B9E5-E5E0644D1135}" type="pres">
      <dgm:prSet presAssocID="{9B271A35-4BAE-3646-8745-8E1EACD5D5DD}" presName="ThreeNodes_3_text" presStyleLbl="node1" presStyleIdx="2" presStyleCnt="3">
        <dgm:presLayoutVars>
          <dgm:bulletEnabled val="1"/>
        </dgm:presLayoutVars>
      </dgm:prSet>
      <dgm:spPr/>
    </dgm:pt>
  </dgm:ptLst>
  <dgm:cxnLst>
    <dgm:cxn modelId="{AF4E4A00-0760-2E49-9C33-CCBA71BA7B24}" type="presOf" srcId="{3394A9ED-F475-F34A-94D6-4E680FA18997}" destId="{A1038409-2E24-3D40-8F91-220F2C0DFF3D}" srcOrd="1" destOrd="0" presId="urn:microsoft.com/office/officeart/2005/8/layout/vProcess5"/>
    <dgm:cxn modelId="{ED52D50A-9026-5143-8FA6-D078C4B013B5}" type="presOf" srcId="{3394A9ED-F475-F34A-94D6-4E680FA18997}" destId="{2122BDE3-8A62-8740-B843-1D36472F7EBB}" srcOrd="0" destOrd="0" presId="urn:microsoft.com/office/officeart/2005/8/layout/vProcess5"/>
    <dgm:cxn modelId="{AF01A30E-F681-8F48-8732-9B8DFFC2EA30}" type="presOf" srcId="{8E30C7F5-84A2-A040-8ECF-544A284C0CB9}" destId="{DC4114D5-B70C-4748-B9E5-E5E0644D1135}" srcOrd="1" destOrd="0" presId="urn:microsoft.com/office/officeart/2005/8/layout/vProcess5"/>
    <dgm:cxn modelId="{F400DA20-A8D7-2148-9832-BBDF4519C652}" srcId="{9B271A35-4BAE-3646-8745-8E1EACD5D5DD}" destId="{9C9121CB-2035-0F42-BCBC-72A7ADE6AF88}" srcOrd="0" destOrd="0" parTransId="{55165509-08CE-144D-846E-61BCBD92C244}" sibTransId="{A3A8C6D4-D195-FE4C-8B96-D6E38B127518}"/>
    <dgm:cxn modelId="{0552733B-55D4-DA43-957F-0049F343D514}" type="presOf" srcId="{9C9121CB-2035-0F42-BCBC-72A7ADE6AF88}" destId="{0AA2E1C2-98F5-EC48-8A08-255F91817599}" srcOrd="0" destOrd="0" presId="urn:microsoft.com/office/officeart/2005/8/layout/vProcess5"/>
    <dgm:cxn modelId="{D12A485D-9ED1-0A4D-A245-E2EEB0190F48}" type="presOf" srcId="{A3A8C6D4-D195-FE4C-8B96-D6E38B127518}" destId="{77790A62-C9E8-FD48-A204-5FA3CF37838A}" srcOrd="0" destOrd="0" presId="urn:microsoft.com/office/officeart/2005/8/layout/vProcess5"/>
    <dgm:cxn modelId="{2C2AF66A-26D4-FD42-B19A-AAFF11AFEC72}" type="presOf" srcId="{0746E736-A3F3-9E48-8F15-1DA2BF4BC204}" destId="{A1D65591-2FD9-674C-B1A2-5889556B04EB}" srcOrd="0" destOrd="0" presId="urn:microsoft.com/office/officeart/2005/8/layout/vProcess5"/>
    <dgm:cxn modelId="{4DE3A359-001B-D54A-B72C-975DB8A50739}" type="presOf" srcId="{9C9121CB-2035-0F42-BCBC-72A7ADE6AF88}" destId="{92030E54-952D-784A-8B20-D22695855BFD}" srcOrd="1" destOrd="0" presId="urn:microsoft.com/office/officeart/2005/8/layout/vProcess5"/>
    <dgm:cxn modelId="{F8D56182-D3CF-3941-AE1D-98045FBD61F7}" type="presOf" srcId="{9B271A35-4BAE-3646-8745-8E1EACD5D5DD}" destId="{5CEB0E60-504D-CE49-B169-29E0A28DB7B6}" srcOrd="0" destOrd="0" presId="urn:microsoft.com/office/officeart/2005/8/layout/vProcess5"/>
    <dgm:cxn modelId="{0E2DDBD1-871E-0940-9381-070ECDA613DE}" type="presOf" srcId="{8E30C7F5-84A2-A040-8ECF-544A284C0CB9}" destId="{1CAE22EE-BFC2-5548-AEC6-96670C0FBE00}" srcOrd="0" destOrd="0" presId="urn:microsoft.com/office/officeart/2005/8/layout/vProcess5"/>
    <dgm:cxn modelId="{BDC4F3D4-2DA6-B141-9608-08EBF07E3902}" srcId="{9B271A35-4BAE-3646-8745-8E1EACD5D5DD}" destId="{3394A9ED-F475-F34A-94D6-4E680FA18997}" srcOrd="1" destOrd="0" parTransId="{50E575AD-24C5-E947-AD22-F3E4A58C3F7B}" sibTransId="{0746E736-A3F3-9E48-8F15-1DA2BF4BC204}"/>
    <dgm:cxn modelId="{883455D6-1E35-F444-BEB9-9DEC537C30D2}" srcId="{9B271A35-4BAE-3646-8745-8E1EACD5D5DD}" destId="{8E30C7F5-84A2-A040-8ECF-544A284C0CB9}" srcOrd="2" destOrd="0" parTransId="{47BD466C-88D3-6948-AC3F-2700E49143B2}" sibTransId="{C97B076A-9418-124D-8A4D-2EE20A711F22}"/>
    <dgm:cxn modelId="{A3B7213A-F298-4F4B-B6D6-1D0A63239E16}" type="presParOf" srcId="{5CEB0E60-504D-CE49-B169-29E0A28DB7B6}" destId="{8F6AEFFD-C0BB-114B-B94E-5C8E05CF3AD2}" srcOrd="0" destOrd="0" presId="urn:microsoft.com/office/officeart/2005/8/layout/vProcess5"/>
    <dgm:cxn modelId="{7117D6A0-18C0-F548-9AE3-57850507D62A}" type="presParOf" srcId="{5CEB0E60-504D-CE49-B169-29E0A28DB7B6}" destId="{0AA2E1C2-98F5-EC48-8A08-255F91817599}" srcOrd="1" destOrd="0" presId="urn:microsoft.com/office/officeart/2005/8/layout/vProcess5"/>
    <dgm:cxn modelId="{42ABD3FD-7A13-B843-A16B-4AC9A29844D2}" type="presParOf" srcId="{5CEB0E60-504D-CE49-B169-29E0A28DB7B6}" destId="{2122BDE3-8A62-8740-B843-1D36472F7EBB}" srcOrd="2" destOrd="0" presId="urn:microsoft.com/office/officeart/2005/8/layout/vProcess5"/>
    <dgm:cxn modelId="{00992937-6A80-BF46-A68C-EAAFFEB53F0D}" type="presParOf" srcId="{5CEB0E60-504D-CE49-B169-29E0A28DB7B6}" destId="{1CAE22EE-BFC2-5548-AEC6-96670C0FBE00}" srcOrd="3" destOrd="0" presId="urn:microsoft.com/office/officeart/2005/8/layout/vProcess5"/>
    <dgm:cxn modelId="{5F4430B0-4139-BA41-9915-8EF33785D624}" type="presParOf" srcId="{5CEB0E60-504D-CE49-B169-29E0A28DB7B6}" destId="{77790A62-C9E8-FD48-A204-5FA3CF37838A}" srcOrd="4" destOrd="0" presId="urn:microsoft.com/office/officeart/2005/8/layout/vProcess5"/>
    <dgm:cxn modelId="{41CA83E6-16C8-5441-A46B-1D08139F9BE3}" type="presParOf" srcId="{5CEB0E60-504D-CE49-B169-29E0A28DB7B6}" destId="{A1D65591-2FD9-674C-B1A2-5889556B04EB}" srcOrd="5" destOrd="0" presId="urn:microsoft.com/office/officeart/2005/8/layout/vProcess5"/>
    <dgm:cxn modelId="{2617FBBD-D860-3645-8AA4-504761B0DF59}" type="presParOf" srcId="{5CEB0E60-504D-CE49-B169-29E0A28DB7B6}" destId="{92030E54-952D-784A-8B20-D22695855BFD}" srcOrd="6" destOrd="0" presId="urn:microsoft.com/office/officeart/2005/8/layout/vProcess5"/>
    <dgm:cxn modelId="{5D7410A6-FC04-424B-A256-0476CB72D71D}" type="presParOf" srcId="{5CEB0E60-504D-CE49-B169-29E0A28DB7B6}" destId="{A1038409-2E24-3D40-8F91-220F2C0DFF3D}" srcOrd="7" destOrd="0" presId="urn:microsoft.com/office/officeart/2005/8/layout/vProcess5"/>
    <dgm:cxn modelId="{59A7BC82-AFEF-C84C-930B-3A78FA003AD3}" type="presParOf" srcId="{5CEB0E60-504D-CE49-B169-29E0A28DB7B6}" destId="{DC4114D5-B70C-4748-B9E5-E5E0644D113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4CB208-7B6B-B84B-8178-11AF81E79EB8}"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cs-CZ"/>
        </a:p>
      </dgm:t>
    </dgm:pt>
    <dgm:pt modelId="{635E6D30-4315-1B4E-86C1-3614DB46A968}">
      <dgm:prSet phldrT="[Text]" custT="1"/>
      <dgm:spPr>
        <a:solidFill>
          <a:srgbClr val="50BDBC"/>
        </a:solidFill>
      </dgm:spPr>
      <dgm:t>
        <a:bodyPr/>
        <a:lstStyle/>
        <a:p>
          <a:r>
            <a:rPr lang="en-GB" sz="2000"/>
            <a:t>Micromobility = transport within a city over short distances using small emission-free vehicles, such as bicycles, scooters, skateboards, etc.</a:t>
          </a:r>
        </a:p>
      </dgm:t>
    </dgm:pt>
    <dgm:pt modelId="{870BF591-2D7F-0F42-A08F-152754616BFB}" type="parTrans" cxnId="{8138DC36-3841-D746-AC74-0F6E20E3227D}">
      <dgm:prSet/>
      <dgm:spPr/>
      <dgm:t>
        <a:bodyPr/>
        <a:lstStyle/>
        <a:p>
          <a:endParaRPr lang="cs-CZ"/>
        </a:p>
      </dgm:t>
    </dgm:pt>
    <dgm:pt modelId="{60250DFC-62C0-E04E-82CA-DC609DFF1C1F}" type="sibTrans" cxnId="{8138DC36-3841-D746-AC74-0F6E20E3227D}">
      <dgm:prSet/>
      <dgm:spPr/>
      <dgm:t>
        <a:bodyPr/>
        <a:lstStyle/>
        <a:p>
          <a:endParaRPr lang="cs-CZ"/>
        </a:p>
      </dgm:t>
    </dgm:pt>
    <dgm:pt modelId="{6BBF5261-D836-0D40-B02E-69572ECECB8B}" type="pres">
      <dgm:prSet presAssocID="{734CB208-7B6B-B84B-8178-11AF81E79EB8}" presName="diagram" presStyleCnt="0">
        <dgm:presLayoutVars>
          <dgm:dir/>
          <dgm:resizeHandles val="exact"/>
        </dgm:presLayoutVars>
      </dgm:prSet>
      <dgm:spPr/>
    </dgm:pt>
    <dgm:pt modelId="{96CE1E90-BE9A-D84D-8742-04BA316532D2}" type="pres">
      <dgm:prSet presAssocID="{635E6D30-4315-1B4E-86C1-3614DB46A968}" presName="node" presStyleLbl="node1" presStyleIdx="0" presStyleCnt="1" custScaleX="353713" custLinFactNeighborX="-65572" custLinFactNeighborY="14101">
        <dgm:presLayoutVars>
          <dgm:bulletEnabled val="1"/>
        </dgm:presLayoutVars>
      </dgm:prSet>
      <dgm:spPr/>
    </dgm:pt>
  </dgm:ptLst>
  <dgm:cxnLst>
    <dgm:cxn modelId="{8138DC36-3841-D746-AC74-0F6E20E3227D}" srcId="{734CB208-7B6B-B84B-8178-11AF81E79EB8}" destId="{635E6D30-4315-1B4E-86C1-3614DB46A968}" srcOrd="0" destOrd="0" parTransId="{870BF591-2D7F-0F42-A08F-152754616BFB}" sibTransId="{60250DFC-62C0-E04E-82CA-DC609DFF1C1F}"/>
    <dgm:cxn modelId="{AD1D6599-B54A-AE45-9C07-CF0AC1650297}" type="presOf" srcId="{635E6D30-4315-1B4E-86C1-3614DB46A968}" destId="{96CE1E90-BE9A-D84D-8742-04BA316532D2}" srcOrd="0" destOrd="0" presId="urn:microsoft.com/office/officeart/2005/8/layout/default"/>
    <dgm:cxn modelId="{CFDCA1C3-D0BD-B442-B44F-1F4450C65F83}" type="presOf" srcId="{734CB208-7B6B-B84B-8178-11AF81E79EB8}" destId="{6BBF5261-D836-0D40-B02E-69572ECECB8B}" srcOrd="0" destOrd="0" presId="urn:microsoft.com/office/officeart/2005/8/layout/default"/>
    <dgm:cxn modelId="{63B558C4-B4D7-284B-8866-742B01AE0D5C}" type="presParOf" srcId="{6BBF5261-D836-0D40-B02E-69572ECECB8B}" destId="{96CE1E90-BE9A-D84D-8742-04BA316532D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6B789-1976-BC42-8BA3-FEBCC4051354}">
      <dsp:nvSpPr>
        <dsp:cNvPr id="0" name=""/>
        <dsp:cNvSpPr/>
      </dsp:nvSpPr>
      <dsp:spPr>
        <a:xfrm>
          <a:off x="0" y="1966"/>
          <a:ext cx="114763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07C46CA-FB03-5142-B6D5-9C09F091C528}">
      <dsp:nvSpPr>
        <dsp:cNvPr id="0" name=""/>
        <dsp:cNvSpPr/>
      </dsp:nvSpPr>
      <dsp:spPr>
        <a:xfrm>
          <a:off x="0" y="1966"/>
          <a:ext cx="3408587" cy="402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GB" sz="2000" kern="1200">
              <a:solidFill>
                <a:schemeClr val="tx1">
                  <a:lumMod val="65000"/>
                  <a:lumOff val="35000"/>
                </a:schemeClr>
              </a:solidFill>
              <a:latin typeface="Lora" pitchFamily="2" charset="-18"/>
              <a:ea typeface="+mn-ea"/>
              <a:cs typeface="+mn-cs"/>
            </a:rPr>
            <a:t>Authors do not agree on a unified definition</a:t>
          </a:r>
        </a:p>
      </dsp:txBody>
      <dsp:txXfrm>
        <a:off x="0" y="1966"/>
        <a:ext cx="3408587" cy="4024227"/>
      </dsp:txXfrm>
    </dsp:sp>
    <dsp:sp modelId="{17E0D8CE-0E66-F24C-8099-3B7271ADEB28}">
      <dsp:nvSpPr>
        <dsp:cNvPr id="0" name=""/>
        <dsp:cNvSpPr/>
      </dsp:nvSpPr>
      <dsp:spPr>
        <a:xfrm>
          <a:off x="3559719" y="46915"/>
          <a:ext cx="7909234" cy="89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kern="1200">
              <a:solidFill>
                <a:schemeClr val="tx1">
                  <a:lumMod val="65000"/>
                  <a:lumOff val="35000"/>
                </a:schemeClr>
              </a:solidFill>
              <a:latin typeface="Lora" pitchFamily="2" charset="-18"/>
              <a:ea typeface="+mn-ea"/>
              <a:cs typeface="+mn-cs"/>
            </a:rPr>
            <a:t>Online platform aimed at providing easier access to certain services and resources (Wosskow, 2014)</a:t>
          </a:r>
        </a:p>
      </dsp:txBody>
      <dsp:txXfrm>
        <a:off x="3559719" y="46915"/>
        <a:ext cx="7909234" cy="898966"/>
      </dsp:txXfrm>
    </dsp:sp>
    <dsp:sp modelId="{D1C6F660-27FE-2843-B846-F79DEB6252B2}">
      <dsp:nvSpPr>
        <dsp:cNvPr id="0" name=""/>
        <dsp:cNvSpPr/>
      </dsp:nvSpPr>
      <dsp:spPr>
        <a:xfrm>
          <a:off x="3408587" y="945881"/>
          <a:ext cx="80603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8E90ADE-C839-B348-B31D-7EA876FB58CC}">
      <dsp:nvSpPr>
        <dsp:cNvPr id="0" name=""/>
        <dsp:cNvSpPr/>
      </dsp:nvSpPr>
      <dsp:spPr>
        <a:xfrm>
          <a:off x="3559719" y="990830"/>
          <a:ext cx="7909234" cy="89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kern="1200">
              <a:solidFill>
                <a:schemeClr val="tx1">
                  <a:lumMod val="65000"/>
                  <a:lumOff val="35000"/>
                </a:schemeClr>
              </a:solidFill>
              <a:latin typeface="Lora" pitchFamily="2" charset="-18"/>
              <a:ea typeface="+mn-ea"/>
              <a:cs typeface="+mn-cs"/>
            </a:rPr>
            <a:t>Concept of sharing unused things free of charge or for a charge to others (Botsman, 2015)</a:t>
          </a:r>
        </a:p>
      </dsp:txBody>
      <dsp:txXfrm>
        <a:off x="3559719" y="990830"/>
        <a:ext cx="7909234" cy="898966"/>
      </dsp:txXfrm>
    </dsp:sp>
    <dsp:sp modelId="{251DDD3C-E75F-C24B-8B09-F1FCA14E635E}">
      <dsp:nvSpPr>
        <dsp:cNvPr id="0" name=""/>
        <dsp:cNvSpPr/>
      </dsp:nvSpPr>
      <dsp:spPr>
        <a:xfrm>
          <a:off x="3408587" y="1889797"/>
          <a:ext cx="80603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DAD0D26-8277-7B42-8E84-496C5933D5BE}">
      <dsp:nvSpPr>
        <dsp:cNvPr id="0" name=""/>
        <dsp:cNvSpPr/>
      </dsp:nvSpPr>
      <dsp:spPr>
        <a:xfrm>
          <a:off x="3559719" y="1934745"/>
          <a:ext cx="7909234" cy="89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kern="1200">
              <a:solidFill>
                <a:schemeClr val="tx1">
                  <a:lumMod val="65000"/>
                  <a:lumOff val="35000"/>
                </a:schemeClr>
              </a:solidFill>
              <a:latin typeface="Lora" pitchFamily="2" charset="-18"/>
              <a:ea typeface="+mn-ea"/>
              <a:cs typeface="+mn-cs"/>
            </a:rPr>
            <a:t>Sharing of common goods by various users, who contribute financial payments to their financing by the owner (Vorlíček, 2016)</a:t>
          </a:r>
        </a:p>
      </dsp:txBody>
      <dsp:txXfrm>
        <a:off x="3559719" y="1934745"/>
        <a:ext cx="7909234" cy="898966"/>
      </dsp:txXfrm>
    </dsp:sp>
    <dsp:sp modelId="{9550DAEF-5C8B-EE4E-BF88-EAD3C95C67BE}">
      <dsp:nvSpPr>
        <dsp:cNvPr id="0" name=""/>
        <dsp:cNvSpPr/>
      </dsp:nvSpPr>
      <dsp:spPr>
        <a:xfrm>
          <a:off x="3408587" y="2833712"/>
          <a:ext cx="80603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13D6517-7596-7448-A2D2-92A10F3A6C2A}">
      <dsp:nvSpPr>
        <dsp:cNvPr id="0" name=""/>
        <dsp:cNvSpPr/>
      </dsp:nvSpPr>
      <dsp:spPr>
        <a:xfrm>
          <a:off x="3559719" y="2878660"/>
          <a:ext cx="7909234" cy="110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914400" rtl="0" eaLnBrk="1" latinLnBrk="0" hangingPunct="1">
            <a:lnSpc>
              <a:spcPct val="90000"/>
            </a:lnSpc>
            <a:spcBef>
              <a:spcPct val="0"/>
            </a:spcBef>
            <a:spcAft>
              <a:spcPct val="35000"/>
            </a:spcAft>
            <a:buFont typeface="Arial" panose="020B0604020202020204" pitchFamily="34" charset="0"/>
            <a:buNone/>
          </a:pPr>
          <a:r>
            <a:rPr lang="en-GB" sz="2000" kern="1200">
              <a:solidFill>
                <a:schemeClr val="tx1">
                  <a:lumMod val="65000"/>
                  <a:lumOff val="35000"/>
                </a:schemeClr>
              </a:solidFill>
              <a:latin typeface="Lora" pitchFamily="2" charset="-18"/>
              <a:ea typeface="+mn-ea"/>
              <a:cs typeface="+mn-cs"/>
            </a:rPr>
            <a:t>preference of access to durable goods and production factors using digital platforms rather than ownership of such goods and production factors (Deloitte, 2017)</a:t>
          </a:r>
        </a:p>
      </dsp:txBody>
      <dsp:txXfrm>
        <a:off x="3559719" y="2878660"/>
        <a:ext cx="7909234" cy="1100047"/>
      </dsp:txXfrm>
    </dsp:sp>
    <dsp:sp modelId="{23A913E0-4CCB-6340-BC8F-8FABFA90D129}">
      <dsp:nvSpPr>
        <dsp:cNvPr id="0" name=""/>
        <dsp:cNvSpPr/>
      </dsp:nvSpPr>
      <dsp:spPr>
        <a:xfrm>
          <a:off x="3408587" y="3978708"/>
          <a:ext cx="80603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2E1C2-98F5-EC48-8A08-255F91817599}">
      <dsp:nvSpPr>
        <dsp:cNvPr id="0" name=""/>
        <dsp:cNvSpPr/>
      </dsp:nvSpPr>
      <dsp:spPr>
        <a:xfrm>
          <a:off x="0" y="0"/>
          <a:ext cx="7703312" cy="819761"/>
        </a:xfrm>
        <a:prstGeom prst="roundRect">
          <a:avLst>
            <a:gd name="adj" fmla="val 10000"/>
          </a:avLst>
        </a:prstGeom>
        <a:solidFill>
          <a:srgbClr val="50B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Existence of a good of a capacity greater than its owner can utilize</a:t>
          </a:r>
        </a:p>
      </dsp:txBody>
      <dsp:txXfrm>
        <a:off x="24010" y="24010"/>
        <a:ext cx="6818725" cy="771741"/>
      </dsp:txXfrm>
    </dsp:sp>
    <dsp:sp modelId="{2122BDE3-8A62-8740-B843-1D36472F7EBB}">
      <dsp:nvSpPr>
        <dsp:cNvPr id="0" name=""/>
        <dsp:cNvSpPr/>
      </dsp:nvSpPr>
      <dsp:spPr>
        <a:xfrm>
          <a:off x="679703" y="956388"/>
          <a:ext cx="7703312" cy="819761"/>
        </a:xfrm>
        <a:prstGeom prst="roundRect">
          <a:avLst>
            <a:gd name="adj" fmla="val 10000"/>
          </a:avLst>
        </a:prstGeom>
        <a:solidFill>
          <a:srgbClr val="52C1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Willingness to provide the good or service to another user</a:t>
          </a:r>
        </a:p>
      </dsp:txBody>
      <dsp:txXfrm>
        <a:off x="703713" y="980398"/>
        <a:ext cx="6442742" cy="771741"/>
      </dsp:txXfrm>
    </dsp:sp>
    <dsp:sp modelId="{1CAE22EE-BFC2-5548-AEC6-96670C0FBE00}">
      <dsp:nvSpPr>
        <dsp:cNvPr id="0" name=""/>
        <dsp:cNvSpPr/>
      </dsp:nvSpPr>
      <dsp:spPr>
        <a:xfrm>
          <a:off x="1359407" y="1912777"/>
          <a:ext cx="7703312" cy="819761"/>
        </a:xfrm>
        <a:prstGeom prst="roundRect">
          <a:avLst>
            <a:gd name="adj" fmla="val 10000"/>
          </a:avLst>
        </a:prstGeom>
        <a:solidFill>
          <a:srgbClr val="56C8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Existence of an entity interested in using the good or service (free of charge or against payment)</a:t>
          </a:r>
        </a:p>
      </dsp:txBody>
      <dsp:txXfrm>
        <a:off x="1383417" y="1936787"/>
        <a:ext cx="6442742" cy="771741"/>
      </dsp:txXfrm>
    </dsp:sp>
    <dsp:sp modelId="{77790A62-C9E8-FD48-A204-5FA3CF37838A}">
      <dsp:nvSpPr>
        <dsp:cNvPr id="0" name=""/>
        <dsp:cNvSpPr/>
      </dsp:nvSpPr>
      <dsp:spPr>
        <a:xfrm>
          <a:off x="7170466" y="621652"/>
          <a:ext cx="532845" cy="532845"/>
        </a:xfrm>
        <a:prstGeom prst="downArrow">
          <a:avLst>
            <a:gd name="adj1" fmla="val 55000"/>
            <a:gd name="adj2" fmla="val 45000"/>
          </a:avLst>
        </a:prstGeom>
        <a:solidFill>
          <a:srgbClr val="1EA2C1">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cs-CZ" sz="2400" kern="1200"/>
        </a:p>
      </dsp:txBody>
      <dsp:txXfrm>
        <a:off x="7290356" y="621652"/>
        <a:ext cx="293065" cy="400966"/>
      </dsp:txXfrm>
    </dsp:sp>
    <dsp:sp modelId="{A1D65591-2FD9-674C-B1A2-5889556B04EB}">
      <dsp:nvSpPr>
        <dsp:cNvPr id="0" name=""/>
        <dsp:cNvSpPr/>
      </dsp:nvSpPr>
      <dsp:spPr>
        <a:xfrm>
          <a:off x="7850170" y="1572576"/>
          <a:ext cx="532845" cy="532845"/>
        </a:xfrm>
        <a:prstGeom prst="downArrow">
          <a:avLst>
            <a:gd name="adj1" fmla="val 55000"/>
            <a:gd name="adj2" fmla="val 45000"/>
          </a:avLst>
        </a:prstGeom>
        <a:solidFill>
          <a:srgbClr val="1EA2C1">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cs-CZ" sz="2400" kern="1200"/>
        </a:p>
      </dsp:txBody>
      <dsp:txXfrm>
        <a:off x="7970060" y="1572576"/>
        <a:ext cx="293065" cy="400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E1E90-BE9A-D84D-8742-04BA316532D2}">
      <dsp:nvSpPr>
        <dsp:cNvPr id="0" name=""/>
        <dsp:cNvSpPr/>
      </dsp:nvSpPr>
      <dsp:spPr>
        <a:xfrm>
          <a:off x="0" y="737"/>
          <a:ext cx="7403683" cy="1255879"/>
        </a:xfrm>
        <a:prstGeom prst="rect">
          <a:avLst/>
        </a:prstGeom>
        <a:solidFill>
          <a:srgbClr val="50B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Micromobility = transport within a city over short distances using small emission-free vehicles, such as bicycles, scooters, skateboards, etc.</a:t>
          </a:r>
        </a:p>
      </dsp:txBody>
      <dsp:txXfrm>
        <a:off x="0" y="737"/>
        <a:ext cx="7403683" cy="12558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48683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45416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324596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428230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63617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597422-3587-41E8-B69A-AC744C47F59C}" type="datetimeFigureOut">
              <a:rPr lang="cs-CZ" smtClean="0"/>
              <a:t>10.03.2022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22588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597422-3587-41E8-B69A-AC744C47F59C}" type="datetimeFigureOut">
              <a:rPr lang="cs-CZ" smtClean="0"/>
              <a:t>10.03.2022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89728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597422-3587-41E8-B69A-AC744C47F59C}" type="datetimeFigureOut">
              <a:rPr lang="cs-CZ" smtClean="0"/>
              <a:t>10.03.2022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344595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597422-3587-41E8-B69A-AC744C47F59C}" type="datetimeFigureOut">
              <a:rPr lang="cs-CZ" smtClean="0"/>
              <a:t>10.03.2022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83154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597422-3587-41E8-B69A-AC744C47F59C}" type="datetimeFigureOut">
              <a:rPr lang="cs-CZ" smtClean="0"/>
              <a:t>10.03.2022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4879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597422-3587-41E8-B69A-AC744C47F59C}" type="datetimeFigureOut">
              <a:rPr lang="cs-CZ" smtClean="0"/>
              <a:t>10.03.2022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28970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865A0-C6C3-4F59-AA1C-33A7F75F5649}" type="slidenum">
              <a:rPr lang="cs-CZ" smtClean="0"/>
              <a:t>‹#›</a:t>
            </a:fld>
            <a:endParaRPr lang="cs-CZ"/>
          </a:p>
        </p:txBody>
      </p:sp>
    </p:spTree>
    <p:extLst>
      <p:ext uri="{BB962C8B-B14F-4D97-AF65-F5344CB8AC3E}">
        <p14:creationId xmlns:p14="http://schemas.microsoft.com/office/powerpoint/2010/main" val="293033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3.tiff"/><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2.tiff"/><Relationship Id="rId5" Type="http://schemas.microsoft.com/office/2007/relationships/hdphoto" Target="../media/hdphoto1.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mediaguruwebapp.azurewebsites.net/media/1938/deloitte-studie-sd%C3%ADlen%C3%A1-ekonomika.pdf" TargetMode="External"/><Relationship Id="rId2" Type="http://schemas.openxmlformats.org/officeDocument/2006/relationships/hyperlink" Target="http://ceskycarsharing.cz" TargetMode="Externa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hyperlink" Target="https://www.vspp.cz/wp-content/uploads/2017/05/zprava.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mobilita-ieep.cz/"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mobilita-ieep.cz/"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
            <a:ext cx="12192000" cy="1458163"/>
          </a:xfrm>
          <a:prstGeom prst="rect">
            <a:avLst/>
          </a:prstGeom>
        </p:spPr>
      </p:pic>
      <p:sp>
        <p:nvSpPr>
          <p:cNvPr id="2" name="Nadpis 1"/>
          <p:cNvSpPr>
            <a:spLocks noGrp="1"/>
          </p:cNvSpPr>
          <p:nvPr>
            <p:ph type="title"/>
          </p:nvPr>
        </p:nvSpPr>
        <p:spPr>
          <a:xfrm>
            <a:off x="1230922" y="2461847"/>
            <a:ext cx="9421935" cy="1608268"/>
          </a:xfrm>
        </p:spPr>
        <p:txBody>
          <a:bodyPr>
            <a:normAutofit/>
          </a:bodyPr>
          <a:lstStyle/>
          <a:p>
            <a:pPr algn="ctr"/>
            <a:r>
              <a:rPr lang="en-GB" sz="4000" b="1" cap="all">
                <a:solidFill>
                  <a:srgbClr val="1EA2C1"/>
                </a:solidFill>
                <a:latin typeface="Montserrat" panose="00000500000000000000" pitchFamily="2" charset="-18"/>
              </a:rPr>
              <a:t>New mobility services and shared mobility</a:t>
            </a:r>
          </a:p>
        </p:txBody>
      </p:sp>
      <p:sp>
        <p:nvSpPr>
          <p:cNvPr id="3" name="Zástupný symbol pro text 2"/>
          <p:cNvSpPr>
            <a:spLocks noGrp="1"/>
          </p:cNvSpPr>
          <p:nvPr>
            <p:ph type="body" idx="1"/>
          </p:nvPr>
        </p:nvSpPr>
        <p:spPr>
          <a:xfrm>
            <a:off x="1230922" y="4097103"/>
            <a:ext cx="9421936" cy="1195875"/>
          </a:xfrm>
        </p:spPr>
        <p:txBody>
          <a:bodyPr/>
          <a:lstStyle/>
          <a:p>
            <a:pPr algn="ctr"/>
            <a:endParaRPr lang="cs-CZ" dirty="0">
              <a:solidFill>
                <a:schemeClr val="tx1">
                  <a:lumMod val="65000"/>
                  <a:lumOff val="35000"/>
                </a:schemeClr>
              </a:solidFill>
              <a:latin typeface="Lora" pitchFamily="2" charset="-18"/>
            </a:endParaRPr>
          </a:p>
        </p:txBody>
      </p:sp>
      <p:sp>
        <p:nvSpPr>
          <p:cNvPr id="9" name="TextovéPole 8"/>
          <p:cNvSpPr txBox="1"/>
          <p:nvPr/>
        </p:nvSpPr>
        <p:spPr>
          <a:xfrm>
            <a:off x="640130" y="286867"/>
            <a:ext cx="7097104" cy="861774"/>
          </a:xfrm>
          <a:prstGeom prst="rect">
            <a:avLst/>
          </a:prstGeom>
          <a:noFill/>
        </p:spPr>
        <p:txBody>
          <a:bodyPr wrap="square" rtlCol="0">
            <a:spAutoFit/>
          </a:bodyPr>
          <a:lstStyle/>
          <a:p>
            <a:r>
              <a:rPr lang="en-GB" sz="3200" b="1">
                <a:solidFill>
                  <a:schemeClr val="bg1"/>
                </a:solidFill>
                <a:latin typeface="Calibri" panose="020F0502020204030204" pitchFamily="34" charset="0"/>
                <a:cs typeface="Calibri" panose="020F0502020204030204" pitchFamily="34" charset="0"/>
              </a:rPr>
              <a:t>S@mpler</a:t>
            </a:r>
          </a:p>
          <a:p>
            <a:r>
              <a:rPr lang="en-GB" b="1">
                <a:solidFill>
                  <a:schemeClr val="bg1"/>
                </a:solidFill>
                <a:latin typeface="Calibri" panose="020F0502020204030204" pitchFamily="34" charset="0"/>
                <a:cs typeface="Calibri" panose="020F0502020204030204" pitchFamily="34" charset="0"/>
              </a:rPr>
              <a:t>Integrated Education Based On Sustainable Urban Mobility Projects</a:t>
            </a: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2" y="5813922"/>
            <a:ext cx="2650923" cy="921417"/>
          </a:xfrm>
          <a:prstGeom prst="rect">
            <a:avLst/>
          </a:prstGeom>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678" y="5795998"/>
            <a:ext cx="3463939" cy="946055"/>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9" y="5778754"/>
            <a:ext cx="2163114" cy="950981"/>
          </a:xfrm>
          <a:prstGeom prst="rect">
            <a:avLst/>
          </a:prstGeom>
        </p:spPr>
      </p:pic>
    </p:spTree>
    <p:extLst>
      <p:ext uri="{BB962C8B-B14F-4D97-AF65-F5344CB8AC3E}">
        <p14:creationId xmlns:p14="http://schemas.microsoft.com/office/powerpoint/2010/main" val="982494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Shared economy in transport</a:t>
            </a:r>
          </a:p>
        </p:txBody>
      </p:sp>
      <p:sp>
        <p:nvSpPr>
          <p:cNvPr id="3" name="Zástupný symbol pro text 2"/>
          <p:cNvSpPr>
            <a:spLocks noGrp="1"/>
          </p:cNvSpPr>
          <p:nvPr>
            <p:ph type="body" idx="1"/>
          </p:nvPr>
        </p:nvSpPr>
        <p:spPr>
          <a:xfrm>
            <a:off x="844057" y="2591300"/>
            <a:ext cx="4865863" cy="3853462"/>
          </a:xfrm>
        </p:spPr>
        <p:txBody>
          <a:bodyPr>
            <a:normAutofit/>
          </a:bodyPr>
          <a:lstStyle/>
          <a:p>
            <a:pPr marL="342900" indent="-342900">
              <a:buFont typeface="Arial" panose="020B0604020202020204" pitchFamily="34" charset="0"/>
              <a:buChar char="•"/>
            </a:pPr>
            <a:r>
              <a:rPr lang="en-GB">
                <a:solidFill>
                  <a:schemeClr val="tx1">
                    <a:lumMod val="65000"/>
                    <a:lumOff val="35000"/>
                  </a:schemeClr>
                </a:solidFill>
                <a:latin typeface="Lora" pitchFamily="2" charset="-18"/>
              </a:rPr>
              <a:t>Carsharing = cars are shared </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permits use of a car without owning it</a:t>
            </a:r>
          </a:p>
          <a:p>
            <a:pPr marL="342900" indent="-342900">
              <a:buFont typeface="Arial" panose="020B0604020202020204" pitchFamily="34" charset="0"/>
              <a:buChar char="•"/>
            </a:pPr>
            <a:r>
              <a:rPr lang="en-GB">
                <a:solidFill>
                  <a:schemeClr val="tx1">
                    <a:lumMod val="65000"/>
                    <a:lumOff val="35000"/>
                  </a:schemeClr>
                </a:solidFill>
                <a:latin typeface="Lora" pitchFamily="2" charset="-18"/>
              </a:rPr>
              <a:t>Ridesharing = seats are shared</a:t>
            </a:r>
          </a:p>
          <a:p>
            <a:pPr marL="342900" indent="-342900">
              <a:buFont typeface="Arial" panose="020B0604020202020204" pitchFamily="34" charset="0"/>
              <a:buChar char="•"/>
            </a:pPr>
            <a:r>
              <a:rPr lang="en-GB">
                <a:solidFill>
                  <a:schemeClr val="tx1">
                    <a:lumMod val="65000"/>
                    <a:lumOff val="35000"/>
                  </a:schemeClr>
                </a:solidFill>
                <a:latin typeface="Lora" pitchFamily="2" charset="-18"/>
              </a:rPr>
              <a:t>Carpooling = trips are shared</a:t>
            </a:r>
          </a:p>
          <a:p>
            <a:pPr marL="342900" indent="-342900">
              <a:buFont typeface="Arial" panose="020B0604020202020204" pitchFamily="34" charset="0"/>
              <a:buChar char="•"/>
            </a:pPr>
            <a:r>
              <a:rPr lang="en-GB">
                <a:solidFill>
                  <a:schemeClr val="tx1">
                    <a:lumMod val="65000"/>
                    <a:lumOff val="35000"/>
                  </a:schemeClr>
                </a:solidFill>
                <a:latin typeface="Lora" pitchFamily="2" charset="-18"/>
              </a:rPr>
              <a:t>Bikesharing = bicycles are shared</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6" name="Obrázek 5">
            <a:extLst>
              <a:ext uri="{FF2B5EF4-FFF2-40B4-BE49-F238E27FC236}">
                <a16:creationId xmlns:a16="http://schemas.microsoft.com/office/drawing/2014/main" id="{692102B2-AD8E-EE47-ADB3-74F2AD7C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402" y="2591300"/>
            <a:ext cx="5131844" cy="3484880"/>
          </a:xfrm>
          <a:prstGeom prst="rect">
            <a:avLst/>
          </a:prstGeom>
        </p:spPr>
      </p:pic>
    </p:spTree>
    <p:extLst>
      <p:ext uri="{BB962C8B-B14F-4D97-AF65-F5344CB8AC3E}">
        <p14:creationId xmlns:p14="http://schemas.microsoft.com/office/powerpoint/2010/main" val="91657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Carsharing</a:t>
            </a:r>
          </a:p>
        </p:txBody>
      </p:sp>
      <p:sp>
        <p:nvSpPr>
          <p:cNvPr id="3" name="Zástupný symbol pro text 2"/>
          <p:cNvSpPr>
            <a:spLocks noGrp="1"/>
          </p:cNvSpPr>
          <p:nvPr>
            <p:ph type="body" idx="1"/>
          </p:nvPr>
        </p:nvSpPr>
        <p:spPr>
          <a:xfrm>
            <a:off x="844057" y="2591300"/>
            <a:ext cx="4601703" cy="3853462"/>
          </a:xfrm>
        </p:spPr>
        <p:txBody>
          <a:bodyPr>
            <a:normAutofit fontScale="92500" lnSpcReduction="10000"/>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Carsharing</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Charged per hours in use or km travelled</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One-way </a:t>
            </a:r>
            <a:r>
              <a:rPr lang="en-GB" sz="2000">
                <a:solidFill>
                  <a:schemeClr val="tx1">
                    <a:lumMod val="65000"/>
                    <a:lumOff val="35000"/>
                  </a:schemeClr>
                </a:solidFill>
                <a:latin typeface="Lora" pitchFamily="2" charset="-18"/>
              </a:rPr>
              <a:t>– trip starts and ends at different points</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Two-way </a:t>
            </a:r>
            <a:r>
              <a:rPr lang="en-GB" sz="2000">
                <a:solidFill>
                  <a:schemeClr val="tx1">
                    <a:lumMod val="65000"/>
                    <a:lumOff val="35000"/>
                  </a:schemeClr>
                </a:solidFill>
                <a:latin typeface="Lora" pitchFamily="2" charset="-18"/>
              </a:rPr>
              <a:t>– has to be returned to the place of origin</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Free-floating </a:t>
            </a:r>
            <a:r>
              <a:rPr lang="en-GB" sz="2000">
                <a:solidFill>
                  <a:schemeClr val="tx1">
                    <a:lumMod val="65000"/>
                    <a:lumOff val="35000"/>
                  </a:schemeClr>
                </a:solidFill>
                <a:latin typeface="Lora" pitchFamily="2" charset="-18"/>
              </a:rPr>
              <a:t>– can be returned anywhere within a set area</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Peer-to-peer (P2P) carsharing </a:t>
            </a:r>
            <a:r>
              <a:rPr lang="en-GB" sz="2000">
                <a:solidFill>
                  <a:schemeClr val="tx1">
                    <a:lumMod val="65000"/>
                    <a:lumOff val="35000"/>
                  </a:schemeClr>
                </a:solidFill>
                <a:latin typeface="Lora" pitchFamily="2" charset="-18"/>
              </a:rPr>
              <a:t>– people sharing cars among themselves</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6" name="Obrázek 5">
            <a:extLst>
              <a:ext uri="{FF2B5EF4-FFF2-40B4-BE49-F238E27FC236}">
                <a16:creationId xmlns:a16="http://schemas.microsoft.com/office/drawing/2014/main" id="{3D58CA67-9C79-4E4F-AAB8-85FB223CB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560" y="1889518"/>
            <a:ext cx="6441440" cy="4968482"/>
          </a:xfrm>
          <a:prstGeom prst="rect">
            <a:avLst/>
          </a:prstGeom>
        </p:spPr>
      </p:pic>
      <p:sp>
        <p:nvSpPr>
          <p:cNvPr id="7" name="TextovéPole 6">
            <a:extLst>
              <a:ext uri="{FF2B5EF4-FFF2-40B4-BE49-F238E27FC236}">
                <a16:creationId xmlns:a16="http://schemas.microsoft.com/office/drawing/2014/main" id="{2F23A647-A91C-ED47-BDE3-55A5E9B4D3A8}"/>
              </a:ext>
            </a:extLst>
          </p:cNvPr>
          <p:cNvSpPr txBox="1"/>
          <p:nvPr/>
        </p:nvSpPr>
        <p:spPr>
          <a:xfrm>
            <a:off x="6819994" y="1705707"/>
            <a:ext cx="4557252" cy="276999"/>
          </a:xfrm>
          <a:prstGeom prst="rect">
            <a:avLst/>
          </a:prstGeom>
          <a:noFill/>
        </p:spPr>
        <p:txBody>
          <a:bodyPr wrap="square" rtlCol="0">
            <a:spAutoFit/>
          </a:bodyPr>
          <a:lstStyle/>
          <a:p>
            <a:r>
              <a:rPr lang="en-GB" sz="1200">
                <a:solidFill>
                  <a:schemeClr val="tx1">
                    <a:lumMod val="65000"/>
                    <a:lumOff val="35000"/>
                  </a:schemeClr>
                </a:solidFill>
              </a:rPr>
              <a:t>Carsharing market development for Europe* (2006-2020)</a:t>
            </a:r>
          </a:p>
        </p:txBody>
      </p:sp>
      <p:sp>
        <p:nvSpPr>
          <p:cNvPr id="8" name="TextovéPole 7">
            <a:extLst>
              <a:ext uri="{FF2B5EF4-FFF2-40B4-BE49-F238E27FC236}">
                <a16:creationId xmlns:a16="http://schemas.microsoft.com/office/drawing/2014/main" id="{4A127DF2-B6CA-0A40-B7F5-B946C591C3F6}"/>
              </a:ext>
            </a:extLst>
          </p:cNvPr>
          <p:cNvSpPr txBox="1"/>
          <p:nvPr/>
        </p:nvSpPr>
        <p:spPr>
          <a:xfrm>
            <a:off x="10864645" y="6604084"/>
            <a:ext cx="1327355" cy="253916"/>
          </a:xfrm>
          <a:prstGeom prst="rect">
            <a:avLst/>
          </a:prstGeom>
          <a:noFill/>
        </p:spPr>
        <p:txBody>
          <a:bodyPr wrap="square" rtlCol="0">
            <a:spAutoFit/>
          </a:bodyPr>
          <a:lstStyle/>
          <a:p>
            <a:r>
              <a:rPr lang="en-GB" sz="1050">
                <a:solidFill>
                  <a:schemeClr val="tx1">
                    <a:lumMod val="65000"/>
                    <a:lumOff val="35000"/>
                  </a:schemeClr>
                </a:solidFill>
              </a:rPr>
              <a:t>Source: Deloitte, 2017</a:t>
            </a:r>
          </a:p>
        </p:txBody>
      </p:sp>
    </p:spTree>
    <p:extLst>
      <p:ext uri="{BB962C8B-B14F-4D97-AF65-F5344CB8AC3E}">
        <p14:creationId xmlns:p14="http://schemas.microsoft.com/office/powerpoint/2010/main" val="342401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Carsharing</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9" name="Obrázek 8">
            <a:extLst>
              <a:ext uri="{FF2B5EF4-FFF2-40B4-BE49-F238E27FC236}">
                <a16:creationId xmlns:a16="http://schemas.microsoft.com/office/drawing/2014/main" id="{74A85CAD-9F85-864D-A6B0-6D0947552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316" y="1705707"/>
            <a:ext cx="6413909" cy="4960758"/>
          </a:xfrm>
          <a:prstGeom prst="rect">
            <a:avLst/>
          </a:prstGeom>
        </p:spPr>
      </p:pic>
      <p:sp>
        <p:nvSpPr>
          <p:cNvPr id="12" name="TextovéPole 11">
            <a:extLst>
              <a:ext uri="{FF2B5EF4-FFF2-40B4-BE49-F238E27FC236}">
                <a16:creationId xmlns:a16="http://schemas.microsoft.com/office/drawing/2014/main" id="{3A82ADAE-D74A-3F41-BBBE-A8969483786A}"/>
              </a:ext>
            </a:extLst>
          </p:cNvPr>
          <p:cNvSpPr txBox="1"/>
          <p:nvPr/>
        </p:nvSpPr>
        <p:spPr>
          <a:xfrm>
            <a:off x="6762702" y="1705707"/>
            <a:ext cx="4557252" cy="276999"/>
          </a:xfrm>
          <a:prstGeom prst="rect">
            <a:avLst/>
          </a:prstGeom>
          <a:noFill/>
        </p:spPr>
        <p:txBody>
          <a:bodyPr wrap="square" rtlCol="0">
            <a:spAutoFit/>
          </a:bodyPr>
          <a:lstStyle/>
          <a:p>
            <a:r>
              <a:rPr lang="en-GB" sz="1200">
                <a:solidFill>
                  <a:schemeClr val="tx1">
                    <a:lumMod val="65000"/>
                    <a:lumOff val="35000"/>
                  </a:schemeClr>
                </a:solidFill>
              </a:rPr>
              <a:t>Classification of car sharing among existing mobility concepts</a:t>
            </a:r>
          </a:p>
        </p:txBody>
      </p:sp>
      <p:sp>
        <p:nvSpPr>
          <p:cNvPr id="13" name="TextovéPole 12">
            <a:extLst>
              <a:ext uri="{FF2B5EF4-FFF2-40B4-BE49-F238E27FC236}">
                <a16:creationId xmlns:a16="http://schemas.microsoft.com/office/drawing/2014/main" id="{404A36E5-3C4E-064E-9E0C-5F479A7170A3}"/>
              </a:ext>
            </a:extLst>
          </p:cNvPr>
          <p:cNvSpPr txBox="1"/>
          <p:nvPr/>
        </p:nvSpPr>
        <p:spPr>
          <a:xfrm>
            <a:off x="10864645" y="6604084"/>
            <a:ext cx="1327355" cy="253916"/>
          </a:xfrm>
          <a:prstGeom prst="rect">
            <a:avLst/>
          </a:prstGeom>
          <a:noFill/>
        </p:spPr>
        <p:txBody>
          <a:bodyPr wrap="square" rtlCol="0">
            <a:spAutoFit/>
          </a:bodyPr>
          <a:lstStyle/>
          <a:p>
            <a:r>
              <a:rPr lang="en-GB" sz="1050">
                <a:solidFill>
                  <a:schemeClr val="tx1">
                    <a:lumMod val="65000"/>
                    <a:lumOff val="35000"/>
                  </a:schemeClr>
                </a:solidFill>
              </a:rPr>
              <a:t>Source: Deloitte, 2017</a:t>
            </a:r>
          </a:p>
        </p:txBody>
      </p:sp>
    </p:spTree>
    <p:extLst>
      <p:ext uri="{BB962C8B-B14F-4D97-AF65-F5344CB8AC3E}">
        <p14:creationId xmlns:p14="http://schemas.microsoft.com/office/powerpoint/2010/main" val="1089444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adpis 19"/>
          <p:cNvSpPr>
            <a:spLocks noGrp="1"/>
          </p:cNvSpPr>
          <p:nvPr>
            <p:ph type="title"/>
          </p:nvPr>
        </p:nvSpPr>
        <p:spPr>
          <a:xfrm>
            <a:off x="838200" y="1711857"/>
            <a:ext cx="10515600" cy="632004"/>
          </a:xfrm>
        </p:spPr>
        <p:txBody>
          <a:bodyPr>
            <a:normAutofit/>
          </a:bodyPr>
          <a:lstStyle/>
          <a:p>
            <a:r>
              <a:rPr lang="en-GB" sz="2800" b="1" cap="all">
                <a:solidFill>
                  <a:srgbClr val="1EA2C1"/>
                </a:solidFill>
                <a:latin typeface="Montserrat" panose="00000500000000000000" pitchFamily="2" charset="-18"/>
              </a:rPr>
              <a:t>Advantages of carsharing</a:t>
            </a:r>
          </a:p>
        </p:txBody>
      </p:sp>
      <p:sp>
        <p:nvSpPr>
          <p:cNvPr id="21" name="Zástupný symbol pro obsah 20"/>
          <p:cNvSpPr>
            <a:spLocks noGrp="1"/>
          </p:cNvSpPr>
          <p:nvPr>
            <p:ph sz="half" idx="1"/>
          </p:nvPr>
        </p:nvSpPr>
        <p:spPr>
          <a:xfrm>
            <a:off x="838200" y="2597555"/>
            <a:ext cx="5181600" cy="3988886"/>
          </a:xfrm>
        </p:spPr>
        <p:txBody>
          <a:bodyPr>
            <a:normAutofit/>
          </a:bodyPr>
          <a:lstStyle/>
          <a:p>
            <a:pPr marL="0" indent="0" algn="ctr">
              <a:buNone/>
            </a:pPr>
            <a:r>
              <a:rPr lang="en-GB" sz="2000" b="1">
                <a:solidFill>
                  <a:schemeClr val="tx1">
                    <a:lumMod val="65000"/>
                    <a:lumOff val="35000"/>
                  </a:schemeClr>
                </a:solidFill>
                <a:latin typeface="Lora" pitchFamily="2" charset="-18"/>
              </a:rPr>
              <a:t>For society</a:t>
            </a:r>
          </a:p>
          <a:p>
            <a:r>
              <a:rPr lang="en-GB" sz="2000">
                <a:solidFill>
                  <a:schemeClr val="tx1">
                    <a:lumMod val="65000"/>
                    <a:lumOff val="35000"/>
                  </a:schemeClr>
                </a:solidFill>
                <a:latin typeface="Lora" pitchFamily="2" charset="-18"/>
              </a:rPr>
              <a:t>Fewer traffic jams</a:t>
            </a:r>
          </a:p>
          <a:p>
            <a:r>
              <a:rPr lang="en-GB" sz="2000">
                <a:solidFill>
                  <a:schemeClr val="tx1">
                    <a:lumMod val="65000"/>
                    <a:lumOff val="35000"/>
                  </a:schemeClr>
                </a:solidFill>
                <a:latin typeface="Lora" pitchFamily="2" charset="-18"/>
              </a:rPr>
              <a:t>Less pollution</a:t>
            </a:r>
          </a:p>
          <a:p>
            <a:r>
              <a:rPr lang="en-GB" sz="2000">
                <a:solidFill>
                  <a:schemeClr val="tx1">
                    <a:lumMod val="65000"/>
                    <a:lumOff val="35000"/>
                  </a:schemeClr>
                </a:solidFill>
                <a:latin typeface="Lora" pitchFamily="2" charset="-18"/>
              </a:rPr>
              <a:t>Fewer places required for parking</a:t>
            </a:r>
          </a:p>
          <a:p>
            <a:r>
              <a:rPr lang="en-GB" sz="2000">
                <a:solidFill>
                  <a:schemeClr val="tx1">
                    <a:lumMod val="65000"/>
                    <a:lumOff val="35000"/>
                  </a:schemeClr>
                </a:solidFill>
                <a:latin typeface="Lora" pitchFamily="2" charset="-18"/>
              </a:rPr>
              <a:t>Transport infrastructure development</a:t>
            </a:r>
          </a:p>
          <a:p>
            <a:r>
              <a:rPr lang="en-GB" sz="2000">
                <a:solidFill>
                  <a:schemeClr val="tx1">
                    <a:lumMod val="65000"/>
                    <a:lumOff val="35000"/>
                  </a:schemeClr>
                </a:solidFill>
                <a:latin typeface="Lora" pitchFamily="2" charset="-18"/>
              </a:rPr>
              <a:t>Rolling stock modernisation</a:t>
            </a:r>
          </a:p>
          <a:p>
            <a:r>
              <a:rPr lang="en-GB" sz="2000">
                <a:solidFill>
                  <a:schemeClr val="tx1">
                    <a:lumMod val="65000"/>
                    <a:lumOff val="35000"/>
                  </a:schemeClr>
                </a:solidFill>
                <a:latin typeface="Lora" pitchFamily="2" charset="-18"/>
              </a:rPr>
              <a:t>Less road wear</a:t>
            </a:r>
          </a:p>
        </p:txBody>
      </p:sp>
      <p:sp>
        <p:nvSpPr>
          <p:cNvPr id="22" name="Zástupný symbol pro obsah 21"/>
          <p:cNvSpPr>
            <a:spLocks noGrp="1"/>
          </p:cNvSpPr>
          <p:nvPr>
            <p:ph sz="half" idx="2"/>
          </p:nvPr>
        </p:nvSpPr>
        <p:spPr>
          <a:xfrm>
            <a:off x="6163408" y="2597555"/>
            <a:ext cx="5190392" cy="3988886"/>
          </a:xfrm>
        </p:spPr>
        <p:txBody>
          <a:bodyPr>
            <a:normAutofit/>
          </a:bodyPr>
          <a:lstStyle/>
          <a:p>
            <a:pPr marL="0" indent="0" algn="ctr">
              <a:buNone/>
            </a:pPr>
            <a:r>
              <a:rPr lang="en-GB" sz="2000" b="1">
                <a:solidFill>
                  <a:schemeClr val="tx1">
                    <a:lumMod val="65000"/>
                    <a:lumOff val="35000"/>
                  </a:schemeClr>
                </a:solidFill>
                <a:latin typeface="Lora" pitchFamily="2" charset="-18"/>
              </a:rPr>
              <a:t>For individuals</a:t>
            </a:r>
          </a:p>
          <a:p>
            <a:r>
              <a:rPr lang="en-GB" sz="2000">
                <a:solidFill>
                  <a:schemeClr val="tx1">
                    <a:lumMod val="65000"/>
                    <a:lumOff val="35000"/>
                  </a:schemeClr>
                </a:solidFill>
                <a:latin typeface="Lora" pitchFamily="2" charset="-18"/>
              </a:rPr>
              <a:t>Cost reduction</a:t>
            </a:r>
          </a:p>
          <a:p>
            <a:r>
              <a:rPr lang="en-GB" sz="2000">
                <a:solidFill>
                  <a:schemeClr val="tx1">
                    <a:lumMod val="65000"/>
                    <a:lumOff val="35000"/>
                  </a:schemeClr>
                </a:solidFill>
                <a:latin typeface="Lora" pitchFamily="2" charset="-18"/>
              </a:rPr>
              <a:t>Less stress of car driving and maintenance – more comfort</a:t>
            </a:r>
          </a:p>
          <a:p>
            <a:r>
              <a:rPr lang="en-GB" sz="2000">
                <a:solidFill>
                  <a:schemeClr val="tx1">
                    <a:lumMod val="65000"/>
                    <a:lumOff val="35000"/>
                  </a:schemeClr>
                </a:solidFill>
                <a:latin typeface="Lora" pitchFamily="2" charset="-18"/>
              </a:rPr>
              <a:t>Health benefits</a:t>
            </a:r>
          </a:p>
          <a:p>
            <a:r>
              <a:rPr lang="en-GB" sz="2000">
                <a:solidFill>
                  <a:schemeClr val="tx1">
                    <a:lumMod val="65000"/>
                    <a:lumOff val="35000"/>
                  </a:schemeClr>
                </a:solidFill>
                <a:latin typeface="Lora" pitchFamily="2" charset="-18"/>
              </a:rPr>
              <a:t>Access for all income categories</a:t>
            </a:r>
          </a:p>
          <a:p>
            <a:r>
              <a:rPr lang="en-GB" sz="2000">
                <a:solidFill>
                  <a:schemeClr val="tx1">
                    <a:lumMod val="65000"/>
                    <a:lumOff val="35000"/>
                  </a:schemeClr>
                </a:solidFill>
                <a:latin typeface="Lora" pitchFamily="2" charset="-18"/>
              </a:rPr>
              <a:t>Lower parking fees in some cities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61604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Drawbacks of carsharing</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Need to walk/ride to the shared car</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Not available everywhere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Risk of no car available for hire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Uncertainty about the current hygienic and technical condition of the car</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Need to plan and limited vehicle choice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Car equipment may not match requirements and ideas (comfort, safety, etc.)</a:t>
            </a:r>
          </a:p>
          <a:p>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328659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Examples of carsharing companies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Anytime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Car4way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GreenGo</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HappyGo (peer-to-peer carsharing)</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Re.volt – electric vehicles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OnlvyFY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4" name="Obrázek 3">
            <a:extLst>
              <a:ext uri="{FF2B5EF4-FFF2-40B4-BE49-F238E27FC236}">
                <a16:creationId xmlns:a16="http://schemas.microsoft.com/office/drawing/2014/main" id="{756C187B-8970-D845-99BA-4DD09EE048DB}"/>
              </a:ext>
            </a:extLst>
          </p:cNvPr>
          <p:cNvPicPr>
            <a:picLocks noChangeAspect="1"/>
          </p:cNvPicPr>
          <p:nvPr/>
        </p:nvPicPr>
        <p:blipFill>
          <a:blip r:embed="rId3"/>
          <a:stretch>
            <a:fillRect/>
          </a:stretch>
        </p:blipFill>
        <p:spPr>
          <a:xfrm>
            <a:off x="483577" y="5197434"/>
            <a:ext cx="2841963" cy="1494872"/>
          </a:xfrm>
          <a:prstGeom prst="rect">
            <a:avLst/>
          </a:prstGeom>
        </p:spPr>
      </p:pic>
      <p:pic>
        <p:nvPicPr>
          <p:cNvPr id="6" name="Obrázek 5">
            <a:extLst>
              <a:ext uri="{FF2B5EF4-FFF2-40B4-BE49-F238E27FC236}">
                <a16:creationId xmlns:a16="http://schemas.microsoft.com/office/drawing/2014/main" id="{7031A2A2-5A08-914D-AB77-7341912FF9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83838" y="5197434"/>
            <a:ext cx="2774933" cy="1560900"/>
          </a:xfrm>
          <a:prstGeom prst="rect">
            <a:avLst/>
          </a:prstGeom>
        </p:spPr>
      </p:pic>
      <p:pic>
        <p:nvPicPr>
          <p:cNvPr id="7" name="Obrázek 6">
            <a:extLst>
              <a:ext uri="{FF2B5EF4-FFF2-40B4-BE49-F238E27FC236}">
                <a16:creationId xmlns:a16="http://schemas.microsoft.com/office/drawing/2014/main" id="{07409F52-85DE-FF4C-84AA-69247FC4A439}"/>
              </a:ext>
            </a:extLst>
          </p:cNvPr>
          <p:cNvPicPr>
            <a:picLocks noChangeAspect="1"/>
          </p:cNvPicPr>
          <p:nvPr/>
        </p:nvPicPr>
        <p:blipFill>
          <a:blip r:embed="rId6"/>
          <a:stretch>
            <a:fillRect/>
          </a:stretch>
        </p:blipFill>
        <p:spPr>
          <a:xfrm>
            <a:off x="6639015" y="5558613"/>
            <a:ext cx="1612578" cy="838541"/>
          </a:xfrm>
          <a:prstGeom prst="rect">
            <a:avLst/>
          </a:prstGeom>
        </p:spPr>
      </p:pic>
      <p:pic>
        <p:nvPicPr>
          <p:cNvPr id="8" name="Obrázek 7">
            <a:extLst>
              <a:ext uri="{FF2B5EF4-FFF2-40B4-BE49-F238E27FC236}">
                <a16:creationId xmlns:a16="http://schemas.microsoft.com/office/drawing/2014/main" id="{99522D25-30F2-BC4D-8215-7845A7A77066}"/>
              </a:ext>
            </a:extLst>
          </p:cNvPr>
          <p:cNvPicPr>
            <a:picLocks noChangeAspect="1"/>
          </p:cNvPicPr>
          <p:nvPr/>
        </p:nvPicPr>
        <p:blipFill>
          <a:blip r:embed="rId7"/>
          <a:stretch>
            <a:fillRect/>
          </a:stretch>
        </p:blipFill>
        <p:spPr>
          <a:xfrm>
            <a:off x="9530544" y="5690870"/>
            <a:ext cx="1905000" cy="508000"/>
          </a:xfrm>
          <a:prstGeom prst="rect">
            <a:avLst/>
          </a:prstGeom>
        </p:spPr>
      </p:pic>
    </p:spTree>
    <p:extLst>
      <p:ext uri="{BB962C8B-B14F-4D97-AF65-F5344CB8AC3E}">
        <p14:creationId xmlns:p14="http://schemas.microsoft.com/office/powerpoint/2010/main" val="164824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Examples from abroad – Italy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Government regulation – increased attention to innovative approaches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Integrated nationwide system introduced</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Iniziativa Car Sharing (IZS) association established – administration and grant allocation</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Initial support to carsharing companies</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Assurance of quality and operating standards</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Nationwide communication and promotion</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Technical and legal consultations</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Technology for fleet and service management</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Call centre services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10323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Examples from abroad – United Kingdom</a:t>
            </a:r>
          </a:p>
        </p:txBody>
      </p:sp>
      <p:sp>
        <p:nvSpPr>
          <p:cNvPr id="3" name="Zástupný symbol pro text 2"/>
          <p:cNvSpPr>
            <a:spLocks noGrp="1"/>
          </p:cNvSpPr>
          <p:nvPr>
            <p:ph type="body" idx="1"/>
          </p:nvPr>
        </p:nvSpPr>
        <p:spPr>
          <a:xfrm>
            <a:off x="844058" y="2591300"/>
            <a:ext cx="6736614" cy="3853462"/>
          </a:xfrm>
        </p:spPr>
        <p:txBody>
          <a:bodyPr>
            <a:normAutofit/>
          </a:bodyPr>
          <a:lstStyle/>
          <a:p>
            <a:pPr marL="342900" indent="-342900">
              <a:buFont typeface="Arial" panose="020B0604020202020204" pitchFamily="34" charset="0"/>
              <a:buChar char="•"/>
            </a:pPr>
            <a:r>
              <a:rPr lang="en-GB" sz="1600">
                <a:solidFill>
                  <a:schemeClr val="tx1">
                    <a:lumMod val="65000"/>
                    <a:lumOff val="35000"/>
                  </a:schemeClr>
                </a:solidFill>
                <a:latin typeface="Lora" pitchFamily="2" charset="-18"/>
              </a:rPr>
              <a:t>Easycar Club – low-cost service company</a:t>
            </a:r>
          </a:p>
          <a:p>
            <a:pPr marL="342900" indent="-342900">
              <a:buFont typeface="Arial" panose="020B0604020202020204" pitchFamily="34" charset="0"/>
              <a:buChar char="•"/>
            </a:pPr>
            <a:r>
              <a:rPr lang="en-GB" sz="1600">
                <a:solidFill>
                  <a:schemeClr val="tx1">
                    <a:lumMod val="65000"/>
                    <a:lumOff val="35000"/>
                  </a:schemeClr>
                </a:solidFill>
                <a:latin typeface="Lora" pitchFamily="2" charset="-18"/>
              </a:rPr>
              <a:t>Easyjet low-cost flights and Easycar automobile rental</a:t>
            </a:r>
          </a:p>
          <a:p>
            <a:pPr marL="342900" indent="-342900">
              <a:buFont typeface="Arial" panose="020B0604020202020204" pitchFamily="34" charset="0"/>
              <a:buChar char="•"/>
            </a:pPr>
            <a:r>
              <a:rPr lang="en-GB" sz="1600">
                <a:solidFill>
                  <a:schemeClr val="tx1">
                    <a:lumMod val="65000"/>
                    <a:lumOff val="35000"/>
                  </a:schemeClr>
                </a:solidFill>
                <a:latin typeface="Lora" pitchFamily="2" charset="-18"/>
                <a:sym typeface="Wingdings" pitchFamily="2" charset="2"/>
              </a:rPr>
              <a:t>Cost savings (low costs of technology)  cars rented very cheaply</a:t>
            </a:r>
          </a:p>
          <a:p>
            <a:pPr marL="342900" indent="-342900">
              <a:buFont typeface="Arial" panose="020B0604020202020204" pitchFamily="34" charset="0"/>
              <a:buChar char="•"/>
            </a:pPr>
            <a:r>
              <a:rPr lang="en-GB" sz="1600">
                <a:solidFill>
                  <a:schemeClr val="tx1">
                    <a:lumMod val="65000"/>
                    <a:lumOff val="35000"/>
                  </a:schemeClr>
                </a:solidFill>
                <a:latin typeface="Lora" pitchFamily="2" charset="-18"/>
                <a:sym typeface="Wingdings" pitchFamily="2" charset="2"/>
              </a:rPr>
              <a:t>Booking via the internet, mobile phone, car unlocked remotely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6" name="Obrázek 5">
            <a:extLst>
              <a:ext uri="{FF2B5EF4-FFF2-40B4-BE49-F238E27FC236}">
                <a16:creationId xmlns:a16="http://schemas.microsoft.com/office/drawing/2014/main" id="{39AB3FEB-2CB8-BB46-A09D-7D1EA9B81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263" y="1458163"/>
            <a:ext cx="3328983" cy="5474329"/>
          </a:xfrm>
          <a:prstGeom prst="rect">
            <a:avLst/>
          </a:prstGeom>
        </p:spPr>
      </p:pic>
    </p:spTree>
    <p:extLst>
      <p:ext uri="{BB962C8B-B14F-4D97-AF65-F5344CB8AC3E}">
        <p14:creationId xmlns:p14="http://schemas.microsoft.com/office/powerpoint/2010/main" val="395547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Examples from abroad – Austria</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Denzeldrive – company combining car rental and carsharing</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Some cars located at Denzeldrive facilities, providing advice, membership, car rental and sales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The price is based on car use time, entry fee is mandatory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Company carsharing</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2751222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Bikesharing</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Sharing of bicycles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Typically renting and returning is possible at different places  free-floating</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Gradually expanded with electric bicycles and electric scooters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City itself frequently the operator – included in PT system</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Problem: financial sustainability (user fees pay 5-10% of the costs)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graphicFrame>
        <p:nvGraphicFramePr>
          <p:cNvPr id="4" name="Diagram 3">
            <a:extLst>
              <a:ext uri="{FF2B5EF4-FFF2-40B4-BE49-F238E27FC236}">
                <a16:creationId xmlns:a16="http://schemas.microsoft.com/office/drawing/2014/main" id="{2878B726-A265-3B4A-88C1-D101D49EEEE0}"/>
              </a:ext>
            </a:extLst>
          </p:cNvPr>
          <p:cNvGraphicFramePr/>
          <p:nvPr>
            <p:extLst>
              <p:ext uri="{D42A27DB-BD31-4B8C-83A1-F6EECF244321}">
                <p14:modId xmlns:p14="http://schemas.microsoft.com/office/powerpoint/2010/main" val="1993762053"/>
              </p:ext>
            </p:extLst>
          </p:nvPr>
        </p:nvGraphicFramePr>
        <p:xfrm>
          <a:off x="2408806" y="5014450"/>
          <a:ext cx="7403690" cy="125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952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adpis 19"/>
          <p:cNvSpPr>
            <a:spLocks noGrp="1"/>
          </p:cNvSpPr>
          <p:nvPr>
            <p:ph type="title"/>
          </p:nvPr>
        </p:nvSpPr>
        <p:spPr>
          <a:xfrm>
            <a:off x="838200" y="1711857"/>
            <a:ext cx="10515600" cy="632004"/>
          </a:xfrm>
        </p:spPr>
        <p:txBody>
          <a:bodyPr>
            <a:normAutofit/>
          </a:bodyPr>
          <a:lstStyle/>
          <a:p>
            <a:r>
              <a:rPr lang="en-GB" sz="2800" b="1" cap="all">
                <a:solidFill>
                  <a:srgbClr val="1EA2C1"/>
                </a:solidFill>
                <a:latin typeface="Montserrat" panose="00000500000000000000" pitchFamily="2" charset="-18"/>
              </a:rPr>
              <a:t>Topic in the sump cycle </a:t>
            </a:r>
          </a:p>
        </p:txBody>
      </p:sp>
      <p:pic>
        <p:nvPicPr>
          <p:cNvPr id="3" name="Zástupný symbol pro obsah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2584095"/>
            <a:ext cx="5536223" cy="3773770"/>
          </a:xfrm>
        </p:spPr>
      </p:pic>
      <p:sp>
        <p:nvSpPr>
          <p:cNvPr id="22" name="Zástupný symbol pro obsah 21"/>
          <p:cNvSpPr>
            <a:spLocks noGrp="1"/>
          </p:cNvSpPr>
          <p:nvPr>
            <p:ph sz="half" idx="2"/>
          </p:nvPr>
        </p:nvSpPr>
        <p:spPr>
          <a:xfrm>
            <a:off x="6567854" y="2597555"/>
            <a:ext cx="4785946" cy="3760310"/>
          </a:xfrm>
        </p:spPr>
        <p:txBody>
          <a:bodyPr>
            <a:normAutofit/>
          </a:bodyPr>
          <a:lstStyle/>
          <a:p>
            <a:pPr marL="0" indent="0">
              <a:buNone/>
            </a:pPr>
            <a:r>
              <a:rPr lang="en-GB" sz="2000">
                <a:solidFill>
                  <a:schemeClr val="tx1">
                    <a:lumMod val="65000"/>
                    <a:lumOff val="35000"/>
                  </a:schemeClr>
                </a:solidFill>
                <a:latin typeface="Lora" pitchFamily="2" charset="-18"/>
              </a:rPr>
              <a:t>03 – Analyse mobility situation</a:t>
            </a:r>
          </a:p>
          <a:p>
            <a:pPr marL="0" indent="0">
              <a:buNone/>
            </a:pPr>
            <a:r>
              <a:rPr lang="en-GB" sz="2000">
                <a:solidFill>
                  <a:schemeClr val="tx1">
                    <a:lumMod val="65000"/>
                    <a:lumOff val="35000"/>
                  </a:schemeClr>
                </a:solidFill>
                <a:latin typeface="Lora" pitchFamily="2" charset="-18"/>
              </a:rPr>
              <a:t>05 – Develop vision and strategy with stakeholders  </a:t>
            </a:r>
          </a:p>
          <a:p>
            <a:pPr marL="0" indent="0">
              <a:buNone/>
            </a:pPr>
            <a:r>
              <a:rPr lang="en-GB" sz="2000">
                <a:solidFill>
                  <a:schemeClr val="tx1">
                    <a:lumMod val="65000"/>
                    <a:lumOff val="35000"/>
                  </a:schemeClr>
                </a:solidFill>
                <a:latin typeface="Lora" pitchFamily="2" charset="-18"/>
              </a:rPr>
              <a:t>06 – Select targets and indicators </a:t>
            </a:r>
          </a:p>
          <a:p>
            <a:pPr marL="0" indent="0">
              <a:buNone/>
            </a:pPr>
            <a:r>
              <a:rPr lang="en-GB" sz="2000">
                <a:solidFill>
                  <a:schemeClr val="tx1">
                    <a:lumMod val="65000"/>
                    <a:lumOff val="35000"/>
                  </a:schemeClr>
                </a:solidFill>
                <a:latin typeface="Lora" pitchFamily="2" charset="-18"/>
              </a:rPr>
              <a:t>07 – Select measure packages with stakeholders</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161671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Advantages of bikesharing</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Improves traffic situation, reduces traffic jams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Positive environmental impact, air quality improvement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Faster travel around city centre (compared to walking and even PT)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Bicycles can be rented and returned at different places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Automated, easy to use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Relatively cheap fees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Can be rented anytime</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96855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Drawbacks of bikesharing</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Financing – bicycle purchase price, maintenance and repair costs, redistribution, staff, computer support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Problems securing against theft and vandalism</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Poor transport infrastructure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People’s habits – few regard the bicycle as a mode of transport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Some bicycles cannot be returned anywhere – stations overflow</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Winter operation</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78445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Examples of bikesharing companies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Rekola</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Lime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Bolt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Re.volt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4" name="Obrázek 3">
            <a:extLst>
              <a:ext uri="{FF2B5EF4-FFF2-40B4-BE49-F238E27FC236}">
                <a16:creationId xmlns:a16="http://schemas.microsoft.com/office/drawing/2014/main" id="{35627278-1935-574C-BC30-B467DF09EF7F}"/>
              </a:ext>
            </a:extLst>
          </p:cNvPr>
          <p:cNvPicPr>
            <a:picLocks noChangeAspect="1"/>
          </p:cNvPicPr>
          <p:nvPr/>
        </p:nvPicPr>
        <p:blipFill rotWithShape="1">
          <a:blip r:embed="rId3"/>
          <a:srcRect l="-1682" t="16880" r="-1"/>
          <a:stretch/>
        </p:blipFill>
        <p:spPr>
          <a:xfrm>
            <a:off x="8332840" y="3158307"/>
            <a:ext cx="3415581" cy="2792046"/>
          </a:xfrm>
          <a:prstGeom prst="rect">
            <a:avLst/>
          </a:prstGeom>
        </p:spPr>
      </p:pic>
      <p:pic>
        <p:nvPicPr>
          <p:cNvPr id="6" name="Obrázek 5">
            <a:extLst>
              <a:ext uri="{FF2B5EF4-FFF2-40B4-BE49-F238E27FC236}">
                <a16:creationId xmlns:a16="http://schemas.microsoft.com/office/drawing/2014/main" id="{C461BB3C-EA7E-084E-9B62-821AB63FBA49}"/>
              </a:ext>
            </a:extLst>
          </p:cNvPr>
          <p:cNvPicPr>
            <a:picLocks noChangeAspect="1"/>
          </p:cNvPicPr>
          <p:nvPr/>
        </p:nvPicPr>
        <p:blipFill>
          <a:blip r:embed="rId4"/>
          <a:stretch>
            <a:fillRect/>
          </a:stretch>
        </p:blipFill>
        <p:spPr>
          <a:xfrm>
            <a:off x="3599078" y="3158307"/>
            <a:ext cx="4188069" cy="2792046"/>
          </a:xfrm>
          <a:prstGeom prst="rect">
            <a:avLst/>
          </a:prstGeom>
        </p:spPr>
      </p:pic>
    </p:spTree>
    <p:extLst>
      <p:ext uri="{BB962C8B-B14F-4D97-AF65-F5344CB8AC3E}">
        <p14:creationId xmlns:p14="http://schemas.microsoft.com/office/powerpoint/2010/main" val="2446888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adpis 19"/>
          <p:cNvSpPr>
            <a:spLocks noGrp="1"/>
          </p:cNvSpPr>
          <p:nvPr>
            <p:ph type="title"/>
          </p:nvPr>
        </p:nvSpPr>
        <p:spPr>
          <a:xfrm>
            <a:off x="838200" y="1711857"/>
            <a:ext cx="10515600" cy="632004"/>
          </a:xfrm>
        </p:spPr>
        <p:txBody>
          <a:bodyPr>
            <a:normAutofit/>
          </a:bodyPr>
          <a:lstStyle/>
          <a:p>
            <a:r>
              <a:rPr lang="en-GB" sz="2800" b="1" cap="all">
                <a:solidFill>
                  <a:srgbClr val="1EA2C1"/>
                </a:solidFill>
                <a:latin typeface="Montserrat" panose="00000500000000000000" pitchFamily="2" charset="-18"/>
              </a:rPr>
              <a:t>Ridesharing and carpooling</a:t>
            </a:r>
          </a:p>
        </p:txBody>
      </p:sp>
      <p:sp>
        <p:nvSpPr>
          <p:cNvPr id="21" name="Zástupný symbol pro obsah 20"/>
          <p:cNvSpPr>
            <a:spLocks noGrp="1"/>
          </p:cNvSpPr>
          <p:nvPr>
            <p:ph sz="half" idx="1"/>
          </p:nvPr>
        </p:nvSpPr>
        <p:spPr>
          <a:xfrm>
            <a:off x="838200" y="3211865"/>
            <a:ext cx="5181600" cy="3374576"/>
          </a:xfrm>
        </p:spPr>
        <p:txBody>
          <a:bodyPr>
            <a:normAutofit/>
          </a:bodyPr>
          <a:lstStyle/>
          <a:p>
            <a:pPr marL="0" indent="0" algn="ctr">
              <a:buNone/>
            </a:pPr>
            <a:r>
              <a:rPr lang="en-GB" sz="2000" b="1">
                <a:solidFill>
                  <a:schemeClr val="tx1">
                    <a:lumMod val="65000"/>
                    <a:lumOff val="35000"/>
                  </a:schemeClr>
                </a:solidFill>
                <a:latin typeface="Lora" pitchFamily="2" charset="-18"/>
              </a:rPr>
              <a:t>Motivation</a:t>
            </a:r>
          </a:p>
          <a:p>
            <a:r>
              <a:rPr lang="en-GB" sz="2000">
                <a:solidFill>
                  <a:schemeClr val="tx1">
                    <a:lumMod val="65000"/>
                    <a:lumOff val="35000"/>
                  </a:schemeClr>
                </a:solidFill>
                <a:latin typeface="Lora" pitchFamily="2" charset="-18"/>
              </a:rPr>
              <a:t>Monetary savings, time savings</a:t>
            </a:r>
          </a:p>
          <a:p>
            <a:r>
              <a:rPr lang="en-GB" sz="2000">
                <a:solidFill>
                  <a:schemeClr val="tx1">
                    <a:lumMod val="65000"/>
                    <a:lumOff val="35000"/>
                  </a:schemeClr>
                </a:solidFill>
                <a:latin typeface="Lora" pitchFamily="2" charset="-18"/>
              </a:rPr>
              <a:t>Comfort, easy access thanks to social media</a:t>
            </a:r>
          </a:p>
          <a:p>
            <a:r>
              <a:rPr lang="en-GB" sz="2000">
                <a:solidFill>
                  <a:schemeClr val="tx1">
                    <a:lumMod val="65000"/>
                    <a:lumOff val="35000"/>
                  </a:schemeClr>
                </a:solidFill>
                <a:latin typeface="Lora" pitchFamily="2" charset="-18"/>
              </a:rPr>
              <a:t>Environmental aspects</a:t>
            </a:r>
          </a:p>
          <a:p>
            <a:r>
              <a:rPr lang="en-GB" sz="2000">
                <a:solidFill>
                  <a:schemeClr val="tx1">
                    <a:lumMod val="65000"/>
                    <a:lumOff val="35000"/>
                  </a:schemeClr>
                </a:solidFill>
                <a:latin typeface="Lora" pitchFamily="2" charset="-18"/>
              </a:rPr>
              <a:t>Socialization</a:t>
            </a:r>
          </a:p>
          <a:p>
            <a:r>
              <a:rPr lang="en-GB" sz="2000">
                <a:solidFill>
                  <a:schemeClr val="tx1">
                    <a:lumMod val="65000"/>
                    <a:lumOff val="35000"/>
                  </a:schemeClr>
                </a:solidFill>
                <a:latin typeface="Lora" pitchFamily="2" charset="-18"/>
              </a:rPr>
              <a:t>Lack of parking spaces (parking preference for carpoolers)</a:t>
            </a:r>
          </a:p>
        </p:txBody>
      </p:sp>
      <p:sp>
        <p:nvSpPr>
          <p:cNvPr id="22" name="Zástupný symbol pro obsah 21"/>
          <p:cNvSpPr>
            <a:spLocks noGrp="1"/>
          </p:cNvSpPr>
          <p:nvPr>
            <p:ph sz="half" idx="2"/>
          </p:nvPr>
        </p:nvSpPr>
        <p:spPr>
          <a:xfrm>
            <a:off x="6163408" y="3211865"/>
            <a:ext cx="5190392" cy="3374576"/>
          </a:xfrm>
        </p:spPr>
        <p:txBody>
          <a:bodyPr>
            <a:normAutofit/>
          </a:bodyPr>
          <a:lstStyle/>
          <a:p>
            <a:pPr marL="0" indent="0" algn="ctr">
              <a:buNone/>
            </a:pPr>
            <a:r>
              <a:rPr lang="en-GB" sz="2000" b="1">
                <a:solidFill>
                  <a:schemeClr val="tx1">
                    <a:lumMod val="65000"/>
                    <a:lumOff val="35000"/>
                  </a:schemeClr>
                </a:solidFill>
                <a:latin typeface="Lora" pitchFamily="2" charset="-18"/>
              </a:rPr>
              <a:t>Barriers</a:t>
            </a:r>
          </a:p>
          <a:p>
            <a:r>
              <a:rPr lang="en-GB" sz="2000">
                <a:solidFill>
                  <a:schemeClr val="tx1">
                    <a:lumMod val="65000"/>
                    <a:lumOff val="35000"/>
                  </a:schemeClr>
                </a:solidFill>
                <a:latin typeface="Lora" pitchFamily="2" charset="-18"/>
              </a:rPr>
              <a:t>Time losses (particularly for drivers)</a:t>
            </a:r>
          </a:p>
          <a:p>
            <a:r>
              <a:rPr lang="en-GB" sz="2000">
                <a:solidFill>
                  <a:schemeClr val="tx1">
                    <a:lumMod val="65000"/>
                    <a:lumOff val="35000"/>
                  </a:schemeClr>
                </a:solidFill>
                <a:latin typeface="Lora" pitchFamily="2" charset="-18"/>
              </a:rPr>
              <a:t>Loss of comfort and privacy</a:t>
            </a:r>
          </a:p>
          <a:p>
            <a:r>
              <a:rPr lang="en-GB" sz="2000">
                <a:solidFill>
                  <a:schemeClr val="tx1">
                    <a:lumMod val="65000"/>
                    <a:lumOff val="35000"/>
                  </a:schemeClr>
                </a:solidFill>
                <a:latin typeface="Lora" pitchFamily="2" charset="-18"/>
              </a:rPr>
              <a:t>Personal safety (riding with a stranger)</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
        <p:nvSpPr>
          <p:cNvPr id="7" name="Zástupný symbol pro text 2">
            <a:extLst>
              <a:ext uri="{FF2B5EF4-FFF2-40B4-BE49-F238E27FC236}">
                <a16:creationId xmlns:a16="http://schemas.microsoft.com/office/drawing/2014/main" id="{25CAB44C-259A-074B-83E5-C74B6C707F69}"/>
              </a:ext>
            </a:extLst>
          </p:cNvPr>
          <p:cNvSpPr txBox="1">
            <a:spLocks/>
          </p:cNvSpPr>
          <p:nvPr/>
        </p:nvSpPr>
        <p:spPr>
          <a:xfrm>
            <a:off x="844057" y="2591300"/>
            <a:ext cx="10533189" cy="37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a:solidFill>
                  <a:schemeClr val="tx1">
                    <a:lumMod val="65000"/>
                    <a:lumOff val="35000"/>
                  </a:schemeClr>
                </a:solidFill>
                <a:latin typeface="Lora" pitchFamily="2" charset="-18"/>
              </a:rPr>
              <a:t>Internal vs external</a:t>
            </a:r>
          </a:p>
        </p:txBody>
      </p:sp>
    </p:spTree>
    <p:extLst>
      <p:ext uri="{BB962C8B-B14F-4D97-AF65-F5344CB8AC3E}">
        <p14:creationId xmlns:p14="http://schemas.microsoft.com/office/powerpoint/2010/main" val="284442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Ride-hailing (alternative taxi services)</a:t>
            </a:r>
          </a:p>
        </p:txBody>
      </p:sp>
      <p:sp>
        <p:nvSpPr>
          <p:cNvPr id="3" name="Zástupný symbol pro text 2"/>
          <p:cNvSpPr>
            <a:spLocks noGrp="1"/>
          </p:cNvSpPr>
          <p:nvPr>
            <p:ph type="body" idx="1"/>
          </p:nvPr>
        </p:nvSpPr>
        <p:spPr>
          <a:xfrm>
            <a:off x="844057" y="2591300"/>
            <a:ext cx="10533189" cy="3853462"/>
          </a:xfrm>
        </p:spPr>
        <p:txBody>
          <a:bodyPr>
            <a:normAutofit/>
          </a:bodyPr>
          <a:lstStyle/>
          <a:p>
            <a:r>
              <a:rPr lang="en-GB" sz="2000">
                <a:solidFill>
                  <a:srgbClr val="1EA2C1"/>
                </a:solidFill>
                <a:latin typeface="Lora" pitchFamily="2" charset="-18"/>
              </a:rPr>
              <a:t>= driver taking a passenger for a payment based on previous online agreement</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The customer pays for travel to the required place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Uses mobile applications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Alternative taxi services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For example, Uber, Bolt, Lyft, Liftago</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Personal profit is the primary motivation</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696620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Uber Technologies Inc.</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Transport and mobility company, established in 2009</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First idea – Garrett Camp and Travis Kalanick in Paris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First Uber ride on 5 July 2010 in San Francisco</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December 2011 – Uber expands abroad (Paris)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August 2014 – UberPool (carpool)</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30 Dec 2015 – first billion Uber rides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20 May 2017 – 5 billion rides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10 6 2018 – 10 billion rides</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6" name="Uber-Asset-Logo-33.jpg" descr="Uber-Asset-Logo-33.jpg">
            <a:extLst>
              <a:ext uri="{FF2B5EF4-FFF2-40B4-BE49-F238E27FC236}">
                <a16:creationId xmlns:a16="http://schemas.microsoft.com/office/drawing/2014/main" id="{D90ED0FE-80B8-274D-AC2C-E3FB2B34F9A8}"/>
              </a:ext>
            </a:extLst>
          </p:cNvPr>
          <p:cNvPicPr>
            <a:picLocks noChangeAspect="1"/>
          </p:cNvPicPr>
          <p:nvPr/>
        </p:nvPicPr>
        <p:blipFill>
          <a:blip r:embed="rId3"/>
          <a:stretch>
            <a:fillRect/>
          </a:stretch>
        </p:blipFill>
        <p:spPr>
          <a:xfrm>
            <a:off x="8050948" y="1886757"/>
            <a:ext cx="1419681" cy="1409086"/>
          </a:xfrm>
          <a:prstGeom prst="rect">
            <a:avLst/>
          </a:prstGeom>
          <a:ln w="12700">
            <a:miter lim="400000"/>
          </a:ln>
        </p:spPr>
      </p:pic>
    </p:spTree>
    <p:extLst>
      <p:ext uri="{BB962C8B-B14F-4D97-AF65-F5344CB8AC3E}">
        <p14:creationId xmlns:p14="http://schemas.microsoft.com/office/powerpoint/2010/main" val="1565144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Regulate or not?</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One of the most debated issues – shared economy differs from the initial idea</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The missing definition of shared economy is a problem</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The effect of improved service quality for consumers is arguable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Self-regulation by references and evaluations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European Commission’s position statement:</a:t>
            </a:r>
          </a:p>
          <a:p>
            <a:pPr marL="342900" indent="-342900">
              <a:buFont typeface="Arial" panose="020B0604020202020204" pitchFamily="34" charset="0"/>
              <a:buChar char="•"/>
            </a:pPr>
            <a:r>
              <a:rPr lang="en-GB" sz="2000" i="1">
                <a:solidFill>
                  <a:srgbClr val="1EA2C1"/>
                </a:solidFill>
              </a:rPr>
              <a:t>“In view of the significant benefits that new collaborative economy business models can bring, Europe should be open to embracing these new opportunities. The EU should proactively support the innovation, competitiveness and growth opportunities offered by modernisation of the economy. At the same time, it is important to ensure fair working conditions and adequate and sustainable consumer and social protection.” </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1846203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Regulation of shared economy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6" name="Snímek obrazovky 2020-11-07 v 17.53.25.png" descr="Snímek obrazovky 2020-11-07 v 17.53.25.png">
            <a:extLst>
              <a:ext uri="{FF2B5EF4-FFF2-40B4-BE49-F238E27FC236}">
                <a16:creationId xmlns:a16="http://schemas.microsoft.com/office/drawing/2014/main" id="{D9337C22-F7B7-0B45-B7B3-A182C4419E91}"/>
              </a:ext>
            </a:extLst>
          </p:cNvPr>
          <p:cNvPicPr>
            <a:picLocks noChangeAspect="1"/>
          </p:cNvPicPr>
          <p:nvPr/>
        </p:nvPicPr>
        <p:blipFill>
          <a:blip r:embed="rId3"/>
          <a:stretch>
            <a:fillRect/>
          </a:stretch>
        </p:blipFill>
        <p:spPr>
          <a:xfrm>
            <a:off x="1991032" y="2591300"/>
            <a:ext cx="8276460" cy="3799771"/>
          </a:xfrm>
          <a:prstGeom prst="rect">
            <a:avLst/>
          </a:prstGeom>
          <a:ln w="12700">
            <a:solidFill>
              <a:srgbClr val="838787"/>
            </a:solidFill>
            <a:miter lim="400000"/>
          </a:ln>
        </p:spPr>
      </p:pic>
      <p:sp>
        <p:nvSpPr>
          <p:cNvPr id="7" name="Zdroj: Deloitte, 2017">
            <a:extLst>
              <a:ext uri="{FF2B5EF4-FFF2-40B4-BE49-F238E27FC236}">
                <a16:creationId xmlns:a16="http://schemas.microsoft.com/office/drawing/2014/main" id="{633504B8-EF01-8D44-880D-3F10F03EDA89}"/>
              </a:ext>
            </a:extLst>
          </p:cNvPr>
          <p:cNvSpPr txBox="1"/>
          <p:nvPr/>
        </p:nvSpPr>
        <p:spPr>
          <a:xfrm>
            <a:off x="9899141" y="6410826"/>
            <a:ext cx="202587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rPr lang="en-GB">
                <a:solidFill>
                  <a:schemeClr val="tx1">
                    <a:lumMod val="65000"/>
                    <a:lumOff val="35000"/>
                  </a:schemeClr>
                </a:solidFill>
              </a:rPr>
              <a:t>Source: Deloitte, 2017</a:t>
            </a:r>
          </a:p>
        </p:txBody>
      </p:sp>
    </p:spTree>
    <p:extLst>
      <p:ext uri="{BB962C8B-B14F-4D97-AF65-F5344CB8AC3E}">
        <p14:creationId xmlns:p14="http://schemas.microsoft.com/office/powerpoint/2010/main" val="2572229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References, Sources, Bibliography</a:t>
            </a:r>
          </a:p>
        </p:txBody>
      </p:sp>
      <p:sp>
        <p:nvSpPr>
          <p:cNvPr id="3" name="Zástupný symbol pro text 2"/>
          <p:cNvSpPr>
            <a:spLocks noGrp="1"/>
          </p:cNvSpPr>
          <p:nvPr>
            <p:ph type="body" idx="1"/>
          </p:nvPr>
        </p:nvSpPr>
        <p:spPr>
          <a:xfrm>
            <a:off x="844057" y="2591300"/>
            <a:ext cx="10533189" cy="3853462"/>
          </a:xfrm>
        </p:spPr>
        <p:txBody>
          <a:bodyPr>
            <a:normAutofit lnSpcReduction="10000"/>
          </a:bodyPr>
          <a:lstStyle/>
          <a:p>
            <a:pPr marL="222250" indent="-222250">
              <a:buChar char="‣"/>
              <a:defRPr sz="1700"/>
            </a:pPr>
            <a:r>
              <a:rPr lang="en-GB" sz="2000"/>
              <a:t>Asociace českého carsharingu. (2020). Retrieved 7 November 2020 from </a:t>
            </a:r>
            <a:r>
              <a:rPr lang="en-GB" sz="2000" u="sng">
                <a:solidFill>
                  <a:schemeClr val="accent1"/>
                </a:solidFill>
                <a:hlinkClick r:id="rId2"/>
              </a:rPr>
              <a:t>http://ceskycarsharing.cz</a:t>
            </a:r>
          </a:p>
          <a:p>
            <a:pPr marL="222250" indent="-222250">
              <a:buChar char="‣"/>
              <a:defRPr sz="1700"/>
            </a:pPr>
            <a:r>
              <a:rPr lang="en-GB" sz="2000"/>
              <a:t>Deloitte. (2017). Sdílená ekonomika: Bohatství bez vlastnictví. Retrieved 7 November 2020 from </a:t>
            </a:r>
            <a:r>
              <a:rPr lang="en-GB" sz="2000" u="sng">
                <a:solidFill>
                  <a:schemeClr val="accent1"/>
                </a:solidFill>
                <a:hlinkClick r:id="rId3"/>
              </a:rPr>
              <a:t>https://mediaguruwebapp.azurewebsites.net/media/1938/deloitte-studie-sd%C3%ADlená-ekonomika.pdf</a:t>
            </a:r>
          </a:p>
          <a:p>
            <a:pPr marL="222250" indent="-222250">
              <a:buChar char="‣"/>
              <a:defRPr sz="1700"/>
            </a:pPr>
            <a:r>
              <a:rPr lang="en-GB" sz="2000"/>
              <a:t>Nourinejad, M., &amp; Roorda, M. J. (2015). Carsharing operations policies: a comparison between one-way and two-way systems. </a:t>
            </a:r>
            <a:r>
              <a:rPr lang="en-GB" sz="2000" i="1">
                <a:latin typeface="Avenir Next Regular"/>
                <a:ea typeface="Avenir Next Regular"/>
                <a:cs typeface="Avenir Next Regular"/>
                <a:sym typeface="Avenir Next Regular"/>
              </a:rPr>
              <a:t>Transportation, 42</a:t>
            </a:r>
            <a:r>
              <a:rPr lang="en-GB" sz="2000"/>
              <a:t>(3), 497-518.</a:t>
            </a:r>
          </a:p>
          <a:p>
            <a:pPr marL="222250" indent="-222250">
              <a:buChar char="‣"/>
              <a:defRPr sz="1700"/>
            </a:pPr>
            <a:r>
              <a:rPr lang="en-GB" sz="2000"/>
              <a:t>Valentová, M. ([2007]). Car-sharing: Sdílení vozidel : inteligentní způsob využívání automobilů šetrný vůči životnímu prostředí. Ústav pro ekopolitiku.</a:t>
            </a:r>
          </a:p>
          <a:p>
            <a:pPr marL="222250" indent="-222250">
              <a:buChar char="‣"/>
              <a:defRPr sz="1700"/>
            </a:pPr>
            <a:r>
              <a:rPr lang="en-GB" sz="2000"/>
              <a:t>Veber, J., Krajčík, V., Hruška, L., &amp; Makovský, P. (2016). Sdílená ekonomika: “Vymezení metodologických postupů pro zajištění datové základny a ekonomických východisek pro regulatorní ošetření tzv. sdílené ekonomiky”. Retrieved 7 November 2020 from </a:t>
            </a:r>
            <a:r>
              <a:rPr lang="en-GB" sz="2000" u="sng">
                <a:solidFill>
                  <a:schemeClr val="accent1"/>
                </a:solidFill>
                <a:hlinkClick r:id="rId4"/>
              </a:rPr>
              <a:t>https://www.vspp.cz/wp-content/uploads/2017/05/zprava.pdf</a:t>
            </a:r>
          </a:p>
          <a:p>
            <a:pPr marL="222250" indent="-222250">
              <a:buChar char="‣"/>
              <a:defRPr sz="1700"/>
            </a:pPr>
            <a:endParaRPr lang="cs-CZ" sz="2000" u="sng" dirty="0">
              <a:solidFill>
                <a:schemeClr val="accent1"/>
              </a:solidFill>
              <a:hlinkClick r:id="rId4"/>
            </a:endParaRPr>
          </a:p>
          <a:p>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262369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
            <a:ext cx="12192000" cy="1458163"/>
          </a:xfrm>
          <a:prstGeom prst="rect">
            <a:avLst/>
          </a:prstGeom>
        </p:spPr>
      </p:pic>
      <p:sp>
        <p:nvSpPr>
          <p:cNvPr id="2" name="Nadpis 1"/>
          <p:cNvSpPr>
            <a:spLocks noGrp="1"/>
          </p:cNvSpPr>
          <p:nvPr>
            <p:ph type="title"/>
          </p:nvPr>
        </p:nvSpPr>
        <p:spPr>
          <a:xfrm>
            <a:off x="1230922" y="1564078"/>
            <a:ext cx="10133764" cy="746623"/>
          </a:xfrm>
        </p:spPr>
        <p:txBody>
          <a:bodyPr>
            <a:normAutofit/>
          </a:bodyPr>
          <a:lstStyle/>
          <a:p>
            <a:pPr algn="ctr"/>
            <a:r>
              <a:rPr lang="en-GB" sz="4000" b="1" cap="all" dirty="0">
                <a:solidFill>
                  <a:srgbClr val="1EA2C1"/>
                </a:solidFill>
                <a:latin typeface="Montserrat" panose="00000500000000000000" pitchFamily="2" charset="-18"/>
              </a:rPr>
              <a:t>Thank you for your attention!</a:t>
            </a:r>
          </a:p>
        </p:txBody>
      </p:sp>
      <p:sp>
        <p:nvSpPr>
          <p:cNvPr id="9" name="TextovéPole 8"/>
          <p:cNvSpPr txBox="1"/>
          <p:nvPr/>
        </p:nvSpPr>
        <p:spPr>
          <a:xfrm>
            <a:off x="640130" y="286867"/>
            <a:ext cx="7097104" cy="861774"/>
          </a:xfrm>
          <a:prstGeom prst="rect">
            <a:avLst/>
          </a:prstGeom>
          <a:noFill/>
        </p:spPr>
        <p:txBody>
          <a:bodyPr wrap="square" rtlCol="0">
            <a:spAutoFit/>
          </a:bodyPr>
          <a:lstStyle/>
          <a:p>
            <a:r>
              <a:rPr lang="en-GB" sz="3200" b="1">
                <a:solidFill>
                  <a:schemeClr val="bg1"/>
                </a:solidFill>
                <a:latin typeface="Calibri" panose="020F0502020204030204" pitchFamily="34" charset="0"/>
                <a:cs typeface="Calibri" panose="020F0502020204030204" pitchFamily="34" charset="0"/>
              </a:rPr>
              <a:t>S@mpler</a:t>
            </a:r>
          </a:p>
          <a:p>
            <a:r>
              <a:rPr lang="en-GB" b="1">
                <a:solidFill>
                  <a:schemeClr val="bg1"/>
                </a:solidFill>
                <a:latin typeface="Calibri" panose="020F0502020204030204" pitchFamily="34" charset="0"/>
                <a:cs typeface="Calibri" panose="020F0502020204030204" pitchFamily="34" charset="0"/>
              </a:rPr>
              <a:t>Integrated Education Based On Sustainable Urban Mobility Projects</a:t>
            </a: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2" y="5813922"/>
            <a:ext cx="2650923" cy="921417"/>
          </a:xfrm>
          <a:prstGeom prst="rect">
            <a:avLst/>
          </a:prstGeom>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678" y="5795998"/>
            <a:ext cx="3463939" cy="946055"/>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9" y="5778754"/>
            <a:ext cx="2163114" cy="950981"/>
          </a:xfrm>
          <a:prstGeom prst="rect">
            <a:avLst/>
          </a:prstGeom>
        </p:spPr>
      </p:pic>
      <p:sp>
        <p:nvSpPr>
          <p:cNvPr id="10" name="Zástupný symbol pro text 2"/>
          <p:cNvSpPr txBox="1">
            <a:spLocks/>
          </p:cNvSpPr>
          <p:nvPr/>
        </p:nvSpPr>
        <p:spPr>
          <a:xfrm>
            <a:off x="717662" y="2447992"/>
            <a:ext cx="10756676" cy="3228639"/>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a:solidFill>
                  <a:schemeClr val="tx1">
                    <a:lumMod val="65000"/>
                    <a:lumOff val="35000"/>
                  </a:schemeClr>
                </a:solidFill>
                <a:latin typeface="Lora" pitchFamily="2" charset="-18"/>
              </a:rPr>
              <a:t>Project information:</a:t>
            </a:r>
          </a:p>
          <a:p>
            <a:pPr algn="just">
              <a:lnSpc>
                <a:spcPct val="120000"/>
              </a:lnSpc>
            </a:pPr>
            <a:r>
              <a:rPr lang="en-GB">
                <a:solidFill>
                  <a:schemeClr val="tx1">
                    <a:lumMod val="65000"/>
                    <a:lumOff val="35000"/>
                  </a:schemeClr>
                </a:solidFill>
                <a:latin typeface="Lora" pitchFamily="2" charset="-18"/>
              </a:rPr>
              <a:t>The main project objective is to enhance the quality of teaching at the involved universities in the field of sustainable urban mobility management. Our efforts consist in expanding students‘ practical skills through implementation of a practical project teaching method. An emphasis is put on the reflection of challenges which cities have to tackle in the real world, especially in the area of Sustainable Urban Mobility Plans (SUMP). The project is intended to contribute to improving students‘ knowledge and skills, particularly for the position and job placement of mobility managers.</a:t>
            </a:r>
          </a:p>
          <a:p>
            <a:pPr algn="just">
              <a:lnSpc>
                <a:spcPct val="120000"/>
              </a:lnSpc>
            </a:pPr>
            <a:endParaRPr lang="cs-CZ" dirty="0">
              <a:solidFill>
                <a:schemeClr val="tx1">
                  <a:lumMod val="65000"/>
                  <a:lumOff val="35000"/>
                </a:schemeClr>
              </a:solidFill>
              <a:latin typeface="Lora" pitchFamily="2" charset="-18"/>
            </a:endParaRPr>
          </a:p>
          <a:p>
            <a:pPr algn="ctr"/>
            <a:r>
              <a:rPr lang="en-GB">
                <a:solidFill>
                  <a:schemeClr val="tx1">
                    <a:lumMod val="65000"/>
                    <a:lumOff val="35000"/>
                  </a:schemeClr>
                </a:solidFill>
                <a:latin typeface="Lora" pitchFamily="2" charset="-18"/>
              </a:rPr>
              <a:t>Topic elaborated by: Lucie Vávrová</a:t>
            </a:r>
          </a:p>
          <a:p>
            <a:pPr algn="ctr"/>
            <a:r>
              <a:rPr lang="en-GB">
                <a:solidFill>
                  <a:schemeClr val="tx1">
                    <a:lumMod val="65000"/>
                    <a:lumOff val="35000"/>
                  </a:schemeClr>
                </a:solidFill>
                <a:latin typeface="Lora" pitchFamily="2" charset="-18"/>
                <a:hlinkClick r:id="rId6"/>
              </a:rPr>
              <a:t>mobilita-ieep.cz</a:t>
            </a:r>
          </a:p>
          <a:p>
            <a:pPr algn="ctr"/>
            <a:r>
              <a:rPr lang="en-GB">
                <a:solidFill>
                  <a:schemeClr val="tx1">
                    <a:lumMod val="65000"/>
                    <a:lumOff val="35000"/>
                  </a:schemeClr>
                </a:solidFill>
                <a:latin typeface="Lora" pitchFamily="2" charset="-18"/>
              </a:rPr>
              <a:t>Link to the web database</a:t>
            </a:r>
          </a:p>
          <a:p>
            <a:pPr algn="ctr"/>
            <a:endParaRPr lang="cs-CZ" dirty="0">
              <a:solidFill>
                <a:schemeClr val="tx1">
                  <a:lumMod val="65000"/>
                  <a:lumOff val="35000"/>
                </a:schemeClr>
              </a:solidFill>
              <a:latin typeface="Lora" pitchFamily="2" charset="-18"/>
            </a:endParaRPr>
          </a:p>
        </p:txBody>
      </p:sp>
    </p:spTree>
    <p:extLst>
      <p:ext uri="{BB962C8B-B14F-4D97-AF65-F5344CB8AC3E}">
        <p14:creationId xmlns:p14="http://schemas.microsoft.com/office/powerpoint/2010/main" val="27776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885593"/>
          </a:xfrm>
        </p:spPr>
        <p:txBody>
          <a:bodyPr anchor="ctr">
            <a:normAutofit/>
          </a:bodyPr>
          <a:lstStyle/>
          <a:p>
            <a:r>
              <a:rPr lang="en-GB" sz="2800" b="1" cap="all" dirty="0">
                <a:solidFill>
                  <a:srgbClr val="1EA2C1"/>
                </a:solidFill>
                <a:latin typeface="Montserrat" panose="00000500000000000000" pitchFamily="2" charset="-18"/>
              </a:rPr>
              <a:t>New facts leading to development of</a:t>
            </a:r>
            <a:br>
              <a:rPr lang="cs-CZ" sz="2800" b="1" cap="all" dirty="0">
                <a:solidFill>
                  <a:srgbClr val="1EA2C1"/>
                </a:solidFill>
                <a:latin typeface="Montserrat" panose="00000500000000000000" pitchFamily="2" charset="-18"/>
              </a:rPr>
            </a:br>
            <a:r>
              <a:rPr lang="en-GB" sz="2800" b="1" cap="all" dirty="0">
                <a:solidFill>
                  <a:srgbClr val="1EA2C1"/>
                </a:solidFill>
                <a:latin typeface="Montserrat" panose="00000500000000000000" pitchFamily="2" charset="-18"/>
              </a:rPr>
              <a:t>shared economy</a:t>
            </a:r>
          </a:p>
        </p:txBody>
      </p:sp>
      <p:sp>
        <p:nvSpPr>
          <p:cNvPr id="3" name="Zástupný symbol pro text 2"/>
          <p:cNvSpPr>
            <a:spLocks noGrp="1"/>
          </p:cNvSpPr>
          <p:nvPr>
            <p:ph type="body" idx="1"/>
          </p:nvPr>
        </p:nvSpPr>
        <p:spPr>
          <a:xfrm>
            <a:off x="844057" y="3287986"/>
            <a:ext cx="10533189" cy="3127328"/>
          </a:xfrm>
        </p:spPr>
        <p:txBody>
          <a:bodyPr>
            <a:normAutofit/>
          </a:bodyPr>
          <a:lstStyle/>
          <a:p>
            <a:pPr marL="342900" indent="-342900">
              <a:buFont typeface="Arial" panose="020B0604020202020204" pitchFamily="34" charset="0"/>
              <a:buChar char="•"/>
            </a:pPr>
            <a:r>
              <a:rPr lang="en-GB" sz="2000" dirty="0">
                <a:solidFill>
                  <a:schemeClr val="tx1">
                    <a:lumMod val="65000"/>
                    <a:lumOff val="35000"/>
                  </a:schemeClr>
                </a:solidFill>
                <a:latin typeface="Lora" pitchFamily="2" charset="-18"/>
              </a:rPr>
              <a:t>Arrival of modern ICT</a:t>
            </a:r>
          </a:p>
          <a:p>
            <a:pPr marL="800100" lvl="1" indent="-342900">
              <a:buFont typeface="Arial" panose="020B0604020202020204" pitchFamily="34" charset="0"/>
              <a:buChar char="•"/>
            </a:pPr>
            <a:r>
              <a:rPr lang="en-GB" sz="1600" dirty="0">
                <a:solidFill>
                  <a:schemeClr val="tx1">
                    <a:lumMod val="65000"/>
                    <a:lumOff val="35000"/>
                  </a:schemeClr>
                </a:solidFill>
                <a:latin typeface="Lora" pitchFamily="2" charset="-18"/>
              </a:rPr>
              <a:t>Smartphones, internet</a:t>
            </a:r>
          </a:p>
          <a:p>
            <a:pPr marL="800100" lvl="1" indent="-342900">
              <a:buFont typeface="Arial" panose="020B0604020202020204" pitchFamily="34" charset="0"/>
              <a:buChar char="•"/>
            </a:pPr>
            <a:r>
              <a:rPr lang="en-GB" sz="1600" dirty="0">
                <a:solidFill>
                  <a:schemeClr val="tx1">
                    <a:lumMod val="65000"/>
                    <a:lumOff val="35000"/>
                  </a:schemeClr>
                </a:solidFill>
                <a:latin typeface="Lora" pitchFamily="2" charset="-18"/>
                <a:sym typeface="Wingdings" pitchFamily="2" charset="2"/>
              </a:rPr>
              <a:t>Emergence of internet applications  enabled communication even with strangers</a:t>
            </a:r>
          </a:p>
          <a:p>
            <a:pPr marL="342900" indent="-342900">
              <a:buFont typeface="Arial" panose="020B0604020202020204" pitchFamily="34" charset="0"/>
              <a:buChar char="•"/>
            </a:pPr>
            <a:r>
              <a:rPr lang="en-GB" sz="2000" dirty="0">
                <a:solidFill>
                  <a:schemeClr val="tx1">
                    <a:lumMod val="65000"/>
                    <a:lumOff val="35000"/>
                  </a:schemeClr>
                </a:solidFill>
                <a:latin typeface="Lora" pitchFamily="2" charset="-18"/>
                <a:sym typeface="Wingdings" pitchFamily="2" charset="2"/>
              </a:rPr>
              <a:t>Shift in lifestyle and values</a:t>
            </a:r>
          </a:p>
          <a:p>
            <a:pPr marL="800100" lvl="1" indent="-342900">
              <a:buFont typeface="Arial" panose="020B0604020202020204" pitchFamily="34" charset="0"/>
              <a:buChar char="•"/>
            </a:pPr>
            <a:r>
              <a:rPr lang="en-GB" sz="1600" dirty="0">
                <a:solidFill>
                  <a:schemeClr val="tx1">
                    <a:lumMod val="65000"/>
                    <a:lumOff val="35000"/>
                  </a:schemeClr>
                </a:solidFill>
                <a:latin typeface="Lora" pitchFamily="2" charset="-18"/>
                <a:sym typeface="Wingdings" pitchFamily="2" charset="2"/>
              </a:rPr>
              <a:t>“Fewer possessions, more experiences”</a:t>
            </a:r>
          </a:p>
          <a:p>
            <a:pPr marL="800100" lvl="1" indent="-342900">
              <a:buFont typeface="Arial" panose="020B0604020202020204" pitchFamily="34" charset="0"/>
              <a:buChar char="•"/>
            </a:pPr>
            <a:r>
              <a:rPr lang="en-GB" sz="1600" dirty="0">
                <a:solidFill>
                  <a:schemeClr val="tx1">
                    <a:lumMod val="65000"/>
                    <a:lumOff val="35000"/>
                  </a:schemeClr>
                </a:solidFill>
                <a:latin typeface="Lora" pitchFamily="2" charset="-18"/>
                <a:sym typeface="Wingdings" pitchFamily="2" charset="2"/>
              </a:rPr>
              <a:t>Shift from proprietary title to use title</a:t>
            </a:r>
          </a:p>
          <a:p>
            <a:pPr marL="342900" indent="-342900">
              <a:buFont typeface="Arial" panose="020B0604020202020204" pitchFamily="34" charset="0"/>
              <a:buChar char="•"/>
            </a:pPr>
            <a:r>
              <a:rPr lang="en-GB" sz="2000" dirty="0">
                <a:solidFill>
                  <a:schemeClr val="tx1">
                    <a:lumMod val="65000"/>
                    <a:lumOff val="35000"/>
                  </a:schemeClr>
                </a:solidFill>
                <a:latin typeface="Lora" pitchFamily="2" charset="-18"/>
                <a:sym typeface="Wingdings" pitchFamily="2" charset="2"/>
              </a:rPr>
              <a:t>Desire to discover new things, unusual experiences, defiance of traditional models</a:t>
            </a:r>
          </a:p>
          <a:p>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124084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50000" t="20073" r="10067" b="49977"/>
          <a:stretch/>
        </p:blipFill>
        <p:spPr>
          <a:xfrm>
            <a:off x="0" y="0"/>
            <a:ext cx="12192001" cy="9143999"/>
          </a:xfrm>
          <a:prstGeom prst="rect">
            <a:avLst/>
          </a:prstGeom>
        </p:spPr>
      </p:pic>
      <p:pic>
        <p:nvPicPr>
          <p:cNvPr id="5" name="Obrázek 4"/>
          <p:cNvPicPr>
            <a:picLocks noChangeAspect="1"/>
          </p:cNvPicPr>
          <p:nvPr/>
        </p:nvPicPr>
        <p:blipFill>
          <a:blip r:embed="rId3"/>
          <a:stretch>
            <a:fillRect/>
          </a:stretch>
        </p:blipFill>
        <p:spPr>
          <a:xfrm>
            <a:off x="3946191" y="248324"/>
            <a:ext cx="4299617" cy="1370331"/>
          </a:xfrm>
          <a:prstGeom prst="rect">
            <a:avLst/>
          </a:prstGeom>
        </p:spPr>
      </p:pic>
      <p:sp>
        <p:nvSpPr>
          <p:cNvPr id="7" name="TextovéPole 6"/>
          <p:cNvSpPr txBox="1"/>
          <p:nvPr/>
        </p:nvSpPr>
        <p:spPr>
          <a:xfrm>
            <a:off x="1837592" y="3323492"/>
            <a:ext cx="8818685" cy="1754326"/>
          </a:xfrm>
          <a:prstGeom prst="rect">
            <a:avLst/>
          </a:prstGeom>
          <a:noFill/>
        </p:spPr>
        <p:txBody>
          <a:bodyPr wrap="square" rtlCol="0">
            <a:spAutoFit/>
          </a:bodyPr>
          <a:lstStyle/>
          <a:p>
            <a:pPr algn="ctr"/>
            <a:r>
              <a:rPr lang="en-GB" sz="3600" b="1">
                <a:solidFill>
                  <a:schemeClr val="bg1"/>
                </a:solidFill>
                <a:latin typeface="Montserrat" panose="00000500000000000000" pitchFamily="2" charset="-18"/>
              </a:rPr>
              <a:t>CORRESPONDING PART FOR TEACHERS AND THEIR COMMUNICATION WITH STUDENTS</a:t>
            </a:r>
          </a:p>
          <a:p>
            <a:pPr algn="ctr"/>
            <a:endParaRPr lang="cs-CZ" sz="3600" b="1" dirty="0">
              <a:solidFill>
                <a:schemeClr val="bg1"/>
              </a:solidFill>
              <a:latin typeface="Montserrat" panose="00000500000000000000" pitchFamily="2" charset="-18"/>
            </a:endParaRPr>
          </a:p>
        </p:txBody>
      </p:sp>
    </p:spTree>
    <p:extLst>
      <p:ext uri="{BB962C8B-B14F-4D97-AF65-F5344CB8AC3E}">
        <p14:creationId xmlns:p14="http://schemas.microsoft.com/office/powerpoint/2010/main" val="298116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tasks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457200" indent="-457200">
              <a:buAutoNum type="arabicPeriod"/>
            </a:pPr>
            <a:r>
              <a:rPr lang="en-GB" sz="2000">
                <a:solidFill>
                  <a:schemeClr val="tx1">
                    <a:lumMod val="65000"/>
                    <a:lumOff val="35000"/>
                  </a:schemeClr>
                </a:solidFill>
                <a:latin typeface="Lora" pitchFamily="2" charset="-18"/>
              </a:rPr>
              <a:t>Define advantages and drawbacks of shared economy in the city. Should it be regulated? Why, or why not?</a:t>
            </a:r>
          </a:p>
          <a:p>
            <a:pPr marL="457200" indent="-457200">
              <a:buAutoNum type="arabicPeriod"/>
            </a:pPr>
            <a:r>
              <a:rPr lang="en-GB" sz="2000">
                <a:solidFill>
                  <a:schemeClr val="tx1">
                    <a:lumMod val="65000"/>
                    <a:lumOff val="35000"/>
                  </a:schemeClr>
                </a:solidFill>
                <a:latin typeface="Lora" pitchFamily="2" charset="-18"/>
              </a:rPr>
              <a:t>What are the benefits of bikesharing for cities? Should bikesharing be operated or supported by the city? Why, or why not? How should it be financed?</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2795684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
            <a:ext cx="12192000" cy="1458163"/>
          </a:xfrm>
          <a:prstGeom prst="rect">
            <a:avLst/>
          </a:prstGeom>
        </p:spPr>
      </p:pic>
      <p:sp>
        <p:nvSpPr>
          <p:cNvPr id="2" name="Nadpis 1"/>
          <p:cNvSpPr>
            <a:spLocks noGrp="1"/>
          </p:cNvSpPr>
          <p:nvPr>
            <p:ph type="title"/>
          </p:nvPr>
        </p:nvSpPr>
        <p:spPr>
          <a:xfrm>
            <a:off x="1230922" y="1564078"/>
            <a:ext cx="10104735" cy="746623"/>
          </a:xfrm>
        </p:spPr>
        <p:txBody>
          <a:bodyPr>
            <a:normAutofit/>
          </a:bodyPr>
          <a:lstStyle/>
          <a:p>
            <a:pPr algn="ctr"/>
            <a:r>
              <a:rPr lang="en-GB" sz="4000" b="1" cap="all" dirty="0">
                <a:solidFill>
                  <a:srgbClr val="1EA2C1"/>
                </a:solidFill>
                <a:latin typeface="Montserrat" panose="00000500000000000000" pitchFamily="2" charset="-18"/>
              </a:rPr>
              <a:t>Thank you for your attention!</a:t>
            </a:r>
          </a:p>
        </p:txBody>
      </p:sp>
      <p:sp>
        <p:nvSpPr>
          <p:cNvPr id="9" name="TextovéPole 8"/>
          <p:cNvSpPr txBox="1"/>
          <p:nvPr/>
        </p:nvSpPr>
        <p:spPr>
          <a:xfrm>
            <a:off x="640130" y="286867"/>
            <a:ext cx="7097104" cy="861774"/>
          </a:xfrm>
          <a:prstGeom prst="rect">
            <a:avLst/>
          </a:prstGeom>
          <a:noFill/>
        </p:spPr>
        <p:txBody>
          <a:bodyPr wrap="square" rtlCol="0">
            <a:spAutoFit/>
          </a:bodyPr>
          <a:lstStyle/>
          <a:p>
            <a:r>
              <a:rPr lang="en-GB" sz="3200" b="1">
                <a:solidFill>
                  <a:schemeClr val="bg1"/>
                </a:solidFill>
                <a:latin typeface="Calibri" panose="020F0502020204030204" pitchFamily="34" charset="0"/>
                <a:cs typeface="Calibri" panose="020F0502020204030204" pitchFamily="34" charset="0"/>
              </a:rPr>
              <a:t>S@mpler</a:t>
            </a:r>
          </a:p>
          <a:p>
            <a:r>
              <a:rPr lang="en-GB" b="1">
                <a:solidFill>
                  <a:schemeClr val="bg1"/>
                </a:solidFill>
                <a:latin typeface="Calibri" panose="020F0502020204030204" pitchFamily="34" charset="0"/>
                <a:cs typeface="Calibri" panose="020F0502020204030204" pitchFamily="34" charset="0"/>
              </a:rPr>
              <a:t>Integrated Education Based On Sustainable Urban Mobility Projects</a:t>
            </a: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2" y="5813922"/>
            <a:ext cx="2650923" cy="921417"/>
          </a:xfrm>
          <a:prstGeom prst="rect">
            <a:avLst/>
          </a:prstGeom>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678" y="5795998"/>
            <a:ext cx="3463939" cy="946055"/>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9" y="5778754"/>
            <a:ext cx="2163114" cy="950981"/>
          </a:xfrm>
          <a:prstGeom prst="rect">
            <a:avLst/>
          </a:prstGeom>
        </p:spPr>
      </p:pic>
      <p:sp>
        <p:nvSpPr>
          <p:cNvPr id="10" name="Zástupný symbol pro text 2"/>
          <p:cNvSpPr txBox="1">
            <a:spLocks/>
          </p:cNvSpPr>
          <p:nvPr/>
        </p:nvSpPr>
        <p:spPr>
          <a:xfrm>
            <a:off x="717662" y="2447992"/>
            <a:ext cx="10756676" cy="3228639"/>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a:solidFill>
                  <a:schemeClr val="tx1">
                    <a:lumMod val="65000"/>
                    <a:lumOff val="35000"/>
                  </a:schemeClr>
                </a:solidFill>
                <a:latin typeface="Lora" pitchFamily="2" charset="-18"/>
              </a:rPr>
              <a:t>Project information:</a:t>
            </a:r>
          </a:p>
          <a:p>
            <a:pPr algn="just">
              <a:lnSpc>
                <a:spcPct val="120000"/>
              </a:lnSpc>
            </a:pPr>
            <a:r>
              <a:rPr lang="en-GB">
                <a:solidFill>
                  <a:schemeClr val="tx1">
                    <a:lumMod val="65000"/>
                    <a:lumOff val="35000"/>
                  </a:schemeClr>
                </a:solidFill>
                <a:latin typeface="Lora" pitchFamily="2" charset="-18"/>
              </a:rPr>
              <a:t>The main project objective is to enhance the quality of teaching at the involved universities in the field of sustainable urban mobility management. Our efforts consist in expanding students‘ practical skills through implementation of a practical project teaching method. An emphasis is put on the reflection of challenges which cities have to tackle in the real world, especially in the area of Sustainable Urban Mobility Plans (SUMP). The project is intended to contribute to improving students‘ knowledge and skills, particularly for the position and job placement of mobility managers.</a:t>
            </a:r>
          </a:p>
          <a:p>
            <a:pPr algn="just">
              <a:lnSpc>
                <a:spcPct val="120000"/>
              </a:lnSpc>
            </a:pPr>
            <a:endParaRPr lang="cs-CZ" dirty="0">
              <a:solidFill>
                <a:schemeClr val="tx1">
                  <a:lumMod val="65000"/>
                  <a:lumOff val="35000"/>
                </a:schemeClr>
              </a:solidFill>
              <a:latin typeface="Lora" pitchFamily="2" charset="-18"/>
            </a:endParaRPr>
          </a:p>
          <a:p>
            <a:pPr algn="just">
              <a:lnSpc>
                <a:spcPct val="120000"/>
              </a:lnSpc>
            </a:pPr>
            <a:endParaRPr lang="cs-CZ" dirty="0">
              <a:solidFill>
                <a:schemeClr val="tx1">
                  <a:lumMod val="65000"/>
                  <a:lumOff val="35000"/>
                </a:schemeClr>
              </a:solidFill>
              <a:latin typeface="Lora" pitchFamily="2" charset="-18"/>
            </a:endParaRPr>
          </a:p>
          <a:p>
            <a:pPr algn="ctr"/>
            <a:r>
              <a:rPr lang="en-GB">
                <a:solidFill>
                  <a:schemeClr val="tx1">
                    <a:lumMod val="65000"/>
                    <a:lumOff val="35000"/>
                  </a:schemeClr>
                </a:solidFill>
                <a:latin typeface="Lora" pitchFamily="2" charset="-18"/>
              </a:rPr>
              <a:t>Topic elaborated by: Lucie Vávrová</a:t>
            </a:r>
          </a:p>
          <a:p>
            <a:pPr algn="ctr"/>
            <a:r>
              <a:rPr lang="en-GB">
                <a:solidFill>
                  <a:schemeClr val="tx1">
                    <a:lumMod val="65000"/>
                    <a:lumOff val="35000"/>
                  </a:schemeClr>
                </a:solidFill>
                <a:latin typeface="Lora" pitchFamily="2" charset="-18"/>
                <a:hlinkClick r:id="rId6"/>
              </a:rPr>
              <a:t>mobilita-ieep.cz</a:t>
            </a:r>
          </a:p>
          <a:p>
            <a:pPr algn="ctr"/>
            <a:r>
              <a:rPr lang="en-GB">
                <a:solidFill>
                  <a:schemeClr val="tx1">
                    <a:lumMod val="65000"/>
                    <a:lumOff val="35000"/>
                  </a:schemeClr>
                </a:solidFill>
                <a:latin typeface="Lora" pitchFamily="2" charset="-18"/>
              </a:rPr>
              <a:t>Link to the web database</a:t>
            </a:r>
          </a:p>
          <a:p>
            <a:pPr algn="ctr"/>
            <a:endParaRPr lang="cs-CZ" dirty="0">
              <a:solidFill>
                <a:schemeClr val="tx1">
                  <a:lumMod val="65000"/>
                  <a:lumOff val="35000"/>
                </a:schemeClr>
              </a:solidFill>
              <a:latin typeface="Lora" pitchFamily="2" charset="-18"/>
            </a:endParaRPr>
          </a:p>
        </p:txBody>
      </p:sp>
    </p:spTree>
    <p:extLst>
      <p:ext uri="{BB962C8B-B14F-4D97-AF65-F5344CB8AC3E}">
        <p14:creationId xmlns:p14="http://schemas.microsoft.com/office/powerpoint/2010/main" val="280776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Shared economy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graphicFrame>
        <p:nvGraphicFramePr>
          <p:cNvPr id="8" name="Diagram 7">
            <a:extLst>
              <a:ext uri="{FF2B5EF4-FFF2-40B4-BE49-F238E27FC236}">
                <a16:creationId xmlns:a16="http://schemas.microsoft.com/office/drawing/2014/main" id="{2623454E-A10E-F540-B440-F1497CABA95B}"/>
              </a:ext>
            </a:extLst>
          </p:cNvPr>
          <p:cNvGraphicFramePr/>
          <p:nvPr>
            <p:extLst>
              <p:ext uri="{D42A27DB-BD31-4B8C-83A1-F6EECF244321}">
                <p14:modId xmlns:p14="http://schemas.microsoft.com/office/powerpoint/2010/main" val="2774705907"/>
              </p:ext>
            </p:extLst>
          </p:nvPr>
        </p:nvGraphicFramePr>
        <p:xfrm>
          <a:off x="331303" y="2591300"/>
          <a:ext cx="11476383" cy="4028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221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Basic preconditions for shared economy:</a:t>
            </a:r>
          </a:p>
        </p:txBody>
      </p:sp>
      <p:sp>
        <p:nvSpPr>
          <p:cNvPr id="3" name="Zástupný symbol pro text 2"/>
          <p:cNvSpPr>
            <a:spLocks noGrp="1"/>
          </p:cNvSpPr>
          <p:nvPr>
            <p:ph type="body" idx="1"/>
          </p:nvPr>
        </p:nvSpPr>
        <p:spPr>
          <a:xfrm>
            <a:off x="844057" y="5750560"/>
            <a:ext cx="10533189" cy="694202"/>
          </a:xfrm>
        </p:spPr>
        <p:txBody>
          <a:bodyPr>
            <a:normAutofit/>
          </a:bodyPr>
          <a:lstStyle/>
          <a:p>
            <a:r>
              <a:rPr lang="en-GB" sz="2000">
                <a:solidFill>
                  <a:schemeClr val="tx1">
                    <a:lumMod val="65000"/>
                    <a:lumOff val="35000"/>
                  </a:schemeClr>
                </a:solidFill>
                <a:latin typeface="Lora" pitchFamily="2" charset="-18"/>
              </a:rPr>
              <a:t>For sharing to work, the transaction has to be more favourable than the traditional distribution and use method (e.g., economy, experience, new approach, etc.)</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graphicFrame>
        <p:nvGraphicFramePr>
          <p:cNvPr id="4" name="Diagram 3">
            <a:extLst>
              <a:ext uri="{FF2B5EF4-FFF2-40B4-BE49-F238E27FC236}">
                <a16:creationId xmlns:a16="http://schemas.microsoft.com/office/drawing/2014/main" id="{C53093E6-C549-444F-A6BC-ECD53D0D4876}"/>
              </a:ext>
            </a:extLst>
          </p:cNvPr>
          <p:cNvGraphicFramePr/>
          <p:nvPr>
            <p:extLst>
              <p:ext uri="{D42A27DB-BD31-4B8C-83A1-F6EECF244321}">
                <p14:modId xmlns:p14="http://schemas.microsoft.com/office/powerpoint/2010/main" val="636323877"/>
              </p:ext>
            </p:extLst>
          </p:nvPr>
        </p:nvGraphicFramePr>
        <p:xfrm>
          <a:off x="1442720" y="2591301"/>
          <a:ext cx="9062720" cy="2732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4906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pic>
        <p:nvPicPr>
          <p:cNvPr id="7" name="Obrázek" descr="Obrázek">
            <a:extLst>
              <a:ext uri="{FF2B5EF4-FFF2-40B4-BE49-F238E27FC236}">
                <a16:creationId xmlns:a16="http://schemas.microsoft.com/office/drawing/2014/main" id="{C984A6A3-F6DB-0846-820F-64AE2F1DB22B}"/>
              </a:ext>
            </a:extLst>
          </p:cNvPr>
          <p:cNvPicPr>
            <a:picLocks noChangeAspect="1"/>
          </p:cNvPicPr>
          <p:nvPr/>
        </p:nvPicPr>
        <p:blipFill>
          <a:blip r:embed="rId3"/>
          <a:stretch>
            <a:fillRect/>
          </a:stretch>
        </p:blipFill>
        <p:spPr>
          <a:xfrm>
            <a:off x="2070900" y="2002578"/>
            <a:ext cx="8050199" cy="4438790"/>
          </a:xfrm>
          <a:prstGeom prst="rect">
            <a:avLst/>
          </a:prstGeom>
          <a:ln w="12700">
            <a:miter lim="400000"/>
          </a:ln>
        </p:spPr>
      </p:pic>
      <p:sp>
        <p:nvSpPr>
          <p:cNvPr id="8" name="Zdroj: AČC, 2020">
            <a:extLst>
              <a:ext uri="{FF2B5EF4-FFF2-40B4-BE49-F238E27FC236}">
                <a16:creationId xmlns:a16="http://schemas.microsoft.com/office/drawing/2014/main" id="{2C1D340D-6F89-4B42-98BA-9D04A3761AD4}"/>
              </a:ext>
            </a:extLst>
          </p:cNvPr>
          <p:cNvSpPr txBox="1"/>
          <p:nvPr/>
        </p:nvSpPr>
        <p:spPr>
          <a:xfrm>
            <a:off x="10121099" y="6346470"/>
            <a:ext cx="1653851"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GB">
                <a:solidFill>
                  <a:schemeClr val="tx1">
                    <a:lumMod val="65000"/>
                    <a:lumOff val="35000"/>
                  </a:schemeClr>
                </a:solidFill>
              </a:rPr>
              <a:t>Source: AČC, 2020</a:t>
            </a:r>
          </a:p>
        </p:txBody>
      </p:sp>
    </p:spTree>
    <p:extLst>
      <p:ext uri="{BB962C8B-B14F-4D97-AF65-F5344CB8AC3E}">
        <p14:creationId xmlns:p14="http://schemas.microsoft.com/office/powerpoint/2010/main" val="129822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Positive aspects of shared economy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Distribution system easier to understand and more open</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Faster</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Less restricted</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Often cheaper</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New model of connecting supply and demand, reduced transaction costs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Minimized information asymmetry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Increased efficiency of resource use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New service sector = new employer</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2264105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Negative aspects of shared economy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No new market, only captures some of the existing</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Concerns about safety, hygiene, agreed terms and conditions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Complaints and demands for compensation impossible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Disputes with competing entities offering goods or services in traditional ways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Insufficient regulation  tax obligations not met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Price reduction</a:t>
            </a:r>
          </a:p>
          <a:p>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96159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Great potential of shared economy in transport:</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Cars are relatively expensive and wear down fast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Cars are a little used asset (they move for only 10-20% of the time)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Vacant seats  can be occupied</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sym typeface="Wingdings" pitchFamily="2" charset="2"/>
              </a:rPr>
              <a:t>Cars can be used even by lower-income groups</a:t>
            </a:r>
          </a:p>
          <a:p>
            <a:pPr marL="342900" indent="-342900">
              <a:buFont typeface="Arial" panose="020B0604020202020204" pitchFamily="34" charset="0"/>
              <a:buChar char="•"/>
            </a:pPr>
            <a:endParaRPr lang="cs-CZ" sz="2000" b="1" dirty="0">
              <a:solidFill>
                <a:schemeClr val="tx1">
                  <a:lumMod val="65000"/>
                  <a:lumOff val="35000"/>
                </a:schemeClr>
              </a:solidFill>
              <a:latin typeface="Lora" pitchFamily="2" charset="-18"/>
              <a:sym typeface="Wingdings" pitchFamily="2" charset="2"/>
            </a:endParaRP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Unused capacities are a waste of resources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New mobility services and shared mobility</a:t>
            </a:r>
          </a:p>
        </p:txBody>
      </p:sp>
    </p:spTree>
    <p:extLst>
      <p:ext uri="{BB962C8B-B14F-4D97-AF65-F5344CB8AC3E}">
        <p14:creationId xmlns:p14="http://schemas.microsoft.com/office/powerpoint/2010/main" val="190051322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1971</Words>
  <Application>Microsoft Office PowerPoint</Application>
  <PresentationFormat>Širokoúhlá obrazovka</PresentationFormat>
  <Paragraphs>240</Paragraphs>
  <Slides>32</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32</vt:i4>
      </vt:variant>
    </vt:vector>
  </HeadingPairs>
  <TitlesOfParts>
    <vt:vector size="39" baseType="lpstr">
      <vt:lpstr>Arial</vt:lpstr>
      <vt:lpstr>Avenir Next Regular</vt:lpstr>
      <vt:lpstr>Calibri</vt:lpstr>
      <vt:lpstr>Calibri Light</vt:lpstr>
      <vt:lpstr>Lora</vt:lpstr>
      <vt:lpstr>Montserrat</vt:lpstr>
      <vt:lpstr>Motiv Office</vt:lpstr>
      <vt:lpstr>New mobility services and shared mobility</vt:lpstr>
      <vt:lpstr>Topic in the sump cycle </vt:lpstr>
      <vt:lpstr>New facts leading to development of shared economy</vt:lpstr>
      <vt:lpstr>Shared economy</vt:lpstr>
      <vt:lpstr>Basic preconditions for shared economy:</vt:lpstr>
      <vt:lpstr>Prezentace aplikace PowerPoint</vt:lpstr>
      <vt:lpstr>Positive aspects of shared economy</vt:lpstr>
      <vt:lpstr>Negative aspects of shared economy</vt:lpstr>
      <vt:lpstr>Great potential of shared economy in transport:</vt:lpstr>
      <vt:lpstr>Shared economy in transport</vt:lpstr>
      <vt:lpstr>Carsharing</vt:lpstr>
      <vt:lpstr>Carsharing</vt:lpstr>
      <vt:lpstr>Advantages of carsharing</vt:lpstr>
      <vt:lpstr>Drawbacks of carsharing</vt:lpstr>
      <vt:lpstr>Examples of carsharing companies</vt:lpstr>
      <vt:lpstr>Examples from abroad – Italy</vt:lpstr>
      <vt:lpstr>Examples from abroad – United Kingdom</vt:lpstr>
      <vt:lpstr>Examples from abroad – Austria</vt:lpstr>
      <vt:lpstr>Bikesharing</vt:lpstr>
      <vt:lpstr>Advantages of bikesharing</vt:lpstr>
      <vt:lpstr>Drawbacks of bikesharing</vt:lpstr>
      <vt:lpstr>Examples of bikesharing companies</vt:lpstr>
      <vt:lpstr>Ridesharing and carpooling</vt:lpstr>
      <vt:lpstr>Ride-hailing (alternative taxi services)</vt:lpstr>
      <vt:lpstr>Uber Technologies Inc.</vt:lpstr>
      <vt:lpstr>Regulate or not?</vt:lpstr>
      <vt:lpstr>Regulation of shared economy</vt:lpstr>
      <vt:lpstr>References, Sources, Bibliography</vt:lpstr>
      <vt:lpstr>Thank you for your attention!</vt:lpstr>
      <vt:lpstr>Prezentace aplikace PowerPoint</vt:lpstr>
      <vt:lpstr>tasks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Ing. Alice Králiková</dc:creator>
  <cp:lastModifiedBy>Petr Kurfürst</cp:lastModifiedBy>
  <cp:revision>34</cp:revision>
  <dcterms:created xsi:type="dcterms:W3CDTF">2021-04-05T10:49:40Z</dcterms:created>
  <dcterms:modified xsi:type="dcterms:W3CDTF">2022-03-10T11:17:48Z</dcterms:modified>
</cp:coreProperties>
</file>