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914" r:id="rId3"/>
    <p:sldId id="917" r:id="rId4"/>
    <p:sldId id="792" r:id="rId5"/>
    <p:sldId id="918" r:id="rId6"/>
    <p:sldId id="919" r:id="rId7"/>
    <p:sldId id="915" r:id="rId8"/>
    <p:sldId id="920" r:id="rId9"/>
    <p:sldId id="916" r:id="rId10"/>
    <p:sldId id="923" r:id="rId11"/>
    <p:sldId id="938" r:id="rId12"/>
    <p:sldId id="925" r:id="rId13"/>
    <p:sldId id="928" r:id="rId14"/>
    <p:sldId id="929" r:id="rId15"/>
    <p:sldId id="931" r:id="rId16"/>
    <p:sldId id="956" r:id="rId17"/>
    <p:sldId id="932" r:id="rId18"/>
    <p:sldId id="930" r:id="rId19"/>
    <p:sldId id="933" r:id="rId20"/>
    <p:sldId id="934" r:id="rId21"/>
    <p:sldId id="935" r:id="rId22"/>
    <p:sldId id="937" r:id="rId23"/>
    <p:sldId id="939" r:id="rId24"/>
    <p:sldId id="940" r:id="rId25"/>
    <p:sldId id="941" r:id="rId26"/>
    <p:sldId id="942" r:id="rId27"/>
    <p:sldId id="943" r:id="rId28"/>
    <p:sldId id="944" r:id="rId29"/>
    <p:sldId id="946" r:id="rId30"/>
    <p:sldId id="947" r:id="rId31"/>
    <p:sldId id="948" r:id="rId32"/>
    <p:sldId id="949" r:id="rId33"/>
    <p:sldId id="950" r:id="rId34"/>
    <p:sldId id="951" r:id="rId35"/>
    <p:sldId id="952" r:id="rId36"/>
    <p:sldId id="954" r:id="rId37"/>
    <p:sldId id="955" r:id="rId38"/>
  </p:sldIdLst>
  <p:sldSz cx="12192000" cy="6858000"/>
  <p:notesSz cx="6858000" cy="9144000"/>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0" userDrawn="1">
          <p15:clr>
            <a:srgbClr val="A4A3A4"/>
          </p15:clr>
        </p15:guide>
        <p15:guide id="2" pos="49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marie Baldauf" initials="RB" lastIdx="2" clrIdx="0">
    <p:extLst>
      <p:ext uri="{19B8F6BF-5375-455C-9EA6-DF929625EA0E}">
        <p15:presenceInfo xmlns:p15="http://schemas.microsoft.com/office/powerpoint/2012/main" userId="Rosemarie Baldau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1B3C4"/>
    <a:srgbClr val="028855"/>
    <a:srgbClr val="018754"/>
    <a:srgbClr val="F0C900"/>
    <a:srgbClr val="888885"/>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498" autoAdjust="0"/>
  </p:normalViewPr>
  <p:slideViewPr>
    <p:cSldViewPr snapToGrid="0" showGuides="1">
      <p:cViewPr varScale="1">
        <p:scale>
          <a:sx n="65" d="100"/>
          <a:sy n="65" d="100"/>
        </p:scale>
        <p:origin x="608" y="40"/>
      </p:cViewPr>
      <p:guideLst>
        <p:guide orient="horz" pos="2500"/>
        <p:guide pos="4974"/>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vs-grp02.zih.tu-dresden.de\voeko\Baldauf\Vortr&#228;ge\Verkehrsleistung.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vs-grp02.zih.tu-dresden.de\voeko\Baldauf\Literatur\Statistik\Kinderunf&#228;ll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s-grp02.zih.tu-dresden.de\voeko\Baldauf\Literatur\Statistik\Kinderunf&#228;l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s-grp02.zih.tu-dresden.de\voeko\Baldauf\Literatur\Statistik\Kinderunf&#228;l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Tabelle1!$C$1</c:f>
              <c:strCache>
                <c:ptCount val="1"/>
                <c:pt idx="0">
                  <c:v>motorisierter Individualverkehr</c:v>
                </c:pt>
              </c:strCache>
            </c:strRef>
          </c:tx>
          <c:spPr>
            <a:ln w="38100"/>
          </c:spPr>
          <c:marker>
            <c:symbol val="none"/>
          </c:marker>
          <c:cat>
            <c:numRef>
              <c:f>Tabelle1!$A$2:$A$57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Tabelle1!$C$2:$C$57</c:f>
              <c:numCache>
                <c:formatCode>General</c:formatCode>
                <c:ptCount val="56"/>
                <c:pt idx="0">
                  <c:v>162.5</c:v>
                </c:pt>
                <c:pt idx="1">
                  <c:v>184.20000000000002</c:v>
                </c:pt>
                <c:pt idx="2">
                  <c:v>203.2</c:v>
                </c:pt>
                <c:pt idx="3">
                  <c:v>221.29999999999998</c:v>
                </c:pt>
                <c:pt idx="4">
                  <c:v>246.5</c:v>
                </c:pt>
                <c:pt idx="5">
                  <c:v>268.59999999999997</c:v>
                </c:pt>
                <c:pt idx="6">
                  <c:v>289.8</c:v>
                </c:pt>
                <c:pt idx="7">
                  <c:v>298.5</c:v>
                </c:pt>
                <c:pt idx="8">
                  <c:v>305.10000000000002</c:v>
                </c:pt>
                <c:pt idx="9">
                  <c:v>327.3</c:v>
                </c:pt>
                <c:pt idx="10">
                  <c:v>352.3</c:v>
                </c:pt>
                <c:pt idx="11">
                  <c:v>373.6</c:v>
                </c:pt>
                <c:pt idx="12">
                  <c:v>379.2</c:v>
                </c:pt>
                <c:pt idx="13">
                  <c:v>391.29999999999995</c:v>
                </c:pt>
                <c:pt idx="14">
                  <c:v>384</c:v>
                </c:pt>
                <c:pt idx="15">
                  <c:v>407.2</c:v>
                </c:pt>
                <c:pt idx="16">
                  <c:v>419.4</c:v>
                </c:pt>
                <c:pt idx="17">
                  <c:v>434.1</c:v>
                </c:pt>
                <c:pt idx="18">
                  <c:v>451.20000000000005</c:v>
                </c:pt>
                <c:pt idx="19">
                  <c:v>467.4</c:v>
                </c:pt>
                <c:pt idx="20">
                  <c:v>477.4</c:v>
                </c:pt>
                <c:pt idx="21">
                  <c:v>460.5</c:v>
                </c:pt>
                <c:pt idx="22">
                  <c:v>479.2</c:v>
                </c:pt>
                <c:pt idx="23">
                  <c:v>487.8</c:v>
                </c:pt>
                <c:pt idx="24">
                  <c:v>496.2</c:v>
                </c:pt>
                <c:pt idx="25">
                  <c:v>495.1</c:v>
                </c:pt>
                <c:pt idx="26">
                  <c:v>521.29999999999995</c:v>
                </c:pt>
                <c:pt idx="27">
                  <c:v>543.9</c:v>
                </c:pt>
                <c:pt idx="28">
                  <c:v>568.29999999999995</c:v>
                </c:pt>
                <c:pt idx="29">
                  <c:v>582.29999999999995</c:v>
                </c:pt>
                <c:pt idx="30">
                  <c:v>601.79999999999995</c:v>
                </c:pt>
                <c:pt idx="31">
                  <c:v>713.5</c:v>
                </c:pt>
                <c:pt idx="32">
                  <c:v>731.5</c:v>
                </c:pt>
                <c:pt idx="33">
                  <c:v>740.8</c:v>
                </c:pt>
                <c:pt idx="34">
                  <c:v>731.8</c:v>
                </c:pt>
                <c:pt idx="35">
                  <c:v>742.9</c:v>
                </c:pt>
                <c:pt idx="36">
                  <c:v>744.3</c:v>
                </c:pt>
                <c:pt idx="37">
                  <c:v>754.8</c:v>
                </c:pt>
                <c:pt idx="38">
                  <c:v>845.3</c:v>
                </c:pt>
                <c:pt idx="39">
                  <c:v>866.7</c:v>
                </c:pt>
                <c:pt idx="40">
                  <c:v>849.6</c:v>
                </c:pt>
                <c:pt idx="41">
                  <c:v>872</c:v>
                </c:pt>
                <c:pt idx="42">
                  <c:v>880.3</c:v>
                </c:pt>
                <c:pt idx="43">
                  <c:v>875.6</c:v>
                </c:pt>
                <c:pt idx="44">
                  <c:v>887.1</c:v>
                </c:pt>
                <c:pt idx="45">
                  <c:v>875.7</c:v>
                </c:pt>
                <c:pt idx="46">
                  <c:v>882.6</c:v>
                </c:pt>
                <c:pt idx="47">
                  <c:v>883.4</c:v>
                </c:pt>
                <c:pt idx="48">
                  <c:v>888.5</c:v>
                </c:pt>
                <c:pt idx="49">
                  <c:v>898.7</c:v>
                </c:pt>
                <c:pt idx="50">
                  <c:v>902.4</c:v>
                </c:pt>
                <c:pt idx="51">
                  <c:v>912.4</c:v>
                </c:pt>
                <c:pt idx="52">
                  <c:v>914.6</c:v>
                </c:pt>
                <c:pt idx="53">
                  <c:v>939.4</c:v>
                </c:pt>
                <c:pt idx="54">
                  <c:v>935</c:v>
                </c:pt>
                <c:pt idx="55">
                  <c:v>947.1</c:v>
                </c:pt>
              </c:numCache>
            </c:numRef>
          </c:val>
          <c:smooth val="0"/>
          <c:extLst>
            <c:ext xmlns:c16="http://schemas.microsoft.com/office/drawing/2014/chart" uri="{C3380CC4-5D6E-409C-BE32-E72D297353CC}">
              <c16:uniqueId val="{00000000-B98B-49FB-BAB3-196029E9F583}"/>
            </c:ext>
          </c:extLst>
        </c:ser>
        <c:ser>
          <c:idx val="2"/>
          <c:order val="1"/>
          <c:tx>
            <c:strRef>
              <c:f>Tabelle1!$D$1</c:f>
              <c:strCache>
                <c:ptCount val="1"/>
                <c:pt idx="0">
                  <c:v>öffentlicher Straßenpersonenverkehr</c:v>
                </c:pt>
              </c:strCache>
            </c:strRef>
          </c:tx>
          <c:spPr>
            <a:ln w="38100"/>
          </c:spPr>
          <c:marker>
            <c:symbol val="none"/>
          </c:marker>
          <c:cat>
            <c:numRef>
              <c:f>Tabelle1!$A$2:$A$57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Tabelle1!$D$2:$D$57</c:f>
              <c:numCache>
                <c:formatCode>General</c:formatCode>
                <c:ptCount val="56"/>
                <c:pt idx="0">
                  <c:v>48.5</c:v>
                </c:pt>
                <c:pt idx="1">
                  <c:v>50.5</c:v>
                </c:pt>
                <c:pt idx="2">
                  <c:v>51.2</c:v>
                </c:pt>
                <c:pt idx="3">
                  <c:v>50</c:v>
                </c:pt>
                <c:pt idx="4">
                  <c:v>49.7</c:v>
                </c:pt>
                <c:pt idx="5">
                  <c:v>51.2</c:v>
                </c:pt>
                <c:pt idx="6">
                  <c:v>51.9</c:v>
                </c:pt>
                <c:pt idx="7">
                  <c:v>52.1</c:v>
                </c:pt>
                <c:pt idx="8">
                  <c:v>52.8</c:v>
                </c:pt>
                <c:pt idx="9">
                  <c:v>55.6</c:v>
                </c:pt>
                <c:pt idx="10">
                  <c:v>58.4</c:v>
                </c:pt>
                <c:pt idx="11">
                  <c:v>60.5</c:v>
                </c:pt>
                <c:pt idx="12">
                  <c:v>62.4</c:v>
                </c:pt>
                <c:pt idx="13">
                  <c:v>64.400000000000006</c:v>
                </c:pt>
                <c:pt idx="14">
                  <c:v>66</c:v>
                </c:pt>
                <c:pt idx="15">
                  <c:v>67.7</c:v>
                </c:pt>
                <c:pt idx="16">
                  <c:v>67.5</c:v>
                </c:pt>
                <c:pt idx="17">
                  <c:v>69.2</c:v>
                </c:pt>
                <c:pt idx="18">
                  <c:v>70.3</c:v>
                </c:pt>
                <c:pt idx="19">
                  <c:v>72.3</c:v>
                </c:pt>
                <c:pt idx="20">
                  <c:v>74.099999999999994</c:v>
                </c:pt>
                <c:pt idx="21">
                  <c:v>75.8</c:v>
                </c:pt>
                <c:pt idx="22">
                  <c:v>74.5</c:v>
                </c:pt>
                <c:pt idx="23">
                  <c:v>70.400000000000006</c:v>
                </c:pt>
                <c:pt idx="24">
                  <c:v>70</c:v>
                </c:pt>
                <c:pt idx="25">
                  <c:v>62.3</c:v>
                </c:pt>
                <c:pt idx="26">
                  <c:v>61.7</c:v>
                </c:pt>
                <c:pt idx="27">
                  <c:v>61.3</c:v>
                </c:pt>
                <c:pt idx="28">
                  <c:v>61.5</c:v>
                </c:pt>
                <c:pt idx="29">
                  <c:v>62.5</c:v>
                </c:pt>
                <c:pt idx="30">
                  <c:v>65.099999999999994</c:v>
                </c:pt>
                <c:pt idx="31">
                  <c:v>83.5</c:v>
                </c:pt>
                <c:pt idx="32">
                  <c:v>80.400000000000006</c:v>
                </c:pt>
                <c:pt idx="33">
                  <c:v>79.599999999999994</c:v>
                </c:pt>
                <c:pt idx="34">
                  <c:v>77.5</c:v>
                </c:pt>
                <c:pt idx="35">
                  <c:v>77</c:v>
                </c:pt>
                <c:pt idx="36">
                  <c:v>76.7</c:v>
                </c:pt>
                <c:pt idx="37">
                  <c:v>76.3</c:v>
                </c:pt>
                <c:pt idx="38">
                  <c:v>75.7</c:v>
                </c:pt>
                <c:pt idx="39">
                  <c:v>76.2</c:v>
                </c:pt>
                <c:pt idx="40">
                  <c:v>77.3</c:v>
                </c:pt>
                <c:pt idx="41">
                  <c:v>77</c:v>
                </c:pt>
                <c:pt idx="42">
                  <c:v>75.7</c:v>
                </c:pt>
                <c:pt idx="43">
                  <c:v>75.8</c:v>
                </c:pt>
                <c:pt idx="44">
                  <c:v>82.8</c:v>
                </c:pt>
                <c:pt idx="45">
                  <c:v>82.5</c:v>
                </c:pt>
                <c:pt idx="46">
                  <c:v>81.8</c:v>
                </c:pt>
                <c:pt idx="47">
                  <c:v>81.3</c:v>
                </c:pt>
                <c:pt idx="48">
                  <c:v>79.599999999999994</c:v>
                </c:pt>
                <c:pt idx="49">
                  <c:v>78.599999999999994</c:v>
                </c:pt>
                <c:pt idx="50">
                  <c:v>78.099999999999994</c:v>
                </c:pt>
                <c:pt idx="51">
                  <c:v>78</c:v>
                </c:pt>
                <c:pt idx="52">
                  <c:v>76</c:v>
                </c:pt>
                <c:pt idx="53">
                  <c:v>77.099999999999994</c:v>
                </c:pt>
                <c:pt idx="54">
                  <c:v>78.8</c:v>
                </c:pt>
                <c:pt idx="55">
                  <c:v>79.5</c:v>
                </c:pt>
              </c:numCache>
            </c:numRef>
          </c:val>
          <c:smooth val="0"/>
          <c:extLst>
            <c:ext xmlns:c16="http://schemas.microsoft.com/office/drawing/2014/chart" uri="{C3380CC4-5D6E-409C-BE32-E72D297353CC}">
              <c16:uniqueId val="{00000001-B98B-49FB-BAB3-196029E9F583}"/>
            </c:ext>
          </c:extLst>
        </c:ser>
        <c:ser>
          <c:idx val="3"/>
          <c:order val="2"/>
          <c:tx>
            <c:strRef>
              <c:f>Tabelle1!$E$1</c:f>
              <c:strCache>
                <c:ptCount val="1"/>
                <c:pt idx="0">
                  <c:v>Eisenbahn</c:v>
                </c:pt>
              </c:strCache>
            </c:strRef>
          </c:tx>
          <c:spPr>
            <a:ln w="38100"/>
          </c:spPr>
          <c:marker>
            <c:symbol val="none"/>
          </c:marker>
          <c:cat>
            <c:numRef>
              <c:f>Tabelle1!$A$2:$A$57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Tabelle1!$E$2:$E$57</c:f>
              <c:numCache>
                <c:formatCode>General</c:formatCode>
                <c:ptCount val="56"/>
                <c:pt idx="0">
                  <c:v>39.6</c:v>
                </c:pt>
                <c:pt idx="1">
                  <c:v>39.5</c:v>
                </c:pt>
                <c:pt idx="2">
                  <c:v>39.4</c:v>
                </c:pt>
                <c:pt idx="3">
                  <c:v>38.200000000000003</c:v>
                </c:pt>
                <c:pt idx="4">
                  <c:v>38.299999999999997</c:v>
                </c:pt>
                <c:pt idx="5">
                  <c:v>39.5</c:v>
                </c:pt>
                <c:pt idx="6">
                  <c:v>36.5</c:v>
                </c:pt>
                <c:pt idx="7">
                  <c:v>33.9</c:v>
                </c:pt>
                <c:pt idx="8">
                  <c:v>35</c:v>
                </c:pt>
                <c:pt idx="9">
                  <c:v>37.200000000000003</c:v>
                </c:pt>
                <c:pt idx="10">
                  <c:v>38.1</c:v>
                </c:pt>
                <c:pt idx="11">
                  <c:v>38.4</c:v>
                </c:pt>
                <c:pt idx="12">
                  <c:v>39.6</c:v>
                </c:pt>
                <c:pt idx="13">
                  <c:v>39.799999999999997</c:v>
                </c:pt>
                <c:pt idx="14">
                  <c:v>40.6</c:v>
                </c:pt>
                <c:pt idx="15">
                  <c:v>37.700000000000003</c:v>
                </c:pt>
                <c:pt idx="16">
                  <c:v>36.299999999999997</c:v>
                </c:pt>
                <c:pt idx="17">
                  <c:v>36.5</c:v>
                </c:pt>
                <c:pt idx="18">
                  <c:v>36.799999999999997</c:v>
                </c:pt>
                <c:pt idx="19">
                  <c:v>38</c:v>
                </c:pt>
                <c:pt idx="20">
                  <c:v>41</c:v>
                </c:pt>
                <c:pt idx="21">
                  <c:v>42.3</c:v>
                </c:pt>
                <c:pt idx="22">
                  <c:v>40.5</c:v>
                </c:pt>
                <c:pt idx="23">
                  <c:v>39.299999999999997</c:v>
                </c:pt>
                <c:pt idx="24">
                  <c:v>39.6</c:v>
                </c:pt>
                <c:pt idx="25">
                  <c:v>43.5</c:v>
                </c:pt>
                <c:pt idx="26">
                  <c:v>42.1</c:v>
                </c:pt>
                <c:pt idx="27">
                  <c:v>40</c:v>
                </c:pt>
                <c:pt idx="28">
                  <c:v>41.8</c:v>
                </c:pt>
                <c:pt idx="29">
                  <c:v>42</c:v>
                </c:pt>
                <c:pt idx="30">
                  <c:v>44.6</c:v>
                </c:pt>
                <c:pt idx="31">
                  <c:v>57</c:v>
                </c:pt>
                <c:pt idx="32">
                  <c:v>57.2</c:v>
                </c:pt>
                <c:pt idx="33">
                  <c:v>58.7</c:v>
                </c:pt>
                <c:pt idx="34">
                  <c:v>61.4</c:v>
                </c:pt>
                <c:pt idx="35">
                  <c:v>63.5</c:v>
                </c:pt>
                <c:pt idx="36">
                  <c:v>64.7</c:v>
                </c:pt>
                <c:pt idx="37">
                  <c:v>64</c:v>
                </c:pt>
                <c:pt idx="38">
                  <c:v>72.7</c:v>
                </c:pt>
                <c:pt idx="39">
                  <c:v>73.8</c:v>
                </c:pt>
                <c:pt idx="40">
                  <c:v>75.400000000000006</c:v>
                </c:pt>
                <c:pt idx="41">
                  <c:v>75.8</c:v>
                </c:pt>
                <c:pt idx="42">
                  <c:v>70.8</c:v>
                </c:pt>
                <c:pt idx="43">
                  <c:v>71.3</c:v>
                </c:pt>
                <c:pt idx="44">
                  <c:v>72.900000000000006</c:v>
                </c:pt>
                <c:pt idx="45">
                  <c:v>76.8</c:v>
                </c:pt>
                <c:pt idx="46">
                  <c:v>79</c:v>
                </c:pt>
                <c:pt idx="47">
                  <c:v>79.099999999999994</c:v>
                </c:pt>
                <c:pt idx="48">
                  <c:v>82.5</c:v>
                </c:pt>
                <c:pt idx="49">
                  <c:v>82.3</c:v>
                </c:pt>
                <c:pt idx="50">
                  <c:v>83.9</c:v>
                </c:pt>
                <c:pt idx="51">
                  <c:v>85.4</c:v>
                </c:pt>
                <c:pt idx="52">
                  <c:v>88.8</c:v>
                </c:pt>
                <c:pt idx="53">
                  <c:v>89.6</c:v>
                </c:pt>
                <c:pt idx="54">
                  <c:v>91</c:v>
                </c:pt>
                <c:pt idx="55">
                  <c:v>91.3</c:v>
                </c:pt>
              </c:numCache>
            </c:numRef>
          </c:val>
          <c:smooth val="0"/>
          <c:extLst>
            <c:ext xmlns:c16="http://schemas.microsoft.com/office/drawing/2014/chart" uri="{C3380CC4-5D6E-409C-BE32-E72D297353CC}">
              <c16:uniqueId val="{00000002-B98B-49FB-BAB3-196029E9F583}"/>
            </c:ext>
          </c:extLst>
        </c:ser>
        <c:ser>
          <c:idx val="4"/>
          <c:order val="3"/>
          <c:tx>
            <c:strRef>
              <c:f>Tabelle1!$F$1</c:f>
              <c:strCache>
                <c:ptCount val="1"/>
                <c:pt idx="0">
                  <c:v>Luftverkehr</c:v>
                </c:pt>
              </c:strCache>
            </c:strRef>
          </c:tx>
          <c:spPr>
            <a:ln w="38100"/>
          </c:spPr>
          <c:marker>
            <c:symbol val="none"/>
          </c:marker>
          <c:cat>
            <c:numRef>
              <c:f>Tabelle1!$A$2:$A$57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Tabelle1!$F$2:$F$57</c:f>
              <c:numCache>
                <c:formatCode>General</c:formatCode>
                <c:ptCount val="56"/>
                <c:pt idx="0">
                  <c:v>1.6</c:v>
                </c:pt>
                <c:pt idx="1">
                  <c:v>1.7</c:v>
                </c:pt>
                <c:pt idx="2">
                  <c:v>1.9</c:v>
                </c:pt>
                <c:pt idx="3">
                  <c:v>2.2999999999999998</c:v>
                </c:pt>
                <c:pt idx="4">
                  <c:v>2.7</c:v>
                </c:pt>
                <c:pt idx="5">
                  <c:v>3.3</c:v>
                </c:pt>
                <c:pt idx="6">
                  <c:v>3.6</c:v>
                </c:pt>
                <c:pt idx="7">
                  <c:v>4</c:v>
                </c:pt>
                <c:pt idx="8">
                  <c:v>4.5999999999999996</c:v>
                </c:pt>
                <c:pt idx="9">
                  <c:v>5.4</c:v>
                </c:pt>
                <c:pt idx="10">
                  <c:v>6.6</c:v>
                </c:pt>
                <c:pt idx="11">
                  <c:v>7.6</c:v>
                </c:pt>
                <c:pt idx="12">
                  <c:v>8.1</c:v>
                </c:pt>
                <c:pt idx="13">
                  <c:v>7.8</c:v>
                </c:pt>
                <c:pt idx="14">
                  <c:v>8.1</c:v>
                </c:pt>
                <c:pt idx="15">
                  <c:v>8.4</c:v>
                </c:pt>
                <c:pt idx="16">
                  <c:v>8.9</c:v>
                </c:pt>
                <c:pt idx="17">
                  <c:v>9.3000000000000007</c:v>
                </c:pt>
                <c:pt idx="18">
                  <c:v>9.9</c:v>
                </c:pt>
                <c:pt idx="19">
                  <c:v>10.9</c:v>
                </c:pt>
                <c:pt idx="20">
                  <c:v>11</c:v>
                </c:pt>
                <c:pt idx="21">
                  <c:v>10.9</c:v>
                </c:pt>
                <c:pt idx="22">
                  <c:v>10.7</c:v>
                </c:pt>
                <c:pt idx="23">
                  <c:v>10.9</c:v>
                </c:pt>
                <c:pt idx="24">
                  <c:v>11.8</c:v>
                </c:pt>
                <c:pt idx="25">
                  <c:v>12.7</c:v>
                </c:pt>
                <c:pt idx="26">
                  <c:v>13</c:v>
                </c:pt>
                <c:pt idx="27">
                  <c:v>14.7</c:v>
                </c:pt>
                <c:pt idx="28">
                  <c:v>15.7</c:v>
                </c:pt>
                <c:pt idx="29">
                  <c:v>16.600000000000001</c:v>
                </c:pt>
                <c:pt idx="30">
                  <c:v>18.399999999999999</c:v>
                </c:pt>
                <c:pt idx="31">
                  <c:v>18</c:v>
                </c:pt>
                <c:pt idx="32">
                  <c:v>20.3</c:v>
                </c:pt>
                <c:pt idx="33">
                  <c:v>21.9</c:v>
                </c:pt>
                <c:pt idx="34">
                  <c:v>23.6</c:v>
                </c:pt>
                <c:pt idx="35">
                  <c:v>25.5</c:v>
                </c:pt>
                <c:pt idx="36">
                  <c:v>26.2</c:v>
                </c:pt>
                <c:pt idx="37">
                  <c:v>28</c:v>
                </c:pt>
                <c:pt idx="38">
                  <c:v>37.5</c:v>
                </c:pt>
                <c:pt idx="39">
                  <c:v>39.9</c:v>
                </c:pt>
                <c:pt idx="40">
                  <c:v>42.7</c:v>
                </c:pt>
                <c:pt idx="41">
                  <c:v>41.9</c:v>
                </c:pt>
                <c:pt idx="42">
                  <c:v>40.799999999999997</c:v>
                </c:pt>
                <c:pt idx="43">
                  <c:v>43.3</c:v>
                </c:pt>
                <c:pt idx="44">
                  <c:v>48.4</c:v>
                </c:pt>
                <c:pt idx="45">
                  <c:v>52.6</c:v>
                </c:pt>
                <c:pt idx="46">
                  <c:v>55.6</c:v>
                </c:pt>
                <c:pt idx="47">
                  <c:v>58.8</c:v>
                </c:pt>
                <c:pt idx="48">
                  <c:v>60.8</c:v>
                </c:pt>
                <c:pt idx="49">
                  <c:v>58.4</c:v>
                </c:pt>
                <c:pt idx="50">
                  <c:v>52.8</c:v>
                </c:pt>
                <c:pt idx="51">
                  <c:v>55.2</c:v>
                </c:pt>
                <c:pt idx="52">
                  <c:v>56.2</c:v>
                </c:pt>
                <c:pt idx="53">
                  <c:v>56.3</c:v>
                </c:pt>
                <c:pt idx="54">
                  <c:v>58.8</c:v>
                </c:pt>
                <c:pt idx="55">
                  <c:v>61.3</c:v>
                </c:pt>
              </c:numCache>
            </c:numRef>
          </c:val>
          <c:smooth val="0"/>
          <c:extLst>
            <c:ext xmlns:c16="http://schemas.microsoft.com/office/drawing/2014/chart" uri="{C3380CC4-5D6E-409C-BE32-E72D297353CC}">
              <c16:uniqueId val="{00000003-B98B-49FB-BAB3-196029E9F583}"/>
            </c:ext>
          </c:extLst>
        </c:ser>
        <c:dLbls>
          <c:showLegendKey val="0"/>
          <c:showVal val="0"/>
          <c:showCatName val="0"/>
          <c:showSerName val="0"/>
          <c:showPercent val="0"/>
          <c:showBubbleSize val="0"/>
        </c:dLbls>
        <c:smooth val="0"/>
        <c:axId val="162842112"/>
        <c:axId val="162843648"/>
      </c:lineChart>
      <c:catAx>
        <c:axId val="162842112"/>
        <c:scaling>
          <c:orientation val="minMax"/>
        </c:scaling>
        <c:delete val="0"/>
        <c:axPos val="b"/>
        <c:numFmt formatCode="General" sourceLinked="1"/>
        <c:majorTickMark val="out"/>
        <c:minorTickMark val="none"/>
        <c:tickLblPos val="nextTo"/>
        <c:crossAx val="162843648"/>
        <c:crosses val="autoZero"/>
        <c:auto val="1"/>
        <c:lblAlgn val="ctr"/>
        <c:lblOffset val="100"/>
        <c:noMultiLvlLbl val="0"/>
      </c:catAx>
      <c:valAx>
        <c:axId val="162843648"/>
        <c:scaling>
          <c:orientation val="minMax"/>
          <c:max val="1000"/>
        </c:scaling>
        <c:delete val="0"/>
        <c:axPos val="l"/>
        <c:majorGridlines>
          <c:spPr>
            <a:ln>
              <a:solidFill>
                <a:srgbClr val="FFFFFF">
                  <a:lumMod val="85000"/>
                </a:srgbClr>
              </a:solidFill>
            </a:ln>
          </c:spPr>
        </c:majorGridlines>
        <c:title>
          <c:tx>
            <c:rich>
              <a:bodyPr rot="-5400000" vert="horz"/>
              <a:lstStyle/>
              <a:p>
                <a:pPr>
                  <a:defRPr/>
                </a:pPr>
                <a:r>
                  <a:rPr lang="de-DE" dirty="0"/>
                  <a:t>Transport</a:t>
                </a:r>
                <a:r>
                  <a:rPr lang="de-DE" baseline="0" dirty="0"/>
                  <a:t> </a:t>
                </a:r>
                <a:r>
                  <a:rPr lang="de-DE" baseline="0" dirty="0" err="1"/>
                  <a:t>performance</a:t>
                </a:r>
                <a:r>
                  <a:rPr lang="de-DE" baseline="0" dirty="0"/>
                  <a:t> in Germany </a:t>
                </a:r>
                <a:r>
                  <a:rPr lang="de-DE" dirty="0"/>
                  <a:t>[</a:t>
                </a:r>
                <a:r>
                  <a:rPr lang="de-DE" dirty="0" err="1"/>
                  <a:t>bn</a:t>
                </a:r>
                <a:r>
                  <a:rPr lang="de-DE" dirty="0"/>
                  <a:t>* </a:t>
                </a:r>
                <a:r>
                  <a:rPr lang="de-DE" dirty="0" err="1"/>
                  <a:t>pers</a:t>
                </a:r>
                <a:r>
                  <a:rPr lang="de-DE" dirty="0"/>
                  <a:t>*km]</a:t>
                </a:r>
              </a:p>
            </c:rich>
          </c:tx>
          <c:overlay val="0"/>
        </c:title>
        <c:numFmt formatCode="General" sourceLinked="1"/>
        <c:majorTickMark val="out"/>
        <c:minorTickMark val="none"/>
        <c:tickLblPos val="nextTo"/>
        <c:crossAx val="162842112"/>
        <c:crosses val="autoZero"/>
        <c:crossBetween val="between"/>
      </c:valAx>
    </c:plotArea>
    <c:legend>
      <c:legendPos val="r"/>
      <c:layout>
        <c:manualLayout>
          <c:xMode val="edge"/>
          <c:yMode val="edge"/>
          <c:x val="0.12544716134189593"/>
          <c:y val="5.3469645653261885E-2"/>
          <c:w val="0.40074397202971157"/>
          <c:h val="0.38714083892547735"/>
        </c:manualLayout>
      </c:layout>
      <c:overlay val="1"/>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Verunglückte Kinder</c:v>
                </c:pt>
              </c:strCache>
            </c:strRef>
          </c:tx>
          <c:spPr>
            <a:ln w="57150"/>
          </c:spPr>
          <c:marker>
            <c:symbol val="none"/>
          </c:marker>
          <c:cat>
            <c:numRef>
              <c:f>Tabelle1!$A$2:$A$27</c:f>
              <c:numCache>
                <c:formatCode>General</c:formatCode>
                <c:ptCount val="26"/>
                <c:pt idx="0">
                  <c:v>1990</c:v>
                </c:pt>
                <c:pt idx="5">
                  <c:v>1995</c:v>
                </c:pt>
                <c:pt idx="10">
                  <c:v>2000</c:v>
                </c:pt>
                <c:pt idx="15">
                  <c:v>2005</c:v>
                </c:pt>
                <c:pt idx="20">
                  <c:v>2010</c:v>
                </c:pt>
                <c:pt idx="25">
                  <c:v>2015</c:v>
                </c:pt>
              </c:numCache>
            </c:numRef>
          </c:cat>
          <c:val>
            <c:numRef>
              <c:f>Tabelle1!$B$2:$B$27</c:f>
              <c:numCache>
                <c:formatCode>General</c:formatCode>
                <c:ptCount val="26"/>
                <c:pt idx="0">
                  <c:v>50577</c:v>
                </c:pt>
                <c:pt idx="1">
                  <c:v>51284</c:v>
                </c:pt>
                <c:pt idx="2">
                  <c:v>53097</c:v>
                </c:pt>
                <c:pt idx="3">
                  <c:v>51075</c:v>
                </c:pt>
                <c:pt idx="4">
                  <c:v>51635</c:v>
                </c:pt>
                <c:pt idx="5">
                  <c:v>51444</c:v>
                </c:pt>
                <c:pt idx="6">
                  <c:v>48567</c:v>
                </c:pt>
                <c:pt idx="7">
                  <c:v>49810</c:v>
                </c:pt>
                <c:pt idx="8">
                  <c:v>46508</c:v>
                </c:pt>
                <c:pt idx="9">
                  <c:v>49184</c:v>
                </c:pt>
                <c:pt idx="10">
                  <c:v>45381</c:v>
                </c:pt>
                <c:pt idx="11">
                  <c:v>42805</c:v>
                </c:pt>
                <c:pt idx="12">
                  <c:v>41263</c:v>
                </c:pt>
                <c:pt idx="13">
                  <c:v>40251</c:v>
                </c:pt>
                <c:pt idx="14">
                  <c:v>37285</c:v>
                </c:pt>
                <c:pt idx="15">
                  <c:v>36954</c:v>
                </c:pt>
                <c:pt idx="16">
                  <c:v>34534</c:v>
                </c:pt>
                <c:pt idx="17">
                  <c:v>33804</c:v>
                </c:pt>
                <c:pt idx="18">
                  <c:v>31648</c:v>
                </c:pt>
                <c:pt idx="19">
                  <c:v>30845</c:v>
                </c:pt>
                <c:pt idx="20">
                  <c:v>28629</c:v>
                </c:pt>
                <c:pt idx="21">
                  <c:v>30676</c:v>
                </c:pt>
                <c:pt idx="22">
                  <c:v>29321</c:v>
                </c:pt>
                <c:pt idx="23">
                  <c:v>28143</c:v>
                </c:pt>
                <c:pt idx="24">
                  <c:v>28674</c:v>
                </c:pt>
                <c:pt idx="25">
                  <c:v>28235</c:v>
                </c:pt>
              </c:numCache>
            </c:numRef>
          </c:val>
          <c:smooth val="0"/>
          <c:extLst>
            <c:ext xmlns:c16="http://schemas.microsoft.com/office/drawing/2014/chart" uri="{C3380CC4-5D6E-409C-BE32-E72D297353CC}">
              <c16:uniqueId val="{00000000-DB24-49BB-8F81-E82BBD151395}"/>
            </c:ext>
          </c:extLst>
        </c:ser>
        <c:dLbls>
          <c:showLegendKey val="0"/>
          <c:showVal val="0"/>
          <c:showCatName val="0"/>
          <c:showSerName val="0"/>
          <c:showPercent val="0"/>
          <c:showBubbleSize val="0"/>
        </c:dLbls>
        <c:smooth val="0"/>
        <c:axId val="176470656"/>
        <c:axId val="176484736"/>
      </c:lineChart>
      <c:catAx>
        <c:axId val="176470656"/>
        <c:scaling>
          <c:orientation val="minMax"/>
        </c:scaling>
        <c:delete val="0"/>
        <c:axPos val="b"/>
        <c:numFmt formatCode="General" sourceLinked="1"/>
        <c:majorTickMark val="out"/>
        <c:minorTickMark val="none"/>
        <c:tickLblPos val="nextTo"/>
        <c:txPr>
          <a:bodyPr/>
          <a:lstStyle/>
          <a:p>
            <a:pPr>
              <a:defRPr sz="1400"/>
            </a:pPr>
            <a:endParaRPr lang="en-US"/>
          </a:p>
        </c:txPr>
        <c:crossAx val="176484736"/>
        <c:crosses val="autoZero"/>
        <c:auto val="1"/>
        <c:lblAlgn val="ctr"/>
        <c:lblOffset val="100"/>
        <c:noMultiLvlLbl val="0"/>
      </c:catAx>
      <c:valAx>
        <c:axId val="176484736"/>
        <c:scaling>
          <c:orientation val="minMax"/>
        </c:scaling>
        <c:delete val="0"/>
        <c:axPos val="l"/>
        <c:majorGridlines/>
        <c:numFmt formatCode="#,##0" sourceLinked="0"/>
        <c:majorTickMark val="out"/>
        <c:minorTickMark val="none"/>
        <c:tickLblPos val="nextTo"/>
        <c:txPr>
          <a:bodyPr/>
          <a:lstStyle/>
          <a:p>
            <a:pPr>
              <a:defRPr sz="1400"/>
            </a:pPr>
            <a:endParaRPr lang="en-US"/>
          </a:p>
        </c:txPr>
        <c:crossAx val="17647065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Tabelle1!$C$1</c:f>
              <c:strCache>
                <c:ptCount val="1"/>
                <c:pt idx="0">
                  <c:v>Getötete Kinder</c:v>
                </c:pt>
              </c:strCache>
            </c:strRef>
          </c:tx>
          <c:spPr>
            <a:ln w="57150"/>
          </c:spPr>
          <c:marker>
            <c:symbol val="none"/>
          </c:marker>
          <c:cat>
            <c:numRef>
              <c:f>Tabelle1!$A$2:$A$27</c:f>
              <c:numCache>
                <c:formatCode>General</c:formatCode>
                <c:ptCount val="26"/>
                <c:pt idx="0">
                  <c:v>1990</c:v>
                </c:pt>
                <c:pt idx="5">
                  <c:v>1995</c:v>
                </c:pt>
                <c:pt idx="10">
                  <c:v>2000</c:v>
                </c:pt>
                <c:pt idx="15">
                  <c:v>2005</c:v>
                </c:pt>
                <c:pt idx="20">
                  <c:v>2010</c:v>
                </c:pt>
                <c:pt idx="25">
                  <c:v>2015</c:v>
                </c:pt>
              </c:numCache>
            </c:numRef>
          </c:cat>
          <c:val>
            <c:numRef>
              <c:f>Tabelle1!$C$2:$C$27</c:f>
              <c:numCache>
                <c:formatCode>General</c:formatCode>
                <c:ptCount val="26"/>
                <c:pt idx="0">
                  <c:v>554</c:v>
                </c:pt>
                <c:pt idx="1">
                  <c:v>511</c:v>
                </c:pt>
                <c:pt idx="2">
                  <c:v>474</c:v>
                </c:pt>
                <c:pt idx="3">
                  <c:v>445</c:v>
                </c:pt>
                <c:pt idx="4">
                  <c:v>431</c:v>
                </c:pt>
                <c:pt idx="5">
                  <c:v>418</c:v>
                </c:pt>
                <c:pt idx="6">
                  <c:v>358</c:v>
                </c:pt>
                <c:pt idx="7">
                  <c:v>311</c:v>
                </c:pt>
                <c:pt idx="8">
                  <c:v>304</c:v>
                </c:pt>
                <c:pt idx="9">
                  <c:v>317</c:v>
                </c:pt>
                <c:pt idx="10">
                  <c:v>240</c:v>
                </c:pt>
                <c:pt idx="11">
                  <c:v>231</c:v>
                </c:pt>
                <c:pt idx="12">
                  <c:v>216</c:v>
                </c:pt>
                <c:pt idx="13">
                  <c:v>208</c:v>
                </c:pt>
                <c:pt idx="14">
                  <c:v>153</c:v>
                </c:pt>
                <c:pt idx="15">
                  <c:v>159</c:v>
                </c:pt>
                <c:pt idx="16">
                  <c:v>136</c:v>
                </c:pt>
                <c:pt idx="17">
                  <c:v>111</c:v>
                </c:pt>
                <c:pt idx="18">
                  <c:v>102</c:v>
                </c:pt>
                <c:pt idx="19">
                  <c:v>90</c:v>
                </c:pt>
                <c:pt idx="20">
                  <c:v>104</c:v>
                </c:pt>
                <c:pt idx="21">
                  <c:v>86</c:v>
                </c:pt>
                <c:pt idx="22">
                  <c:v>73</c:v>
                </c:pt>
                <c:pt idx="23">
                  <c:v>58</c:v>
                </c:pt>
                <c:pt idx="24">
                  <c:v>71</c:v>
                </c:pt>
                <c:pt idx="25">
                  <c:v>84</c:v>
                </c:pt>
              </c:numCache>
            </c:numRef>
          </c:val>
          <c:smooth val="0"/>
          <c:extLst>
            <c:ext xmlns:c16="http://schemas.microsoft.com/office/drawing/2014/chart" uri="{C3380CC4-5D6E-409C-BE32-E72D297353CC}">
              <c16:uniqueId val="{00000000-7488-48CB-92DC-12E1306F9F78}"/>
            </c:ext>
          </c:extLst>
        </c:ser>
        <c:dLbls>
          <c:showLegendKey val="0"/>
          <c:showVal val="0"/>
          <c:showCatName val="0"/>
          <c:showSerName val="0"/>
          <c:showPercent val="0"/>
          <c:showBubbleSize val="0"/>
        </c:dLbls>
        <c:smooth val="0"/>
        <c:axId val="186948992"/>
        <c:axId val="186967168"/>
      </c:lineChart>
      <c:catAx>
        <c:axId val="186948992"/>
        <c:scaling>
          <c:orientation val="minMax"/>
        </c:scaling>
        <c:delete val="0"/>
        <c:axPos val="b"/>
        <c:numFmt formatCode="General" sourceLinked="1"/>
        <c:majorTickMark val="out"/>
        <c:minorTickMark val="none"/>
        <c:tickLblPos val="nextTo"/>
        <c:txPr>
          <a:bodyPr/>
          <a:lstStyle/>
          <a:p>
            <a:pPr>
              <a:defRPr sz="1400"/>
            </a:pPr>
            <a:endParaRPr lang="en-US"/>
          </a:p>
        </c:txPr>
        <c:crossAx val="186967168"/>
        <c:crosses val="autoZero"/>
        <c:auto val="1"/>
        <c:lblAlgn val="ctr"/>
        <c:lblOffset val="100"/>
        <c:noMultiLvlLbl val="0"/>
      </c:catAx>
      <c:valAx>
        <c:axId val="186967168"/>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18694899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Tabelle1!$G$1:$K$1</c:f>
              <c:strCache>
                <c:ptCount val="1"/>
                <c:pt idx="0">
                  <c:v>PKW Fahrrad  Fußgänger  Bus übrige</c:v>
                </c:pt>
              </c:strCache>
            </c:strRef>
          </c:tx>
          <c:invertIfNegative val="0"/>
          <c:cat>
            <c:strRef>
              <c:f>Tabelle1!$G$1:$L$1</c:f>
              <c:strCache>
                <c:ptCount val="5"/>
                <c:pt idx="0">
                  <c:v>PKW</c:v>
                </c:pt>
                <c:pt idx="1">
                  <c:v>Fahrrad </c:v>
                </c:pt>
                <c:pt idx="2">
                  <c:v>Fußgänger </c:v>
                </c:pt>
                <c:pt idx="3">
                  <c:v>Bus</c:v>
                </c:pt>
                <c:pt idx="4">
                  <c:v>übrige</c:v>
                </c:pt>
              </c:strCache>
            </c:strRef>
          </c:cat>
          <c:val>
            <c:numRef>
              <c:f>Tabelle1!$G$2:$K$2</c:f>
              <c:numCache>
                <c:formatCode>General</c:formatCode>
                <c:ptCount val="5"/>
                <c:pt idx="0">
                  <c:v>10737</c:v>
                </c:pt>
                <c:pt idx="1">
                  <c:v>9073</c:v>
                </c:pt>
                <c:pt idx="2">
                  <c:v>6568</c:v>
                </c:pt>
                <c:pt idx="3">
                  <c:v>1152</c:v>
                </c:pt>
                <c:pt idx="4">
                  <c:v>705</c:v>
                </c:pt>
              </c:numCache>
            </c:numRef>
          </c:val>
          <c:extLst>
            <c:ext xmlns:c16="http://schemas.microsoft.com/office/drawing/2014/chart" uri="{C3380CC4-5D6E-409C-BE32-E72D297353CC}">
              <c16:uniqueId val="{00000000-B982-444B-8AB8-4AC29DA56FFB}"/>
            </c:ext>
          </c:extLst>
        </c:ser>
        <c:dLbls>
          <c:showLegendKey val="0"/>
          <c:showVal val="0"/>
          <c:showCatName val="0"/>
          <c:showSerName val="0"/>
          <c:showPercent val="0"/>
          <c:showBubbleSize val="0"/>
        </c:dLbls>
        <c:gapWidth val="150"/>
        <c:axId val="187007360"/>
        <c:axId val="187008896"/>
      </c:barChart>
      <c:catAx>
        <c:axId val="187007360"/>
        <c:scaling>
          <c:orientation val="minMax"/>
        </c:scaling>
        <c:delete val="0"/>
        <c:axPos val="b"/>
        <c:numFmt formatCode="General" sourceLinked="0"/>
        <c:majorTickMark val="out"/>
        <c:minorTickMark val="none"/>
        <c:tickLblPos val="nextTo"/>
        <c:txPr>
          <a:bodyPr/>
          <a:lstStyle/>
          <a:p>
            <a:pPr>
              <a:defRPr sz="1400"/>
            </a:pPr>
            <a:endParaRPr lang="en-US"/>
          </a:p>
        </c:txPr>
        <c:crossAx val="187008896"/>
        <c:crosses val="autoZero"/>
        <c:auto val="1"/>
        <c:lblAlgn val="ctr"/>
        <c:lblOffset val="100"/>
        <c:noMultiLvlLbl val="0"/>
      </c:catAx>
      <c:valAx>
        <c:axId val="187008896"/>
        <c:scaling>
          <c:orientation val="minMax"/>
        </c:scaling>
        <c:delete val="0"/>
        <c:axPos val="l"/>
        <c:majorGridlines/>
        <c:numFmt formatCode="#,##0" sourceLinked="0"/>
        <c:majorTickMark val="out"/>
        <c:minorTickMark val="none"/>
        <c:tickLblPos val="nextTo"/>
        <c:txPr>
          <a:bodyPr/>
          <a:lstStyle/>
          <a:p>
            <a:pPr>
              <a:defRPr sz="1400"/>
            </a:pPr>
            <a:endParaRPr lang="en-US"/>
          </a:p>
        </c:txPr>
        <c:crossAx val="18700736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1697A-5CFE-4516-A50D-9650B04433D6}" type="datetimeFigureOut">
              <a:rPr lang="de-DE" smtClean="0"/>
              <a:t>20.10.2021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6FD7DA-7EE5-4773-A2D4-1D745A9B013C}" type="slidenum">
              <a:rPr lang="de-DE" smtClean="0"/>
              <a:t>‹Nr.›</a:t>
            </a:fld>
            <a:endParaRPr lang="de-DE"/>
          </a:p>
        </p:txBody>
      </p:sp>
    </p:spTree>
    <p:extLst>
      <p:ext uri="{BB962C8B-B14F-4D97-AF65-F5344CB8AC3E}">
        <p14:creationId xmlns:p14="http://schemas.microsoft.com/office/powerpoint/2010/main" val="12332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6FD7DA-7EE5-4773-A2D4-1D745A9B013C}" type="slidenum">
              <a:rPr lang="de-DE" smtClean="0"/>
              <a:t>4</a:t>
            </a:fld>
            <a:endParaRPr lang="de-DE"/>
          </a:p>
        </p:txBody>
      </p:sp>
    </p:spTree>
    <p:extLst>
      <p:ext uri="{BB962C8B-B14F-4D97-AF65-F5344CB8AC3E}">
        <p14:creationId xmlns:p14="http://schemas.microsoft.com/office/powerpoint/2010/main" val="105369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6FD7DA-7EE5-4773-A2D4-1D745A9B013C}" type="slidenum">
              <a:rPr lang="de-DE" smtClean="0"/>
              <a:t>12</a:t>
            </a:fld>
            <a:endParaRPr lang="de-DE"/>
          </a:p>
        </p:txBody>
      </p:sp>
    </p:spTree>
    <p:extLst>
      <p:ext uri="{BB962C8B-B14F-4D97-AF65-F5344CB8AC3E}">
        <p14:creationId xmlns:p14="http://schemas.microsoft.com/office/powerpoint/2010/main" val="131557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6FD7DA-7EE5-4773-A2D4-1D745A9B013C}" type="slidenum">
              <a:rPr lang="de-DE" smtClean="0"/>
              <a:t>13</a:t>
            </a:fld>
            <a:endParaRPr lang="de-DE"/>
          </a:p>
        </p:txBody>
      </p:sp>
    </p:spTree>
    <p:extLst>
      <p:ext uri="{BB962C8B-B14F-4D97-AF65-F5344CB8AC3E}">
        <p14:creationId xmlns:p14="http://schemas.microsoft.com/office/powerpoint/2010/main" val="313421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6FD7DA-7EE5-4773-A2D4-1D745A9B013C}" type="slidenum">
              <a:rPr lang="de-DE" smtClean="0"/>
              <a:t>14</a:t>
            </a:fld>
            <a:endParaRPr lang="de-DE"/>
          </a:p>
        </p:txBody>
      </p:sp>
    </p:spTree>
    <p:extLst>
      <p:ext uri="{BB962C8B-B14F-4D97-AF65-F5344CB8AC3E}">
        <p14:creationId xmlns:p14="http://schemas.microsoft.com/office/powerpoint/2010/main" val="259719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6FD7DA-7EE5-4773-A2D4-1D745A9B013C}" type="slidenum">
              <a:rPr lang="de-DE" smtClean="0"/>
              <a:t>15</a:t>
            </a:fld>
            <a:endParaRPr lang="de-DE"/>
          </a:p>
        </p:txBody>
      </p:sp>
    </p:spTree>
    <p:extLst>
      <p:ext uri="{BB962C8B-B14F-4D97-AF65-F5344CB8AC3E}">
        <p14:creationId xmlns:p14="http://schemas.microsoft.com/office/powerpoint/2010/main" val="161422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6FD7DA-7EE5-4773-A2D4-1D745A9B013C}" type="slidenum">
              <a:rPr lang="de-DE" smtClean="0"/>
              <a:t>16</a:t>
            </a:fld>
            <a:endParaRPr lang="de-DE"/>
          </a:p>
        </p:txBody>
      </p:sp>
    </p:spTree>
    <p:extLst>
      <p:ext uri="{BB962C8B-B14F-4D97-AF65-F5344CB8AC3E}">
        <p14:creationId xmlns:p14="http://schemas.microsoft.com/office/powerpoint/2010/main" val="2455032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sp>
        <p:nvSpPr>
          <p:cNvPr id="13" name="Rechteck 12"/>
          <p:cNvSpPr/>
          <p:nvPr/>
        </p:nvSpPr>
        <p:spPr>
          <a:xfrm>
            <a:off x="0" y="1025526"/>
            <a:ext cx="12192000" cy="583247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Untertitel 2"/>
          <p:cNvSpPr>
            <a:spLocks noGrp="1"/>
          </p:cNvSpPr>
          <p:nvPr>
            <p:ph type="subTitle" idx="1" hasCustomPrompt="1"/>
          </p:nvPr>
        </p:nvSpPr>
        <p:spPr>
          <a:xfrm>
            <a:off x="874714" y="4494775"/>
            <a:ext cx="10438871" cy="1334525"/>
          </a:xfrm>
        </p:spPr>
        <p:txBody>
          <a:bodyPr/>
          <a:lstStyle>
            <a:lvl1pPr marL="0" indent="0" algn="l">
              <a:buNone/>
              <a:defRPr>
                <a:solidFill>
                  <a:schemeClr val="bg1">
                    <a:alpha val="80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Datum</a:t>
            </a:r>
          </a:p>
        </p:txBody>
      </p:sp>
      <p:sp>
        <p:nvSpPr>
          <p:cNvPr id="4" name="Rechteck 3"/>
          <p:cNvSpPr/>
          <p:nvPr/>
        </p:nvSpPr>
        <p:spPr>
          <a:xfrm>
            <a:off x="0" y="1025525"/>
            <a:ext cx="12192000" cy="1714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p:cNvSpPr>
            <a:spLocks noGrp="1"/>
          </p:cNvSpPr>
          <p:nvPr>
            <p:ph type="title" hasCustomPrompt="1"/>
          </p:nvPr>
        </p:nvSpPr>
        <p:spPr>
          <a:xfrm>
            <a:off x="874713" y="3392203"/>
            <a:ext cx="10438873" cy="972108"/>
          </a:xfrm>
          <a:ln>
            <a:noFill/>
          </a:ln>
        </p:spPr>
        <p:txBody>
          <a:bodyPr/>
          <a:lstStyle>
            <a:lvl1pPr>
              <a:defRPr sz="3200" b="1">
                <a:solidFill>
                  <a:schemeClr val="bg1"/>
                </a:solidFill>
              </a:defRPr>
            </a:lvl1pPr>
          </a:lstStyle>
          <a:p>
            <a:r>
              <a:rPr lang="en-US" noProof="0"/>
              <a:t>Titelmasterformat</a:t>
            </a:r>
            <a:br>
              <a:rPr lang="en-US" noProof="0"/>
            </a:br>
            <a:r>
              <a:rPr lang="en-US" noProof="0"/>
              <a:t>durch Klicken bearbeiten</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1505BD1E-3F65-4B7F-9DCC-E4C80E8419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783"/>
          <a:stretch/>
        </p:blipFill>
        <p:spPr>
          <a:xfrm>
            <a:off x="10082942" y="349731"/>
            <a:ext cx="1485332" cy="525827"/>
          </a:xfrm>
          <a:prstGeom prst="rect">
            <a:avLst/>
          </a:prstGeom>
        </p:spPr>
      </p:pic>
      <p:pic>
        <p:nvPicPr>
          <p:cNvPr id="14" name="Grafik 13">
            <a:extLst>
              <a:ext uri="{FF2B5EF4-FFF2-40B4-BE49-F238E27FC236}">
                <a16:creationId xmlns:a16="http://schemas.microsoft.com/office/drawing/2014/main" id="{07E37400-FDE5-4A13-B370-659EB5735C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5074" y="5967199"/>
            <a:ext cx="3380238" cy="693951"/>
          </a:xfrm>
          <a:prstGeom prst="rect">
            <a:avLst/>
          </a:prstGeom>
        </p:spPr>
      </p:pic>
      <p:pic>
        <p:nvPicPr>
          <p:cNvPr id="15" name="Obraz 2">
            <a:extLst>
              <a:ext uri="{FF2B5EF4-FFF2-40B4-BE49-F238E27FC236}">
                <a16:creationId xmlns:a16="http://schemas.microsoft.com/office/drawing/2014/main" id="{55E566E5-5C88-4AD6-A46A-9239787D021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435677" y="6298151"/>
            <a:ext cx="1027961" cy="362999"/>
          </a:xfrm>
          <a:prstGeom prst="rect">
            <a:avLst/>
          </a:prstGeom>
          <a:noFill/>
          <a:ln>
            <a:noFill/>
          </a:ln>
        </p:spPr>
      </p:pic>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1">
                    <a:alpha val="80000"/>
                  </a:schemeClr>
                </a:solidFill>
              </a:defRPr>
            </a:lvl1pPr>
          </a:lstStyle>
          <a:p>
            <a:pPr eaLnBrk="1" fontAlgn="auto" hangingPunct="1">
              <a:spcAft>
                <a:spcPts val="0"/>
              </a:spcAft>
              <a:defRPr/>
            </a:pPr>
            <a:r>
              <a:rPr lang="de-DE" dirty="0"/>
              <a:t>Faculty of Transport and Traffic Sciences – Chair of Transport Ecology </a:t>
            </a:r>
          </a:p>
          <a:p>
            <a:pPr eaLnBrk="1" fontAlgn="auto" hangingPunct="1">
              <a:spcAft>
                <a:spcPts val="0"/>
              </a:spcAft>
              <a:defRPr/>
            </a:pPr>
            <a:r>
              <a:rPr lang="de-DE" dirty="0"/>
              <a:t>Prof. Dr.-Ing. Udo Becker</a:t>
            </a:r>
          </a:p>
        </p:txBody>
      </p:sp>
    </p:spTree>
    <p:extLst>
      <p:ext uri="{BB962C8B-B14F-4D97-AF65-F5344CB8AC3E}">
        <p14:creationId xmlns:p14="http://schemas.microsoft.com/office/powerpoint/2010/main" val="215362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Tree>
    <p:extLst>
      <p:ext uri="{BB962C8B-B14F-4D97-AF65-F5344CB8AC3E}">
        <p14:creationId xmlns:p14="http://schemas.microsoft.com/office/powerpoint/2010/main" val="327860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233499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32402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65D20-5AA4-4ACB-BE3E-8B1892F9D60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6C05458-50B0-4FF5-8EBB-E620AEEF0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D022F75-AC3D-4C5D-BE60-A905891C568C}"/>
              </a:ext>
            </a:extLst>
          </p:cNvPr>
          <p:cNvSpPr>
            <a:spLocks noGrp="1"/>
          </p:cNvSpPr>
          <p:nvPr>
            <p:ph type="dt" sz="half" idx="10"/>
          </p:nvPr>
        </p:nvSpPr>
        <p:spPr/>
        <p:txBody>
          <a:bodyPr/>
          <a:lstStyle/>
          <a:p>
            <a:fld id="{8108C6D0-52A4-48A6-8FFA-582ECA45E842}" type="datetimeFigureOut">
              <a:rPr lang="de-DE" smtClean="0"/>
              <a:t>20.10.2021</a:t>
            </a:fld>
            <a:endParaRPr lang="de-DE"/>
          </a:p>
        </p:txBody>
      </p:sp>
      <p:sp>
        <p:nvSpPr>
          <p:cNvPr id="5" name="Fußzeilenplatzhalter 4">
            <a:extLst>
              <a:ext uri="{FF2B5EF4-FFF2-40B4-BE49-F238E27FC236}">
                <a16:creationId xmlns:a16="http://schemas.microsoft.com/office/drawing/2014/main" id="{A77453DC-86EF-4A6C-A3F4-A910664B5EC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8193FB-C37A-454D-A0A8-E2032DC7FC6D}"/>
              </a:ext>
            </a:extLst>
          </p:cNvPr>
          <p:cNvSpPr>
            <a:spLocks noGrp="1"/>
          </p:cNvSpPr>
          <p:nvPr>
            <p:ph type="sldNum" sz="quarter" idx="12"/>
          </p:nvPr>
        </p:nvSpPr>
        <p:spPr/>
        <p:txBody>
          <a:bodyPr/>
          <a:lstStyle/>
          <a:p>
            <a:fld id="{0D3F6240-AE16-4A00-9644-CE79D39DE95A}" type="slidenum">
              <a:rPr lang="de-DE" smtClean="0"/>
              <a:t>‹Nr.›</a:t>
            </a:fld>
            <a:endParaRPr lang="de-DE"/>
          </a:p>
        </p:txBody>
      </p:sp>
    </p:spTree>
    <p:extLst>
      <p:ext uri="{BB962C8B-B14F-4D97-AF65-F5344CB8AC3E}">
        <p14:creationId xmlns:p14="http://schemas.microsoft.com/office/powerpoint/2010/main" val="26952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874712" y="4494775"/>
            <a:ext cx="10438873" cy="1334525"/>
          </a:xfrm>
        </p:spPr>
        <p:txBody>
          <a:bodyPr/>
          <a:lstStyle>
            <a:lvl1pPr marL="0" indent="0" algn="l">
              <a:buNone/>
              <a:defRPr>
                <a:solidFill>
                  <a:schemeClr val="bg2"/>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2"/>
                </a:solidFill>
              </a:defRPr>
            </a:lvl1pPr>
          </a:lstStyle>
          <a:p>
            <a:pPr lvl="0"/>
            <a:r>
              <a:rPr lang="de-DE" dirty="0"/>
              <a:t>Vorname Name</a:t>
            </a:r>
            <a:br>
              <a:rPr lang="de-DE" dirty="0"/>
            </a:br>
            <a:r>
              <a:rPr lang="de-DE" dirty="0"/>
              <a:t>Struktureinheit  der TU Dresden</a:t>
            </a:r>
          </a:p>
        </p:txBody>
      </p:sp>
      <p:sp>
        <p:nvSpPr>
          <p:cNvPr id="2" name="Titel 1"/>
          <p:cNvSpPr>
            <a:spLocks noGrp="1"/>
          </p:cNvSpPr>
          <p:nvPr>
            <p:ph type="title" hasCustomPrompt="1"/>
          </p:nvPr>
        </p:nvSpPr>
        <p:spPr>
          <a:xfrm>
            <a:off x="874713" y="3392203"/>
            <a:ext cx="10438873" cy="972108"/>
          </a:xfrm>
          <a:ln>
            <a:noFill/>
          </a:ln>
        </p:spPr>
        <p:txBody>
          <a:bodyPr/>
          <a:lstStyle>
            <a:lvl1pPr>
              <a:defRPr sz="3200" b="1">
                <a:solidFill>
                  <a:schemeClr val="tx2"/>
                </a:solidFill>
              </a:defRPr>
            </a:lvl1pPr>
          </a:lstStyle>
          <a:p>
            <a:r>
              <a:rPr lang="de-DE" dirty="0"/>
              <a:t>Titelmasterformat</a:t>
            </a:r>
            <a:br>
              <a:rPr lang="de-DE" dirty="0"/>
            </a:br>
            <a:r>
              <a:rPr lang="de-DE" dirty="0"/>
              <a:t>durch Klicken bearbeiten</a:t>
            </a:r>
          </a:p>
        </p:txBody>
      </p:sp>
      <p:cxnSp>
        <p:nvCxnSpPr>
          <p:cNvPr id="8" name="Gerade Verbindung 14"/>
          <p:cNvCxnSpPr/>
          <p:nvPr/>
        </p:nvCxnSpPr>
        <p:spPr>
          <a:xfrm>
            <a:off x="0" y="102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20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A5CB5FA3-BC1D-4C4D-9F05-8E8173BFB7C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783"/>
          <a:stretch/>
        </p:blipFill>
        <p:spPr>
          <a:xfrm>
            <a:off x="10082942" y="349731"/>
            <a:ext cx="1485332" cy="525827"/>
          </a:xfrm>
          <a:prstGeom prst="rect">
            <a:avLst/>
          </a:prstGeom>
        </p:spPr>
      </p:pic>
    </p:spTree>
    <p:extLst>
      <p:ext uri="{BB962C8B-B14F-4D97-AF65-F5344CB8AC3E}">
        <p14:creationId xmlns:p14="http://schemas.microsoft.com/office/powerpoint/2010/main" val="1724943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en-US" noProof="0"/>
              <a:t>Mastertitelformat bearbeiten</a:t>
            </a:r>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en-US" noProof="0"/>
              <a:t>Mastertextformat bearbeiten</a:t>
            </a:r>
          </a:p>
        </p:txBody>
      </p:sp>
    </p:spTree>
    <p:extLst>
      <p:ext uri="{BB962C8B-B14F-4D97-AF65-F5344CB8AC3E}">
        <p14:creationId xmlns:p14="http://schemas.microsoft.com/office/powerpoint/2010/main" val="4943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p:cNvSpPr>
            <a:spLocks noGrp="1"/>
          </p:cNvSpPr>
          <p:nvPr>
            <p:ph type="title"/>
          </p:nvPr>
        </p:nvSpPr>
        <p:spPr>
          <a:xfrm>
            <a:off x="874712" y="3387259"/>
            <a:ext cx="10580687" cy="1198491"/>
          </a:xfrm>
        </p:spPr>
        <p:txBody>
          <a:bodyPr/>
          <a:lstStyle>
            <a:lvl1pPr>
              <a:defRPr sz="3200" b="1">
                <a:solidFill>
                  <a:schemeClr val="bg1"/>
                </a:solidFill>
              </a:defRPr>
            </a:lvl1pPr>
          </a:lstStyle>
          <a:p>
            <a:r>
              <a:rPr lang="de-DE"/>
              <a:t>Mastertitelformat bearbeiten</a:t>
            </a:r>
            <a:endParaRPr lang="de-DE" dirty="0"/>
          </a:p>
        </p:txBody>
      </p:sp>
    </p:spTree>
    <p:extLst>
      <p:ext uri="{BB962C8B-B14F-4D97-AF65-F5344CB8AC3E}">
        <p14:creationId xmlns:p14="http://schemas.microsoft.com/office/powerpoint/2010/main" val="125240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49" y="1484313"/>
            <a:ext cx="6089649" cy="4344987"/>
          </a:xfrm>
        </p:spPr>
        <p:txBody>
          <a:bodyPr/>
          <a:lstStyle/>
          <a:p>
            <a:pPr lvl="0"/>
            <a:r>
              <a:rPr lang="de-DE"/>
              <a:t>Mastertextformat bearbeiten</a:t>
            </a:r>
          </a:p>
        </p:txBody>
      </p:sp>
      <p:sp>
        <p:nvSpPr>
          <p:cNvPr id="9" name="Bildplatzhalter 7"/>
          <p:cNvSpPr>
            <a:spLocks noGrp="1"/>
          </p:cNvSpPr>
          <p:nvPr>
            <p:ph type="pic" sz="quarter" idx="13"/>
          </p:nvPr>
        </p:nvSpPr>
        <p:spPr>
          <a:xfrm>
            <a:off x="874711"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72307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3" y="1484314"/>
            <a:ext cx="5195887" cy="4344985"/>
          </a:xfrm>
        </p:spPr>
        <p:txBody>
          <a:bodyPr/>
          <a:lstStyle/>
          <a:p>
            <a:pPr lvl="0"/>
            <a:r>
              <a:rPr lang="de-DE"/>
              <a:t>Mastertextformat bearbeiten</a:t>
            </a:r>
          </a:p>
        </p:txBody>
      </p:sp>
    </p:spTree>
    <p:extLst>
      <p:ext uri="{BB962C8B-B14F-4D97-AF65-F5344CB8AC3E}">
        <p14:creationId xmlns:p14="http://schemas.microsoft.com/office/powerpoint/2010/main" val="1606666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Mastertitelformat bearbeiten</a:t>
            </a:r>
          </a:p>
        </p:txBody>
      </p:sp>
      <p:sp>
        <p:nvSpPr>
          <p:cNvPr id="6" name="Textplatzhalter 5"/>
          <p:cNvSpPr>
            <a:spLocks noGrp="1"/>
          </p:cNvSpPr>
          <p:nvPr>
            <p:ph type="body" sz="quarter" idx="10"/>
          </p:nvPr>
        </p:nvSpPr>
        <p:spPr>
          <a:xfrm>
            <a:off x="874713" y="1484314"/>
            <a:ext cx="5195887" cy="4344985"/>
          </a:xfrm>
        </p:spPr>
        <p:txBody>
          <a:bodyPr/>
          <a:lstStyle/>
          <a:p>
            <a:pPr lvl="0"/>
            <a:r>
              <a:rPr lang="de-DE"/>
              <a:t>Mastertextformat bearbeiten</a:t>
            </a:r>
          </a:p>
        </p:txBody>
      </p:sp>
      <p:sp>
        <p:nvSpPr>
          <p:cNvPr id="8" name="Textplatzhalter 7"/>
          <p:cNvSpPr>
            <a:spLocks noGrp="1"/>
          </p:cNvSpPr>
          <p:nvPr>
            <p:ph type="body" sz="quarter" idx="11"/>
          </p:nvPr>
        </p:nvSpPr>
        <p:spPr>
          <a:xfrm>
            <a:off x="6267449" y="1484315"/>
            <a:ext cx="5187950" cy="4344984"/>
          </a:xfrm>
        </p:spPr>
        <p:txBody>
          <a:bodyPr/>
          <a:lstStyle/>
          <a:p>
            <a:pPr lvl="0"/>
            <a:r>
              <a:rPr lang="de-DE"/>
              <a:t>Mastertextformat bearbeiten</a:t>
            </a:r>
          </a:p>
        </p:txBody>
      </p:sp>
    </p:spTree>
    <p:extLst>
      <p:ext uri="{BB962C8B-B14F-4D97-AF65-F5344CB8AC3E}">
        <p14:creationId xmlns:p14="http://schemas.microsoft.com/office/powerpoint/2010/main" val="415705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a:t>Mastertitelformat bearbeiten</a:t>
            </a:r>
            <a:endParaRPr lang="de-DE" dirty="0"/>
          </a:p>
        </p:txBody>
      </p:sp>
      <p:sp>
        <p:nvSpPr>
          <p:cNvPr id="6" name="Textplatzhalter 5"/>
          <p:cNvSpPr>
            <a:spLocks noGrp="1"/>
          </p:cNvSpPr>
          <p:nvPr>
            <p:ph type="body" sz="quarter" idx="10"/>
          </p:nvPr>
        </p:nvSpPr>
        <p:spPr>
          <a:xfrm>
            <a:off x="874712" y="1484314"/>
            <a:ext cx="3399576" cy="4344985"/>
          </a:xfrm>
        </p:spPr>
        <p:txBody>
          <a:bodyPr/>
          <a:lstStyle/>
          <a:p>
            <a:pPr lvl="0"/>
            <a:r>
              <a:rPr lang="de-DE"/>
              <a:t>Mastertextformat bearbeiten</a:t>
            </a:r>
          </a:p>
        </p:txBody>
      </p:sp>
      <p:sp>
        <p:nvSpPr>
          <p:cNvPr id="7" name="Textplatzhalter 7"/>
          <p:cNvSpPr>
            <a:spLocks noGrp="1"/>
          </p:cNvSpPr>
          <p:nvPr>
            <p:ph type="body" sz="quarter" idx="11"/>
          </p:nvPr>
        </p:nvSpPr>
        <p:spPr>
          <a:xfrm>
            <a:off x="8070849" y="1484315"/>
            <a:ext cx="3384550" cy="4344984"/>
          </a:xfrm>
        </p:spPr>
        <p:txBody>
          <a:bodyPr/>
          <a:lstStyle/>
          <a:p>
            <a:pPr lvl="0"/>
            <a:r>
              <a:rPr lang="de-DE"/>
              <a:t>Mastertextformat bearbeiten</a:t>
            </a:r>
          </a:p>
        </p:txBody>
      </p:sp>
      <p:sp>
        <p:nvSpPr>
          <p:cNvPr id="9" name="Textplatzhalter 5"/>
          <p:cNvSpPr>
            <a:spLocks noGrp="1"/>
          </p:cNvSpPr>
          <p:nvPr>
            <p:ph type="body" sz="quarter" idx="12"/>
          </p:nvPr>
        </p:nvSpPr>
        <p:spPr>
          <a:xfrm>
            <a:off x="4457700" y="1484315"/>
            <a:ext cx="3416300" cy="4344984"/>
          </a:xfrm>
        </p:spPr>
        <p:txBody>
          <a:bodyPr/>
          <a:lstStyle/>
          <a:p>
            <a:pPr lvl="0"/>
            <a:r>
              <a:rPr lang="de-DE"/>
              <a:t>Mastertextformat bearbeiten</a:t>
            </a:r>
          </a:p>
        </p:txBody>
      </p:sp>
    </p:spTree>
    <p:extLst>
      <p:ext uri="{BB962C8B-B14F-4D97-AF65-F5344CB8AC3E}">
        <p14:creationId xmlns:p14="http://schemas.microsoft.com/office/powerpoint/2010/main" val="154616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7" name="Titel 1"/>
          <p:cNvSpPr txBox="1">
            <a:spLocks/>
          </p:cNvSpPr>
          <p:nvPr/>
        </p:nvSpPr>
        <p:spPr>
          <a:xfrm>
            <a:off x="6267450" y="368305"/>
            <a:ext cx="5046135" cy="662147"/>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r>
              <a:rPr lang="de-DE" sz="2400" dirty="0"/>
              <a:t>Titelmasterformat durch Klicken bearbeiten</a:t>
            </a:r>
          </a:p>
        </p:txBody>
      </p:sp>
      <p:sp>
        <p:nvSpPr>
          <p:cNvPr id="8" name="Textplatzhalter 5"/>
          <p:cNvSpPr>
            <a:spLocks noGrp="1"/>
          </p:cNvSpPr>
          <p:nvPr>
            <p:ph type="body" sz="quarter" idx="10"/>
          </p:nvPr>
        </p:nvSpPr>
        <p:spPr>
          <a:xfrm>
            <a:off x="874712" y="1484314"/>
            <a:ext cx="5195887" cy="4344985"/>
          </a:xfrm>
        </p:spPr>
        <p:txBody>
          <a:bodyPr/>
          <a:lstStyle/>
          <a:p>
            <a:pPr lvl="0"/>
            <a:r>
              <a:rPr lang="de-DE"/>
              <a:t>Mastertextformat bearbeiten</a:t>
            </a:r>
          </a:p>
        </p:txBody>
      </p:sp>
      <p:sp>
        <p:nvSpPr>
          <p:cNvPr id="9" name="Textplatzhalter 7"/>
          <p:cNvSpPr>
            <a:spLocks noGrp="1"/>
          </p:cNvSpPr>
          <p:nvPr>
            <p:ph type="body" sz="quarter" idx="11"/>
          </p:nvPr>
        </p:nvSpPr>
        <p:spPr>
          <a:xfrm>
            <a:off x="6267450" y="1484315"/>
            <a:ext cx="5187950" cy="4344984"/>
          </a:xfrm>
        </p:spPr>
        <p:txBody>
          <a:bodyPr/>
          <a:lstStyle/>
          <a:p>
            <a:pPr lvl="0"/>
            <a:r>
              <a:rPr lang="de-DE"/>
              <a:t>Mastertextformat bearbeiten</a:t>
            </a:r>
          </a:p>
        </p:txBody>
      </p:sp>
      <p:sp>
        <p:nvSpPr>
          <p:cNvPr id="3" name="Titel 2"/>
          <p:cNvSpPr>
            <a:spLocks noGrp="1"/>
          </p:cNvSpPr>
          <p:nvPr>
            <p:ph type="title"/>
          </p:nvPr>
        </p:nvSpPr>
        <p:spPr>
          <a:xfrm>
            <a:off x="874712" y="367507"/>
            <a:ext cx="5195887" cy="662781"/>
          </a:xfrm>
        </p:spPr>
        <p:txBody>
          <a:bodyPr/>
          <a:lstStyle/>
          <a:p>
            <a:r>
              <a:rPr lang="de-DE"/>
              <a:t>Mastertitelformat bearbeiten</a:t>
            </a:r>
            <a:endParaRPr lang="de-DE" dirty="0"/>
          </a:p>
        </p:txBody>
      </p:sp>
    </p:spTree>
    <p:extLst>
      <p:ext uri="{BB962C8B-B14F-4D97-AF65-F5344CB8AC3E}">
        <p14:creationId xmlns:p14="http://schemas.microsoft.com/office/powerpoint/2010/main" val="4658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en-US" noProof="0" dirty="0"/>
              <a:t>Das </a:t>
            </a:r>
            <a:r>
              <a:rPr lang="en-US" noProof="0" dirty="0" err="1"/>
              <a:t>ist</a:t>
            </a:r>
            <a:r>
              <a:rPr lang="en-US" noProof="0" dirty="0"/>
              <a:t> </a:t>
            </a:r>
            <a:r>
              <a:rPr lang="en-US" noProof="0" dirty="0" err="1"/>
              <a:t>eine</a:t>
            </a:r>
            <a:r>
              <a:rPr lang="en-US" noProof="0" dirty="0"/>
              <a:t> </a:t>
            </a:r>
            <a:r>
              <a:rPr lang="en-US" noProof="0" dirty="0" err="1"/>
              <a:t>Überschrift</a:t>
            </a:r>
            <a:r>
              <a:rPr lang="en-US" noProof="0" dirty="0"/>
              <a:t/>
            </a:r>
            <a:br>
              <a:rPr lang="en-US" noProof="0" dirty="0"/>
            </a:br>
            <a:r>
              <a:rPr lang="en-US" noProof="0" dirty="0"/>
              <a:t>in </a:t>
            </a:r>
            <a:r>
              <a:rPr lang="en-US" noProof="0" dirty="0" err="1"/>
              <a:t>zwei</a:t>
            </a:r>
            <a:r>
              <a:rPr lang="en-US" noProof="0" dirty="0"/>
              <a:t> </a:t>
            </a:r>
            <a:r>
              <a:rPr lang="en-US" noProof="0" dirty="0" err="1"/>
              <a:t>Zeilen</a:t>
            </a:r>
            <a:endParaRPr lang="en-US" noProof="0" dirty="0"/>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en-US" noProof="0" dirty="0" err="1"/>
              <a:t>Erste</a:t>
            </a:r>
            <a:r>
              <a:rPr lang="en-US" noProof="0" dirty="0"/>
              <a:t> </a:t>
            </a:r>
            <a:r>
              <a:rPr lang="en-US" noProof="0" dirty="0" err="1"/>
              <a:t>Textebene</a:t>
            </a:r>
            <a:r>
              <a:rPr lang="en-US" noProof="0" dirty="0"/>
              <a:t> (16pt)</a:t>
            </a:r>
          </a:p>
          <a:p>
            <a:pPr lvl="1"/>
            <a:r>
              <a:rPr lang="en-US" noProof="0" dirty="0" err="1"/>
              <a:t>Zweite</a:t>
            </a:r>
            <a:r>
              <a:rPr lang="en-US" noProof="0" dirty="0"/>
              <a:t> </a:t>
            </a:r>
            <a:r>
              <a:rPr lang="en-US" noProof="0" dirty="0" err="1"/>
              <a:t>Textebene</a:t>
            </a:r>
            <a:r>
              <a:rPr lang="en-US" noProof="0" dirty="0"/>
              <a:t> </a:t>
            </a:r>
            <a:r>
              <a:rPr lang="en-US" noProof="0" dirty="0" err="1"/>
              <a:t>für</a:t>
            </a:r>
            <a:r>
              <a:rPr lang="en-US" noProof="0" dirty="0"/>
              <a:t> </a:t>
            </a:r>
            <a:r>
              <a:rPr lang="en-US" noProof="0" dirty="0" err="1"/>
              <a:t>Aufzählungen</a:t>
            </a:r>
            <a:endParaRPr lang="en-US" noProof="0" dirty="0"/>
          </a:p>
          <a:p>
            <a:pPr lvl="2"/>
            <a:r>
              <a:rPr lang="en-US" noProof="0" dirty="0" err="1"/>
              <a:t>Dritte</a:t>
            </a:r>
            <a:r>
              <a:rPr lang="en-US" noProof="0" dirty="0"/>
              <a:t> </a:t>
            </a:r>
            <a:r>
              <a:rPr lang="en-US" noProof="0" dirty="0" err="1"/>
              <a:t>Textebene</a:t>
            </a:r>
            <a:r>
              <a:rPr lang="en-US" noProof="0" dirty="0"/>
              <a:t> </a:t>
            </a:r>
            <a:r>
              <a:rPr lang="en-US" noProof="0" dirty="0" err="1"/>
              <a:t>bei</a:t>
            </a:r>
            <a:r>
              <a:rPr lang="en-US" noProof="0" dirty="0"/>
              <a:t> </a:t>
            </a:r>
            <a:r>
              <a:rPr lang="en-US" noProof="0" dirty="0" err="1"/>
              <a:t>viel</a:t>
            </a:r>
            <a:r>
              <a:rPr lang="en-US" noProof="0" dirty="0"/>
              <a:t> Text (14pt)</a:t>
            </a:r>
          </a:p>
          <a:p>
            <a:pPr lvl="3"/>
            <a:r>
              <a:rPr lang="en-US" noProof="0" dirty="0" err="1"/>
              <a:t>Vierte</a:t>
            </a:r>
            <a:r>
              <a:rPr lang="en-US" noProof="0" dirty="0"/>
              <a:t> </a:t>
            </a:r>
            <a:r>
              <a:rPr lang="en-US" noProof="0" dirty="0" err="1"/>
              <a:t>Textebene</a:t>
            </a:r>
            <a:r>
              <a:rPr lang="en-US" noProof="0" dirty="0"/>
              <a:t> </a:t>
            </a:r>
            <a:r>
              <a:rPr lang="en-US" noProof="0" dirty="0" err="1"/>
              <a:t>für</a:t>
            </a:r>
            <a:r>
              <a:rPr lang="en-US" noProof="0" dirty="0"/>
              <a:t> </a:t>
            </a:r>
            <a:r>
              <a:rPr lang="en-US" noProof="0" dirty="0" err="1"/>
              <a:t>Aufzählungen</a:t>
            </a:r>
            <a:r>
              <a:rPr lang="en-US" noProof="0" dirty="0"/>
              <a:t> </a:t>
            </a:r>
            <a:r>
              <a:rPr lang="en-US" noProof="0" dirty="0" err="1"/>
              <a:t>bei</a:t>
            </a:r>
            <a:r>
              <a:rPr lang="en-US" noProof="0" dirty="0"/>
              <a:t> </a:t>
            </a:r>
            <a:r>
              <a:rPr lang="en-US" noProof="0" dirty="0" err="1"/>
              <a:t>viel</a:t>
            </a:r>
            <a:r>
              <a:rPr lang="en-US" noProof="0" dirty="0"/>
              <a:t> Text</a:t>
            </a:r>
          </a:p>
          <a:p>
            <a:pPr lvl="4"/>
            <a:r>
              <a:rPr lang="en-US" noProof="0" dirty="0" err="1"/>
              <a:t>Fünfte</a:t>
            </a:r>
            <a:r>
              <a:rPr lang="en-US" noProof="0" dirty="0"/>
              <a:t> Ebene</a:t>
            </a:r>
          </a:p>
          <a:p>
            <a:pPr lvl="5"/>
            <a:r>
              <a:rPr lang="en-US" noProof="0" dirty="0" err="1"/>
              <a:t>Zwischenseite</a:t>
            </a:r>
            <a:endParaRPr lang="en-US" noProof="0" dirty="0"/>
          </a:p>
          <a:p>
            <a:pPr lvl="6"/>
            <a:r>
              <a:rPr lang="en-US" noProof="0" dirty="0" err="1"/>
              <a:t>Für</a:t>
            </a:r>
            <a:r>
              <a:rPr lang="en-US" noProof="0" dirty="0"/>
              <a:t> den </a:t>
            </a:r>
            <a:r>
              <a:rPr lang="en-US" noProof="0" dirty="0" err="1"/>
              <a:t>nächsten</a:t>
            </a:r>
            <a:r>
              <a:rPr lang="en-US" noProof="0" dirty="0"/>
              <a:t> </a:t>
            </a:r>
            <a:r>
              <a:rPr lang="en-US" noProof="0" dirty="0" err="1"/>
              <a:t>Präsentationsabschnitt</a:t>
            </a:r>
            <a:endParaRPr lang="en-US" noProof="0" dirty="0"/>
          </a:p>
        </p:txBody>
      </p:sp>
      <p:sp>
        <p:nvSpPr>
          <p:cNvPr id="4" name="Textfeld 3"/>
          <p:cNvSpPr txBox="1"/>
          <p:nvPr/>
        </p:nvSpPr>
        <p:spPr>
          <a:xfrm>
            <a:off x="3575050" y="6319797"/>
            <a:ext cx="5187950" cy="369332"/>
          </a:xfrm>
          <a:prstGeom prst="rect">
            <a:avLst/>
          </a:prstGeom>
          <a:noFill/>
        </p:spPr>
        <p:txBody>
          <a:bodyPr wrap="square" lIns="0" tIns="0" rIns="0" bIns="0" rtlCol="0" anchor="b">
            <a:spAutoFit/>
          </a:bodyPr>
          <a:lstStyle/>
          <a:p>
            <a:pPr eaLnBrk="1" hangingPunct="1"/>
            <a:r>
              <a:rPr lang="en-US" altLang="de-DE" sz="800" dirty="0">
                <a:solidFill>
                  <a:schemeClr val="bg2"/>
                </a:solidFill>
                <a:cs typeface="Open Sans" panose="020B0606030504020204" pitchFamily="34" charset="0"/>
                <a:sym typeface="Wingdings" panose="05000000000000000000" pitchFamily="2" charset="2"/>
              </a:rPr>
              <a:t>More mobility and more safety with less transport for a better children's mobility</a:t>
            </a:r>
            <a:endParaRPr lang="de-DE" altLang="de-DE" sz="800" dirty="0">
              <a:solidFill>
                <a:schemeClr val="bg2"/>
              </a:solidFill>
              <a:cs typeface="Open Sans" panose="020B0606030504020204" pitchFamily="34" charset="0"/>
              <a:sym typeface="Wingdings" panose="05000000000000000000" pitchFamily="2" charset="2"/>
            </a:endParaRPr>
          </a:p>
          <a:p>
            <a:pPr eaLnBrk="1" hangingPunct="1"/>
            <a:r>
              <a:rPr lang="de-DE" altLang="de-DE" sz="800" dirty="0">
                <a:solidFill>
                  <a:schemeClr val="bg2"/>
                </a:solidFill>
                <a:cs typeface="Open Sans" panose="020B0606030504020204" pitchFamily="34" charset="0"/>
                <a:sym typeface="Wingdings" panose="05000000000000000000" pitchFamily="2" charset="2"/>
              </a:rPr>
              <a:t>TU Dresden / </a:t>
            </a:r>
            <a:r>
              <a:rPr lang="de-DE" altLang="de-DE" sz="800" baseline="0" dirty="0">
                <a:solidFill>
                  <a:schemeClr val="bg2"/>
                </a:solidFill>
                <a:cs typeface="Open Sans" panose="020B0606030504020204" pitchFamily="34" charset="0"/>
                <a:sym typeface="Wingdings" panose="05000000000000000000" pitchFamily="2" charset="2"/>
              </a:rPr>
              <a:t> </a:t>
            </a:r>
            <a:r>
              <a:rPr lang="de-DE" altLang="de-DE" sz="800" dirty="0">
                <a:solidFill>
                  <a:schemeClr val="bg2"/>
                </a:solidFill>
                <a:cs typeface="Open Sans" panose="020B0606030504020204" pitchFamily="34" charset="0"/>
              </a:rPr>
              <a:t>Prof. Dr.-Ing. Udo Becker</a:t>
            </a:r>
          </a:p>
          <a:p>
            <a:pPr algn="l"/>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2021</a:t>
            </a: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966200" y="6306444"/>
            <a:ext cx="704850" cy="369332"/>
          </a:xfrm>
          <a:prstGeom prst="rect">
            <a:avLst/>
          </a:prstGeom>
          <a:noFill/>
        </p:spPr>
        <p:txBody>
          <a:bodyPr wrap="square" lIns="0" tIns="0" rIns="0" bIns="0" rtlCol="0" anchor="b">
            <a:spAutoFit/>
          </a:bodyPr>
          <a:lstStyle/>
          <a:p>
            <a:pPr marL="0" marR="0" lvl="0" indent="0" algn="r" defTabSz="914269" rtl="0" eaLnBrk="1" fontAlgn="auto" latinLnBrk="0" hangingPunct="1">
              <a:lnSpc>
                <a:spcPct val="100000"/>
              </a:lnSpc>
              <a:spcBef>
                <a:spcPts val="0"/>
              </a:spcBef>
              <a:spcAft>
                <a:spcPts val="0"/>
              </a:spcAft>
              <a:buClrTx/>
              <a:buSzTx/>
              <a:buFontTx/>
              <a:buNone/>
              <a:tabLst/>
              <a:defRPr/>
            </a:pP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
            </a:r>
            <a:b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Slide</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800" baseline="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marL="0" marR="0" lvl="0" indent="0" algn="r" defTabSz="914269" rtl="0" eaLnBrk="1" fontAlgn="auto" latinLnBrk="0" hangingPunct="1">
                <a:lnSpc>
                  <a:spcPct val="100000"/>
                </a:lnSpc>
                <a:spcBef>
                  <a:spcPts val="0"/>
                </a:spcBef>
                <a:spcAft>
                  <a:spcPts val="0"/>
                </a:spcAft>
                <a:buClrTx/>
                <a:buSzTx/>
                <a:buFontTx/>
                <a:buNone/>
                <a:tabLst/>
                <a:defRPr/>
              </a:pPr>
              <a:t>‹Nr.›</a:t>
            </a:fld>
            <a:endPar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269" rtl="0" eaLnBrk="1" fontAlgn="auto" latinLnBrk="0" hangingPunct="1">
              <a:lnSpc>
                <a:spcPct val="100000"/>
              </a:lnSpc>
              <a:spcBef>
                <a:spcPts val="0"/>
              </a:spcBef>
              <a:spcAft>
                <a:spcPts val="0"/>
              </a:spcAft>
              <a:buClrTx/>
              <a:buSzTx/>
              <a:buFontTx/>
              <a:buNone/>
              <a:tabLst/>
              <a:defRPr/>
            </a:pP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6293" y="6336706"/>
            <a:ext cx="1115691" cy="324444"/>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9B2139E0-ADBF-423C-9657-EB9B25BAB45C}"/>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36783"/>
          <a:stretch/>
        </p:blipFill>
        <p:spPr>
          <a:xfrm>
            <a:off x="10566400" y="6323674"/>
            <a:ext cx="945736" cy="334803"/>
          </a:xfrm>
          <a:prstGeom prst="rect">
            <a:avLst/>
          </a:prstGeom>
        </p:spPr>
      </p:pic>
    </p:spTree>
    <p:extLst>
      <p:ext uri="{BB962C8B-B14F-4D97-AF65-F5344CB8AC3E}">
        <p14:creationId xmlns:p14="http://schemas.microsoft.com/office/powerpoint/2010/main" val="4015397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269"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0">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92">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4.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8.sv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6.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12.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4.png"/><Relationship Id="rId18" Type="http://schemas.openxmlformats.org/officeDocument/2006/relationships/image" Target="../media/image24.sv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18.svg"/><Relationship Id="rId17" Type="http://schemas.openxmlformats.org/officeDocument/2006/relationships/image" Target="../media/image20.png"/><Relationship Id="rId25" Type="http://schemas.openxmlformats.org/officeDocument/2006/relationships/image" Target="../media/image36.svg"/><Relationship Id="rId2" Type="http://schemas.openxmlformats.org/officeDocument/2006/relationships/notesSlide" Target="../notesSlides/notesSlide4.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3.png"/><Relationship Id="rId24" Type="http://schemas.openxmlformats.org/officeDocument/2006/relationships/image" Target="../media/image35.svg"/><Relationship Id="rId5" Type="http://schemas.openxmlformats.org/officeDocument/2006/relationships/image" Target="../media/image10.png"/><Relationship Id="rId15" Type="http://schemas.openxmlformats.org/officeDocument/2006/relationships/image" Target="../media/image19.png"/><Relationship Id="rId23" Type="http://schemas.openxmlformats.org/officeDocument/2006/relationships/image" Target="../media/image22.png"/><Relationship Id="rId10" Type="http://schemas.openxmlformats.org/officeDocument/2006/relationships/image" Target="../media/image16.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18.png"/><Relationship Id="rId14" Type="http://schemas.openxmlformats.org/officeDocument/2006/relationships/image" Target="../media/image20.svg"/><Relationship Id="rId22"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4.png"/><Relationship Id="rId18" Type="http://schemas.openxmlformats.org/officeDocument/2006/relationships/image" Target="../media/image24.svg"/><Relationship Id="rId26" Type="http://schemas.openxmlformats.org/officeDocument/2006/relationships/image" Target="../media/image23.pn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18.svg"/><Relationship Id="rId17" Type="http://schemas.openxmlformats.org/officeDocument/2006/relationships/image" Target="../media/image20.png"/><Relationship Id="rId25" Type="http://schemas.openxmlformats.org/officeDocument/2006/relationships/image" Target="../media/image36.svg"/><Relationship Id="rId33" Type="http://schemas.openxmlformats.org/officeDocument/2006/relationships/image" Target="../media/image44.svg"/><Relationship Id="rId2" Type="http://schemas.openxmlformats.org/officeDocument/2006/relationships/notesSlide" Target="../notesSlides/notesSlide5.xml"/><Relationship Id="rId16" Type="http://schemas.openxmlformats.org/officeDocument/2006/relationships/image" Target="../media/image22.svg"/><Relationship Id="rId20" Type="http://schemas.openxmlformats.org/officeDocument/2006/relationships/image" Target="../media/image26.svg"/><Relationship Id="rId29" Type="http://schemas.openxmlformats.org/officeDocument/2006/relationships/image" Target="../media/image40.sv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3.png"/><Relationship Id="rId24" Type="http://schemas.openxmlformats.org/officeDocument/2006/relationships/image" Target="../media/image35.svg"/><Relationship Id="rId32" Type="http://schemas.openxmlformats.org/officeDocument/2006/relationships/image" Target="../media/image26.png"/><Relationship Id="rId5" Type="http://schemas.openxmlformats.org/officeDocument/2006/relationships/image" Target="../media/image10.png"/><Relationship Id="rId15" Type="http://schemas.openxmlformats.org/officeDocument/2006/relationships/image" Target="../media/image19.png"/><Relationship Id="rId23" Type="http://schemas.openxmlformats.org/officeDocument/2006/relationships/image" Target="../media/image22.png"/><Relationship Id="rId28" Type="http://schemas.openxmlformats.org/officeDocument/2006/relationships/image" Target="../media/image24.png"/><Relationship Id="rId10" Type="http://schemas.openxmlformats.org/officeDocument/2006/relationships/image" Target="../media/image16.svg"/><Relationship Id="rId19" Type="http://schemas.openxmlformats.org/officeDocument/2006/relationships/image" Target="../media/image17.png"/><Relationship Id="rId31" Type="http://schemas.openxmlformats.org/officeDocument/2006/relationships/image" Target="../media/image42.svg"/><Relationship Id="rId4" Type="http://schemas.openxmlformats.org/officeDocument/2006/relationships/image" Target="../media/image10.svg"/><Relationship Id="rId9" Type="http://schemas.openxmlformats.org/officeDocument/2006/relationships/image" Target="../media/image18.png"/><Relationship Id="rId14" Type="http://schemas.openxmlformats.org/officeDocument/2006/relationships/image" Target="../media/image20.svg"/><Relationship Id="rId22" Type="http://schemas.openxmlformats.org/officeDocument/2006/relationships/image" Target="../media/image33.svg"/><Relationship Id="rId27" Type="http://schemas.openxmlformats.org/officeDocument/2006/relationships/image" Target="../media/image38.svg"/><Relationship Id="rId30"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74.sv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85B83280-967A-42F2-8228-49E8EA39781B}"/>
              </a:ext>
            </a:extLst>
          </p:cNvPr>
          <p:cNvSpPr>
            <a:spLocks noGrp="1"/>
          </p:cNvSpPr>
          <p:nvPr>
            <p:ph type="subTitle" idx="1"/>
          </p:nvPr>
        </p:nvSpPr>
        <p:spPr>
          <a:xfrm>
            <a:off x="874714" y="4494775"/>
            <a:ext cx="10438871" cy="1334525"/>
          </a:xfrm>
        </p:spPr>
        <p:txBody>
          <a:bodyPr/>
          <a:lstStyle/>
          <a:p>
            <a:r>
              <a:rPr lang="de-DE" dirty="0"/>
              <a:t>Dipl.-Ing. Rosemarie Baldauf</a:t>
            </a:r>
          </a:p>
          <a:p>
            <a:r>
              <a:rPr lang="de-DE" dirty="0"/>
              <a:t>2021</a:t>
            </a:r>
          </a:p>
          <a:p>
            <a:endParaRPr lang="en-US" dirty="0"/>
          </a:p>
        </p:txBody>
      </p:sp>
      <p:sp>
        <p:nvSpPr>
          <p:cNvPr id="12" name="Title 3">
            <a:extLst>
              <a:ext uri="{FF2B5EF4-FFF2-40B4-BE49-F238E27FC236}">
                <a16:creationId xmlns:a16="http://schemas.microsoft.com/office/drawing/2014/main" id="{B38A3F70-5EB0-45D0-9644-9C5E0FC86CB8}"/>
              </a:ext>
            </a:extLst>
          </p:cNvPr>
          <p:cNvSpPr>
            <a:spLocks noGrp="1"/>
          </p:cNvSpPr>
          <p:nvPr>
            <p:ph type="title"/>
          </p:nvPr>
        </p:nvSpPr>
        <p:spPr>
          <a:xfrm>
            <a:off x="874713" y="3392203"/>
            <a:ext cx="10438873" cy="972108"/>
          </a:xfrm>
        </p:spPr>
        <p:txBody>
          <a:bodyPr/>
          <a:lstStyle/>
          <a:p>
            <a:r>
              <a:rPr lang="en-GB" altLang="de-DE" dirty="0"/>
              <a:t>More mobility and more safety with less transport for a better children's mobility</a:t>
            </a:r>
            <a:endParaRPr lang="en-US" i="1" dirty="0"/>
          </a:p>
        </p:txBody>
      </p:sp>
      <p:sp>
        <p:nvSpPr>
          <p:cNvPr id="10" name="Text Placeholder 2">
            <a:extLst>
              <a:ext uri="{FF2B5EF4-FFF2-40B4-BE49-F238E27FC236}">
                <a16:creationId xmlns:a16="http://schemas.microsoft.com/office/drawing/2014/main" id="{422B9299-8722-49F0-BCF3-55619831B74A}"/>
              </a:ext>
            </a:extLst>
          </p:cNvPr>
          <p:cNvSpPr>
            <a:spLocks noGrp="1"/>
          </p:cNvSpPr>
          <p:nvPr>
            <p:ph type="body" sz="quarter" idx="10"/>
          </p:nvPr>
        </p:nvSpPr>
        <p:spPr>
          <a:xfrm>
            <a:off x="874713" y="2420841"/>
            <a:ext cx="10438873" cy="828676"/>
          </a:xfrm>
        </p:spPr>
        <p:txBody>
          <a:bodyPr/>
          <a:lstStyle/>
          <a:p>
            <a:pPr eaLnBrk="1" fontAlgn="auto" hangingPunct="1">
              <a:spcAft>
                <a:spcPts val="0"/>
              </a:spcAft>
              <a:defRPr/>
            </a:pPr>
            <a:r>
              <a:rPr lang="de-DE" dirty="0"/>
              <a:t>Faculty of Transport and Traffic Sciences – Chair of Transport Ecology </a:t>
            </a:r>
          </a:p>
          <a:p>
            <a:pPr eaLnBrk="1" fontAlgn="auto" hangingPunct="1">
              <a:spcAft>
                <a:spcPts val="0"/>
              </a:spcAft>
              <a:defRPr/>
            </a:pPr>
            <a:r>
              <a:rPr lang="de-DE" dirty="0"/>
              <a:t>Prof. Dr.-Ing. Udo Becker</a:t>
            </a:r>
          </a:p>
          <a:p>
            <a:endParaRPr lang="en-US" dirty="0"/>
          </a:p>
        </p:txBody>
      </p:sp>
    </p:spTree>
    <p:extLst>
      <p:ext uri="{BB962C8B-B14F-4D97-AF65-F5344CB8AC3E}">
        <p14:creationId xmlns:p14="http://schemas.microsoft.com/office/powerpoint/2010/main" val="213868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People react!</a:t>
            </a:r>
          </a:p>
        </p:txBody>
      </p:sp>
      <p:grpSp>
        <p:nvGrpSpPr>
          <p:cNvPr id="11" name="Gruppieren 10"/>
          <p:cNvGrpSpPr/>
          <p:nvPr/>
        </p:nvGrpSpPr>
        <p:grpSpPr>
          <a:xfrm>
            <a:off x="1658958" y="1481138"/>
            <a:ext cx="8874085" cy="4349292"/>
            <a:chOff x="1710433" y="1389218"/>
            <a:chExt cx="5647734" cy="4059467"/>
          </a:xfrm>
        </p:grpSpPr>
        <p:sp>
          <p:nvSpPr>
            <p:cNvPr id="12" name="Gebogener Pfeil 11"/>
            <p:cNvSpPr/>
            <p:nvPr/>
          </p:nvSpPr>
          <p:spPr>
            <a:xfrm>
              <a:off x="2387445" y="1389218"/>
              <a:ext cx="4133996" cy="3957403"/>
            </a:xfrm>
            <a:prstGeom prst="circularArrow">
              <a:avLst>
                <a:gd name="adj1" fmla="val 5544"/>
                <a:gd name="adj2" fmla="val 330680"/>
                <a:gd name="adj3" fmla="val 13815233"/>
                <a:gd name="adj4" fmla="val 18750380"/>
                <a:gd name="adj5" fmla="val 5757"/>
              </a:avLst>
            </a:prstGeom>
            <a:solidFill>
              <a:srgbClr val="0058A3"/>
            </a:solidFill>
            <a:ln>
              <a:noFill/>
            </a:ln>
            <a:effectLst/>
          </p:spPr>
        </p:sp>
        <p:sp>
          <p:nvSpPr>
            <p:cNvPr id="13" name="Freihandform 12"/>
            <p:cNvSpPr/>
            <p:nvPr/>
          </p:nvSpPr>
          <p:spPr>
            <a:xfrm>
              <a:off x="3741163" y="1398515"/>
              <a:ext cx="1763987"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I'm stuck in a traffic jam.</a:t>
              </a:r>
              <a:endParaRPr lang="de-DE" sz="1000" kern="0" dirty="0">
                <a:solidFill>
                  <a:srgbClr val="FFFFFF"/>
                </a:solidFill>
                <a:latin typeface="Calibri"/>
              </a:endParaRPr>
            </a:p>
          </p:txBody>
        </p:sp>
        <p:sp>
          <p:nvSpPr>
            <p:cNvPr id="14" name="Freihandform 13"/>
            <p:cNvSpPr/>
            <p:nvPr/>
          </p:nvSpPr>
          <p:spPr>
            <a:xfrm>
              <a:off x="5204400" y="2722063"/>
              <a:ext cx="2153767"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Finally the new road is being built,</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finally everything is moving again!</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(very attractive!)</a:t>
              </a:r>
              <a:endParaRPr lang="de-DE" sz="1400" kern="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Freihandform 14"/>
            <p:cNvSpPr/>
            <p:nvPr/>
          </p:nvSpPr>
          <p:spPr>
            <a:xfrm>
              <a:off x="4670849" y="4515533"/>
              <a:ext cx="1866304"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But: others drive too! </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New car traffic, </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especially wider trips</a:t>
              </a:r>
              <a:r>
                <a:rPr lang="de-DE" altLang="de-DE" sz="1000" kern="0" dirty="0">
                  <a:solidFill>
                    <a:srgbClr val="0B2A51"/>
                  </a:solidFill>
                  <a:latin typeface="Calibri"/>
                </a:rPr>
                <a:t>.</a:t>
              </a:r>
              <a:endParaRPr lang="de-DE" sz="1000" kern="0" dirty="0">
                <a:solidFill>
                  <a:srgbClr val="FFFFFF"/>
                </a:solidFill>
                <a:latin typeface="Calibri"/>
              </a:endParaRPr>
            </a:p>
          </p:txBody>
        </p:sp>
        <p:sp>
          <p:nvSpPr>
            <p:cNvPr id="16" name="Freihandform 15"/>
            <p:cNvSpPr/>
            <p:nvPr/>
          </p:nvSpPr>
          <p:spPr>
            <a:xfrm>
              <a:off x="2691085" y="4515533"/>
              <a:ext cx="1866304"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Spatial structures change,</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shops are closing,</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jobs in the surrounding area.</a:t>
              </a:r>
              <a:endParaRPr lang="de-DE" sz="1400" kern="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Freihandform 16"/>
            <p:cNvSpPr/>
            <p:nvPr/>
          </p:nvSpPr>
          <p:spPr>
            <a:xfrm>
              <a:off x="1710433" y="2722063"/>
              <a:ext cx="1866304"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Some people who don't really want to, now have to drive: </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Urban sprawl, long trips, high costs, traffic jams...</a:t>
              </a:r>
              <a:endParaRPr lang="de-DE" sz="1400" kern="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69139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People react!</a:t>
            </a:r>
          </a:p>
        </p:txBody>
      </p:sp>
      <p:grpSp>
        <p:nvGrpSpPr>
          <p:cNvPr id="11" name="Gruppieren 10"/>
          <p:cNvGrpSpPr/>
          <p:nvPr/>
        </p:nvGrpSpPr>
        <p:grpSpPr>
          <a:xfrm>
            <a:off x="1658958" y="1481138"/>
            <a:ext cx="8874085" cy="4349292"/>
            <a:chOff x="1710433" y="1389218"/>
            <a:chExt cx="5647734" cy="4059467"/>
          </a:xfrm>
        </p:grpSpPr>
        <p:sp>
          <p:nvSpPr>
            <p:cNvPr id="12" name="Gebogener Pfeil 11"/>
            <p:cNvSpPr/>
            <p:nvPr/>
          </p:nvSpPr>
          <p:spPr>
            <a:xfrm>
              <a:off x="2387445" y="1389218"/>
              <a:ext cx="4133996" cy="3957403"/>
            </a:xfrm>
            <a:prstGeom prst="circularArrow">
              <a:avLst>
                <a:gd name="adj1" fmla="val 5544"/>
                <a:gd name="adj2" fmla="val 330680"/>
                <a:gd name="adj3" fmla="val 13815233"/>
                <a:gd name="adj4" fmla="val 18750380"/>
                <a:gd name="adj5" fmla="val 5757"/>
              </a:avLst>
            </a:prstGeom>
            <a:solidFill>
              <a:srgbClr val="0058A3"/>
            </a:solidFill>
            <a:ln>
              <a:noFill/>
            </a:ln>
            <a:effectLst/>
          </p:spPr>
        </p:sp>
        <p:sp>
          <p:nvSpPr>
            <p:cNvPr id="13" name="Freihandform 12"/>
            <p:cNvSpPr/>
            <p:nvPr/>
          </p:nvSpPr>
          <p:spPr>
            <a:xfrm>
              <a:off x="3741163" y="1398515"/>
              <a:ext cx="1763987"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I'm stuck in a traffic jam.</a:t>
              </a:r>
              <a:endParaRPr lang="de-DE" sz="1000" kern="0" dirty="0">
                <a:solidFill>
                  <a:srgbClr val="FFFFFF"/>
                </a:solidFill>
                <a:latin typeface="Calibri"/>
              </a:endParaRPr>
            </a:p>
          </p:txBody>
        </p:sp>
        <p:sp>
          <p:nvSpPr>
            <p:cNvPr id="14" name="Freihandform 13"/>
            <p:cNvSpPr/>
            <p:nvPr/>
          </p:nvSpPr>
          <p:spPr>
            <a:xfrm>
              <a:off x="5204400" y="2722063"/>
              <a:ext cx="2153767"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Finally the new road is being built,</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finally everything is moving again!</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(very attractive!)</a:t>
              </a:r>
              <a:endParaRPr lang="de-DE" sz="1400" kern="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Freihandform 14"/>
            <p:cNvSpPr/>
            <p:nvPr/>
          </p:nvSpPr>
          <p:spPr>
            <a:xfrm>
              <a:off x="4670849" y="4515533"/>
              <a:ext cx="1866304"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But: others drive too! </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New car traffic, </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especially wider trips</a:t>
              </a:r>
              <a:r>
                <a:rPr lang="de-DE" altLang="de-DE" sz="1000" kern="0" dirty="0">
                  <a:solidFill>
                    <a:srgbClr val="0B2A51"/>
                  </a:solidFill>
                  <a:latin typeface="Calibri"/>
                </a:rPr>
                <a:t>.</a:t>
              </a:r>
              <a:endParaRPr lang="de-DE" sz="1000" kern="0" dirty="0">
                <a:solidFill>
                  <a:srgbClr val="FFFFFF"/>
                </a:solidFill>
                <a:latin typeface="Calibri"/>
              </a:endParaRPr>
            </a:p>
          </p:txBody>
        </p:sp>
        <p:sp>
          <p:nvSpPr>
            <p:cNvPr id="16" name="Freihandform 15"/>
            <p:cNvSpPr/>
            <p:nvPr/>
          </p:nvSpPr>
          <p:spPr>
            <a:xfrm>
              <a:off x="2691085" y="4515533"/>
              <a:ext cx="1866304"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Spatial structures change,</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shops are closing,</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jobs in the surrounding area.</a:t>
              </a:r>
              <a:endParaRPr lang="de-DE" sz="1400" kern="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Freihandform 16"/>
            <p:cNvSpPr/>
            <p:nvPr/>
          </p:nvSpPr>
          <p:spPr>
            <a:xfrm>
              <a:off x="1710433" y="2722063"/>
              <a:ext cx="1866304" cy="933152"/>
            </a:xfrm>
            <a:custGeom>
              <a:avLst/>
              <a:gdLst>
                <a:gd name="connsiteX0" fmla="*/ 0 w 1866304"/>
                <a:gd name="connsiteY0" fmla="*/ 155528 h 933152"/>
                <a:gd name="connsiteX1" fmla="*/ 155528 w 1866304"/>
                <a:gd name="connsiteY1" fmla="*/ 0 h 933152"/>
                <a:gd name="connsiteX2" fmla="*/ 1710776 w 1866304"/>
                <a:gd name="connsiteY2" fmla="*/ 0 h 933152"/>
                <a:gd name="connsiteX3" fmla="*/ 1866304 w 1866304"/>
                <a:gd name="connsiteY3" fmla="*/ 155528 h 933152"/>
                <a:gd name="connsiteX4" fmla="*/ 1866304 w 1866304"/>
                <a:gd name="connsiteY4" fmla="*/ 777624 h 933152"/>
                <a:gd name="connsiteX5" fmla="*/ 1710776 w 1866304"/>
                <a:gd name="connsiteY5" fmla="*/ 933152 h 933152"/>
                <a:gd name="connsiteX6" fmla="*/ 155528 w 1866304"/>
                <a:gd name="connsiteY6" fmla="*/ 933152 h 933152"/>
                <a:gd name="connsiteX7" fmla="*/ 0 w 1866304"/>
                <a:gd name="connsiteY7" fmla="*/ 777624 h 933152"/>
                <a:gd name="connsiteX8" fmla="*/ 0 w 1866304"/>
                <a:gd name="connsiteY8" fmla="*/ 155528 h 93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304" h="933152">
                  <a:moveTo>
                    <a:pt x="0" y="155528"/>
                  </a:moveTo>
                  <a:cubicBezTo>
                    <a:pt x="0" y="69632"/>
                    <a:pt x="69632" y="0"/>
                    <a:pt x="155528" y="0"/>
                  </a:cubicBezTo>
                  <a:lnTo>
                    <a:pt x="1710776" y="0"/>
                  </a:lnTo>
                  <a:cubicBezTo>
                    <a:pt x="1796672" y="0"/>
                    <a:pt x="1866304" y="69632"/>
                    <a:pt x="1866304" y="155528"/>
                  </a:cubicBezTo>
                  <a:lnTo>
                    <a:pt x="1866304" y="777624"/>
                  </a:lnTo>
                  <a:cubicBezTo>
                    <a:pt x="1866304" y="863520"/>
                    <a:pt x="1796672" y="933152"/>
                    <a:pt x="1710776" y="933152"/>
                  </a:cubicBezTo>
                  <a:lnTo>
                    <a:pt x="155528" y="933152"/>
                  </a:lnTo>
                  <a:cubicBezTo>
                    <a:pt x="69632" y="933152"/>
                    <a:pt x="0" y="863520"/>
                    <a:pt x="0" y="777624"/>
                  </a:cubicBezTo>
                  <a:lnTo>
                    <a:pt x="0" y="155528"/>
                  </a:lnTo>
                  <a:close/>
                </a:path>
              </a:pathLst>
            </a:custGeom>
            <a:solidFill>
              <a:srgbClr val="FFFFFF"/>
            </a:solidFill>
            <a:ln w="25400" cap="flat" cmpd="sng" algn="ctr">
              <a:solidFill>
                <a:srgbClr val="0058A3"/>
              </a:solidFill>
              <a:prstDash val="solid"/>
            </a:ln>
            <a:effectLst/>
          </p:spPr>
          <p:txBody>
            <a:bodyPr spcFirstLastPara="0" vert="horz" wrap="square" lIns="83653" tIns="83653" rIns="83653" bIns="83653" numCol="1" spcCol="1270" anchor="ctr" anchorCtr="0">
              <a:noAutofit/>
            </a:bodyPr>
            <a:lstStyle/>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Some people who don't really want to, now have to drive: </a:t>
              </a:r>
            </a:p>
            <a:p>
              <a:pPr algn="ctr" defTabSz="444500">
                <a:lnSpc>
                  <a:spcPct val="90000"/>
                </a:lnSpc>
                <a:spcAft>
                  <a:spcPct val="35000"/>
                </a:spcAft>
                <a:defRPr/>
              </a:pPr>
              <a:r>
                <a:rPr lang="en-GB" altLang="de-DE" sz="1400" kern="0" dirty="0">
                  <a:solidFill>
                    <a:srgbClr val="0B2A51"/>
                  </a:solidFill>
                  <a:latin typeface="Verdana" panose="020B0604030504040204" pitchFamily="34" charset="0"/>
                  <a:ea typeface="Verdana" panose="020B0604030504040204" pitchFamily="34" charset="0"/>
                  <a:cs typeface="Verdana" panose="020B0604030504040204" pitchFamily="34" charset="0"/>
                </a:rPr>
                <a:t>Urban sprawl, long trips, high costs, traffic jams...</a:t>
              </a:r>
              <a:endParaRPr lang="de-DE" sz="1400" kern="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uppieren 3">
            <a:extLst>
              <a:ext uri="{FF2B5EF4-FFF2-40B4-BE49-F238E27FC236}">
                <a16:creationId xmlns:a16="http://schemas.microsoft.com/office/drawing/2014/main" id="{C0478D81-BEB1-4018-B7AD-7743ED54F1B1}"/>
              </a:ext>
            </a:extLst>
          </p:cNvPr>
          <p:cNvGrpSpPr/>
          <p:nvPr/>
        </p:nvGrpSpPr>
        <p:grpSpPr>
          <a:xfrm>
            <a:off x="4556829" y="2396028"/>
            <a:ext cx="3078342" cy="2740988"/>
            <a:chOff x="4291245" y="2396028"/>
            <a:chExt cx="3078342" cy="2740988"/>
          </a:xfrm>
        </p:grpSpPr>
        <p:sp>
          <p:nvSpPr>
            <p:cNvPr id="10" name="Ellipse 9">
              <a:extLst>
                <a:ext uri="{FF2B5EF4-FFF2-40B4-BE49-F238E27FC236}">
                  <a16:creationId xmlns:a16="http://schemas.microsoft.com/office/drawing/2014/main" id="{4EBD0226-3AAF-4A61-ACAB-B43FAFE9D966}"/>
                </a:ext>
              </a:extLst>
            </p:cNvPr>
            <p:cNvSpPr/>
            <p:nvPr/>
          </p:nvSpPr>
          <p:spPr>
            <a:xfrm>
              <a:off x="4291245" y="2396028"/>
              <a:ext cx="3078342" cy="2740988"/>
            </a:xfrm>
            <a:prstGeom prst="ellipse">
              <a:avLst/>
            </a:prstGeom>
            <a:solidFill>
              <a:schemeClr val="tx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44500">
                <a:lnSpc>
                  <a:spcPct val="90000"/>
                </a:lnSpc>
                <a:spcAft>
                  <a:spcPct val="35000"/>
                </a:spcAft>
              </a:pPr>
              <a: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t>Always further,</a:t>
              </a:r>
            </a:p>
            <a:p>
              <a:pPr lvl="0" algn="ctr" defTabSz="444500">
                <a:lnSpc>
                  <a:spcPct val="90000"/>
                </a:lnSpc>
                <a:spcAft>
                  <a:spcPct val="35000"/>
                </a:spcAft>
              </a:pPr>
              <a: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t>more and more energy,</a:t>
              </a:r>
            </a:p>
            <a:p>
              <a:pPr lvl="0" algn="ctr" defTabSz="444500">
                <a:lnSpc>
                  <a:spcPct val="90000"/>
                </a:lnSpc>
                <a:spcAft>
                  <a:spcPct val="35000"/>
                </a:spcAft>
              </a:pPr>
              <a: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t>for the same destinations:</a:t>
              </a:r>
              <a:b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br>
              <a: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t/>
              </a:r>
              <a:b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br>
              <a:r>
                <a:rPr lang="en-GB" altLang="de-DE" b="1" dirty="0">
                  <a:solidFill>
                    <a:srgbClr val="0B2A51"/>
                  </a:solidFill>
                  <a:latin typeface="Verdana" panose="020B0604030504040204" pitchFamily="34" charset="0"/>
                  <a:ea typeface="Verdana" panose="020B0604030504040204" pitchFamily="34" charset="0"/>
                  <a:cs typeface="Verdana" panose="020B0604030504040204" pitchFamily="34" charset="0"/>
                </a:rPr>
                <a:t>Inefficient!</a:t>
              </a:r>
              <a:endParaRPr lang="de-DE" altLang="de-DE" b="1" dirty="0">
                <a:solidFill>
                  <a:srgbClr val="0B2A5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eck 2">
              <a:extLst>
                <a:ext uri="{FF2B5EF4-FFF2-40B4-BE49-F238E27FC236}">
                  <a16:creationId xmlns:a16="http://schemas.microsoft.com/office/drawing/2014/main" id="{CAC22E90-15F3-4738-AE50-92CA8E859FE4}"/>
                </a:ext>
              </a:extLst>
            </p:cNvPr>
            <p:cNvSpPr/>
            <p:nvPr/>
          </p:nvSpPr>
          <p:spPr>
            <a:xfrm>
              <a:off x="5032075" y="4295955"/>
              <a:ext cx="1558506" cy="42535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926091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Is more always better?</a:t>
            </a:r>
          </a:p>
        </p:txBody>
      </p:sp>
      <p:grpSp>
        <p:nvGrpSpPr>
          <p:cNvPr id="3" name="Gruppieren 2">
            <a:extLst>
              <a:ext uri="{FF2B5EF4-FFF2-40B4-BE49-F238E27FC236}">
                <a16:creationId xmlns:a16="http://schemas.microsoft.com/office/drawing/2014/main" id="{57B3DF05-1FD1-43B8-919C-FFD7E8DCBB33}"/>
              </a:ext>
            </a:extLst>
          </p:cNvPr>
          <p:cNvGrpSpPr/>
          <p:nvPr/>
        </p:nvGrpSpPr>
        <p:grpSpPr>
          <a:xfrm>
            <a:off x="2233324" y="1545608"/>
            <a:ext cx="7773085" cy="4296392"/>
            <a:chOff x="1919288" y="1032969"/>
            <a:chExt cx="7773085" cy="4094323"/>
          </a:xfrm>
        </p:grpSpPr>
        <p:graphicFrame>
          <p:nvGraphicFramePr>
            <p:cNvPr id="4" name="Diagramm 3"/>
            <p:cNvGraphicFramePr>
              <a:graphicFrameLocks/>
            </p:cNvGraphicFramePr>
            <p:nvPr>
              <p:extLst>
                <p:ext uri="{D42A27DB-BD31-4B8C-83A1-F6EECF244321}">
                  <p14:modId xmlns:p14="http://schemas.microsoft.com/office/powerpoint/2010/main" val="3092632909"/>
                </p:ext>
              </p:extLst>
            </p:nvPr>
          </p:nvGraphicFramePr>
          <p:xfrm>
            <a:off x="1919288" y="1032969"/>
            <a:ext cx="7773085" cy="409432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3367427" y="1306932"/>
              <a:ext cx="2488428" cy="1554496"/>
            </a:xfrm>
            <a:prstGeom prst="rect">
              <a:avLst/>
            </a:prstGeom>
            <a:solidFill>
              <a:schemeClr val="bg1"/>
            </a:solidFill>
          </p:spPr>
          <p:txBody>
            <a:bodyPr wrap="square" rtlCol="0">
              <a:spAutoFit/>
            </a:bodyPr>
            <a:lstStyle/>
            <a:p>
              <a:r>
                <a:rPr lang="en-US" sz="1400" dirty="0"/>
                <a:t>Motorized traffic</a:t>
              </a:r>
            </a:p>
            <a:p>
              <a:endParaRPr lang="en-US" sz="1400" dirty="0"/>
            </a:p>
            <a:p>
              <a:r>
                <a:rPr lang="en-US" sz="1400" dirty="0"/>
                <a:t>Public transport</a:t>
              </a:r>
            </a:p>
            <a:p>
              <a:endParaRPr lang="en-US" sz="1400" dirty="0"/>
            </a:p>
            <a:p>
              <a:r>
                <a:rPr lang="en-US" sz="1400" dirty="0"/>
                <a:t>Train</a:t>
              </a:r>
              <a:br>
                <a:rPr lang="en-US" sz="1400" dirty="0"/>
              </a:br>
              <a:endParaRPr lang="en-US" sz="1200" dirty="0"/>
            </a:p>
            <a:p>
              <a:r>
                <a:rPr lang="en-US" sz="1400" dirty="0"/>
                <a:t>Air traffic</a:t>
              </a:r>
            </a:p>
          </p:txBody>
        </p:sp>
      </p:grpSp>
      <p:sp>
        <p:nvSpPr>
          <p:cNvPr id="8" name="Textfeld 7">
            <a:extLst>
              <a:ext uri="{FF2B5EF4-FFF2-40B4-BE49-F238E27FC236}">
                <a16:creationId xmlns:a16="http://schemas.microsoft.com/office/drawing/2014/main" id="{27397070-C139-4CE1-B69C-922A08D870F9}"/>
              </a:ext>
            </a:extLst>
          </p:cNvPr>
          <p:cNvSpPr txBox="1"/>
          <p:nvPr/>
        </p:nvSpPr>
        <p:spPr>
          <a:xfrm>
            <a:off x="9017959" y="5928873"/>
            <a:ext cx="2574935" cy="369332"/>
          </a:xfrm>
          <a:prstGeom prst="rect">
            <a:avLst/>
          </a:prstGeom>
          <a:noFill/>
        </p:spPr>
        <p:txBody>
          <a:bodyPr wrap="square" rtlCol="0">
            <a:spAutoFit/>
          </a:bodyPr>
          <a:lstStyle/>
          <a:p>
            <a:r>
              <a:rPr lang="en-GB" sz="900" dirty="0"/>
              <a:t>Source: Transport in Figures 1980 - 2016/17)</a:t>
            </a:r>
            <a:endParaRPr lang="de-DE" altLang="de-DE" sz="900" dirty="0"/>
          </a:p>
          <a:p>
            <a:pPr algn="r"/>
            <a:endParaRPr lang="de-DE" sz="900" dirty="0"/>
          </a:p>
        </p:txBody>
      </p:sp>
      <p:sp>
        <p:nvSpPr>
          <p:cNvPr id="9" name="Textfeld 8">
            <a:extLst>
              <a:ext uri="{FF2B5EF4-FFF2-40B4-BE49-F238E27FC236}">
                <a16:creationId xmlns:a16="http://schemas.microsoft.com/office/drawing/2014/main" id="{C682EEB7-886E-436E-BF1F-795B585E0098}"/>
              </a:ext>
            </a:extLst>
          </p:cNvPr>
          <p:cNvSpPr txBox="1"/>
          <p:nvPr/>
        </p:nvSpPr>
        <p:spPr>
          <a:xfrm>
            <a:off x="6667381" y="3986796"/>
            <a:ext cx="3899019" cy="707886"/>
          </a:xfrm>
          <a:prstGeom prst="rect">
            <a:avLst/>
          </a:prstGeom>
          <a:noFill/>
        </p:spPr>
        <p:txBody>
          <a:bodyPr wrap="square">
            <a:spAutoFit/>
          </a:bodyPr>
          <a:lstStyle/>
          <a:p>
            <a:r>
              <a:rPr lang="en-GB" sz="1600" b="1" dirty="0"/>
              <a:t>First data jump: </a:t>
            </a:r>
            <a:br>
              <a:rPr lang="en-GB" sz="1600" b="1" dirty="0"/>
            </a:br>
            <a:r>
              <a:rPr lang="en-GB" sz="800" b="1" dirty="0"/>
              <a:t> </a:t>
            </a:r>
            <a:r>
              <a:rPr lang="en-GB" sz="1600" b="1" dirty="0"/>
              <a:t/>
            </a:r>
            <a:br>
              <a:rPr lang="en-GB" sz="1600" b="1" dirty="0"/>
            </a:br>
            <a:r>
              <a:rPr lang="en-GB" sz="1600" dirty="0"/>
              <a:t>German reunification</a:t>
            </a:r>
          </a:p>
        </p:txBody>
      </p:sp>
      <p:sp>
        <p:nvSpPr>
          <p:cNvPr id="11" name="Textfeld 10">
            <a:extLst>
              <a:ext uri="{FF2B5EF4-FFF2-40B4-BE49-F238E27FC236}">
                <a16:creationId xmlns:a16="http://schemas.microsoft.com/office/drawing/2014/main" id="{1B5ED2DA-CFB0-49B0-B32C-CA905A612A68}"/>
              </a:ext>
            </a:extLst>
          </p:cNvPr>
          <p:cNvSpPr txBox="1"/>
          <p:nvPr/>
        </p:nvSpPr>
        <p:spPr>
          <a:xfrm>
            <a:off x="7451254" y="2873782"/>
            <a:ext cx="3191366" cy="938719"/>
          </a:xfrm>
          <a:prstGeom prst="rect">
            <a:avLst/>
          </a:prstGeom>
          <a:noFill/>
        </p:spPr>
        <p:txBody>
          <a:bodyPr wrap="square">
            <a:spAutoFit/>
          </a:bodyPr>
          <a:lstStyle/>
          <a:p>
            <a:r>
              <a:rPr lang="en-GB" sz="1600" b="1" dirty="0"/>
              <a:t>Second data jump: </a:t>
            </a:r>
            <a:br>
              <a:rPr lang="en-GB" sz="1600" b="1" dirty="0"/>
            </a:br>
            <a:r>
              <a:rPr lang="en-GB" sz="700" b="1" dirty="0"/>
              <a:t> </a:t>
            </a:r>
            <a:r>
              <a:rPr lang="en-GB" sz="1600" dirty="0"/>
              <a:t/>
            </a:r>
            <a:br>
              <a:rPr lang="en-GB" sz="1600" dirty="0"/>
            </a:br>
            <a:r>
              <a:rPr lang="en-GB" sz="1600" dirty="0"/>
              <a:t>Conversion DIW-mileage </a:t>
            </a:r>
            <a:br>
              <a:rPr lang="en-GB" sz="1600" dirty="0"/>
            </a:br>
            <a:r>
              <a:rPr lang="en-GB" sz="1600" dirty="0"/>
              <a:t>model </a:t>
            </a:r>
            <a:endParaRPr lang="de-DE" dirty="0"/>
          </a:p>
        </p:txBody>
      </p:sp>
    </p:spTree>
    <p:extLst>
      <p:ext uri="{BB962C8B-B14F-4D97-AF65-F5344CB8AC3E}">
        <p14:creationId xmlns:p14="http://schemas.microsoft.com/office/powerpoint/2010/main" val="227952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feld 29">
            <a:extLst>
              <a:ext uri="{FF2B5EF4-FFF2-40B4-BE49-F238E27FC236}">
                <a16:creationId xmlns:a16="http://schemas.microsoft.com/office/drawing/2014/main" id="{FEB6C363-3A9D-4AFE-98DB-FB5CF5CD482A}"/>
              </a:ext>
            </a:extLst>
          </p:cNvPr>
          <p:cNvSpPr txBox="1"/>
          <p:nvPr/>
        </p:nvSpPr>
        <p:spPr>
          <a:xfrm>
            <a:off x="4819053" y="1481138"/>
            <a:ext cx="2898419" cy="1191816"/>
          </a:xfrm>
          <a:prstGeom prst="roundRect">
            <a:avLst/>
          </a:prstGeom>
          <a:solidFill>
            <a:schemeClr val="tx2"/>
          </a:solidFill>
        </p:spPr>
        <p:txBody>
          <a:bodyPr wrap="square">
            <a:spAutoFit/>
          </a:bodyPr>
          <a:lstStyle/>
          <a:p>
            <a:pPr algn="ctr"/>
            <a:r>
              <a:rPr lang="en-US" sz="1600" dirty="0">
                <a:solidFill>
                  <a:schemeClr val="bg1"/>
                </a:solidFill>
              </a:rPr>
              <a:t>2 working adults, one child,</a:t>
            </a:r>
            <a:br>
              <a:rPr lang="en-US" sz="1600" dirty="0">
                <a:solidFill>
                  <a:schemeClr val="bg1"/>
                </a:solidFill>
              </a:rPr>
            </a:br>
            <a:r>
              <a:rPr lang="en-US" sz="1600" dirty="0">
                <a:solidFill>
                  <a:schemeClr val="bg1"/>
                </a:solidFill>
              </a:rPr>
              <a:t>two cars</a:t>
            </a:r>
          </a:p>
          <a:p>
            <a:endParaRPr lang="en-GB" sz="1600" dirty="0">
              <a:solidFill>
                <a:schemeClr val="bg1"/>
              </a:solidFill>
            </a:endParaRPr>
          </a:p>
          <a:p>
            <a:endParaRPr lang="de-DE" sz="1600" dirty="0">
              <a:solidFill>
                <a:schemeClr val="bg1"/>
              </a:solidFill>
            </a:endParaRPr>
          </a:p>
        </p:txBody>
      </p:sp>
      <p:sp>
        <p:nvSpPr>
          <p:cNvPr id="29" name="Textfeld 28">
            <a:extLst>
              <a:ext uri="{FF2B5EF4-FFF2-40B4-BE49-F238E27FC236}">
                <a16:creationId xmlns:a16="http://schemas.microsoft.com/office/drawing/2014/main" id="{4981B723-CE8E-4B12-85A1-77DC24C32C23}"/>
              </a:ext>
            </a:extLst>
          </p:cNvPr>
          <p:cNvSpPr txBox="1"/>
          <p:nvPr/>
        </p:nvSpPr>
        <p:spPr>
          <a:xfrm>
            <a:off x="886110" y="1481138"/>
            <a:ext cx="3002837" cy="1191816"/>
          </a:xfrm>
          <a:prstGeom prst="roundRect">
            <a:avLst/>
          </a:prstGeom>
          <a:solidFill>
            <a:schemeClr val="tx2"/>
          </a:solidFill>
        </p:spPr>
        <p:txBody>
          <a:bodyPr wrap="square">
            <a:spAutoFit/>
          </a:bodyPr>
          <a:lstStyle/>
          <a:p>
            <a:pPr algn="ctr"/>
            <a:r>
              <a:rPr lang="en-GB" sz="1600" dirty="0">
                <a:solidFill>
                  <a:schemeClr val="bg1"/>
                </a:solidFill>
              </a:rPr>
              <a:t>Each house has 1000 m² of land, a pool and a barbecue</a:t>
            </a:r>
          </a:p>
          <a:p>
            <a:endParaRPr lang="en-GB" sz="1600" dirty="0">
              <a:solidFill>
                <a:schemeClr val="bg1"/>
              </a:solidFill>
            </a:endParaRPr>
          </a:p>
          <a:p>
            <a:endParaRPr lang="de-DE" sz="1600" dirty="0">
              <a:solidFill>
                <a:schemeClr val="bg1"/>
              </a:solidFill>
            </a:endParaRPr>
          </a:p>
        </p:txBody>
      </p:sp>
      <p:sp>
        <p:nvSpPr>
          <p:cNvPr id="2" name="Titel 1"/>
          <p:cNvSpPr>
            <a:spLocks noGrp="1"/>
          </p:cNvSpPr>
          <p:nvPr>
            <p:ph type="title"/>
          </p:nvPr>
        </p:nvSpPr>
        <p:spPr>
          <a:xfrm>
            <a:off x="874712" y="328823"/>
            <a:ext cx="10580687" cy="684213"/>
          </a:xfrm>
        </p:spPr>
        <p:txBody>
          <a:bodyPr/>
          <a:lstStyle/>
          <a:p>
            <a:r>
              <a:rPr lang="en-US" dirty="0"/>
              <a:t>Let's think about it!</a:t>
            </a:r>
          </a:p>
        </p:txBody>
      </p:sp>
      <p:pic>
        <p:nvPicPr>
          <p:cNvPr id="25" name="Grafik 24" descr="Bauernhofszenerie Silhouette">
            <a:extLst>
              <a:ext uri="{FF2B5EF4-FFF2-40B4-BE49-F238E27FC236}">
                <a16:creationId xmlns:a16="http://schemas.microsoft.com/office/drawing/2014/main" id="{7596391A-0ADD-48F8-B517-D460FB888EB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8181" y="2165246"/>
            <a:ext cx="396000" cy="396000"/>
          </a:xfrm>
          <a:prstGeom prst="rect">
            <a:avLst/>
          </a:prstGeom>
        </p:spPr>
      </p:pic>
      <p:pic>
        <p:nvPicPr>
          <p:cNvPr id="35" name="Grafik 34" descr="Lagerfeuer Silhouette">
            <a:extLst>
              <a:ext uri="{FF2B5EF4-FFF2-40B4-BE49-F238E27FC236}">
                <a16:creationId xmlns:a16="http://schemas.microsoft.com/office/drawing/2014/main" id="{991E3A13-6BD9-422D-9982-E279A34B950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06062" y="2121862"/>
            <a:ext cx="396000" cy="396000"/>
          </a:xfrm>
          <a:prstGeom prst="rect">
            <a:avLst/>
          </a:prstGeom>
        </p:spPr>
      </p:pic>
      <p:pic>
        <p:nvPicPr>
          <p:cNvPr id="37" name="Grafik 36" descr="Pool Schwimmtier Silhouette">
            <a:extLst>
              <a:ext uri="{FF2B5EF4-FFF2-40B4-BE49-F238E27FC236}">
                <a16:creationId xmlns:a16="http://schemas.microsoft.com/office/drawing/2014/main" id="{E6EEE89F-A4C0-401C-9FE1-B17953E5232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92122" y="2165246"/>
            <a:ext cx="396000" cy="396000"/>
          </a:xfrm>
          <a:prstGeom prst="rect">
            <a:avLst/>
          </a:prstGeom>
        </p:spPr>
      </p:pic>
      <p:pic>
        <p:nvPicPr>
          <p:cNvPr id="9" name="Grafik 8" descr="Bauarbeiter Silhouette">
            <a:extLst>
              <a:ext uri="{FF2B5EF4-FFF2-40B4-BE49-F238E27FC236}">
                <a16:creationId xmlns:a16="http://schemas.microsoft.com/office/drawing/2014/main" id="{D4A6D654-15DA-4570-84B4-5297EAB3D51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914802" y="2153607"/>
            <a:ext cx="396000" cy="396000"/>
          </a:xfrm>
          <a:prstGeom prst="rect">
            <a:avLst/>
          </a:prstGeom>
        </p:spPr>
      </p:pic>
      <p:pic>
        <p:nvPicPr>
          <p:cNvPr id="23" name="Grafik 22" descr="Kind mit Ballon Silhouette">
            <a:extLst>
              <a:ext uri="{FF2B5EF4-FFF2-40B4-BE49-F238E27FC236}">
                <a16:creationId xmlns:a16="http://schemas.microsoft.com/office/drawing/2014/main" id="{8022DABC-45B4-4A97-89C3-BB3FF8884D1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019136" y="2137835"/>
            <a:ext cx="396000" cy="396000"/>
          </a:xfrm>
          <a:prstGeom prst="rect">
            <a:avLst/>
          </a:prstGeom>
        </p:spPr>
      </p:pic>
      <p:pic>
        <p:nvPicPr>
          <p:cNvPr id="31" name="Grafik 30" descr="Cabriolet Silhouette">
            <a:extLst>
              <a:ext uri="{FF2B5EF4-FFF2-40B4-BE49-F238E27FC236}">
                <a16:creationId xmlns:a16="http://schemas.microsoft.com/office/drawing/2014/main" id="{DF6AF100-68FA-4FE5-A9C7-A692E7F126E7}"/>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705242" y="2153447"/>
            <a:ext cx="396000" cy="396000"/>
          </a:xfrm>
          <a:prstGeom prst="rect">
            <a:avLst/>
          </a:prstGeom>
        </p:spPr>
      </p:pic>
      <p:pic>
        <p:nvPicPr>
          <p:cNvPr id="39" name="Grafik 38" descr="Bauarbeiter Silhouette">
            <a:extLst>
              <a:ext uri="{FF2B5EF4-FFF2-40B4-BE49-F238E27FC236}">
                <a16:creationId xmlns:a16="http://schemas.microsoft.com/office/drawing/2014/main" id="{E2021743-79CC-426E-B9C8-5F4B9D28CE9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187802" y="2153607"/>
            <a:ext cx="396000" cy="396000"/>
          </a:xfrm>
          <a:prstGeom prst="rect">
            <a:avLst/>
          </a:prstGeom>
        </p:spPr>
      </p:pic>
      <p:pic>
        <p:nvPicPr>
          <p:cNvPr id="44" name="Grafik 43" descr="Cabriolet Silhouette">
            <a:extLst>
              <a:ext uri="{FF2B5EF4-FFF2-40B4-BE49-F238E27FC236}">
                <a16:creationId xmlns:a16="http://schemas.microsoft.com/office/drawing/2014/main" id="{77CFBC72-AB5A-47FF-8E77-39C1CCA191D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123471" y="2153447"/>
            <a:ext cx="396000" cy="396000"/>
          </a:xfrm>
          <a:prstGeom prst="rect">
            <a:avLst/>
          </a:prstGeom>
        </p:spPr>
      </p:pic>
      <p:sp>
        <p:nvSpPr>
          <p:cNvPr id="36" name="Textfeld 35">
            <a:extLst>
              <a:ext uri="{FF2B5EF4-FFF2-40B4-BE49-F238E27FC236}">
                <a16:creationId xmlns:a16="http://schemas.microsoft.com/office/drawing/2014/main" id="{B51212DB-A735-48BE-9C89-8A31C674FC48}"/>
              </a:ext>
            </a:extLst>
          </p:cNvPr>
          <p:cNvSpPr txBox="1"/>
          <p:nvPr/>
        </p:nvSpPr>
        <p:spPr>
          <a:xfrm>
            <a:off x="8403766" y="1481138"/>
            <a:ext cx="3062110" cy="1191816"/>
          </a:xfrm>
          <a:prstGeom prst="roundRect">
            <a:avLst/>
          </a:prstGeom>
          <a:solidFill>
            <a:schemeClr val="tx2"/>
          </a:solidFill>
        </p:spPr>
        <p:txBody>
          <a:bodyPr wrap="square">
            <a:spAutoFit/>
          </a:bodyPr>
          <a:lstStyle/>
          <a:p>
            <a:pPr algn="ctr"/>
            <a:r>
              <a:rPr lang="en-US" sz="1600" dirty="0">
                <a:solidFill>
                  <a:schemeClr val="bg1"/>
                </a:solidFill>
              </a:rPr>
              <a:t>A bus stop every 500 </a:t>
            </a:r>
            <a:r>
              <a:rPr lang="en-US" sz="1600" dirty="0" err="1">
                <a:solidFill>
                  <a:schemeClr val="bg1"/>
                </a:solidFill>
              </a:rPr>
              <a:t>metres</a:t>
            </a:r>
            <a:r>
              <a:rPr lang="en-US" sz="1600" dirty="0">
                <a:solidFill>
                  <a:schemeClr val="bg1"/>
                </a:solidFill>
              </a:rPr>
              <a:t>: For 30 houses, 90 people</a:t>
            </a:r>
          </a:p>
          <a:p>
            <a:endParaRPr lang="en-GB" sz="1600" dirty="0">
              <a:solidFill>
                <a:schemeClr val="bg1"/>
              </a:solidFill>
            </a:endParaRPr>
          </a:p>
          <a:p>
            <a:endParaRPr lang="de-DE" sz="1600" dirty="0">
              <a:solidFill>
                <a:schemeClr val="bg1"/>
              </a:solidFill>
            </a:endParaRPr>
          </a:p>
        </p:txBody>
      </p:sp>
      <p:pic>
        <p:nvPicPr>
          <p:cNvPr id="11" name="Grafik 10" descr="Bus Silhouette">
            <a:extLst>
              <a:ext uri="{FF2B5EF4-FFF2-40B4-BE49-F238E27FC236}">
                <a16:creationId xmlns:a16="http://schemas.microsoft.com/office/drawing/2014/main" id="{9079CE4A-C2F8-4D26-A06C-8C4E641361B9}"/>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470826" y="2218486"/>
            <a:ext cx="396000" cy="396000"/>
          </a:xfrm>
          <a:prstGeom prst="rect">
            <a:avLst/>
          </a:prstGeom>
        </p:spPr>
      </p:pic>
      <p:grpSp>
        <p:nvGrpSpPr>
          <p:cNvPr id="59" name="Gruppieren 58">
            <a:extLst>
              <a:ext uri="{FF2B5EF4-FFF2-40B4-BE49-F238E27FC236}">
                <a16:creationId xmlns:a16="http://schemas.microsoft.com/office/drawing/2014/main" id="{198B247E-8FB5-407C-A116-6CDA4747D737}"/>
              </a:ext>
            </a:extLst>
          </p:cNvPr>
          <p:cNvGrpSpPr/>
          <p:nvPr/>
        </p:nvGrpSpPr>
        <p:grpSpPr>
          <a:xfrm>
            <a:off x="9940734" y="2189328"/>
            <a:ext cx="396000" cy="396000"/>
            <a:chOff x="6785782" y="2105247"/>
            <a:chExt cx="3600000" cy="3600000"/>
          </a:xfrm>
        </p:grpSpPr>
        <p:sp>
          <p:nvSpPr>
            <p:cNvPr id="49" name="Ellipse 48">
              <a:extLst>
                <a:ext uri="{FF2B5EF4-FFF2-40B4-BE49-F238E27FC236}">
                  <a16:creationId xmlns:a16="http://schemas.microsoft.com/office/drawing/2014/main" id="{B3890D1B-B295-43CD-B075-B5B926CB80BB}"/>
                </a:ext>
              </a:extLst>
            </p:cNvPr>
            <p:cNvSpPr/>
            <p:nvPr/>
          </p:nvSpPr>
          <p:spPr>
            <a:xfrm>
              <a:off x="6785782" y="2105247"/>
              <a:ext cx="3600000" cy="3600000"/>
            </a:xfrm>
            <a:prstGeom prst="ellipse">
              <a:avLst/>
            </a:prstGeom>
            <a:solidFill>
              <a:srgbClr val="F0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Kreis: nicht ausgefüllt 49">
              <a:extLst>
                <a:ext uri="{FF2B5EF4-FFF2-40B4-BE49-F238E27FC236}">
                  <a16:creationId xmlns:a16="http://schemas.microsoft.com/office/drawing/2014/main" id="{3A5EC428-ED0D-4CE6-B950-C1039761BF6F}"/>
                </a:ext>
              </a:extLst>
            </p:cNvPr>
            <p:cNvSpPr/>
            <p:nvPr/>
          </p:nvSpPr>
          <p:spPr>
            <a:xfrm>
              <a:off x="6965782" y="2285247"/>
              <a:ext cx="3240000" cy="3240000"/>
            </a:xfrm>
            <a:prstGeom prst="donut">
              <a:avLst>
                <a:gd name="adj" fmla="val 10712"/>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5" name="Rechteck 54">
              <a:extLst>
                <a:ext uri="{FF2B5EF4-FFF2-40B4-BE49-F238E27FC236}">
                  <a16:creationId xmlns:a16="http://schemas.microsoft.com/office/drawing/2014/main" id="{6BFF4FF6-A396-4967-9E69-7AEBA29D73E5}"/>
                </a:ext>
              </a:extLst>
            </p:cNvPr>
            <p:cNvSpPr/>
            <p:nvPr/>
          </p:nvSpPr>
          <p:spPr>
            <a:xfrm>
              <a:off x="7985289" y="3018522"/>
              <a:ext cx="266353" cy="1773449"/>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C88BA42F-6505-445E-B3C3-5CADDD4D2192}"/>
                </a:ext>
              </a:extLst>
            </p:cNvPr>
            <p:cNvSpPr/>
            <p:nvPr/>
          </p:nvSpPr>
          <p:spPr>
            <a:xfrm rot="5400000">
              <a:off x="8466638" y="3479198"/>
              <a:ext cx="238287" cy="720740"/>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436B202A-D414-4ACC-8072-3849706E7A35}"/>
                </a:ext>
              </a:extLst>
            </p:cNvPr>
            <p:cNvSpPr/>
            <p:nvPr/>
          </p:nvSpPr>
          <p:spPr>
            <a:xfrm>
              <a:off x="8940043" y="3018522"/>
              <a:ext cx="266353" cy="1773449"/>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 name="Gruppieren 12">
            <a:extLst>
              <a:ext uri="{FF2B5EF4-FFF2-40B4-BE49-F238E27FC236}">
                <a16:creationId xmlns:a16="http://schemas.microsoft.com/office/drawing/2014/main" id="{6A30B0B6-25C6-4BE8-BC0F-49B3ADF18DAC}"/>
              </a:ext>
            </a:extLst>
          </p:cNvPr>
          <p:cNvGrpSpPr/>
          <p:nvPr/>
        </p:nvGrpSpPr>
        <p:grpSpPr>
          <a:xfrm>
            <a:off x="9236523" y="3590444"/>
            <a:ext cx="792000" cy="406832"/>
            <a:chOff x="2014297" y="4368357"/>
            <a:chExt cx="792000" cy="406832"/>
          </a:xfrm>
        </p:grpSpPr>
        <p:pic>
          <p:nvPicPr>
            <p:cNvPr id="21" name="Grafik 20" descr="Arbeiten von zu Hause Silhouette">
              <a:extLst>
                <a:ext uri="{FF2B5EF4-FFF2-40B4-BE49-F238E27FC236}">
                  <a16:creationId xmlns:a16="http://schemas.microsoft.com/office/drawing/2014/main" id="{F13716B2-998E-43CA-AED1-3125C212DDA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2410297" y="4379189"/>
              <a:ext cx="396000" cy="396000"/>
            </a:xfrm>
            <a:prstGeom prst="rect">
              <a:avLst/>
            </a:prstGeom>
          </p:spPr>
        </p:pic>
        <p:pic>
          <p:nvPicPr>
            <p:cNvPr id="27" name="Grafik 26" descr="Spielplatz Silhouette">
              <a:extLst>
                <a:ext uri="{FF2B5EF4-FFF2-40B4-BE49-F238E27FC236}">
                  <a16:creationId xmlns:a16="http://schemas.microsoft.com/office/drawing/2014/main" id="{FE2E924E-5A8F-4E94-8769-1228815660F1}"/>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2014297" y="4368357"/>
              <a:ext cx="396000" cy="396000"/>
            </a:xfrm>
            <a:prstGeom prst="rect">
              <a:avLst/>
            </a:prstGeom>
          </p:spPr>
        </p:pic>
      </p:grpSp>
    </p:spTree>
    <p:extLst>
      <p:ext uri="{BB962C8B-B14F-4D97-AF65-F5344CB8AC3E}">
        <p14:creationId xmlns:p14="http://schemas.microsoft.com/office/powerpoint/2010/main" val="85991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feld 95">
            <a:extLst>
              <a:ext uri="{FF2B5EF4-FFF2-40B4-BE49-F238E27FC236}">
                <a16:creationId xmlns:a16="http://schemas.microsoft.com/office/drawing/2014/main" id="{B2A8398A-80ED-4E34-A036-06BB89DB1219}"/>
              </a:ext>
            </a:extLst>
          </p:cNvPr>
          <p:cNvSpPr txBox="1"/>
          <p:nvPr/>
        </p:nvSpPr>
        <p:spPr>
          <a:xfrm>
            <a:off x="4521248" y="2785467"/>
            <a:ext cx="3492403" cy="1191816"/>
          </a:xfrm>
          <a:prstGeom prst="roundRect">
            <a:avLst/>
          </a:prstGeom>
          <a:solidFill>
            <a:schemeClr val="tx2"/>
          </a:solidFill>
        </p:spPr>
        <p:txBody>
          <a:bodyPr wrap="square">
            <a:spAutoFit/>
          </a:bodyPr>
          <a:lstStyle/>
          <a:p>
            <a:pPr algn="ctr"/>
            <a:r>
              <a:rPr lang="en-US" sz="1600" dirty="0">
                <a:solidFill>
                  <a:schemeClr val="bg1"/>
                </a:solidFill>
              </a:rPr>
              <a:t>The nearest kindergarten is at the motorway exit/by the workplace</a:t>
            </a:r>
          </a:p>
          <a:p>
            <a:endParaRPr lang="en-GB" sz="1600" dirty="0">
              <a:solidFill>
                <a:schemeClr val="bg1"/>
              </a:solidFill>
            </a:endParaRPr>
          </a:p>
          <a:p>
            <a:endParaRPr lang="de-DE" sz="1600" dirty="0">
              <a:solidFill>
                <a:schemeClr val="bg1"/>
              </a:solidFill>
            </a:endParaRPr>
          </a:p>
        </p:txBody>
      </p:sp>
      <p:sp>
        <p:nvSpPr>
          <p:cNvPr id="94" name="Textfeld 93">
            <a:extLst>
              <a:ext uri="{FF2B5EF4-FFF2-40B4-BE49-F238E27FC236}">
                <a16:creationId xmlns:a16="http://schemas.microsoft.com/office/drawing/2014/main" id="{E2736F53-DDE3-4DBE-AC63-5C2EFB19CDBE}"/>
              </a:ext>
            </a:extLst>
          </p:cNvPr>
          <p:cNvSpPr txBox="1"/>
          <p:nvPr/>
        </p:nvSpPr>
        <p:spPr>
          <a:xfrm>
            <a:off x="8403766" y="1481138"/>
            <a:ext cx="3062110" cy="1191816"/>
          </a:xfrm>
          <a:prstGeom prst="roundRect">
            <a:avLst/>
          </a:prstGeom>
          <a:solidFill>
            <a:schemeClr val="tx2"/>
          </a:solidFill>
        </p:spPr>
        <p:txBody>
          <a:bodyPr wrap="square">
            <a:spAutoFit/>
          </a:bodyPr>
          <a:lstStyle/>
          <a:p>
            <a:pPr algn="ctr"/>
            <a:r>
              <a:rPr lang="en-US" sz="1600" dirty="0">
                <a:solidFill>
                  <a:schemeClr val="tx2"/>
                </a:solidFill>
              </a:rPr>
              <a:t>A bus stop every 500 </a:t>
            </a:r>
            <a:r>
              <a:rPr lang="en-US" sz="1600" dirty="0" err="1">
                <a:solidFill>
                  <a:schemeClr val="tx2"/>
                </a:solidFill>
              </a:rPr>
              <a:t>metres</a:t>
            </a:r>
            <a:r>
              <a:rPr lang="en-US" sz="1600" dirty="0">
                <a:solidFill>
                  <a:schemeClr val="tx2"/>
                </a:solidFill>
              </a:rPr>
              <a:t>: For 30 houses, 90 people</a:t>
            </a:r>
          </a:p>
          <a:p>
            <a:endParaRPr lang="en-GB" sz="1600" dirty="0">
              <a:solidFill>
                <a:schemeClr val="tx2"/>
              </a:solidFill>
            </a:endParaRPr>
          </a:p>
          <a:p>
            <a:endParaRPr lang="de-DE" sz="1600" dirty="0">
              <a:solidFill>
                <a:schemeClr val="bg1"/>
              </a:solidFill>
            </a:endParaRPr>
          </a:p>
        </p:txBody>
      </p:sp>
      <p:sp>
        <p:nvSpPr>
          <p:cNvPr id="92" name="Textfeld 91">
            <a:extLst>
              <a:ext uri="{FF2B5EF4-FFF2-40B4-BE49-F238E27FC236}">
                <a16:creationId xmlns:a16="http://schemas.microsoft.com/office/drawing/2014/main" id="{CF840C57-E5AC-49CD-BFBD-43E5025CE5BC}"/>
              </a:ext>
            </a:extLst>
          </p:cNvPr>
          <p:cNvSpPr txBox="1"/>
          <p:nvPr/>
        </p:nvSpPr>
        <p:spPr>
          <a:xfrm>
            <a:off x="4819053" y="1481138"/>
            <a:ext cx="2898419" cy="1191816"/>
          </a:xfrm>
          <a:prstGeom prst="roundRect">
            <a:avLst/>
          </a:prstGeom>
          <a:solidFill>
            <a:schemeClr val="tx2"/>
          </a:solidFill>
        </p:spPr>
        <p:txBody>
          <a:bodyPr wrap="square">
            <a:spAutoFit/>
          </a:bodyPr>
          <a:lstStyle/>
          <a:p>
            <a:pPr algn="ctr"/>
            <a:r>
              <a:rPr lang="en-US" sz="1600" dirty="0">
                <a:solidFill>
                  <a:schemeClr val="tx2"/>
                </a:solidFill>
              </a:rPr>
              <a:t>2 working adults, one child,</a:t>
            </a:r>
            <a:br>
              <a:rPr lang="en-US" sz="1600" dirty="0">
                <a:solidFill>
                  <a:schemeClr val="tx2"/>
                </a:solidFill>
              </a:rPr>
            </a:br>
            <a:r>
              <a:rPr lang="en-US" sz="1600" dirty="0">
                <a:solidFill>
                  <a:schemeClr val="tx2"/>
                </a:solidFill>
              </a:rPr>
              <a:t>two cars</a:t>
            </a:r>
          </a:p>
          <a:p>
            <a:endParaRPr lang="en-GB" sz="1600" dirty="0">
              <a:solidFill>
                <a:schemeClr val="bg1"/>
              </a:solidFill>
            </a:endParaRPr>
          </a:p>
          <a:p>
            <a:endParaRPr lang="de-DE" sz="1600" dirty="0">
              <a:solidFill>
                <a:schemeClr val="bg1"/>
              </a:solidFill>
            </a:endParaRPr>
          </a:p>
        </p:txBody>
      </p:sp>
      <p:sp>
        <p:nvSpPr>
          <p:cNvPr id="93" name="Textfeld 92">
            <a:extLst>
              <a:ext uri="{FF2B5EF4-FFF2-40B4-BE49-F238E27FC236}">
                <a16:creationId xmlns:a16="http://schemas.microsoft.com/office/drawing/2014/main" id="{2933F37E-0142-446B-8ED4-362134565C39}"/>
              </a:ext>
            </a:extLst>
          </p:cNvPr>
          <p:cNvSpPr txBox="1"/>
          <p:nvPr/>
        </p:nvSpPr>
        <p:spPr>
          <a:xfrm>
            <a:off x="886110" y="1481138"/>
            <a:ext cx="3002837" cy="1191816"/>
          </a:xfrm>
          <a:prstGeom prst="roundRect">
            <a:avLst/>
          </a:prstGeom>
          <a:solidFill>
            <a:schemeClr val="tx2"/>
          </a:solidFill>
        </p:spPr>
        <p:txBody>
          <a:bodyPr wrap="square">
            <a:spAutoFit/>
          </a:bodyPr>
          <a:lstStyle/>
          <a:p>
            <a:pPr algn="ctr"/>
            <a:r>
              <a:rPr lang="en-GB" sz="1600" dirty="0">
                <a:solidFill>
                  <a:schemeClr val="tx2"/>
                </a:solidFill>
              </a:rPr>
              <a:t>Each house has 1000 m² of land, a pool and a barbecue</a:t>
            </a:r>
          </a:p>
          <a:p>
            <a:endParaRPr lang="en-GB" sz="1600" dirty="0">
              <a:solidFill>
                <a:schemeClr val="bg1"/>
              </a:solidFill>
            </a:endParaRPr>
          </a:p>
          <a:p>
            <a:endParaRPr lang="de-DE" sz="1600" dirty="0">
              <a:solidFill>
                <a:schemeClr val="bg1"/>
              </a:solidFill>
            </a:endParaRPr>
          </a:p>
        </p:txBody>
      </p:sp>
      <p:sp>
        <p:nvSpPr>
          <p:cNvPr id="2" name="Titel 1"/>
          <p:cNvSpPr>
            <a:spLocks noGrp="1"/>
          </p:cNvSpPr>
          <p:nvPr>
            <p:ph type="title"/>
          </p:nvPr>
        </p:nvSpPr>
        <p:spPr>
          <a:xfrm>
            <a:off x="874712" y="328823"/>
            <a:ext cx="10580687" cy="684213"/>
          </a:xfrm>
        </p:spPr>
        <p:txBody>
          <a:bodyPr/>
          <a:lstStyle/>
          <a:p>
            <a:r>
              <a:rPr lang="en-US" dirty="0"/>
              <a:t>Let's think about it!</a:t>
            </a:r>
          </a:p>
        </p:txBody>
      </p:sp>
      <p:sp>
        <p:nvSpPr>
          <p:cNvPr id="29" name="Textfeld 28">
            <a:extLst>
              <a:ext uri="{FF2B5EF4-FFF2-40B4-BE49-F238E27FC236}">
                <a16:creationId xmlns:a16="http://schemas.microsoft.com/office/drawing/2014/main" id="{4981B723-CE8E-4B12-85A1-77DC24C32C23}"/>
              </a:ext>
            </a:extLst>
          </p:cNvPr>
          <p:cNvSpPr txBox="1"/>
          <p:nvPr/>
        </p:nvSpPr>
        <p:spPr>
          <a:xfrm>
            <a:off x="880359" y="1481138"/>
            <a:ext cx="3002837" cy="646986"/>
          </a:xfrm>
          <a:prstGeom prst="roundRect">
            <a:avLst/>
          </a:prstGeom>
          <a:solidFill>
            <a:schemeClr val="tx2"/>
          </a:solidFill>
        </p:spPr>
        <p:txBody>
          <a:bodyPr wrap="square">
            <a:spAutoFit/>
          </a:bodyPr>
          <a:lstStyle/>
          <a:p>
            <a:endParaRPr lang="de-DE" sz="1600" dirty="0">
              <a:solidFill>
                <a:schemeClr val="bg1"/>
              </a:solidFill>
            </a:endParaRPr>
          </a:p>
          <a:p>
            <a:endParaRPr lang="de-DE" sz="1600" dirty="0">
              <a:solidFill>
                <a:schemeClr val="bg1"/>
              </a:solidFill>
            </a:endParaRPr>
          </a:p>
        </p:txBody>
      </p:sp>
      <p:pic>
        <p:nvPicPr>
          <p:cNvPr id="25" name="Grafik 24" descr="Bauernhofszenerie Silhouette">
            <a:extLst>
              <a:ext uri="{FF2B5EF4-FFF2-40B4-BE49-F238E27FC236}">
                <a16:creationId xmlns:a16="http://schemas.microsoft.com/office/drawing/2014/main" id="{7596391A-0ADD-48F8-B517-D460FB888EB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8181" y="1624652"/>
            <a:ext cx="396000" cy="396000"/>
          </a:xfrm>
          <a:prstGeom prst="rect">
            <a:avLst/>
          </a:prstGeom>
        </p:spPr>
      </p:pic>
      <p:pic>
        <p:nvPicPr>
          <p:cNvPr id="35" name="Grafik 34" descr="Lagerfeuer Silhouette">
            <a:extLst>
              <a:ext uri="{FF2B5EF4-FFF2-40B4-BE49-F238E27FC236}">
                <a16:creationId xmlns:a16="http://schemas.microsoft.com/office/drawing/2014/main" id="{991E3A13-6BD9-422D-9982-E279A34B950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06062" y="1581268"/>
            <a:ext cx="396000" cy="396000"/>
          </a:xfrm>
          <a:prstGeom prst="rect">
            <a:avLst/>
          </a:prstGeom>
        </p:spPr>
      </p:pic>
      <p:pic>
        <p:nvPicPr>
          <p:cNvPr id="37" name="Grafik 36" descr="Pool Schwimmtier Silhouette">
            <a:extLst>
              <a:ext uri="{FF2B5EF4-FFF2-40B4-BE49-F238E27FC236}">
                <a16:creationId xmlns:a16="http://schemas.microsoft.com/office/drawing/2014/main" id="{E6EEE89F-A4C0-401C-9FE1-B17953E5232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92122" y="1624652"/>
            <a:ext cx="396000" cy="396000"/>
          </a:xfrm>
          <a:prstGeom prst="rect">
            <a:avLst/>
          </a:prstGeom>
        </p:spPr>
      </p:pic>
      <p:sp>
        <p:nvSpPr>
          <p:cNvPr id="51" name="Textfeld 50">
            <a:extLst>
              <a:ext uri="{FF2B5EF4-FFF2-40B4-BE49-F238E27FC236}">
                <a16:creationId xmlns:a16="http://schemas.microsoft.com/office/drawing/2014/main" id="{81E31676-659A-4B07-B5FA-6B7CB57C1847}"/>
              </a:ext>
            </a:extLst>
          </p:cNvPr>
          <p:cNvSpPr txBox="1"/>
          <p:nvPr/>
        </p:nvSpPr>
        <p:spPr>
          <a:xfrm>
            <a:off x="4819053" y="1481138"/>
            <a:ext cx="2898419" cy="646986"/>
          </a:xfrm>
          <a:prstGeom prst="roundRect">
            <a:avLst/>
          </a:prstGeom>
          <a:solidFill>
            <a:schemeClr val="tx2"/>
          </a:solidFill>
        </p:spPr>
        <p:txBody>
          <a:bodyPr wrap="square">
            <a:spAutoFit/>
          </a:bodyPr>
          <a:lstStyle/>
          <a:p>
            <a:endParaRPr lang="en-GB" sz="1600" dirty="0">
              <a:solidFill>
                <a:schemeClr val="bg1"/>
              </a:solidFill>
            </a:endParaRPr>
          </a:p>
          <a:p>
            <a:endParaRPr lang="de-DE" sz="1600" dirty="0">
              <a:solidFill>
                <a:schemeClr val="bg1"/>
              </a:solidFill>
            </a:endParaRPr>
          </a:p>
        </p:txBody>
      </p:sp>
      <p:pic>
        <p:nvPicPr>
          <p:cNvPr id="52" name="Grafik 51" descr="Bauarbeiter Silhouette">
            <a:extLst>
              <a:ext uri="{FF2B5EF4-FFF2-40B4-BE49-F238E27FC236}">
                <a16:creationId xmlns:a16="http://schemas.microsoft.com/office/drawing/2014/main" id="{5CD7366F-1942-4100-A771-F69FEBBBB38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929681" y="1624652"/>
            <a:ext cx="396000" cy="396000"/>
          </a:xfrm>
          <a:prstGeom prst="rect">
            <a:avLst/>
          </a:prstGeom>
        </p:spPr>
      </p:pic>
      <p:pic>
        <p:nvPicPr>
          <p:cNvPr id="53" name="Grafik 52" descr="Kind mit Ballon Silhouette">
            <a:extLst>
              <a:ext uri="{FF2B5EF4-FFF2-40B4-BE49-F238E27FC236}">
                <a16:creationId xmlns:a16="http://schemas.microsoft.com/office/drawing/2014/main" id="{BE3DFCF0-31CF-4F04-8D43-AD061624D50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034015" y="1608880"/>
            <a:ext cx="396000" cy="396000"/>
          </a:xfrm>
          <a:prstGeom prst="rect">
            <a:avLst/>
          </a:prstGeom>
        </p:spPr>
      </p:pic>
      <p:pic>
        <p:nvPicPr>
          <p:cNvPr id="54" name="Grafik 53" descr="Cabriolet Silhouette">
            <a:extLst>
              <a:ext uri="{FF2B5EF4-FFF2-40B4-BE49-F238E27FC236}">
                <a16:creationId xmlns:a16="http://schemas.microsoft.com/office/drawing/2014/main" id="{80EC344A-6F25-44D9-BDDB-031A65274FD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720121" y="1624492"/>
            <a:ext cx="396000" cy="396000"/>
          </a:xfrm>
          <a:prstGeom prst="rect">
            <a:avLst/>
          </a:prstGeom>
        </p:spPr>
      </p:pic>
      <p:pic>
        <p:nvPicPr>
          <p:cNvPr id="57" name="Grafik 56" descr="Bauarbeiter Silhouette">
            <a:extLst>
              <a:ext uri="{FF2B5EF4-FFF2-40B4-BE49-F238E27FC236}">
                <a16:creationId xmlns:a16="http://schemas.microsoft.com/office/drawing/2014/main" id="{D5F69F1C-DEDA-435B-9E5E-B863CA79FD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202681" y="1624652"/>
            <a:ext cx="396000" cy="396000"/>
          </a:xfrm>
          <a:prstGeom prst="rect">
            <a:avLst/>
          </a:prstGeom>
        </p:spPr>
      </p:pic>
      <p:pic>
        <p:nvPicPr>
          <p:cNvPr id="62" name="Grafik 61" descr="Cabriolet Silhouette">
            <a:extLst>
              <a:ext uri="{FF2B5EF4-FFF2-40B4-BE49-F238E27FC236}">
                <a16:creationId xmlns:a16="http://schemas.microsoft.com/office/drawing/2014/main" id="{F9CE9AC7-D4F5-4D70-80E7-D8E63C54F24F}"/>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138350" y="1624492"/>
            <a:ext cx="396000" cy="396000"/>
          </a:xfrm>
          <a:prstGeom prst="rect">
            <a:avLst/>
          </a:prstGeom>
        </p:spPr>
      </p:pic>
      <p:sp>
        <p:nvSpPr>
          <p:cNvPr id="65" name="Textfeld 64">
            <a:extLst>
              <a:ext uri="{FF2B5EF4-FFF2-40B4-BE49-F238E27FC236}">
                <a16:creationId xmlns:a16="http://schemas.microsoft.com/office/drawing/2014/main" id="{720C1797-A2BD-4B8E-8E0D-A708EE9D87DF}"/>
              </a:ext>
            </a:extLst>
          </p:cNvPr>
          <p:cNvSpPr txBox="1"/>
          <p:nvPr/>
        </p:nvSpPr>
        <p:spPr>
          <a:xfrm>
            <a:off x="8403766" y="1481138"/>
            <a:ext cx="3062110" cy="646986"/>
          </a:xfrm>
          <a:prstGeom prst="roundRect">
            <a:avLst/>
          </a:prstGeom>
          <a:solidFill>
            <a:schemeClr val="tx2"/>
          </a:solidFill>
        </p:spPr>
        <p:txBody>
          <a:bodyPr wrap="square">
            <a:spAutoFit/>
          </a:bodyPr>
          <a:lstStyle/>
          <a:p>
            <a:endParaRPr lang="en-GB" sz="1600" dirty="0">
              <a:solidFill>
                <a:schemeClr val="bg1"/>
              </a:solidFill>
            </a:endParaRPr>
          </a:p>
          <a:p>
            <a:endParaRPr lang="de-DE" sz="1600" dirty="0">
              <a:solidFill>
                <a:schemeClr val="bg1"/>
              </a:solidFill>
            </a:endParaRPr>
          </a:p>
        </p:txBody>
      </p:sp>
      <p:pic>
        <p:nvPicPr>
          <p:cNvPr id="66" name="Grafik 65" descr="Bus Silhouette">
            <a:extLst>
              <a:ext uri="{FF2B5EF4-FFF2-40B4-BE49-F238E27FC236}">
                <a16:creationId xmlns:a16="http://schemas.microsoft.com/office/drawing/2014/main" id="{2127455F-17F9-43F3-9840-7A495B45B75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471900" y="1608880"/>
            <a:ext cx="396000" cy="396000"/>
          </a:xfrm>
          <a:prstGeom prst="rect">
            <a:avLst/>
          </a:prstGeom>
        </p:spPr>
      </p:pic>
      <p:grpSp>
        <p:nvGrpSpPr>
          <p:cNvPr id="75" name="Gruppieren 74">
            <a:extLst>
              <a:ext uri="{FF2B5EF4-FFF2-40B4-BE49-F238E27FC236}">
                <a16:creationId xmlns:a16="http://schemas.microsoft.com/office/drawing/2014/main" id="{A30336E4-7C09-4208-B536-012BB61BF714}"/>
              </a:ext>
            </a:extLst>
          </p:cNvPr>
          <p:cNvGrpSpPr/>
          <p:nvPr/>
        </p:nvGrpSpPr>
        <p:grpSpPr>
          <a:xfrm>
            <a:off x="9941808" y="1579722"/>
            <a:ext cx="396000" cy="395995"/>
            <a:chOff x="6795546" y="-3436630"/>
            <a:chExt cx="3600000" cy="3599999"/>
          </a:xfrm>
        </p:grpSpPr>
        <p:sp>
          <p:nvSpPr>
            <p:cNvPr id="76" name="Ellipse 75">
              <a:extLst>
                <a:ext uri="{FF2B5EF4-FFF2-40B4-BE49-F238E27FC236}">
                  <a16:creationId xmlns:a16="http://schemas.microsoft.com/office/drawing/2014/main" id="{92218FF0-7B3A-4CE2-9117-1779D349C83A}"/>
                </a:ext>
              </a:extLst>
            </p:cNvPr>
            <p:cNvSpPr/>
            <p:nvPr/>
          </p:nvSpPr>
          <p:spPr>
            <a:xfrm>
              <a:off x="6795546" y="-3436630"/>
              <a:ext cx="3600000" cy="3599999"/>
            </a:xfrm>
            <a:prstGeom prst="ellipse">
              <a:avLst/>
            </a:prstGeom>
            <a:solidFill>
              <a:srgbClr val="F0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Kreis: nicht ausgefüllt 76">
              <a:extLst>
                <a:ext uri="{FF2B5EF4-FFF2-40B4-BE49-F238E27FC236}">
                  <a16:creationId xmlns:a16="http://schemas.microsoft.com/office/drawing/2014/main" id="{882D118A-3115-41D6-851E-591F98F332F7}"/>
                </a:ext>
              </a:extLst>
            </p:cNvPr>
            <p:cNvSpPr/>
            <p:nvPr/>
          </p:nvSpPr>
          <p:spPr>
            <a:xfrm>
              <a:off x="6975546" y="-3256639"/>
              <a:ext cx="3240000" cy="3239999"/>
            </a:xfrm>
            <a:prstGeom prst="donut">
              <a:avLst>
                <a:gd name="adj" fmla="val 10712"/>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8" name="Rechteck 77">
              <a:extLst>
                <a:ext uri="{FF2B5EF4-FFF2-40B4-BE49-F238E27FC236}">
                  <a16:creationId xmlns:a16="http://schemas.microsoft.com/office/drawing/2014/main" id="{129C1550-DE8F-425C-8FBA-2DB15D98CC44}"/>
                </a:ext>
              </a:extLst>
            </p:cNvPr>
            <p:cNvSpPr/>
            <p:nvPr/>
          </p:nvSpPr>
          <p:spPr>
            <a:xfrm>
              <a:off x="7995055" y="-2523367"/>
              <a:ext cx="266355" cy="1773445"/>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799E9F78-1D29-4156-BE2B-9505D7D7BB66}"/>
                </a:ext>
              </a:extLst>
            </p:cNvPr>
            <p:cNvSpPr/>
            <p:nvPr/>
          </p:nvSpPr>
          <p:spPr>
            <a:xfrm rot="5400000">
              <a:off x="8466635" y="-1918116"/>
              <a:ext cx="238294" cy="720736"/>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615F6E6E-24F4-4123-996C-4EB7508A51D6}"/>
                </a:ext>
              </a:extLst>
            </p:cNvPr>
            <p:cNvSpPr/>
            <p:nvPr/>
          </p:nvSpPr>
          <p:spPr>
            <a:xfrm>
              <a:off x="8949810" y="-2523367"/>
              <a:ext cx="266355" cy="1773445"/>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7" name="Grafik 96" descr="Arbeiten von zu Hause Silhouette">
            <a:extLst>
              <a:ext uri="{FF2B5EF4-FFF2-40B4-BE49-F238E27FC236}">
                <a16:creationId xmlns:a16="http://schemas.microsoft.com/office/drawing/2014/main" id="{0C4E862F-8666-4D88-94C1-72B3CE64CC04}"/>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6180298" y="3448703"/>
            <a:ext cx="396000" cy="396000"/>
          </a:xfrm>
          <a:prstGeom prst="rect">
            <a:avLst/>
          </a:prstGeom>
        </p:spPr>
      </p:pic>
      <p:pic>
        <p:nvPicPr>
          <p:cNvPr id="98" name="Grafik 97" descr="Spielplatz Silhouette">
            <a:extLst>
              <a:ext uri="{FF2B5EF4-FFF2-40B4-BE49-F238E27FC236}">
                <a16:creationId xmlns:a16="http://schemas.microsoft.com/office/drawing/2014/main" id="{1D77F619-1FE3-40D6-BC50-B33AFA863354}"/>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5784298" y="3437871"/>
            <a:ext cx="396000" cy="396000"/>
          </a:xfrm>
          <a:prstGeom prst="rect">
            <a:avLst/>
          </a:prstGeom>
        </p:spPr>
      </p:pic>
      <p:sp>
        <p:nvSpPr>
          <p:cNvPr id="100" name="Textfeld 99">
            <a:extLst>
              <a:ext uri="{FF2B5EF4-FFF2-40B4-BE49-F238E27FC236}">
                <a16:creationId xmlns:a16="http://schemas.microsoft.com/office/drawing/2014/main" id="{7B50CFB7-49F4-4074-B34D-305DF5858A0C}"/>
              </a:ext>
            </a:extLst>
          </p:cNvPr>
          <p:cNvSpPr txBox="1"/>
          <p:nvPr/>
        </p:nvSpPr>
        <p:spPr>
          <a:xfrm>
            <a:off x="4299592" y="4089796"/>
            <a:ext cx="3864845" cy="1736646"/>
          </a:xfrm>
          <a:prstGeom prst="roundRect">
            <a:avLst/>
          </a:prstGeom>
          <a:solidFill>
            <a:schemeClr val="tx2"/>
          </a:solidFill>
        </p:spPr>
        <p:txBody>
          <a:bodyPr wrap="square">
            <a:spAutoFit/>
          </a:bodyPr>
          <a:lstStyle/>
          <a:p>
            <a:pPr algn="ctr"/>
            <a:r>
              <a:rPr lang="en-US" sz="1600" dirty="0">
                <a:solidFill>
                  <a:schemeClr val="bg1"/>
                </a:solidFill>
              </a:rPr>
              <a:t>The most dangerous place is the exit directly in front of the kindergarten: </a:t>
            </a:r>
            <a:br>
              <a:rPr lang="en-US" sz="1600" dirty="0">
                <a:solidFill>
                  <a:schemeClr val="bg1"/>
                </a:solidFill>
              </a:rPr>
            </a:br>
            <a:r>
              <a:rPr lang="en-US" sz="1600" dirty="0">
                <a:solidFill>
                  <a:schemeClr val="bg1"/>
                </a:solidFill>
              </a:rPr>
              <a:t>There is always (!) absolute </a:t>
            </a:r>
            <a:br>
              <a:rPr lang="en-US" sz="1600" dirty="0">
                <a:solidFill>
                  <a:schemeClr val="bg1"/>
                </a:solidFill>
              </a:rPr>
            </a:br>
            <a:r>
              <a:rPr lang="en-US" sz="1600" dirty="0">
                <a:solidFill>
                  <a:schemeClr val="bg1"/>
                </a:solidFill>
              </a:rPr>
              <a:t>traffic chaos.</a:t>
            </a:r>
          </a:p>
          <a:p>
            <a:endParaRPr lang="en-GB" sz="1600" dirty="0">
              <a:solidFill>
                <a:schemeClr val="bg1"/>
              </a:solidFill>
            </a:endParaRPr>
          </a:p>
          <a:p>
            <a:endParaRPr lang="de-DE" sz="1600" dirty="0">
              <a:solidFill>
                <a:schemeClr val="bg1"/>
              </a:solidFill>
            </a:endParaRPr>
          </a:p>
        </p:txBody>
      </p:sp>
      <p:pic>
        <p:nvPicPr>
          <p:cNvPr id="101" name="Grafik 100" descr="Hochspannung Silhouette">
            <a:extLst>
              <a:ext uri="{FF2B5EF4-FFF2-40B4-BE49-F238E27FC236}">
                <a16:creationId xmlns:a16="http://schemas.microsoft.com/office/drawing/2014/main" id="{809177C1-7CBA-48FA-920A-25E260B20B12}"/>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5964588" y="5261472"/>
            <a:ext cx="396000" cy="396000"/>
          </a:xfrm>
          <a:prstGeom prst="rect">
            <a:avLst/>
          </a:prstGeom>
        </p:spPr>
      </p:pic>
      <p:pic>
        <p:nvPicPr>
          <p:cNvPr id="102" name="Grafik 101" descr="Auto Silhouette">
            <a:extLst>
              <a:ext uri="{FF2B5EF4-FFF2-40B4-BE49-F238E27FC236}">
                <a16:creationId xmlns:a16="http://schemas.microsoft.com/office/drawing/2014/main" id="{6F7AD341-8360-4106-A176-BF12E73EEF77}"/>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5094872" y="5372296"/>
            <a:ext cx="396000" cy="396000"/>
          </a:xfrm>
          <a:prstGeom prst="rect">
            <a:avLst/>
          </a:prstGeom>
        </p:spPr>
      </p:pic>
      <p:pic>
        <p:nvPicPr>
          <p:cNvPr id="103" name="Grafik 102" descr="Cabriolet Silhouette">
            <a:extLst>
              <a:ext uri="{FF2B5EF4-FFF2-40B4-BE49-F238E27FC236}">
                <a16:creationId xmlns:a16="http://schemas.microsoft.com/office/drawing/2014/main" id="{4830FBEE-DEE5-4C45-A91D-EE5AD461EAA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4750723" y="5232889"/>
            <a:ext cx="396000" cy="396000"/>
          </a:xfrm>
          <a:prstGeom prst="rect">
            <a:avLst/>
          </a:prstGeom>
        </p:spPr>
      </p:pic>
      <p:pic>
        <p:nvPicPr>
          <p:cNvPr id="104" name="Grafik 103" descr="Auto Silhouette">
            <a:extLst>
              <a:ext uri="{FF2B5EF4-FFF2-40B4-BE49-F238E27FC236}">
                <a16:creationId xmlns:a16="http://schemas.microsoft.com/office/drawing/2014/main" id="{4650AD20-86CB-4E0E-91AF-C689A4C959E5}"/>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5254297" y="5174296"/>
            <a:ext cx="396000" cy="396000"/>
          </a:xfrm>
          <a:prstGeom prst="rect">
            <a:avLst/>
          </a:prstGeom>
        </p:spPr>
      </p:pic>
      <p:pic>
        <p:nvPicPr>
          <p:cNvPr id="105" name="Grafik 104" descr="Auto Silhouette">
            <a:extLst>
              <a:ext uri="{FF2B5EF4-FFF2-40B4-BE49-F238E27FC236}">
                <a16:creationId xmlns:a16="http://schemas.microsoft.com/office/drawing/2014/main" id="{EB15EED3-0E6A-45D7-8D99-99A9C13C7884}"/>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7019028" y="5414531"/>
            <a:ext cx="396000" cy="396000"/>
          </a:xfrm>
          <a:prstGeom prst="rect">
            <a:avLst/>
          </a:prstGeom>
        </p:spPr>
      </p:pic>
      <p:pic>
        <p:nvPicPr>
          <p:cNvPr id="106" name="Grafik 105" descr="Cabriolet Silhouette">
            <a:extLst>
              <a:ext uri="{FF2B5EF4-FFF2-40B4-BE49-F238E27FC236}">
                <a16:creationId xmlns:a16="http://schemas.microsoft.com/office/drawing/2014/main" id="{6E3A0998-71BE-411B-9F41-3C1F143A9D4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6674879" y="5275124"/>
            <a:ext cx="396000" cy="396000"/>
          </a:xfrm>
          <a:prstGeom prst="rect">
            <a:avLst/>
          </a:prstGeom>
        </p:spPr>
      </p:pic>
      <p:pic>
        <p:nvPicPr>
          <p:cNvPr id="107" name="Grafik 106" descr="Auto Silhouette">
            <a:extLst>
              <a:ext uri="{FF2B5EF4-FFF2-40B4-BE49-F238E27FC236}">
                <a16:creationId xmlns:a16="http://schemas.microsoft.com/office/drawing/2014/main" id="{EA39CC5C-8324-476D-BC50-3716C540E4BB}"/>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7178453" y="5216531"/>
            <a:ext cx="396000" cy="396000"/>
          </a:xfrm>
          <a:prstGeom prst="rect">
            <a:avLst/>
          </a:prstGeom>
        </p:spPr>
      </p:pic>
    </p:spTree>
    <p:extLst>
      <p:ext uri="{BB962C8B-B14F-4D97-AF65-F5344CB8AC3E}">
        <p14:creationId xmlns:p14="http://schemas.microsoft.com/office/powerpoint/2010/main" val="1796894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93"/>
                                        </p:tgtEl>
                                        <p:attrNameLst>
                                          <p:attrName>ppt_w</p:attrName>
                                        </p:attrNameLst>
                                      </p:cBhvr>
                                      <p:tavLst>
                                        <p:tav tm="0">
                                          <p:val>
                                            <p:strVal val="ppt_w"/>
                                          </p:val>
                                        </p:tav>
                                        <p:tav tm="100000">
                                          <p:val>
                                            <p:fltVal val="0"/>
                                          </p:val>
                                        </p:tav>
                                      </p:tavLst>
                                    </p:anim>
                                    <p:anim calcmode="lin" valueType="num">
                                      <p:cBhvr>
                                        <p:cTn id="7" dur="500"/>
                                        <p:tgtEl>
                                          <p:spTgt spid="93"/>
                                        </p:tgtEl>
                                        <p:attrNameLst>
                                          <p:attrName>ppt_h</p:attrName>
                                        </p:attrNameLst>
                                      </p:cBhvr>
                                      <p:tavLst>
                                        <p:tav tm="0">
                                          <p:val>
                                            <p:strVal val="ppt_h"/>
                                          </p:val>
                                        </p:tav>
                                        <p:tav tm="100000">
                                          <p:val>
                                            <p:fltVal val="0"/>
                                          </p:val>
                                        </p:tav>
                                      </p:tavLst>
                                    </p:anim>
                                    <p:animEffect transition="out" filter="fade">
                                      <p:cBhvr>
                                        <p:cTn id="8" dur="500"/>
                                        <p:tgtEl>
                                          <p:spTgt spid="93"/>
                                        </p:tgtEl>
                                      </p:cBhvr>
                                    </p:animEffect>
                                    <p:set>
                                      <p:cBhvr>
                                        <p:cTn id="9" dur="1" fill="hold">
                                          <p:stCondLst>
                                            <p:cond delay="499"/>
                                          </p:stCondLst>
                                        </p:cTn>
                                        <p:tgtEl>
                                          <p:spTgt spid="93"/>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92"/>
                                        </p:tgtEl>
                                        <p:attrNameLst>
                                          <p:attrName>ppt_w</p:attrName>
                                        </p:attrNameLst>
                                      </p:cBhvr>
                                      <p:tavLst>
                                        <p:tav tm="0">
                                          <p:val>
                                            <p:strVal val="ppt_w"/>
                                          </p:val>
                                        </p:tav>
                                        <p:tav tm="100000">
                                          <p:val>
                                            <p:fltVal val="0"/>
                                          </p:val>
                                        </p:tav>
                                      </p:tavLst>
                                    </p:anim>
                                    <p:anim calcmode="lin" valueType="num">
                                      <p:cBhvr>
                                        <p:cTn id="12" dur="500"/>
                                        <p:tgtEl>
                                          <p:spTgt spid="92"/>
                                        </p:tgtEl>
                                        <p:attrNameLst>
                                          <p:attrName>ppt_h</p:attrName>
                                        </p:attrNameLst>
                                      </p:cBhvr>
                                      <p:tavLst>
                                        <p:tav tm="0">
                                          <p:val>
                                            <p:strVal val="ppt_h"/>
                                          </p:val>
                                        </p:tav>
                                        <p:tav tm="100000">
                                          <p:val>
                                            <p:fltVal val="0"/>
                                          </p:val>
                                        </p:tav>
                                      </p:tavLst>
                                    </p:anim>
                                    <p:animEffect transition="out" filter="fade">
                                      <p:cBhvr>
                                        <p:cTn id="13" dur="500"/>
                                        <p:tgtEl>
                                          <p:spTgt spid="92"/>
                                        </p:tgtEl>
                                      </p:cBhvr>
                                    </p:animEffect>
                                    <p:set>
                                      <p:cBhvr>
                                        <p:cTn id="14" dur="1" fill="hold">
                                          <p:stCondLst>
                                            <p:cond delay="499"/>
                                          </p:stCondLst>
                                        </p:cTn>
                                        <p:tgtEl>
                                          <p:spTgt spid="92"/>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94"/>
                                        </p:tgtEl>
                                        <p:attrNameLst>
                                          <p:attrName>ppt_w</p:attrName>
                                        </p:attrNameLst>
                                      </p:cBhvr>
                                      <p:tavLst>
                                        <p:tav tm="0">
                                          <p:val>
                                            <p:strVal val="ppt_w"/>
                                          </p:val>
                                        </p:tav>
                                        <p:tav tm="100000">
                                          <p:val>
                                            <p:fltVal val="0"/>
                                          </p:val>
                                        </p:tav>
                                      </p:tavLst>
                                    </p:anim>
                                    <p:anim calcmode="lin" valueType="num">
                                      <p:cBhvr>
                                        <p:cTn id="17" dur="500"/>
                                        <p:tgtEl>
                                          <p:spTgt spid="94"/>
                                        </p:tgtEl>
                                        <p:attrNameLst>
                                          <p:attrName>ppt_h</p:attrName>
                                        </p:attrNameLst>
                                      </p:cBhvr>
                                      <p:tavLst>
                                        <p:tav tm="0">
                                          <p:val>
                                            <p:strVal val="ppt_h"/>
                                          </p:val>
                                        </p:tav>
                                        <p:tav tm="100000">
                                          <p:val>
                                            <p:fltVal val="0"/>
                                          </p:val>
                                        </p:tav>
                                      </p:tavLst>
                                    </p:anim>
                                    <p:animEffect transition="out" filter="fade">
                                      <p:cBhvr>
                                        <p:cTn id="18" dur="500"/>
                                        <p:tgtEl>
                                          <p:spTgt spid="94"/>
                                        </p:tgtEl>
                                      </p:cBhvr>
                                    </p:animEffect>
                                    <p:set>
                                      <p:cBhvr>
                                        <p:cTn id="19" dur="1" fill="hold">
                                          <p:stCondLst>
                                            <p:cond delay="499"/>
                                          </p:stCondLst>
                                        </p:cTn>
                                        <p:tgtEl>
                                          <p:spTgt spid="94"/>
                                        </p:tgtEl>
                                        <p:attrNameLst>
                                          <p:attrName>style.visibility</p:attrName>
                                        </p:attrNameLst>
                                      </p:cBhvr>
                                      <p:to>
                                        <p:strVal val="hidden"/>
                                      </p:to>
                                    </p:set>
                                  </p:childTnLst>
                                </p:cTn>
                              </p:par>
                              <p:par>
                                <p:cTn id="20" presetID="10" presetClass="entr" presetSubtype="0" fill="hold" grpId="0" nodeType="withEffect">
                                  <p:stCondLst>
                                    <p:cond delay="100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4" grpId="0" animBg="1"/>
      <p:bldP spid="92" grpId="0" animBg="1"/>
      <p:bldP spid="93" grpId="0" animBg="1"/>
      <p:bldP spid="1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4712" y="328823"/>
            <a:ext cx="10580687" cy="684213"/>
          </a:xfrm>
        </p:spPr>
        <p:txBody>
          <a:bodyPr/>
          <a:lstStyle/>
          <a:p>
            <a:r>
              <a:rPr lang="en-US" dirty="0"/>
              <a:t>Let's think about it!</a:t>
            </a:r>
          </a:p>
        </p:txBody>
      </p:sp>
      <p:sp>
        <p:nvSpPr>
          <p:cNvPr id="29" name="Textfeld 28">
            <a:extLst>
              <a:ext uri="{FF2B5EF4-FFF2-40B4-BE49-F238E27FC236}">
                <a16:creationId xmlns:a16="http://schemas.microsoft.com/office/drawing/2014/main" id="{4981B723-CE8E-4B12-85A1-77DC24C32C23}"/>
              </a:ext>
            </a:extLst>
          </p:cNvPr>
          <p:cNvSpPr txBox="1"/>
          <p:nvPr/>
        </p:nvSpPr>
        <p:spPr>
          <a:xfrm>
            <a:off x="880359" y="1481138"/>
            <a:ext cx="3002837" cy="646986"/>
          </a:xfrm>
          <a:prstGeom prst="roundRect">
            <a:avLst/>
          </a:prstGeom>
          <a:solidFill>
            <a:schemeClr val="tx2"/>
          </a:solidFill>
        </p:spPr>
        <p:txBody>
          <a:bodyPr wrap="square">
            <a:spAutoFit/>
          </a:bodyPr>
          <a:lstStyle/>
          <a:p>
            <a:endParaRPr lang="de-DE" sz="1600" dirty="0">
              <a:solidFill>
                <a:schemeClr val="bg1"/>
              </a:solidFill>
            </a:endParaRPr>
          </a:p>
          <a:p>
            <a:endParaRPr lang="de-DE" sz="1600" dirty="0">
              <a:solidFill>
                <a:schemeClr val="bg1"/>
              </a:solidFill>
            </a:endParaRPr>
          </a:p>
        </p:txBody>
      </p:sp>
      <p:pic>
        <p:nvPicPr>
          <p:cNvPr id="25" name="Grafik 24" descr="Bauernhofszenerie Silhouette">
            <a:extLst>
              <a:ext uri="{FF2B5EF4-FFF2-40B4-BE49-F238E27FC236}">
                <a16:creationId xmlns:a16="http://schemas.microsoft.com/office/drawing/2014/main" id="{7596391A-0ADD-48F8-B517-D460FB888EB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8181" y="1624652"/>
            <a:ext cx="396000" cy="396000"/>
          </a:xfrm>
          <a:prstGeom prst="rect">
            <a:avLst/>
          </a:prstGeom>
        </p:spPr>
      </p:pic>
      <p:pic>
        <p:nvPicPr>
          <p:cNvPr id="35" name="Grafik 34" descr="Lagerfeuer Silhouette">
            <a:extLst>
              <a:ext uri="{FF2B5EF4-FFF2-40B4-BE49-F238E27FC236}">
                <a16:creationId xmlns:a16="http://schemas.microsoft.com/office/drawing/2014/main" id="{991E3A13-6BD9-422D-9982-E279A34B950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06062" y="1581268"/>
            <a:ext cx="396000" cy="396000"/>
          </a:xfrm>
          <a:prstGeom prst="rect">
            <a:avLst/>
          </a:prstGeom>
        </p:spPr>
      </p:pic>
      <p:pic>
        <p:nvPicPr>
          <p:cNvPr id="37" name="Grafik 36" descr="Pool Schwimmtier Silhouette">
            <a:extLst>
              <a:ext uri="{FF2B5EF4-FFF2-40B4-BE49-F238E27FC236}">
                <a16:creationId xmlns:a16="http://schemas.microsoft.com/office/drawing/2014/main" id="{E6EEE89F-A4C0-401C-9FE1-B17953E5232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92122" y="1624652"/>
            <a:ext cx="396000" cy="396000"/>
          </a:xfrm>
          <a:prstGeom prst="rect">
            <a:avLst/>
          </a:prstGeom>
        </p:spPr>
      </p:pic>
      <p:sp>
        <p:nvSpPr>
          <p:cNvPr id="51" name="Textfeld 50">
            <a:extLst>
              <a:ext uri="{FF2B5EF4-FFF2-40B4-BE49-F238E27FC236}">
                <a16:creationId xmlns:a16="http://schemas.microsoft.com/office/drawing/2014/main" id="{81E31676-659A-4B07-B5FA-6B7CB57C1847}"/>
              </a:ext>
            </a:extLst>
          </p:cNvPr>
          <p:cNvSpPr txBox="1"/>
          <p:nvPr/>
        </p:nvSpPr>
        <p:spPr>
          <a:xfrm>
            <a:off x="4819053" y="1481138"/>
            <a:ext cx="2898419" cy="646986"/>
          </a:xfrm>
          <a:prstGeom prst="roundRect">
            <a:avLst/>
          </a:prstGeom>
          <a:solidFill>
            <a:schemeClr val="tx2"/>
          </a:solidFill>
        </p:spPr>
        <p:txBody>
          <a:bodyPr wrap="square">
            <a:spAutoFit/>
          </a:bodyPr>
          <a:lstStyle/>
          <a:p>
            <a:endParaRPr lang="en-GB" sz="1600" dirty="0">
              <a:solidFill>
                <a:schemeClr val="bg1"/>
              </a:solidFill>
            </a:endParaRPr>
          </a:p>
          <a:p>
            <a:endParaRPr lang="de-DE" sz="1600" dirty="0">
              <a:solidFill>
                <a:schemeClr val="bg1"/>
              </a:solidFill>
            </a:endParaRPr>
          </a:p>
        </p:txBody>
      </p:sp>
      <p:pic>
        <p:nvPicPr>
          <p:cNvPr id="52" name="Grafik 51" descr="Bauarbeiter Silhouette">
            <a:extLst>
              <a:ext uri="{FF2B5EF4-FFF2-40B4-BE49-F238E27FC236}">
                <a16:creationId xmlns:a16="http://schemas.microsoft.com/office/drawing/2014/main" id="{5CD7366F-1942-4100-A771-F69FEBBBB38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929681" y="1624652"/>
            <a:ext cx="396000" cy="396000"/>
          </a:xfrm>
          <a:prstGeom prst="rect">
            <a:avLst/>
          </a:prstGeom>
        </p:spPr>
      </p:pic>
      <p:pic>
        <p:nvPicPr>
          <p:cNvPr id="53" name="Grafik 52" descr="Kind mit Ballon Silhouette">
            <a:extLst>
              <a:ext uri="{FF2B5EF4-FFF2-40B4-BE49-F238E27FC236}">
                <a16:creationId xmlns:a16="http://schemas.microsoft.com/office/drawing/2014/main" id="{BE3DFCF0-31CF-4F04-8D43-AD061624D50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034015" y="1608880"/>
            <a:ext cx="396000" cy="396000"/>
          </a:xfrm>
          <a:prstGeom prst="rect">
            <a:avLst/>
          </a:prstGeom>
        </p:spPr>
      </p:pic>
      <p:pic>
        <p:nvPicPr>
          <p:cNvPr id="54" name="Grafik 53" descr="Cabriolet Silhouette">
            <a:extLst>
              <a:ext uri="{FF2B5EF4-FFF2-40B4-BE49-F238E27FC236}">
                <a16:creationId xmlns:a16="http://schemas.microsoft.com/office/drawing/2014/main" id="{80EC344A-6F25-44D9-BDDB-031A65274FD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720121" y="1624492"/>
            <a:ext cx="396000" cy="396000"/>
          </a:xfrm>
          <a:prstGeom prst="rect">
            <a:avLst/>
          </a:prstGeom>
        </p:spPr>
      </p:pic>
      <p:pic>
        <p:nvPicPr>
          <p:cNvPr id="57" name="Grafik 56" descr="Bauarbeiter Silhouette">
            <a:extLst>
              <a:ext uri="{FF2B5EF4-FFF2-40B4-BE49-F238E27FC236}">
                <a16:creationId xmlns:a16="http://schemas.microsoft.com/office/drawing/2014/main" id="{D5F69F1C-DEDA-435B-9E5E-B863CA79FD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202681" y="1624652"/>
            <a:ext cx="396000" cy="396000"/>
          </a:xfrm>
          <a:prstGeom prst="rect">
            <a:avLst/>
          </a:prstGeom>
        </p:spPr>
      </p:pic>
      <p:pic>
        <p:nvPicPr>
          <p:cNvPr id="62" name="Grafik 61" descr="Cabriolet Silhouette">
            <a:extLst>
              <a:ext uri="{FF2B5EF4-FFF2-40B4-BE49-F238E27FC236}">
                <a16:creationId xmlns:a16="http://schemas.microsoft.com/office/drawing/2014/main" id="{F9CE9AC7-D4F5-4D70-80E7-D8E63C54F24F}"/>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138350" y="1624492"/>
            <a:ext cx="396000" cy="396000"/>
          </a:xfrm>
          <a:prstGeom prst="rect">
            <a:avLst/>
          </a:prstGeom>
        </p:spPr>
      </p:pic>
      <p:sp>
        <p:nvSpPr>
          <p:cNvPr id="65" name="Textfeld 64">
            <a:extLst>
              <a:ext uri="{FF2B5EF4-FFF2-40B4-BE49-F238E27FC236}">
                <a16:creationId xmlns:a16="http://schemas.microsoft.com/office/drawing/2014/main" id="{720C1797-A2BD-4B8E-8E0D-A708EE9D87DF}"/>
              </a:ext>
            </a:extLst>
          </p:cNvPr>
          <p:cNvSpPr txBox="1"/>
          <p:nvPr/>
        </p:nvSpPr>
        <p:spPr>
          <a:xfrm>
            <a:off x="8403766" y="1481138"/>
            <a:ext cx="3062110" cy="646986"/>
          </a:xfrm>
          <a:prstGeom prst="roundRect">
            <a:avLst/>
          </a:prstGeom>
          <a:solidFill>
            <a:schemeClr val="tx2"/>
          </a:solidFill>
        </p:spPr>
        <p:txBody>
          <a:bodyPr wrap="square">
            <a:spAutoFit/>
          </a:bodyPr>
          <a:lstStyle/>
          <a:p>
            <a:endParaRPr lang="en-GB" sz="1600" dirty="0">
              <a:solidFill>
                <a:schemeClr val="bg1"/>
              </a:solidFill>
            </a:endParaRPr>
          </a:p>
          <a:p>
            <a:endParaRPr lang="de-DE" sz="1600" dirty="0">
              <a:solidFill>
                <a:schemeClr val="bg1"/>
              </a:solidFill>
            </a:endParaRPr>
          </a:p>
        </p:txBody>
      </p:sp>
      <p:pic>
        <p:nvPicPr>
          <p:cNvPr id="66" name="Grafik 65" descr="Bus Silhouette">
            <a:extLst>
              <a:ext uri="{FF2B5EF4-FFF2-40B4-BE49-F238E27FC236}">
                <a16:creationId xmlns:a16="http://schemas.microsoft.com/office/drawing/2014/main" id="{2127455F-17F9-43F3-9840-7A495B45B75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471900" y="1608880"/>
            <a:ext cx="396000" cy="396000"/>
          </a:xfrm>
          <a:prstGeom prst="rect">
            <a:avLst/>
          </a:prstGeom>
        </p:spPr>
      </p:pic>
      <p:grpSp>
        <p:nvGrpSpPr>
          <p:cNvPr id="75" name="Gruppieren 74">
            <a:extLst>
              <a:ext uri="{FF2B5EF4-FFF2-40B4-BE49-F238E27FC236}">
                <a16:creationId xmlns:a16="http://schemas.microsoft.com/office/drawing/2014/main" id="{A30336E4-7C09-4208-B536-012BB61BF714}"/>
              </a:ext>
            </a:extLst>
          </p:cNvPr>
          <p:cNvGrpSpPr/>
          <p:nvPr/>
        </p:nvGrpSpPr>
        <p:grpSpPr>
          <a:xfrm>
            <a:off x="9941808" y="1579722"/>
            <a:ext cx="396000" cy="395995"/>
            <a:chOff x="6795546" y="-3436630"/>
            <a:chExt cx="3600000" cy="3599999"/>
          </a:xfrm>
        </p:grpSpPr>
        <p:sp>
          <p:nvSpPr>
            <p:cNvPr id="76" name="Ellipse 75">
              <a:extLst>
                <a:ext uri="{FF2B5EF4-FFF2-40B4-BE49-F238E27FC236}">
                  <a16:creationId xmlns:a16="http://schemas.microsoft.com/office/drawing/2014/main" id="{92218FF0-7B3A-4CE2-9117-1779D349C83A}"/>
                </a:ext>
              </a:extLst>
            </p:cNvPr>
            <p:cNvSpPr/>
            <p:nvPr/>
          </p:nvSpPr>
          <p:spPr>
            <a:xfrm>
              <a:off x="6795546" y="-3436630"/>
              <a:ext cx="3600000" cy="3599999"/>
            </a:xfrm>
            <a:prstGeom prst="ellipse">
              <a:avLst/>
            </a:prstGeom>
            <a:solidFill>
              <a:srgbClr val="F0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Kreis: nicht ausgefüllt 76">
              <a:extLst>
                <a:ext uri="{FF2B5EF4-FFF2-40B4-BE49-F238E27FC236}">
                  <a16:creationId xmlns:a16="http://schemas.microsoft.com/office/drawing/2014/main" id="{882D118A-3115-41D6-851E-591F98F332F7}"/>
                </a:ext>
              </a:extLst>
            </p:cNvPr>
            <p:cNvSpPr/>
            <p:nvPr/>
          </p:nvSpPr>
          <p:spPr>
            <a:xfrm>
              <a:off x="6975546" y="-3256639"/>
              <a:ext cx="3240000" cy="3239999"/>
            </a:xfrm>
            <a:prstGeom prst="donut">
              <a:avLst>
                <a:gd name="adj" fmla="val 10712"/>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8" name="Rechteck 77">
              <a:extLst>
                <a:ext uri="{FF2B5EF4-FFF2-40B4-BE49-F238E27FC236}">
                  <a16:creationId xmlns:a16="http://schemas.microsoft.com/office/drawing/2014/main" id="{129C1550-DE8F-425C-8FBA-2DB15D98CC44}"/>
                </a:ext>
              </a:extLst>
            </p:cNvPr>
            <p:cNvSpPr/>
            <p:nvPr/>
          </p:nvSpPr>
          <p:spPr>
            <a:xfrm>
              <a:off x="7995055" y="-2523367"/>
              <a:ext cx="266355" cy="1773445"/>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799E9F78-1D29-4156-BE2B-9505D7D7BB66}"/>
                </a:ext>
              </a:extLst>
            </p:cNvPr>
            <p:cNvSpPr/>
            <p:nvPr/>
          </p:nvSpPr>
          <p:spPr>
            <a:xfrm rot="5400000">
              <a:off x="8466635" y="-1918116"/>
              <a:ext cx="238294" cy="720736"/>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615F6E6E-24F4-4123-996C-4EB7508A51D6}"/>
                </a:ext>
              </a:extLst>
            </p:cNvPr>
            <p:cNvSpPr/>
            <p:nvPr/>
          </p:nvSpPr>
          <p:spPr>
            <a:xfrm>
              <a:off x="8949810" y="-2523367"/>
              <a:ext cx="266355" cy="1773445"/>
            </a:xfrm>
            <a:prstGeom prst="rect">
              <a:avLst/>
            </a:prstGeom>
            <a:solidFill>
              <a:srgbClr val="028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6" name="Textfeld 55">
            <a:extLst>
              <a:ext uri="{FF2B5EF4-FFF2-40B4-BE49-F238E27FC236}">
                <a16:creationId xmlns:a16="http://schemas.microsoft.com/office/drawing/2014/main" id="{C2FF2583-71A8-4D0A-8B9B-30C7420BC9EB}"/>
              </a:ext>
            </a:extLst>
          </p:cNvPr>
          <p:cNvSpPr txBox="1"/>
          <p:nvPr/>
        </p:nvSpPr>
        <p:spPr>
          <a:xfrm>
            <a:off x="2603597" y="2734389"/>
            <a:ext cx="3492403" cy="646986"/>
          </a:xfrm>
          <a:prstGeom prst="roundRect">
            <a:avLst/>
          </a:prstGeom>
          <a:solidFill>
            <a:schemeClr val="tx2"/>
          </a:solidFill>
        </p:spPr>
        <p:txBody>
          <a:bodyPr wrap="square">
            <a:spAutoFit/>
          </a:bodyPr>
          <a:lstStyle/>
          <a:p>
            <a:endParaRPr lang="de-DE" sz="1600" dirty="0">
              <a:solidFill>
                <a:schemeClr val="bg1"/>
              </a:solidFill>
            </a:endParaRPr>
          </a:p>
          <a:p>
            <a:endParaRPr lang="de-DE" sz="1600" dirty="0">
              <a:solidFill>
                <a:schemeClr val="bg1"/>
              </a:solidFill>
            </a:endParaRPr>
          </a:p>
        </p:txBody>
      </p:sp>
      <p:pic>
        <p:nvPicPr>
          <p:cNvPr id="42" name="Grafik 41" descr="Arbeiten von zu Hause Silhouette">
            <a:extLst>
              <a:ext uri="{FF2B5EF4-FFF2-40B4-BE49-F238E27FC236}">
                <a16:creationId xmlns:a16="http://schemas.microsoft.com/office/drawing/2014/main" id="{D8F21E52-BEF0-4012-9F38-912773C28F4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4259700" y="2867365"/>
            <a:ext cx="396000" cy="396000"/>
          </a:xfrm>
          <a:prstGeom prst="rect">
            <a:avLst/>
          </a:prstGeom>
        </p:spPr>
      </p:pic>
      <p:pic>
        <p:nvPicPr>
          <p:cNvPr id="43" name="Grafik 42" descr="Spielplatz Silhouette">
            <a:extLst>
              <a:ext uri="{FF2B5EF4-FFF2-40B4-BE49-F238E27FC236}">
                <a16:creationId xmlns:a16="http://schemas.microsoft.com/office/drawing/2014/main" id="{DCADC077-0CD3-4330-AC37-60A1D2727237}"/>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3863700" y="2856533"/>
            <a:ext cx="396000" cy="396000"/>
          </a:xfrm>
          <a:prstGeom prst="rect">
            <a:avLst/>
          </a:prstGeom>
        </p:spPr>
      </p:pic>
      <p:sp>
        <p:nvSpPr>
          <p:cNvPr id="59" name="Textfeld 58">
            <a:extLst>
              <a:ext uri="{FF2B5EF4-FFF2-40B4-BE49-F238E27FC236}">
                <a16:creationId xmlns:a16="http://schemas.microsoft.com/office/drawing/2014/main" id="{DF194664-C544-4DC2-858D-7A7B6E31E216}"/>
              </a:ext>
            </a:extLst>
          </p:cNvPr>
          <p:cNvSpPr txBox="1"/>
          <p:nvPr/>
        </p:nvSpPr>
        <p:spPr>
          <a:xfrm>
            <a:off x="6317697" y="2734389"/>
            <a:ext cx="3492403" cy="646986"/>
          </a:xfrm>
          <a:prstGeom prst="roundRect">
            <a:avLst/>
          </a:prstGeom>
          <a:solidFill>
            <a:schemeClr val="tx2"/>
          </a:solidFill>
        </p:spPr>
        <p:txBody>
          <a:bodyPr wrap="square">
            <a:spAutoFit/>
          </a:bodyPr>
          <a:lstStyle/>
          <a:p>
            <a:endParaRPr lang="de-DE" sz="1600" dirty="0">
              <a:solidFill>
                <a:schemeClr val="bg1"/>
              </a:solidFill>
            </a:endParaRPr>
          </a:p>
          <a:p>
            <a:endParaRPr lang="de-DE" sz="1600" dirty="0">
              <a:solidFill>
                <a:schemeClr val="bg1"/>
              </a:solidFill>
            </a:endParaRPr>
          </a:p>
        </p:txBody>
      </p:sp>
      <p:pic>
        <p:nvPicPr>
          <p:cNvPr id="45" name="Grafik 44" descr="Hochspannung Silhouette">
            <a:extLst>
              <a:ext uri="{FF2B5EF4-FFF2-40B4-BE49-F238E27FC236}">
                <a16:creationId xmlns:a16="http://schemas.microsoft.com/office/drawing/2014/main" id="{8C65DA28-9739-43AD-9B25-7E3CCFB650A3}"/>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7871868" y="2855029"/>
            <a:ext cx="396000" cy="396000"/>
          </a:xfrm>
          <a:prstGeom prst="rect">
            <a:avLst/>
          </a:prstGeom>
        </p:spPr>
      </p:pic>
      <p:pic>
        <p:nvPicPr>
          <p:cNvPr id="46" name="Grafik 45" descr="Auto Silhouette">
            <a:extLst>
              <a:ext uri="{FF2B5EF4-FFF2-40B4-BE49-F238E27FC236}">
                <a16:creationId xmlns:a16="http://schemas.microsoft.com/office/drawing/2014/main" id="{510672F0-5609-420F-8986-CBBF2A7EE845}"/>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7002152" y="2965853"/>
            <a:ext cx="396000" cy="396000"/>
          </a:xfrm>
          <a:prstGeom prst="rect">
            <a:avLst/>
          </a:prstGeom>
        </p:spPr>
      </p:pic>
      <p:pic>
        <p:nvPicPr>
          <p:cNvPr id="47" name="Grafik 46" descr="Cabriolet Silhouette">
            <a:extLst>
              <a:ext uri="{FF2B5EF4-FFF2-40B4-BE49-F238E27FC236}">
                <a16:creationId xmlns:a16="http://schemas.microsoft.com/office/drawing/2014/main" id="{CF9F85CB-76C0-4493-AE31-7BEFB2BF737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6658003" y="2826446"/>
            <a:ext cx="396000" cy="396000"/>
          </a:xfrm>
          <a:prstGeom prst="rect">
            <a:avLst/>
          </a:prstGeom>
        </p:spPr>
      </p:pic>
      <p:pic>
        <p:nvPicPr>
          <p:cNvPr id="48" name="Grafik 47" descr="Auto Silhouette">
            <a:extLst>
              <a:ext uri="{FF2B5EF4-FFF2-40B4-BE49-F238E27FC236}">
                <a16:creationId xmlns:a16="http://schemas.microsoft.com/office/drawing/2014/main" id="{29573FA4-C27B-4C4D-92D9-313B412E86B7}"/>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7161577" y="2767853"/>
            <a:ext cx="396000" cy="396000"/>
          </a:xfrm>
          <a:prstGeom prst="rect">
            <a:avLst/>
          </a:prstGeom>
        </p:spPr>
      </p:pic>
      <p:pic>
        <p:nvPicPr>
          <p:cNvPr id="49" name="Grafik 48" descr="Auto Silhouette">
            <a:extLst>
              <a:ext uri="{FF2B5EF4-FFF2-40B4-BE49-F238E27FC236}">
                <a16:creationId xmlns:a16="http://schemas.microsoft.com/office/drawing/2014/main" id="{56A96CB5-EE1F-428C-B5EF-7E0A3F375DEA}"/>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8926308" y="3008088"/>
            <a:ext cx="396000" cy="396000"/>
          </a:xfrm>
          <a:prstGeom prst="rect">
            <a:avLst/>
          </a:prstGeom>
        </p:spPr>
      </p:pic>
      <p:pic>
        <p:nvPicPr>
          <p:cNvPr id="50" name="Grafik 49" descr="Cabriolet Silhouette">
            <a:extLst>
              <a:ext uri="{FF2B5EF4-FFF2-40B4-BE49-F238E27FC236}">
                <a16:creationId xmlns:a16="http://schemas.microsoft.com/office/drawing/2014/main" id="{13361A69-067E-4C02-AB7D-9031A5C8487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8582159" y="2868681"/>
            <a:ext cx="396000" cy="396000"/>
          </a:xfrm>
          <a:prstGeom prst="rect">
            <a:avLst/>
          </a:prstGeom>
        </p:spPr>
      </p:pic>
      <p:pic>
        <p:nvPicPr>
          <p:cNvPr id="55" name="Grafik 54" descr="Auto Silhouette">
            <a:extLst>
              <a:ext uri="{FF2B5EF4-FFF2-40B4-BE49-F238E27FC236}">
                <a16:creationId xmlns:a16="http://schemas.microsoft.com/office/drawing/2014/main" id="{EF8699E5-2618-47B5-9813-2635ED87AAA4}"/>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9085733" y="2810088"/>
            <a:ext cx="396000" cy="396000"/>
          </a:xfrm>
          <a:prstGeom prst="rect">
            <a:avLst/>
          </a:prstGeom>
        </p:spPr>
      </p:pic>
      <p:grpSp>
        <p:nvGrpSpPr>
          <p:cNvPr id="68" name="Gruppieren 67">
            <a:extLst>
              <a:ext uri="{FF2B5EF4-FFF2-40B4-BE49-F238E27FC236}">
                <a16:creationId xmlns:a16="http://schemas.microsoft.com/office/drawing/2014/main" id="{A26D05EF-D4E1-44B3-A52F-B29592BB1ADA}"/>
              </a:ext>
            </a:extLst>
          </p:cNvPr>
          <p:cNvGrpSpPr/>
          <p:nvPr/>
        </p:nvGrpSpPr>
        <p:grpSpPr>
          <a:xfrm>
            <a:off x="3026107" y="3822992"/>
            <a:ext cx="2647382" cy="1523989"/>
            <a:chOff x="9084425" y="2945799"/>
            <a:chExt cx="2647382" cy="1523989"/>
          </a:xfrm>
        </p:grpSpPr>
        <p:sp>
          <p:nvSpPr>
            <p:cNvPr id="69" name="Textfeld 68">
              <a:extLst>
                <a:ext uri="{FF2B5EF4-FFF2-40B4-BE49-F238E27FC236}">
                  <a16:creationId xmlns:a16="http://schemas.microsoft.com/office/drawing/2014/main" id="{53B5E8B4-024E-4535-BBCC-5A29042969F2}"/>
                </a:ext>
              </a:extLst>
            </p:cNvPr>
            <p:cNvSpPr txBox="1"/>
            <p:nvPr/>
          </p:nvSpPr>
          <p:spPr>
            <a:xfrm>
              <a:off x="9084425" y="2945799"/>
              <a:ext cx="2647382" cy="1464231"/>
            </a:xfrm>
            <a:prstGeom prst="roundRect">
              <a:avLst/>
            </a:prstGeom>
            <a:solidFill>
              <a:schemeClr val="tx2"/>
            </a:solidFill>
          </p:spPr>
          <p:txBody>
            <a:bodyPr wrap="square">
              <a:spAutoFit/>
            </a:bodyPr>
            <a:lstStyle/>
            <a:p>
              <a:pPr algn="ctr"/>
              <a:r>
                <a:rPr lang="en-US" sz="1600" dirty="0">
                  <a:solidFill>
                    <a:schemeClr val="bg1"/>
                  </a:solidFill>
                </a:rPr>
                <a:t>Very dangerous, </a:t>
              </a:r>
              <a:br>
                <a:rPr lang="en-US" sz="1600" dirty="0">
                  <a:solidFill>
                    <a:schemeClr val="bg1"/>
                  </a:solidFill>
                </a:rPr>
              </a:br>
              <a:r>
                <a:rPr lang="en-US" sz="1600" dirty="0">
                  <a:solidFill>
                    <a:schemeClr val="bg1"/>
                  </a:solidFill>
                </a:rPr>
                <a:t>you can't see children under 90 cm in the SUV.</a:t>
              </a:r>
              <a:br>
                <a:rPr lang="en-US" sz="1600" dirty="0">
                  <a:solidFill>
                    <a:schemeClr val="bg1"/>
                  </a:solidFill>
                </a:rPr>
              </a:br>
              <a:endParaRPr lang="en-US" sz="1600" dirty="0">
                <a:solidFill>
                  <a:schemeClr val="bg1"/>
                </a:solidFill>
              </a:endParaRPr>
            </a:p>
            <a:p>
              <a:endParaRPr lang="de-DE" sz="1600" dirty="0">
                <a:solidFill>
                  <a:schemeClr val="bg1"/>
                </a:solidFill>
              </a:endParaRPr>
            </a:p>
          </p:txBody>
        </p:sp>
        <p:pic>
          <p:nvPicPr>
            <p:cNvPr id="70" name="Grafik 69" descr="Auto Silhouette">
              <a:extLst>
                <a:ext uri="{FF2B5EF4-FFF2-40B4-BE49-F238E27FC236}">
                  <a16:creationId xmlns:a16="http://schemas.microsoft.com/office/drawing/2014/main" id="{F1FF0169-B41C-4B1A-9563-331BC49A590B}"/>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9953287" y="3733631"/>
              <a:ext cx="736157" cy="736157"/>
            </a:xfrm>
            <a:prstGeom prst="rect">
              <a:avLst/>
            </a:prstGeom>
          </p:spPr>
        </p:pic>
        <p:pic>
          <p:nvPicPr>
            <p:cNvPr id="71" name="Grafik 70" descr="Kinder Silhouette">
              <a:extLst>
                <a:ext uri="{FF2B5EF4-FFF2-40B4-BE49-F238E27FC236}">
                  <a16:creationId xmlns:a16="http://schemas.microsoft.com/office/drawing/2014/main" id="{57E259E4-6CFD-4A43-BE8F-96BD987D1634}"/>
                </a:ext>
              </a:extLst>
            </p:cNvPr>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10689444" y="3996600"/>
              <a:ext cx="396000" cy="396000"/>
            </a:xfrm>
            <a:prstGeom prst="rect">
              <a:avLst/>
            </a:prstGeom>
          </p:spPr>
        </p:pic>
      </p:grpSp>
      <p:grpSp>
        <p:nvGrpSpPr>
          <p:cNvPr id="72" name="Gruppieren 71">
            <a:extLst>
              <a:ext uri="{FF2B5EF4-FFF2-40B4-BE49-F238E27FC236}">
                <a16:creationId xmlns:a16="http://schemas.microsoft.com/office/drawing/2014/main" id="{7B93EEC4-86CC-4034-8AF0-E807FADA934F}"/>
              </a:ext>
            </a:extLst>
          </p:cNvPr>
          <p:cNvGrpSpPr/>
          <p:nvPr/>
        </p:nvGrpSpPr>
        <p:grpSpPr>
          <a:xfrm>
            <a:off x="6747850" y="3849477"/>
            <a:ext cx="2646000" cy="1464231"/>
            <a:chOff x="7585901" y="5141385"/>
            <a:chExt cx="2646000" cy="1464231"/>
          </a:xfrm>
        </p:grpSpPr>
        <p:sp>
          <p:nvSpPr>
            <p:cNvPr id="73" name="Textfeld 72">
              <a:extLst>
                <a:ext uri="{FF2B5EF4-FFF2-40B4-BE49-F238E27FC236}">
                  <a16:creationId xmlns:a16="http://schemas.microsoft.com/office/drawing/2014/main" id="{29FB8200-E429-4D22-8AE4-B0FDC23FCF98}"/>
                </a:ext>
              </a:extLst>
            </p:cNvPr>
            <p:cNvSpPr txBox="1"/>
            <p:nvPr/>
          </p:nvSpPr>
          <p:spPr>
            <a:xfrm>
              <a:off x="7585901" y="5141385"/>
              <a:ext cx="2646000" cy="1464231"/>
            </a:xfrm>
            <a:prstGeom prst="roundRect">
              <a:avLst/>
            </a:prstGeom>
            <a:solidFill>
              <a:schemeClr val="tx2"/>
            </a:solidFill>
          </p:spPr>
          <p:txBody>
            <a:bodyPr wrap="square">
              <a:spAutoFit/>
            </a:bodyPr>
            <a:lstStyle/>
            <a:p>
              <a:pPr algn="ctr"/>
              <a:r>
                <a:rPr lang="en-US" sz="1600" dirty="0">
                  <a:solidFill>
                    <a:schemeClr val="bg1"/>
                  </a:solidFill>
                </a:rPr>
                <a:t>You are only safe as long as you wear a </a:t>
              </a:r>
              <a:br>
                <a:rPr lang="en-US" sz="1600" dirty="0">
                  <a:solidFill>
                    <a:schemeClr val="bg1"/>
                  </a:solidFill>
                </a:rPr>
              </a:br>
              <a:r>
                <a:rPr lang="en-US" sz="1600" dirty="0">
                  <a:solidFill>
                    <a:schemeClr val="bg1"/>
                  </a:solidFill>
                </a:rPr>
                <a:t>seat belt.</a:t>
              </a:r>
              <a:br>
                <a:rPr lang="en-US" sz="1600" dirty="0">
                  <a:solidFill>
                    <a:schemeClr val="bg1"/>
                  </a:solidFill>
                </a:rPr>
              </a:br>
              <a:endParaRPr lang="en-US" sz="1600" dirty="0">
                <a:solidFill>
                  <a:schemeClr val="bg1"/>
                </a:solidFill>
              </a:endParaRPr>
            </a:p>
            <a:p>
              <a:endParaRPr lang="de-DE" sz="1600" dirty="0">
                <a:solidFill>
                  <a:schemeClr val="bg1"/>
                </a:solidFill>
              </a:endParaRPr>
            </a:p>
          </p:txBody>
        </p:sp>
        <p:pic>
          <p:nvPicPr>
            <p:cNvPr id="74" name="Grafik 73" descr="Sicherheitsgurt Silhouette">
              <a:extLst>
                <a:ext uri="{FF2B5EF4-FFF2-40B4-BE49-F238E27FC236}">
                  <a16:creationId xmlns:a16="http://schemas.microsoft.com/office/drawing/2014/main" id="{D0FF3EE8-4E59-45BD-B777-B6586195590D}"/>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8975248" y="6072367"/>
              <a:ext cx="396000" cy="396000"/>
            </a:xfrm>
            <a:prstGeom prst="rect">
              <a:avLst/>
            </a:prstGeom>
          </p:spPr>
        </p:pic>
        <p:pic>
          <p:nvPicPr>
            <p:cNvPr id="81" name="Grafik 80" descr="Schild Häkchen Silhouette">
              <a:extLst>
                <a:ext uri="{FF2B5EF4-FFF2-40B4-BE49-F238E27FC236}">
                  <a16:creationId xmlns:a16="http://schemas.microsoft.com/office/drawing/2014/main" id="{A3F3F1B2-8D19-4661-9E0A-BEA4E11090F8}"/>
                </a:ext>
              </a:extLst>
            </p:cNvPr>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8499459" y="6072367"/>
              <a:ext cx="396000" cy="396000"/>
            </a:xfrm>
            <a:prstGeom prst="rect">
              <a:avLst/>
            </a:prstGeom>
          </p:spPr>
        </p:pic>
      </p:grpSp>
    </p:spTree>
    <p:extLst>
      <p:ext uri="{BB962C8B-B14F-4D97-AF65-F5344CB8AC3E}">
        <p14:creationId xmlns:p14="http://schemas.microsoft.com/office/powerpoint/2010/main" val="3331342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100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Let's think about it!</a:t>
            </a:r>
          </a:p>
        </p:txBody>
      </p:sp>
      <p:sp>
        <p:nvSpPr>
          <p:cNvPr id="3" name="Inhaltsplatzhalter 2">
            <a:extLst>
              <a:ext uri="{FF2B5EF4-FFF2-40B4-BE49-F238E27FC236}">
                <a16:creationId xmlns:a16="http://schemas.microsoft.com/office/drawing/2014/main" id="{B6721C75-2BBB-4638-B80D-8F75D8C02BEE}"/>
              </a:ext>
            </a:extLst>
          </p:cNvPr>
          <p:cNvSpPr>
            <a:spLocks noGrp="1"/>
          </p:cNvSpPr>
          <p:nvPr>
            <p:ph sz="quarter" idx="10"/>
          </p:nvPr>
        </p:nvSpPr>
        <p:spPr/>
        <p:txBody>
          <a:bodyPr/>
          <a:lstStyle/>
          <a:p>
            <a:r>
              <a:rPr lang="en-US" b="1" dirty="0"/>
              <a:t>Summary</a:t>
            </a:r>
          </a:p>
        </p:txBody>
      </p:sp>
      <p:sp>
        <p:nvSpPr>
          <p:cNvPr id="29" name="Textfeld 28">
            <a:extLst>
              <a:ext uri="{FF2B5EF4-FFF2-40B4-BE49-F238E27FC236}">
                <a16:creationId xmlns:a16="http://schemas.microsoft.com/office/drawing/2014/main" id="{4981B723-CE8E-4B12-85A1-77DC24C32C23}"/>
              </a:ext>
            </a:extLst>
          </p:cNvPr>
          <p:cNvSpPr txBox="1"/>
          <p:nvPr/>
        </p:nvSpPr>
        <p:spPr>
          <a:xfrm>
            <a:off x="875753" y="1852537"/>
            <a:ext cx="3002837" cy="1191816"/>
          </a:xfrm>
          <a:prstGeom prst="roundRect">
            <a:avLst/>
          </a:prstGeom>
          <a:solidFill>
            <a:schemeClr val="tx2"/>
          </a:solidFill>
        </p:spPr>
        <p:txBody>
          <a:bodyPr wrap="square">
            <a:spAutoFit/>
          </a:bodyPr>
          <a:lstStyle/>
          <a:p>
            <a:pPr algn="ctr"/>
            <a:endParaRPr lang="en-GB" sz="1600" dirty="0">
              <a:solidFill>
                <a:schemeClr val="bg1"/>
              </a:solidFill>
            </a:endParaRPr>
          </a:p>
          <a:p>
            <a:pPr algn="ctr"/>
            <a:r>
              <a:rPr lang="en-GB" sz="1600" dirty="0">
                <a:solidFill>
                  <a:schemeClr val="bg1"/>
                </a:solidFill>
              </a:rPr>
              <a:t>Each house has 1000 m² of land, a pool and a barbecue</a:t>
            </a:r>
          </a:p>
          <a:p>
            <a:pPr algn="ctr"/>
            <a:endParaRPr lang="en-GB" sz="1600" dirty="0">
              <a:solidFill>
                <a:schemeClr val="bg1"/>
              </a:solidFill>
            </a:endParaRPr>
          </a:p>
        </p:txBody>
      </p:sp>
      <p:sp>
        <p:nvSpPr>
          <p:cNvPr id="51" name="Textfeld 50">
            <a:extLst>
              <a:ext uri="{FF2B5EF4-FFF2-40B4-BE49-F238E27FC236}">
                <a16:creationId xmlns:a16="http://schemas.microsoft.com/office/drawing/2014/main" id="{81E31676-659A-4B07-B5FA-6B7CB57C1847}"/>
              </a:ext>
            </a:extLst>
          </p:cNvPr>
          <p:cNvSpPr txBox="1"/>
          <p:nvPr/>
        </p:nvSpPr>
        <p:spPr>
          <a:xfrm>
            <a:off x="4769095" y="1852537"/>
            <a:ext cx="2898419" cy="1191816"/>
          </a:xfrm>
          <a:prstGeom prst="roundRect">
            <a:avLst/>
          </a:prstGeom>
          <a:solidFill>
            <a:schemeClr val="tx2"/>
          </a:solidFill>
        </p:spPr>
        <p:txBody>
          <a:bodyPr wrap="square">
            <a:spAutoFit/>
          </a:bodyPr>
          <a:lstStyle/>
          <a:p>
            <a:pPr algn="ctr"/>
            <a:endParaRPr lang="en-US" sz="1600" dirty="0">
              <a:solidFill>
                <a:schemeClr val="bg1"/>
              </a:solidFill>
            </a:endParaRPr>
          </a:p>
          <a:p>
            <a:pPr algn="ctr"/>
            <a:r>
              <a:rPr lang="en-US" sz="1600" dirty="0">
                <a:solidFill>
                  <a:schemeClr val="bg1"/>
                </a:solidFill>
              </a:rPr>
              <a:t>2 working adults, one child,</a:t>
            </a:r>
            <a:br>
              <a:rPr lang="en-US" sz="1600" dirty="0">
                <a:solidFill>
                  <a:schemeClr val="bg1"/>
                </a:solidFill>
              </a:rPr>
            </a:br>
            <a:r>
              <a:rPr lang="en-US" sz="1600" dirty="0">
                <a:solidFill>
                  <a:schemeClr val="bg1"/>
                </a:solidFill>
              </a:rPr>
              <a:t>two cars</a:t>
            </a:r>
          </a:p>
          <a:p>
            <a:pPr algn="ctr"/>
            <a:endParaRPr lang="en-US" sz="1600" dirty="0">
              <a:solidFill>
                <a:schemeClr val="bg1"/>
              </a:solidFill>
            </a:endParaRPr>
          </a:p>
        </p:txBody>
      </p:sp>
      <p:sp>
        <p:nvSpPr>
          <p:cNvPr id="65" name="Textfeld 64">
            <a:extLst>
              <a:ext uri="{FF2B5EF4-FFF2-40B4-BE49-F238E27FC236}">
                <a16:creationId xmlns:a16="http://schemas.microsoft.com/office/drawing/2014/main" id="{720C1797-A2BD-4B8E-8E0D-A708EE9D87DF}"/>
              </a:ext>
            </a:extLst>
          </p:cNvPr>
          <p:cNvSpPr txBox="1"/>
          <p:nvPr/>
        </p:nvSpPr>
        <p:spPr>
          <a:xfrm>
            <a:off x="8399160" y="1852537"/>
            <a:ext cx="3062110" cy="1191816"/>
          </a:xfrm>
          <a:prstGeom prst="roundRect">
            <a:avLst/>
          </a:prstGeom>
          <a:solidFill>
            <a:schemeClr val="tx2"/>
          </a:solidFill>
        </p:spPr>
        <p:txBody>
          <a:bodyPr wrap="square">
            <a:spAutoFit/>
          </a:bodyPr>
          <a:lstStyle/>
          <a:p>
            <a:pPr algn="ctr"/>
            <a:endParaRPr lang="en-US" sz="1600" dirty="0">
              <a:solidFill>
                <a:schemeClr val="bg1"/>
              </a:solidFill>
            </a:endParaRPr>
          </a:p>
          <a:p>
            <a:pPr algn="ctr"/>
            <a:r>
              <a:rPr lang="en-US" sz="1600" dirty="0">
                <a:solidFill>
                  <a:schemeClr val="bg1"/>
                </a:solidFill>
              </a:rPr>
              <a:t>A bus stop every 500 </a:t>
            </a:r>
            <a:r>
              <a:rPr lang="en-US" sz="1600" dirty="0" err="1">
                <a:solidFill>
                  <a:schemeClr val="bg1"/>
                </a:solidFill>
              </a:rPr>
              <a:t>metres</a:t>
            </a:r>
            <a:r>
              <a:rPr lang="en-US" sz="1600" dirty="0">
                <a:solidFill>
                  <a:schemeClr val="bg1"/>
                </a:solidFill>
              </a:rPr>
              <a:t>: For 30 houses, 90 people</a:t>
            </a:r>
          </a:p>
          <a:p>
            <a:pPr algn="ctr"/>
            <a:endParaRPr lang="en-US" sz="1600" dirty="0">
              <a:solidFill>
                <a:schemeClr val="bg1"/>
              </a:solidFill>
            </a:endParaRPr>
          </a:p>
        </p:txBody>
      </p:sp>
      <p:sp>
        <p:nvSpPr>
          <p:cNvPr id="56" name="Textfeld 55">
            <a:extLst>
              <a:ext uri="{FF2B5EF4-FFF2-40B4-BE49-F238E27FC236}">
                <a16:creationId xmlns:a16="http://schemas.microsoft.com/office/drawing/2014/main" id="{C2FF2583-71A8-4D0A-8B9B-30C7420BC9EB}"/>
              </a:ext>
            </a:extLst>
          </p:cNvPr>
          <p:cNvSpPr txBox="1"/>
          <p:nvPr/>
        </p:nvSpPr>
        <p:spPr>
          <a:xfrm>
            <a:off x="1840800" y="3372842"/>
            <a:ext cx="4255200" cy="1191816"/>
          </a:xfrm>
          <a:prstGeom prst="roundRect">
            <a:avLst/>
          </a:prstGeom>
          <a:solidFill>
            <a:schemeClr val="tx2"/>
          </a:solidFill>
        </p:spPr>
        <p:txBody>
          <a:bodyPr wrap="square">
            <a:spAutoFit/>
          </a:bodyPr>
          <a:lstStyle/>
          <a:p>
            <a:pPr algn="ctr"/>
            <a:endParaRPr lang="en-US" sz="1600" dirty="0">
              <a:solidFill>
                <a:schemeClr val="bg1"/>
              </a:solidFill>
            </a:endParaRPr>
          </a:p>
          <a:p>
            <a:pPr algn="ctr"/>
            <a:r>
              <a:rPr lang="en-US" sz="1600" dirty="0">
                <a:solidFill>
                  <a:schemeClr val="bg1"/>
                </a:solidFill>
              </a:rPr>
              <a:t>The nearest kindergarten is at the motorway exit/by the workplace</a:t>
            </a:r>
          </a:p>
          <a:p>
            <a:pPr algn="ctr"/>
            <a:endParaRPr lang="en-US" sz="1600" dirty="0">
              <a:solidFill>
                <a:schemeClr val="bg1"/>
              </a:solidFill>
            </a:endParaRPr>
          </a:p>
        </p:txBody>
      </p:sp>
      <p:sp>
        <p:nvSpPr>
          <p:cNvPr id="59" name="Textfeld 58">
            <a:extLst>
              <a:ext uri="{FF2B5EF4-FFF2-40B4-BE49-F238E27FC236}">
                <a16:creationId xmlns:a16="http://schemas.microsoft.com/office/drawing/2014/main" id="{DF194664-C544-4DC2-858D-7A7B6E31E216}"/>
              </a:ext>
            </a:extLst>
          </p:cNvPr>
          <p:cNvSpPr txBox="1"/>
          <p:nvPr/>
        </p:nvSpPr>
        <p:spPr>
          <a:xfrm>
            <a:off x="6271985" y="3379478"/>
            <a:ext cx="4254349" cy="1191816"/>
          </a:xfrm>
          <a:prstGeom prst="roundRect">
            <a:avLst/>
          </a:prstGeom>
          <a:solidFill>
            <a:schemeClr val="tx2"/>
          </a:solidFill>
        </p:spPr>
        <p:txBody>
          <a:bodyPr wrap="square">
            <a:spAutoFit/>
          </a:bodyPr>
          <a:lstStyle/>
          <a:p>
            <a:pPr algn="ctr"/>
            <a:r>
              <a:rPr lang="en-US" sz="1600" dirty="0">
                <a:solidFill>
                  <a:schemeClr val="bg1"/>
                </a:solidFill>
              </a:rPr>
              <a:t>The most dangerous place is the exit directly in front of the kindergarten: </a:t>
            </a:r>
            <a:br>
              <a:rPr lang="en-US" sz="1600" dirty="0">
                <a:solidFill>
                  <a:schemeClr val="bg1"/>
                </a:solidFill>
              </a:rPr>
            </a:br>
            <a:r>
              <a:rPr lang="en-US" sz="1600" dirty="0">
                <a:solidFill>
                  <a:schemeClr val="bg1"/>
                </a:solidFill>
              </a:rPr>
              <a:t>There is always (!) absolute </a:t>
            </a:r>
            <a:br>
              <a:rPr lang="en-US" sz="1600" dirty="0">
                <a:solidFill>
                  <a:schemeClr val="bg1"/>
                </a:solidFill>
              </a:rPr>
            </a:br>
            <a:r>
              <a:rPr lang="en-US" sz="1600" dirty="0">
                <a:solidFill>
                  <a:schemeClr val="bg1"/>
                </a:solidFill>
              </a:rPr>
              <a:t>traffic chaos.</a:t>
            </a:r>
          </a:p>
        </p:txBody>
      </p:sp>
      <p:sp>
        <p:nvSpPr>
          <p:cNvPr id="69" name="Textfeld 68">
            <a:extLst>
              <a:ext uri="{FF2B5EF4-FFF2-40B4-BE49-F238E27FC236}">
                <a16:creationId xmlns:a16="http://schemas.microsoft.com/office/drawing/2014/main" id="{53B5E8B4-024E-4535-BBCC-5A29042969F2}"/>
              </a:ext>
            </a:extLst>
          </p:cNvPr>
          <p:cNvSpPr txBox="1"/>
          <p:nvPr/>
        </p:nvSpPr>
        <p:spPr>
          <a:xfrm>
            <a:off x="3008700" y="4913986"/>
            <a:ext cx="2898000" cy="919401"/>
          </a:xfrm>
          <a:prstGeom prst="roundRect">
            <a:avLst/>
          </a:prstGeom>
          <a:solidFill>
            <a:schemeClr val="tx2"/>
          </a:solidFill>
        </p:spPr>
        <p:txBody>
          <a:bodyPr wrap="square">
            <a:spAutoFit/>
          </a:bodyPr>
          <a:lstStyle/>
          <a:p>
            <a:pPr algn="ctr"/>
            <a:r>
              <a:rPr lang="en-US" sz="1600" dirty="0">
                <a:solidFill>
                  <a:schemeClr val="bg1"/>
                </a:solidFill>
              </a:rPr>
              <a:t>Very dangerous, </a:t>
            </a:r>
            <a:br>
              <a:rPr lang="en-US" sz="1600" dirty="0">
                <a:solidFill>
                  <a:schemeClr val="bg1"/>
                </a:solidFill>
              </a:rPr>
            </a:br>
            <a:r>
              <a:rPr lang="en-US" sz="1600" dirty="0">
                <a:solidFill>
                  <a:schemeClr val="bg1"/>
                </a:solidFill>
              </a:rPr>
              <a:t>you can't see children under 90 cm in the SUV.</a:t>
            </a:r>
          </a:p>
        </p:txBody>
      </p:sp>
      <p:sp>
        <p:nvSpPr>
          <p:cNvPr id="73" name="Textfeld 72">
            <a:extLst>
              <a:ext uri="{FF2B5EF4-FFF2-40B4-BE49-F238E27FC236}">
                <a16:creationId xmlns:a16="http://schemas.microsoft.com/office/drawing/2014/main" id="{29FB8200-E429-4D22-8AE4-B0FDC23FCF98}"/>
              </a:ext>
            </a:extLst>
          </p:cNvPr>
          <p:cNvSpPr txBox="1"/>
          <p:nvPr/>
        </p:nvSpPr>
        <p:spPr>
          <a:xfrm>
            <a:off x="6447225" y="4922599"/>
            <a:ext cx="2898000" cy="919401"/>
          </a:xfrm>
          <a:prstGeom prst="roundRect">
            <a:avLst/>
          </a:prstGeom>
          <a:solidFill>
            <a:schemeClr val="tx2"/>
          </a:solidFill>
        </p:spPr>
        <p:txBody>
          <a:bodyPr wrap="square">
            <a:spAutoFit/>
          </a:bodyPr>
          <a:lstStyle/>
          <a:p>
            <a:pPr algn="ctr"/>
            <a:r>
              <a:rPr lang="en-US" sz="1600" dirty="0">
                <a:solidFill>
                  <a:schemeClr val="bg1"/>
                </a:solidFill>
              </a:rPr>
              <a:t>You are only safe as long as you wear a </a:t>
            </a:r>
            <a:br>
              <a:rPr lang="en-US" sz="1600" dirty="0">
                <a:solidFill>
                  <a:schemeClr val="bg1"/>
                </a:solidFill>
              </a:rPr>
            </a:br>
            <a:r>
              <a:rPr lang="en-US" sz="1600" dirty="0">
                <a:solidFill>
                  <a:schemeClr val="bg1"/>
                </a:solidFill>
              </a:rPr>
              <a:t>seat belt.</a:t>
            </a:r>
          </a:p>
        </p:txBody>
      </p:sp>
    </p:spTree>
    <p:extLst>
      <p:ext uri="{BB962C8B-B14F-4D97-AF65-F5344CB8AC3E}">
        <p14:creationId xmlns:p14="http://schemas.microsoft.com/office/powerpoint/2010/main" val="3083095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Let's think about it.</a:t>
            </a:r>
          </a:p>
        </p:txBody>
      </p:sp>
      <p:sp>
        <p:nvSpPr>
          <p:cNvPr id="3" name="Inhaltsplatzhalter 2"/>
          <p:cNvSpPr>
            <a:spLocks noGrp="1"/>
          </p:cNvSpPr>
          <p:nvPr>
            <p:ph sz="quarter" idx="10"/>
          </p:nvPr>
        </p:nvSpPr>
        <p:spPr/>
        <p:txBody>
          <a:bodyPr/>
          <a:lstStyle/>
          <a:p>
            <a:r>
              <a:rPr lang="en-GB" b="1" dirty="0"/>
              <a:t>What do the children learn</a:t>
            </a:r>
            <a:r>
              <a:rPr lang="de-DE" b="1" dirty="0"/>
              <a:t>? </a:t>
            </a:r>
          </a:p>
          <a:p>
            <a:pPr marL="285750" indent="-285750">
              <a:buFont typeface="Arial" panose="020B0604020202020204" pitchFamily="34" charset="0"/>
              <a:buChar char="•"/>
            </a:pPr>
            <a:r>
              <a:rPr lang="en-GB" dirty="0"/>
              <a:t>By car to the kindergarten, that's normal.</a:t>
            </a:r>
          </a:p>
          <a:p>
            <a:pPr marL="285750" indent="-285750">
              <a:buFont typeface="Arial" panose="020B0604020202020204" pitchFamily="34" charset="0"/>
              <a:buChar char="•"/>
            </a:pPr>
            <a:r>
              <a:rPr lang="en-GB" dirty="0"/>
              <a:t>When/where/with whom to play? Who decides?</a:t>
            </a:r>
          </a:p>
          <a:p>
            <a:pPr marL="285750" indent="-285750">
              <a:buFont typeface="Arial" panose="020B0604020202020204" pitchFamily="34" charset="0"/>
              <a:buChar char="•"/>
            </a:pPr>
            <a:r>
              <a:rPr lang="en-GB" dirty="0"/>
              <a:t>How many metres walk a day? How long on Nintendo?</a:t>
            </a:r>
          </a:p>
          <a:p>
            <a:pPr marL="285750" indent="-285750">
              <a:buFont typeface="Arial" panose="020B0604020202020204" pitchFamily="34" charset="0"/>
              <a:buChar char="•"/>
            </a:pPr>
            <a:r>
              <a:rPr lang="en-GB" dirty="0"/>
              <a:t>How and where do we practise dealing with dangers?</a:t>
            </a:r>
            <a:br>
              <a:rPr lang="en-GB" dirty="0"/>
            </a:br>
            <a:endParaRPr lang="en-GB" dirty="0"/>
          </a:p>
          <a:p>
            <a:r>
              <a:rPr lang="en-GB" b="1" dirty="0"/>
              <a:t>What do the parents learn? </a:t>
            </a:r>
          </a:p>
          <a:p>
            <a:pPr marL="285750" indent="-285750">
              <a:buFont typeface="Arial" panose="020B0604020202020204" pitchFamily="34" charset="0"/>
              <a:buChar char="•"/>
            </a:pPr>
            <a:r>
              <a:rPr lang="en-GB" dirty="0"/>
              <a:t>"It is so dangerous in front of the school in the morning and at noon, we couldn't allow them to walk. We had to buy another car so we can drop them off and pick them up."</a:t>
            </a:r>
          </a:p>
          <a:p>
            <a:pPr marL="285750" indent="-285750">
              <a:buFont typeface="Arial" panose="020B0604020202020204" pitchFamily="34" charset="0"/>
              <a:buChar char="•"/>
            </a:pPr>
            <a:r>
              <a:rPr lang="en-GB" dirty="0"/>
              <a:t>Somehow this cannot be the solution ... </a:t>
            </a:r>
          </a:p>
          <a:p>
            <a:pPr marL="285750" indent="-285750">
              <a:buFont typeface="Arial" panose="020B0604020202020204" pitchFamily="34" charset="0"/>
              <a:buChar char="•"/>
            </a:pPr>
            <a:endParaRPr lang="en-GB" dirty="0"/>
          </a:p>
          <a:p>
            <a:pPr algn="ctr"/>
            <a:r>
              <a:rPr lang="en-GB" b="1" dirty="0"/>
              <a:t>What do we want?</a:t>
            </a:r>
            <a:endParaRPr lang="de-DE" b="1" dirty="0"/>
          </a:p>
        </p:txBody>
      </p:sp>
    </p:spTree>
    <p:extLst>
      <p:ext uri="{BB962C8B-B14F-4D97-AF65-F5344CB8AC3E}">
        <p14:creationId xmlns:p14="http://schemas.microsoft.com/office/powerpoint/2010/main" val="7214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Mobility = Transport?</a:t>
            </a:r>
          </a:p>
        </p:txBody>
      </p:sp>
      <p:sp>
        <p:nvSpPr>
          <p:cNvPr id="3" name="Inhaltsplatzhalter 2"/>
          <p:cNvSpPr>
            <a:spLocks noGrp="1"/>
          </p:cNvSpPr>
          <p:nvPr>
            <p:ph sz="quarter" idx="10"/>
          </p:nvPr>
        </p:nvSpPr>
        <p:spPr/>
        <p:txBody>
          <a:bodyPr/>
          <a:lstStyle/>
          <a:p>
            <a:r>
              <a:rPr lang="de-DE" b="1" dirty="0"/>
              <a:t>Mobility: </a:t>
            </a:r>
            <a:r>
              <a:rPr lang="de-DE" dirty="0"/>
              <a:t>	</a:t>
            </a:r>
            <a:r>
              <a:rPr lang="en-US" dirty="0"/>
              <a:t>Need, cause, purpose, task</a:t>
            </a:r>
          </a:p>
          <a:p>
            <a:r>
              <a:rPr lang="de-DE" dirty="0"/>
              <a:t>	 </a:t>
            </a:r>
          </a:p>
          <a:p>
            <a:r>
              <a:rPr lang="de-DE" b="1" dirty="0"/>
              <a:t>Transport: </a:t>
            </a:r>
            <a:r>
              <a:rPr lang="de-DE" dirty="0"/>
              <a:t>	</a:t>
            </a:r>
            <a:r>
              <a:rPr lang="en-GB" dirty="0"/>
              <a:t>Instrument for the realisation of mobility</a:t>
            </a:r>
            <a:r>
              <a:rPr lang="de-DE" dirty="0"/>
              <a:t> </a:t>
            </a:r>
          </a:p>
          <a:p>
            <a:endParaRPr lang="de-DE" dirty="0"/>
          </a:p>
          <a:p>
            <a:r>
              <a:rPr lang="en-GB" dirty="0"/>
              <a:t>And what do we want now? Make a wish!</a:t>
            </a:r>
          </a:p>
          <a:p>
            <a:endParaRPr lang="de-DE" dirty="0"/>
          </a:p>
          <a:p>
            <a:r>
              <a:rPr lang="de-DE" dirty="0"/>
              <a:t>	1.</a:t>
            </a:r>
            <a:r>
              <a:rPr lang="de-DE" b="1" dirty="0"/>
              <a:t> </a:t>
            </a:r>
            <a:r>
              <a:rPr lang="en-GB" dirty="0"/>
              <a:t>Ensuring needs for all: Mobility as a human right!</a:t>
            </a:r>
          </a:p>
          <a:p>
            <a:r>
              <a:rPr lang="de-DE" dirty="0"/>
              <a:t>	2. </a:t>
            </a:r>
            <a:r>
              <a:rPr lang="de-DE" dirty="0" err="1"/>
              <a:t>With</a:t>
            </a:r>
            <a:r>
              <a:rPr lang="en-GB" dirty="0"/>
              <a:t> little effort, money, noise and CO2: Little transport</a:t>
            </a:r>
            <a:r>
              <a:rPr lang="de-DE" dirty="0"/>
              <a:t>!</a:t>
            </a:r>
          </a:p>
        </p:txBody>
      </p:sp>
      <p:sp>
        <p:nvSpPr>
          <p:cNvPr id="5" name="Text Box 12"/>
          <p:cNvSpPr txBox="1">
            <a:spLocks noChangeArrowheads="1"/>
          </p:cNvSpPr>
          <p:nvPr/>
        </p:nvSpPr>
        <p:spPr bwMode="auto">
          <a:xfrm>
            <a:off x="2888021" y="5460628"/>
            <a:ext cx="6415958" cy="369332"/>
          </a:xfrm>
          <a:prstGeom prst="rect">
            <a:avLst/>
          </a:prstGeom>
          <a:solidFill>
            <a:srgbClr val="FFFF99"/>
          </a:solidFill>
          <a:ln w="31750">
            <a:solidFill>
              <a:schemeClr val="tx1"/>
            </a:solidFill>
            <a:miter lim="800000"/>
            <a:headEnd/>
            <a:tailEnd/>
          </a:ln>
        </p:spPr>
        <p:txBody>
          <a:bodyPr wrap="square">
            <a:spAutoFit/>
          </a:bodyPr>
          <a:lstStyle>
            <a:lvl1pPr>
              <a:spcBef>
                <a:spcPct val="20000"/>
              </a:spcBef>
              <a:defRPr sz="1600">
                <a:solidFill>
                  <a:srgbClr val="001D4B"/>
                </a:solidFill>
                <a:latin typeface="Verdana" panose="020B0604030504040204" pitchFamily="34" charset="0"/>
              </a:defRPr>
            </a:lvl1pPr>
            <a:lvl2pPr marL="742950" indent="-285750">
              <a:spcBef>
                <a:spcPct val="20000"/>
              </a:spcBef>
              <a:defRPr sz="1600">
                <a:solidFill>
                  <a:srgbClr val="001D4B"/>
                </a:solidFill>
                <a:latin typeface="Verdana" panose="020B0604030504040204" pitchFamily="34" charset="0"/>
              </a:defRPr>
            </a:lvl2pPr>
            <a:lvl3pPr marL="1143000" indent="-228600">
              <a:spcBef>
                <a:spcPct val="20000"/>
              </a:spcBef>
              <a:defRPr sz="1600">
                <a:solidFill>
                  <a:srgbClr val="001D4B"/>
                </a:solidFill>
                <a:latin typeface="Verdana" panose="020B0604030504040204" pitchFamily="34" charset="0"/>
              </a:defRPr>
            </a:lvl3pPr>
            <a:lvl4pPr marL="1600200" indent="-228600">
              <a:spcBef>
                <a:spcPct val="20000"/>
              </a:spcBef>
              <a:defRPr sz="1600">
                <a:solidFill>
                  <a:srgbClr val="001D4B"/>
                </a:solidFill>
                <a:latin typeface="Verdana" panose="020B0604030504040204" pitchFamily="34" charset="0"/>
              </a:defRPr>
            </a:lvl4pPr>
            <a:lvl5pPr marL="2057400" indent="-228600">
              <a:spcBef>
                <a:spcPct val="20000"/>
              </a:spcBef>
              <a:defRPr sz="1600">
                <a:solidFill>
                  <a:srgbClr val="001D4B"/>
                </a:solidFill>
                <a:latin typeface="Verdana" panose="020B0604030504040204" pitchFamily="34" charset="0"/>
              </a:defRPr>
            </a:lvl5pPr>
            <a:lvl6pPr marL="2514600" indent="-228600" eaLnBrk="0" fontAlgn="base" hangingPunct="0">
              <a:spcBef>
                <a:spcPct val="20000"/>
              </a:spcBef>
              <a:spcAft>
                <a:spcPct val="0"/>
              </a:spcAft>
              <a:defRPr sz="1600">
                <a:solidFill>
                  <a:srgbClr val="001D4B"/>
                </a:solidFill>
                <a:latin typeface="Verdana" panose="020B0604030504040204" pitchFamily="34" charset="0"/>
              </a:defRPr>
            </a:lvl6pPr>
            <a:lvl7pPr marL="2971800" indent="-228600" eaLnBrk="0" fontAlgn="base" hangingPunct="0">
              <a:spcBef>
                <a:spcPct val="20000"/>
              </a:spcBef>
              <a:spcAft>
                <a:spcPct val="0"/>
              </a:spcAft>
              <a:defRPr sz="1600">
                <a:solidFill>
                  <a:srgbClr val="001D4B"/>
                </a:solidFill>
                <a:latin typeface="Verdana" panose="020B0604030504040204" pitchFamily="34" charset="0"/>
              </a:defRPr>
            </a:lvl7pPr>
            <a:lvl8pPr marL="3429000" indent="-228600" eaLnBrk="0" fontAlgn="base" hangingPunct="0">
              <a:spcBef>
                <a:spcPct val="20000"/>
              </a:spcBef>
              <a:spcAft>
                <a:spcPct val="0"/>
              </a:spcAft>
              <a:defRPr sz="1600">
                <a:solidFill>
                  <a:srgbClr val="001D4B"/>
                </a:solidFill>
                <a:latin typeface="Verdana" panose="020B0604030504040204" pitchFamily="34" charset="0"/>
              </a:defRPr>
            </a:lvl8pPr>
            <a:lvl9pPr marL="3886200" indent="-228600" eaLnBrk="0" fontAlgn="base" hangingPunct="0">
              <a:spcBef>
                <a:spcPct val="20000"/>
              </a:spcBef>
              <a:spcAft>
                <a:spcPct val="0"/>
              </a:spcAft>
              <a:defRPr sz="1600">
                <a:solidFill>
                  <a:srgbClr val="001D4B"/>
                </a:solidFill>
                <a:latin typeface="Verdana" panose="020B0604030504040204" pitchFamily="34" charset="0"/>
              </a:defRPr>
            </a:lvl9pPr>
          </a:lstStyle>
          <a:p>
            <a:pPr algn="ctr" eaLnBrk="1" hangingPunct="1">
              <a:spcBef>
                <a:spcPct val="0"/>
              </a:spcBef>
            </a:pPr>
            <a:r>
              <a:rPr lang="en-GB" altLang="de-DE" sz="1800" b="1" dirty="0">
                <a:solidFill>
                  <a:srgbClr val="0B2A51"/>
                </a:solidFill>
                <a:latin typeface="+mn-lt"/>
              </a:rPr>
              <a:t>Need-based mobility with less transport</a:t>
            </a:r>
            <a:endParaRPr lang="de-DE" altLang="de-DE" sz="1800" b="1" dirty="0">
              <a:solidFill>
                <a:srgbClr val="0B2A51"/>
              </a:solidFill>
              <a:latin typeface="+mn-lt"/>
            </a:endParaRPr>
          </a:p>
        </p:txBody>
      </p:sp>
    </p:spTree>
    <p:custDataLst>
      <p:tags r:id="rId1"/>
    </p:custDataLst>
    <p:extLst>
      <p:ext uri="{BB962C8B-B14F-4D97-AF65-F5344CB8AC3E}">
        <p14:creationId xmlns:p14="http://schemas.microsoft.com/office/powerpoint/2010/main" val="4028265825"/>
      </p:ext>
    </p:extLst>
  </p:cSld>
  <p:clrMapOvr>
    <a:masterClrMapping/>
  </p:clrMapOvr>
  <mc:AlternateContent xmlns:mc="http://schemas.openxmlformats.org/markup-compatibility/2006" xmlns:p14="http://schemas.microsoft.com/office/powerpoint/2010/main">
    <mc:Choice Requires="p14">
      <p:transition spd="slow" p14:dur="2000" advTm="39845"/>
    </mc:Choice>
    <mc:Fallback xmlns="">
      <p:transition spd="slow" advTm="3984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Mobility</a:t>
            </a:r>
            <a:endParaRPr lang="en-GB"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137" y="3724999"/>
            <a:ext cx="2802765" cy="2133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8" y="1494583"/>
            <a:ext cx="2684198" cy="2019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150" y="1480971"/>
            <a:ext cx="2760892" cy="207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rafik 6"/>
          <p:cNvPicPr>
            <a:picLocks noChangeAspect="1"/>
          </p:cNvPicPr>
          <p:nvPr/>
        </p:nvPicPr>
        <p:blipFill rotWithShape="1">
          <a:blip r:embed="rId5">
            <a:extLst>
              <a:ext uri="{28A0092B-C50C-407E-A947-70E740481C1C}">
                <a14:useLocalDpi xmlns:a14="http://schemas.microsoft.com/office/drawing/2010/main" val="0"/>
              </a:ext>
            </a:extLst>
          </a:blip>
          <a:srcRect l="11304" b="5882"/>
          <a:stretch/>
        </p:blipFill>
        <p:spPr>
          <a:xfrm>
            <a:off x="2417266" y="3723283"/>
            <a:ext cx="2813776" cy="2111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860" y="2591106"/>
            <a:ext cx="2802765" cy="2133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feld 9">
            <a:extLst>
              <a:ext uri="{FF2B5EF4-FFF2-40B4-BE49-F238E27FC236}">
                <a16:creationId xmlns:a16="http://schemas.microsoft.com/office/drawing/2014/main" id="{03764643-5768-442D-A810-7F5A5B0A7B88}"/>
              </a:ext>
            </a:extLst>
          </p:cNvPr>
          <p:cNvSpPr txBox="1"/>
          <p:nvPr/>
        </p:nvSpPr>
        <p:spPr>
          <a:xfrm>
            <a:off x="5231042" y="2408829"/>
            <a:ext cx="2089095" cy="215444"/>
          </a:xfrm>
          <a:prstGeom prst="rect">
            <a:avLst/>
          </a:prstGeom>
          <a:noFill/>
        </p:spPr>
        <p:txBody>
          <a:bodyPr wrap="square" rtlCol="0">
            <a:spAutoFit/>
          </a:bodyPr>
          <a:lstStyle/>
          <a:p>
            <a:pPr algn="ctr"/>
            <a:r>
              <a:rPr lang="de-DE" sz="800" dirty="0"/>
              <a:t>Source: </a:t>
            </a:r>
            <a:r>
              <a:rPr lang="de-DE" altLang="de-DE" sz="800" dirty="0"/>
              <a:t>Eltis.org</a:t>
            </a:r>
            <a:endParaRPr lang="de-DE" sz="800" dirty="0"/>
          </a:p>
        </p:txBody>
      </p:sp>
    </p:spTree>
    <p:extLst>
      <p:ext uri="{BB962C8B-B14F-4D97-AF65-F5344CB8AC3E}">
        <p14:creationId xmlns:p14="http://schemas.microsoft.com/office/powerpoint/2010/main" val="151301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D746A46-0453-4450-80DC-CD6ABD05FD5D}"/>
              </a:ext>
            </a:extLst>
          </p:cNvPr>
          <p:cNvPicPr>
            <a:picLocks noChangeAspect="1"/>
          </p:cNvPicPr>
          <p:nvPr/>
        </p:nvPicPr>
        <p:blipFill>
          <a:blip r:embed="rId2">
            <a:lum bright="70000" contrast="-70000"/>
          </a:blip>
          <a:stretch>
            <a:fillRect/>
          </a:stretch>
        </p:blipFill>
        <p:spPr>
          <a:xfrm>
            <a:off x="2143484" y="3045836"/>
            <a:ext cx="7905031" cy="2783463"/>
          </a:xfrm>
          <a:prstGeom prst="rect">
            <a:avLst/>
          </a:prstGeom>
        </p:spPr>
      </p:pic>
      <p:sp>
        <p:nvSpPr>
          <p:cNvPr id="2" name="Titel 1"/>
          <p:cNvSpPr>
            <a:spLocks noGrp="1"/>
          </p:cNvSpPr>
          <p:nvPr>
            <p:ph type="title"/>
          </p:nvPr>
        </p:nvSpPr>
        <p:spPr/>
        <p:txBody>
          <a:bodyPr/>
          <a:lstStyle/>
          <a:p>
            <a:r>
              <a:rPr lang="de-DE" dirty="0"/>
              <a:t>Chair of Transport Ecology</a:t>
            </a:r>
          </a:p>
        </p:txBody>
      </p:sp>
      <p:sp>
        <p:nvSpPr>
          <p:cNvPr id="3" name="Inhaltsplatzhalter 2"/>
          <p:cNvSpPr>
            <a:spLocks noGrp="1"/>
          </p:cNvSpPr>
          <p:nvPr>
            <p:ph sz="quarter" idx="10"/>
          </p:nvPr>
        </p:nvSpPr>
        <p:spPr/>
        <p:txBody>
          <a:bodyPr/>
          <a:lstStyle/>
          <a:p>
            <a:pPr marL="285750" indent="-285750">
              <a:buFont typeface="Arial" panose="020B0604020202020204" pitchFamily="34" charset="0"/>
              <a:buChar char="•"/>
            </a:pPr>
            <a:r>
              <a:rPr lang="en-GB" altLang="de-DE" b="1" dirty="0"/>
              <a:t>Goal:</a:t>
            </a:r>
            <a:r>
              <a:rPr lang="en-GB" altLang="de-DE" dirty="0"/>
              <a:t> "Reduce the environmental impact of transport" and of course also the reduction of child accidents.”</a:t>
            </a:r>
          </a:p>
          <a:p>
            <a:pPr marL="285750" indent="-285750">
              <a:buFont typeface="Arial" panose="020B0604020202020204" pitchFamily="34" charset="0"/>
              <a:buChar char="•"/>
            </a:pPr>
            <a:r>
              <a:rPr lang="en-GB" altLang="de-DE" b="1" dirty="0"/>
              <a:t>How?</a:t>
            </a:r>
            <a:r>
              <a:rPr lang="en-GB" altLang="de-DE" dirty="0"/>
              <a:t> </a:t>
            </a:r>
          </a:p>
          <a:p>
            <a:pPr marL="285750" indent="-285750">
              <a:buFont typeface="Arial" panose="020B0604020202020204" pitchFamily="34" charset="0"/>
              <a:buChar char="•"/>
            </a:pPr>
            <a:r>
              <a:rPr lang="en-GB" altLang="de-DE" dirty="0"/>
              <a:t>Best to wall everyone up at home!? </a:t>
            </a:r>
          </a:p>
          <a:p>
            <a:pPr marL="285750" indent="-285750">
              <a:buFont typeface="Arial" panose="020B0604020202020204" pitchFamily="34" charset="0"/>
              <a:buChar char="•"/>
            </a:pPr>
            <a:r>
              <a:rPr lang="en-GB" altLang="de-DE" dirty="0"/>
              <a:t>Well, get everyone to their destination, but somehow differently ... </a:t>
            </a:r>
            <a:r>
              <a:rPr lang="en-GB" altLang="de-DE" b="1" dirty="0"/>
              <a:t>better!</a:t>
            </a:r>
          </a:p>
          <a:p>
            <a:pPr marL="285750" indent="-285750">
              <a:buFont typeface="Arial" panose="020B0604020202020204" pitchFamily="34" charset="0"/>
              <a:buChar char="•"/>
            </a:pPr>
            <a:r>
              <a:rPr lang="en-GB" altLang="de-DE" b="1" dirty="0"/>
              <a:t>It can be done! </a:t>
            </a:r>
            <a:r>
              <a:rPr lang="en-GB" altLang="de-DE" dirty="0"/>
              <a:t>With a little effort and patience! And it's a lot of fun! </a:t>
            </a:r>
          </a:p>
          <a:p>
            <a:pPr marL="285750" indent="-285750">
              <a:buFont typeface="Arial" panose="020B0604020202020204" pitchFamily="34" charset="0"/>
              <a:buChar char="•"/>
            </a:pPr>
            <a:r>
              <a:rPr lang="en-GB" altLang="de-DE" dirty="0"/>
              <a:t>That's what I want to show you today!</a:t>
            </a:r>
          </a:p>
        </p:txBody>
      </p:sp>
    </p:spTree>
    <p:extLst>
      <p:ext uri="{BB962C8B-B14F-4D97-AF65-F5344CB8AC3E}">
        <p14:creationId xmlns:p14="http://schemas.microsoft.com/office/powerpoint/2010/main" val="37230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9"/>
                                          </p:stCondLst>
                                        </p:cTn>
                                        <p:tgtEl>
                                          <p:spTgt spid="3">
                                            <p:txEl>
                                              <p:pRg st="2" end="2"/>
                                            </p:txEl>
                                          </p:spTgt>
                                        </p:tgtEl>
                                        <p:attrNameLst>
                                          <p:attrName>style.visibility</p:attrName>
                                        </p:attrNameLst>
                                      </p:cBhvr>
                                      <p:to>
                                        <p:strVal val="visible"/>
                                      </p:to>
                                    </p:set>
                                  </p:childTnLst>
                                </p:cTn>
                              </p:par>
                            </p:childTnLst>
                          </p:cTn>
                        </p:par>
                        <p:par>
                          <p:cTn id="10" fill="hold">
                            <p:stCondLst>
                              <p:cond delay="1010"/>
                            </p:stCondLst>
                            <p:childTnLst>
                              <p:par>
                                <p:cTn id="11" presetID="1"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2010"/>
                            </p:stCondLst>
                            <p:childTnLst>
                              <p:par>
                                <p:cTn id="14" presetID="1" presetClass="entr" presetSubtype="0" fill="hold" nodeType="afterEffect">
                                  <p:stCondLst>
                                    <p:cond delay="1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3010"/>
                            </p:stCondLst>
                            <p:childTnLst>
                              <p:par>
                                <p:cTn id="17" presetID="1" presetClass="entr" presetSubtype="0" fill="hold" nodeType="afterEffect">
                                  <p:stCondLst>
                                    <p:cond delay="1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Transport</a:t>
            </a:r>
            <a:endParaRPr lang="en-GB"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04" y="1484551"/>
            <a:ext cx="3270771" cy="2474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469" y="1484550"/>
            <a:ext cx="3270771" cy="2474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584" y="3030750"/>
            <a:ext cx="3270771" cy="2490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feld 7">
            <a:extLst>
              <a:ext uri="{FF2B5EF4-FFF2-40B4-BE49-F238E27FC236}">
                <a16:creationId xmlns:a16="http://schemas.microsoft.com/office/drawing/2014/main" id="{647D471D-1BFF-4AB4-91F3-641015190B6B}"/>
              </a:ext>
            </a:extLst>
          </p:cNvPr>
          <p:cNvSpPr txBox="1"/>
          <p:nvPr/>
        </p:nvSpPr>
        <p:spPr>
          <a:xfrm>
            <a:off x="5120507" y="2815306"/>
            <a:ext cx="2089095" cy="215444"/>
          </a:xfrm>
          <a:prstGeom prst="rect">
            <a:avLst/>
          </a:prstGeom>
          <a:noFill/>
        </p:spPr>
        <p:txBody>
          <a:bodyPr wrap="square" rtlCol="0">
            <a:spAutoFit/>
          </a:bodyPr>
          <a:lstStyle/>
          <a:p>
            <a:pPr algn="ctr"/>
            <a:r>
              <a:rPr lang="de-DE" sz="800" dirty="0"/>
              <a:t>Source: </a:t>
            </a:r>
            <a:r>
              <a:rPr lang="de-DE" altLang="de-DE" sz="800" dirty="0"/>
              <a:t>Eltis.org</a:t>
            </a:r>
            <a:endParaRPr lang="de-DE" sz="800" dirty="0"/>
          </a:p>
        </p:txBody>
      </p:sp>
    </p:spTree>
    <p:extLst>
      <p:ext uri="{BB962C8B-B14F-4D97-AF65-F5344CB8AC3E}">
        <p14:creationId xmlns:p14="http://schemas.microsoft.com/office/powerpoint/2010/main" val="423187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Traffic safety in Germany</a:t>
            </a:r>
          </a:p>
        </p:txBody>
      </p:sp>
      <p:sp>
        <p:nvSpPr>
          <p:cNvPr id="4" name="Inhaltsplatzhalter 3"/>
          <p:cNvSpPr>
            <a:spLocks noGrp="1"/>
          </p:cNvSpPr>
          <p:nvPr>
            <p:ph sz="quarter" idx="4294967295"/>
          </p:nvPr>
        </p:nvSpPr>
        <p:spPr>
          <a:xfrm>
            <a:off x="3378200" y="1481138"/>
            <a:ext cx="6052403" cy="334014"/>
          </a:xfrm>
          <a:prstGeom prst="rect">
            <a:avLst/>
          </a:prstGeom>
        </p:spPr>
        <p:txBody>
          <a:bodyPr anchor="ctr"/>
          <a:lstStyle/>
          <a:p>
            <a:pPr algn="ctr">
              <a:spcBef>
                <a:spcPts val="1200"/>
              </a:spcBef>
            </a:pPr>
            <a:r>
              <a:rPr lang="en-GB" altLang="de-DE" sz="1400" b="1" dirty="0"/>
              <a:t>Children under the age of 15 involved in road traffic accidents</a:t>
            </a:r>
            <a:endParaRPr lang="de-DE" altLang="de-DE" sz="1400" b="1" dirty="0"/>
          </a:p>
        </p:txBody>
      </p:sp>
      <p:graphicFrame>
        <p:nvGraphicFramePr>
          <p:cNvPr id="5" name="Diagramm 4"/>
          <p:cNvGraphicFramePr>
            <a:graphicFrameLocks/>
          </p:cNvGraphicFramePr>
          <p:nvPr>
            <p:extLst>
              <p:ext uri="{D42A27DB-BD31-4B8C-83A1-F6EECF244321}">
                <p14:modId xmlns:p14="http://schemas.microsoft.com/office/powerpoint/2010/main" val="293580658"/>
              </p:ext>
            </p:extLst>
          </p:nvPr>
        </p:nvGraphicFramePr>
        <p:xfrm>
          <a:off x="2556836" y="1651378"/>
          <a:ext cx="7078327" cy="419062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a:extLst>
              <a:ext uri="{FF2B5EF4-FFF2-40B4-BE49-F238E27FC236}">
                <a16:creationId xmlns:a16="http://schemas.microsoft.com/office/drawing/2014/main" id="{EB67D9D2-9A5A-4008-A118-20C89FA9B11D}"/>
              </a:ext>
            </a:extLst>
          </p:cNvPr>
          <p:cNvSpPr txBox="1"/>
          <p:nvPr/>
        </p:nvSpPr>
        <p:spPr>
          <a:xfrm>
            <a:off x="6549138" y="5928873"/>
            <a:ext cx="4991997" cy="230832"/>
          </a:xfrm>
          <a:prstGeom prst="rect">
            <a:avLst/>
          </a:prstGeom>
          <a:noFill/>
        </p:spPr>
        <p:txBody>
          <a:bodyPr wrap="square" rtlCol="0">
            <a:spAutoFit/>
          </a:bodyPr>
          <a:lstStyle/>
          <a:p>
            <a:pPr algn="r"/>
            <a:r>
              <a:rPr lang="de-DE" sz="900" dirty="0"/>
              <a:t>Source: </a:t>
            </a:r>
            <a:r>
              <a:rPr lang="en-GB" altLang="de-DE" sz="900" dirty="0" err="1"/>
              <a:t>destatis</a:t>
            </a:r>
            <a:endParaRPr lang="de-DE" sz="900" dirty="0"/>
          </a:p>
        </p:txBody>
      </p:sp>
    </p:spTree>
    <p:extLst>
      <p:ext uri="{BB962C8B-B14F-4D97-AF65-F5344CB8AC3E}">
        <p14:creationId xmlns:p14="http://schemas.microsoft.com/office/powerpoint/2010/main" val="802470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Traffic safety in Germany</a:t>
            </a:r>
          </a:p>
        </p:txBody>
      </p:sp>
      <p:sp>
        <p:nvSpPr>
          <p:cNvPr id="4" name="Inhaltsplatzhalter 3"/>
          <p:cNvSpPr>
            <a:spLocks noGrp="1"/>
          </p:cNvSpPr>
          <p:nvPr>
            <p:ph sz="quarter" idx="4294967295"/>
          </p:nvPr>
        </p:nvSpPr>
        <p:spPr>
          <a:xfrm>
            <a:off x="3378200" y="1481138"/>
            <a:ext cx="6052403" cy="334014"/>
          </a:xfrm>
          <a:prstGeom prst="rect">
            <a:avLst/>
          </a:prstGeom>
        </p:spPr>
        <p:txBody>
          <a:bodyPr anchor="ctr"/>
          <a:lstStyle/>
          <a:p>
            <a:pPr algn="ctr">
              <a:spcBef>
                <a:spcPts val="1200"/>
              </a:spcBef>
            </a:pPr>
            <a:r>
              <a:rPr lang="en-US" altLang="de-DE" sz="1400" b="1" dirty="0"/>
              <a:t>Children under 15 killed in road accidents </a:t>
            </a:r>
            <a:endParaRPr lang="de-DE" altLang="de-DE" sz="1400" b="1" dirty="0"/>
          </a:p>
        </p:txBody>
      </p:sp>
      <p:sp>
        <p:nvSpPr>
          <p:cNvPr id="6" name="Textfeld 5">
            <a:extLst>
              <a:ext uri="{FF2B5EF4-FFF2-40B4-BE49-F238E27FC236}">
                <a16:creationId xmlns:a16="http://schemas.microsoft.com/office/drawing/2014/main" id="{EB67D9D2-9A5A-4008-A118-20C89FA9B11D}"/>
              </a:ext>
            </a:extLst>
          </p:cNvPr>
          <p:cNvSpPr txBox="1"/>
          <p:nvPr/>
        </p:nvSpPr>
        <p:spPr>
          <a:xfrm>
            <a:off x="6549138" y="5928873"/>
            <a:ext cx="4991997" cy="230832"/>
          </a:xfrm>
          <a:prstGeom prst="rect">
            <a:avLst/>
          </a:prstGeom>
          <a:noFill/>
        </p:spPr>
        <p:txBody>
          <a:bodyPr wrap="square" rtlCol="0">
            <a:spAutoFit/>
          </a:bodyPr>
          <a:lstStyle/>
          <a:p>
            <a:pPr algn="r"/>
            <a:r>
              <a:rPr lang="de-DE" sz="900" dirty="0"/>
              <a:t>Source: </a:t>
            </a:r>
            <a:r>
              <a:rPr lang="en-GB" altLang="de-DE" sz="900" dirty="0" err="1"/>
              <a:t>destatis</a:t>
            </a:r>
            <a:endParaRPr lang="de-DE" sz="900" dirty="0"/>
          </a:p>
        </p:txBody>
      </p:sp>
      <p:graphicFrame>
        <p:nvGraphicFramePr>
          <p:cNvPr id="8" name="Diagramm 7">
            <a:extLst>
              <a:ext uri="{FF2B5EF4-FFF2-40B4-BE49-F238E27FC236}">
                <a16:creationId xmlns:a16="http://schemas.microsoft.com/office/drawing/2014/main" id="{A71228A3-E129-41AF-8A57-B5AB14E2BC1E}"/>
              </a:ext>
            </a:extLst>
          </p:cNvPr>
          <p:cNvGraphicFramePr>
            <a:graphicFrameLocks/>
          </p:cNvGraphicFramePr>
          <p:nvPr>
            <p:extLst>
              <p:ext uri="{D42A27DB-BD31-4B8C-83A1-F6EECF244321}">
                <p14:modId xmlns:p14="http://schemas.microsoft.com/office/powerpoint/2010/main" val="3171280935"/>
              </p:ext>
            </p:extLst>
          </p:nvPr>
        </p:nvGraphicFramePr>
        <p:xfrm>
          <a:off x="2811901" y="1648145"/>
          <a:ext cx="6823262" cy="41906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7661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CC3EF5FB-F4C6-4218-8761-0D45A04A1334}"/>
              </a:ext>
            </a:extLst>
          </p:cNvPr>
          <p:cNvGraphicFramePr>
            <a:graphicFrameLocks/>
          </p:cNvGraphicFramePr>
          <p:nvPr>
            <p:extLst>
              <p:ext uri="{D42A27DB-BD31-4B8C-83A1-F6EECF244321}">
                <p14:modId xmlns:p14="http://schemas.microsoft.com/office/powerpoint/2010/main" val="3116419050"/>
              </p:ext>
            </p:extLst>
          </p:nvPr>
        </p:nvGraphicFramePr>
        <p:xfrm>
          <a:off x="2556837" y="1648144"/>
          <a:ext cx="7001231" cy="419385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en-US" dirty="0"/>
              <a:t>Traffic safety in Germany</a:t>
            </a:r>
          </a:p>
        </p:txBody>
      </p:sp>
      <p:sp>
        <p:nvSpPr>
          <p:cNvPr id="4" name="Inhaltsplatzhalter 3"/>
          <p:cNvSpPr>
            <a:spLocks noGrp="1"/>
          </p:cNvSpPr>
          <p:nvPr>
            <p:ph sz="quarter" idx="4294967295"/>
          </p:nvPr>
        </p:nvSpPr>
        <p:spPr>
          <a:xfrm>
            <a:off x="3378200" y="1481138"/>
            <a:ext cx="6052403" cy="334014"/>
          </a:xfrm>
          <a:prstGeom prst="rect">
            <a:avLst/>
          </a:prstGeom>
        </p:spPr>
        <p:txBody>
          <a:bodyPr anchor="ctr"/>
          <a:lstStyle/>
          <a:p>
            <a:pPr algn="ctr">
              <a:spcBef>
                <a:spcPts val="1200"/>
              </a:spcBef>
            </a:pPr>
            <a:r>
              <a:rPr lang="en-US" altLang="de-DE" sz="1400" b="1" dirty="0"/>
              <a:t>Children under the age of 15 involved in road traffic accidents, </a:t>
            </a:r>
            <a:br>
              <a:rPr lang="en-US" altLang="de-DE" sz="1400" b="1" dirty="0"/>
            </a:br>
            <a:r>
              <a:rPr lang="en-US" altLang="de-DE" sz="1400" b="1" dirty="0"/>
              <a:t>by type of traffic involvement </a:t>
            </a:r>
            <a:endParaRPr lang="de-DE" altLang="de-DE" sz="1400" b="1" dirty="0"/>
          </a:p>
        </p:txBody>
      </p:sp>
      <p:sp>
        <p:nvSpPr>
          <p:cNvPr id="6" name="Textfeld 5">
            <a:extLst>
              <a:ext uri="{FF2B5EF4-FFF2-40B4-BE49-F238E27FC236}">
                <a16:creationId xmlns:a16="http://schemas.microsoft.com/office/drawing/2014/main" id="{EB67D9D2-9A5A-4008-A118-20C89FA9B11D}"/>
              </a:ext>
            </a:extLst>
          </p:cNvPr>
          <p:cNvSpPr txBox="1"/>
          <p:nvPr/>
        </p:nvSpPr>
        <p:spPr>
          <a:xfrm>
            <a:off x="6549138" y="5928873"/>
            <a:ext cx="4991997" cy="230832"/>
          </a:xfrm>
          <a:prstGeom prst="rect">
            <a:avLst/>
          </a:prstGeom>
          <a:noFill/>
        </p:spPr>
        <p:txBody>
          <a:bodyPr wrap="square" rtlCol="0">
            <a:spAutoFit/>
          </a:bodyPr>
          <a:lstStyle/>
          <a:p>
            <a:pPr algn="r"/>
            <a:r>
              <a:rPr lang="de-DE" sz="900" dirty="0"/>
              <a:t>Source: </a:t>
            </a:r>
            <a:r>
              <a:rPr lang="en-GB" altLang="de-DE" sz="900" dirty="0" err="1"/>
              <a:t>destatis</a:t>
            </a:r>
            <a:endParaRPr lang="de-DE" sz="900" dirty="0"/>
          </a:p>
        </p:txBody>
      </p:sp>
      <p:sp>
        <p:nvSpPr>
          <p:cNvPr id="3" name="Textfeld 2">
            <a:extLst>
              <a:ext uri="{FF2B5EF4-FFF2-40B4-BE49-F238E27FC236}">
                <a16:creationId xmlns:a16="http://schemas.microsoft.com/office/drawing/2014/main" id="{F0F67AC5-4B0C-42E2-9857-8E982DBC65B7}"/>
              </a:ext>
            </a:extLst>
          </p:cNvPr>
          <p:cNvSpPr txBox="1"/>
          <p:nvPr/>
        </p:nvSpPr>
        <p:spPr>
          <a:xfrm>
            <a:off x="3646697" y="5451894"/>
            <a:ext cx="626853" cy="341632"/>
          </a:xfrm>
          <a:prstGeom prst="rect">
            <a:avLst/>
          </a:prstGeom>
          <a:solidFill>
            <a:schemeClr val="bg1"/>
          </a:solidFill>
        </p:spPr>
        <p:txBody>
          <a:bodyPr wrap="square" rtlCol="0">
            <a:spAutoFit/>
          </a:bodyPr>
          <a:lstStyle/>
          <a:p>
            <a:pPr algn="ctr"/>
            <a:r>
              <a:rPr lang="de-DE" dirty="0"/>
              <a:t>Car</a:t>
            </a:r>
          </a:p>
        </p:txBody>
      </p:sp>
      <p:sp>
        <p:nvSpPr>
          <p:cNvPr id="8" name="Textfeld 7">
            <a:extLst>
              <a:ext uri="{FF2B5EF4-FFF2-40B4-BE49-F238E27FC236}">
                <a16:creationId xmlns:a16="http://schemas.microsoft.com/office/drawing/2014/main" id="{A51DA6CD-F9D2-4A02-AD48-6E6BA1CCB785}"/>
              </a:ext>
            </a:extLst>
          </p:cNvPr>
          <p:cNvSpPr txBox="1"/>
          <p:nvPr/>
        </p:nvSpPr>
        <p:spPr>
          <a:xfrm>
            <a:off x="4800328" y="5448609"/>
            <a:ext cx="749843" cy="341632"/>
          </a:xfrm>
          <a:prstGeom prst="rect">
            <a:avLst/>
          </a:prstGeom>
          <a:solidFill>
            <a:schemeClr val="bg1"/>
          </a:solidFill>
        </p:spPr>
        <p:txBody>
          <a:bodyPr wrap="square" rtlCol="0">
            <a:spAutoFit/>
          </a:bodyPr>
          <a:lstStyle/>
          <a:p>
            <a:pPr algn="ctr"/>
            <a:r>
              <a:rPr lang="de-DE" dirty="0"/>
              <a:t>Bike</a:t>
            </a:r>
          </a:p>
        </p:txBody>
      </p:sp>
      <p:sp>
        <p:nvSpPr>
          <p:cNvPr id="9" name="Textfeld 8">
            <a:extLst>
              <a:ext uri="{FF2B5EF4-FFF2-40B4-BE49-F238E27FC236}">
                <a16:creationId xmlns:a16="http://schemas.microsoft.com/office/drawing/2014/main" id="{40E76B52-648A-4950-B583-FBC627370EA0}"/>
              </a:ext>
            </a:extLst>
          </p:cNvPr>
          <p:cNvSpPr txBox="1"/>
          <p:nvPr/>
        </p:nvSpPr>
        <p:spPr>
          <a:xfrm>
            <a:off x="5772380" y="5448609"/>
            <a:ext cx="1264042" cy="341632"/>
          </a:xfrm>
          <a:prstGeom prst="rect">
            <a:avLst/>
          </a:prstGeom>
          <a:solidFill>
            <a:schemeClr val="bg1"/>
          </a:solidFill>
        </p:spPr>
        <p:txBody>
          <a:bodyPr wrap="square" rtlCol="0">
            <a:spAutoFit/>
          </a:bodyPr>
          <a:lstStyle/>
          <a:p>
            <a:pPr algn="ctr"/>
            <a:r>
              <a:rPr lang="en-US" dirty="0"/>
              <a:t>Pedestrian</a:t>
            </a:r>
          </a:p>
        </p:txBody>
      </p:sp>
      <p:sp>
        <p:nvSpPr>
          <p:cNvPr id="10" name="Textfeld 9">
            <a:extLst>
              <a:ext uri="{FF2B5EF4-FFF2-40B4-BE49-F238E27FC236}">
                <a16:creationId xmlns:a16="http://schemas.microsoft.com/office/drawing/2014/main" id="{ABAF8513-49F4-4FF9-B2CF-2E70054B4884}"/>
              </a:ext>
            </a:extLst>
          </p:cNvPr>
          <p:cNvSpPr txBox="1"/>
          <p:nvPr/>
        </p:nvSpPr>
        <p:spPr>
          <a:xfrm>
            <a:off x="7258631" y="5448609"/>
            <a:ext cx="749843" cy="341632"/>
          </a:xfrm>
          <a:prstGeom prst="rect">
            <a:avLst/>
          </a:prstGeom>
          <a:solidFill>
            <a:schemeClr val="bg1"/>
          </a:solidFill>
        </p:spPr>
        <p:txBody>
          <a:bodyPr wrap="square" rtlCol="0">
            <a:spAutoFit/>
          </a:bodyPr>
          <a:lstStyle/>
          <a:p>
            <a:pPr algn="ctr"/>
            <a:r>
              <a:rPr lang="de-DE" dirty="0"/>
              <a:t>Bus</a:t>
            </a:r>
          </a:p>
        </p:txBody>
      </p:sp>
      <p:sp>
        <p:nvSpPr>
          <p:cNvPr id="11" name="Textfeld 10">
            <a:extLst>
              <a:ext uri="{FF2B5EF4-FFF2-40B4-BE49-F238E27FC236}">
                <a16:creationId xmlns:a16="http://schemas.microsoft.com/office/drawing/2014/main" id="{4A0F6352-4604-47CE-8D2F-CAB346A52539}"/>
              </a:ext>
            </a:extLst>
          </p:cNvPr>
          <p:cNvSpPr txBox="1"/>
          <p:nvPr/>
        </p:nvSpPr>
        <p:spPr>
          <a:xfrm>
            <a:off x="8357468" y="5448609"/>
            <a:ext cx="975993" cy="341632"/>
          </a:xfrm>
          <a:prstGeom prst="rect">
            <a:avLst/>
          </a:prstGeom>
          <a:solidFill>
            <a:schemeClr val="bg1"/>
          </a:solidFill>
        </p:spPr>
        <p:txBody>
          <a:bodyPr wrap="square" rtlCol="0">
            <a:spAutoFit/>
          </a:bodyPr>
          <a:lstStyle/>
          <a:p>
            <a:pPr algn="ctr"/>
            <a:r>
              <a:rPr lang="en-US"/>
              <a:t>Others</a:t>
            </a:r>
          </a:p>
        </p:txBody>
      </p:sp>
    </p:spTree>
    <p:extLst>
      <p:ext uri="{BB962C8B-B14F-4D97-AF65-F5344CB8AC3E}">
        <p14:creationId xmlns:p14="http://schemas.microsoft.com/office/powerpoint/2010/main" val="107997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What makes children special</a:t>
            </a:r>
          </a:p>
        </p:txBody>
      </p:sp>
      <p:sp>
        <p:nvSpPr>
          <p:cNvPr id="3" name="Inhaltsplatzhalter 2"/>
          <p:cNvSpPr>
            <a:spLocks noGrp="1"/>
          </p:cNvSpPr>
          <p:nvPr>
            <p:ph sz="quarter" idx="10"/>
          </p:nvPr>
        </p:nvSpPr>
        <p:spPr/>
        <p:txBody>
          <a:bodyPr/>
          <a:lstStyle/>
          <a:p>
            <a:pPr marL="285750" indent="-285750">
              <a:buFont typeface="Arial" panose="020B0604020202020204" pitchFamily="34" charset="0"/>
              <a:buChar char="•"/>
            </a:pPr>
            <a:r>
              <a:rPr lang="en-GB" dirty="0"/>
              <a:t>Are smaller and weaker.</a:t>
            </a:r>
          </a:p>
          <a:p>
            <a:pPr marL="285750" indent="-285750">
              <a:buFont typeface="Arial" panose="020B0604020202020204" pitchFamily="34" charset="0"/>
              <a:buChar char="•"/>
            </a:pPr>
            <a:r>
              <a:rPr lang="en-GB" dirty="0"/>
              <a:t>Do not cause the exhaust fumes, but suffer from them ("victims“).</a:t>
            </a:r>
          </a:p>
          <a:p>
            <a:pPr marL="285750" indent="-285750">
              <a:buFont typeface="Arial" panose="020B0604020202020204" pitchFamily="34" charset="0"/>
              <a:buChar char="•"/>
            </a:pPr>
            <a:r>
              <a:rPr lang="en-GB" dirty="0"/>
              <a:t>Hear differently than we do (finer, more direct).</a:t>
            </a:r>
          </a:p>
          <a:p>
            <a:pPr marL="285750" indent="-285750">
              <a:buFont typeface="Arial" panose="020B0604020202020204" pitchFamily="34" charset="0"/>
              <a:buChar char="•"/>
            </a:pPr>
            <a:r>
              <a:rPr lang="en-GB" dirty="0"/>
              <a:t>Cannot estimate speed or can do so only with difficulty.</a:t>
            </a:r>
          </a:p>
          <a:p>
            <a:pPr marL="285750" indent="-285750">
              <a:buFont typeface="Arial" panose="020B0604020202020204" pitchFamily="34" charset="0"/>
              <a:buChar char="•"/>
            </a:pPr>
            <a:r>
              <a:rPr lang="en-GB" dirty="0"/>
              <a:t>Higher heart rate, higher basal metabolic rate (exhaust fumes!).</a:t>
            </a:r>
          </a:p>
          <a:p>
            <a:pPr marL="285750" indent="-285750">
              <a:buFont typeface="Arial" panose="020B0604020202020204" pitchFamily="34" charset="0"/>
              <a:buChar char="•"/>
            </a:pPr>
            <a:r>
              <a:rPr lang="en-GB" dirty="0"/>
              <a:t>Have difficulty classifying contradictory signals (important?).</a:t>
            </a:r>
          </a:p>
          <a:p>
            <a:pPr marL="285750" indent="-285750">
              <a:buFont typeface="Arial" panose="020B0604020202020204" pitchFamily="34" charset="0"/>
              <a:buChar char="•"/>
            </a:pPr>
            <a:r>
              <a:rPr lang="en-GB" dirty="0"/>
              <a:t>Can be easily frightened or distracted.</a:t>
            </a:r>
          </a:p>
          <a:p>
            <a:pPr marL="285750" indent="-285750">
              <a:buFont typeface="Arial" panose="020B0604020202020204" pitchFamily="34" charset="0"/>
              <a:buChar char="•"/>
            </a:pPr>
            <a:r>
              <a:rPr lang="en-GB" dirty="0"/>
              <a:t>Are in the socialisation phase (learning and practising).</a:t>
            </a:r>
            <a:endParaRPr lang="de-DE" b="1" dirty="0"/>
          </a:p>
        </p:txBody>
      </p:sp>
      <p:pic>
        <p:nvPicPr>
          <p:cNvPr id="5" name="Grafik 4" descr="Junges Mädchen zuckt mit den Schultern">
            <a:extLst>
              <a:ext uri="{FF2B5EF4-FFF2-40B4-BE49-F238E27FC236}">
                <a16:creationId xmlns:a16="http://schemas.microsoft.com/office/drawing/2014/main" id="{BF2583D9-5A9C-433A-A505-82D4DBD838F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91569" y="3495600"/>
            <a:ext cx="1056088" cy="2153728"/>
          </a:xfrm>
          <a:prstGeom prst="rect">
            <a:avLst/>
          </a:prstGeom>
        </p:spPr>
      </p:pic>
      <p:pic>
        <p:nvPicPr>
          <p:cNvPr id="9" name="Grafik 8" descr="Junge mit erhobener Hand">
            <a:extLst>
              <a:ext uri="{FF2B5EF4-FFF2-40B4-BE49-F238E27FC236}">
                <a16:creationId xmlns:a16="http://schemas.microsoft.com/office/drawing/2014/main" id="{EFDBC4F6-CAF8-444D-8C37-F5C98830AF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9857" y="3594339"/>
            <a:ext cx="1112529" cy="2054989"/>
          </a:xfrm>
          <a:prstGeom prst="rect">
            <a:avLst/>
          </a:prstGeom>
        </p:spPr>
      </p:pic>
      <p:pic>
        <p:nvPicPr>
          <p:cNvPr id="11" name="Grafik 10" descr="Nachdenkendes junges Schulmädchen schaut nach oben">
            <a:extLst>
              <a:ext uri="{FF2B5EF4-FFF2-40B4-BE49-F238E27FC236}">
                <a16:creationId xmlns:a16="http://schemas.microsoft.com/office/drawing/2014/main" id="{C9F27F18-5B83-41AF-8E98-4E07F88C3E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656993" y="3500377"/>
            <a:ext cx="660296" cy="2153728"/>
          </a:xfrm>
          <a:prstGeom prst="rect">
            <a:avLst/>
          </a:prstGeom>
        </p:spPr>
      </p:pic>
      <p:pic>
        <p:nvPicPr>
          <p:cNvPr id="13" name="Grafik 12" descr="Junges Mädchen mit Hand auf der Stirn">
            <a:extLst>
              <a:ext uri="{FF2B5EF4-FFF2-40B4-BE49-F238E27FC236}">
                <a16:creationId xmlns:a16="http://schemas.microsoft.com/office/drawing/2014/main" id="{1A9FF325-0536-4424-8808-4DB71A1CFF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66840" y="3495600"/>
            <a:ext cx="584858" cy="2141563"/>
          </a:xfrm>
          <a:prstGeom prst="rect">
            <a:avLst/>
          </a:prstGeom>
        </p:spPr>
      </p:pic>
    </p:spTree>
    <p:extLst>
      <p:ext uri="{BB962C8B-B14F-4D97-AF65-F5344CB8AC3E}">
        <p14:creationId xmlns:p14="http://schemas.microsoft.com/office/powerpoint/2010/main" val="3757068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follows?</a:t>
            </a:r>
          </a:p>
        </p:txBody>
      </p:sp>
      <p:pic>
        <p:nvPicPr>
          <p:cNvPr id="4" name="Grafik 3"/>
          <p:cNvPicPr>
            <a:picLocks noChangeAspect="1"/>
          </p:cNvPicPr>
          <p:nvPr/>
        </p:nvPicPr>
        <p:blipFill>
          <a:blip r:embed="rId2"/>
          <a:stretch>
            <a:fillRect/>
          </a:stretch>
        </p:blipFill>
        <p:spPr>
          <a:xfrm>
            <a:off x="2619555" y="1431699"/>
            <a:ext cx="6952890" cy="4447027"/>
          </a:xfrm>
          <a:prstGeom prst="rect">
            <a:avLst/>
          </a:prstGeom>
        </p:spPr>
      </p:pic>
    </p:spTree>
    <p:extLst>
      <p:ext uri="{BB962C8B-B14F-4D97-AF65-F5344CB8AC3E}">
        <p14:creationId xmlns:p14="http://schemas.microsoft.com/office/powerpoint/2010/main" val="313531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Look at what is important to children!</a:t>
            </a:r>
          </a:p>
        </p:txBody>
      </p:sp>
      <p:sp>
        <p:nvSpPr>
          <p:cNvPr id="9" name="Cloud Callout 15"/>
          <p:cNvSpPr/>
          <p:nvPr/>
        </p:nvSpPr>
        <p:spPr>
          <a:xfrm>
            <a:off x="4867037" y="4588492"/>
            <a:ext cx="2407125" cy="1193512"/>
          </a:xfrm>
          <a:prstGeom prst="cloudCallout">
            <a:avLst>
              <a:gd name="adj1" fmla="val -4825"/>
              <a:gd name="adj2" fmla="val -81091"/>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Meet friends!</a:t>
            </a:r>
          </a:p>
        </p:txBody>
      </p:sp>
      <p:sp>
        <p:nvSpPr>
          <p:cNvPr id="10" name="Cloud Callout 7"/>
          <p:cNvSpPr/>
          <p:nvPr/>
        </p:nvSpPr>
        <p:spPr>
          <a:xfrm>
            <a:off x="3378200" y="1477048"/>
            <a:ext cx="2340260" cy="1193512"/>
          </a:xfrm>
          <a:prstGeom prst="cloudCallout">
            <a:avLst>
              <a:gd name="adj1" fmla="val 29051"/>
              <a:gd name="adj2" fmla="val 72137"/>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No stinky cars!</a:t>
            </a:r>
          </a:p>
        </p:txBody>
      </p:sp>
      <p:sp>
        <p:nvSpPr>
          <p:cNvPr id="11" name="Cloud Callout 10"/>
          <p:cNvSpPr/>
          <p:nvPr/>
        </p:nvSpPr>
        <p:spPr>
          <a:xfrm>
            <a:off x="8304415" y="2470210"/>
            <a:ext cx="2340260" cy="1193512"/>
          </a:xfrm>
          <a:prstGeom prst="cloudCallout">
            <a:avLst>
              <a:gd name="adj1" fmla="val -72438"/>
              <a:gd name="adj2" fmla="val 20097"/>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solidFill>
                <a:latin typeface="Verdana" panose="020B0604030504040204" pitchFamily="34" charset="0"/>
                <a:ea typeface="Verdana" panose="020B0604030504040204" pitchFamily="34" charset="0"/>
                <a:cs typeface="Verdana" panose="020B0604030504040204" pitchFamily="34" charset="0"/>
              </a:rPr>
              <a:t>Lots of trees, lots of green!</a:t>
            </a:r>
            <a:endParaRPr lang="de-DE"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loud Callout 11"/>
          <p:cNvSpPr/>
          <p:nvPr/>
        </p:nvSpPr>
        <p:spPr>
          <a:xfrm>
            <a:off x="7726555" y="3966908"/>
            <a:ext cx="2340260" cy="1193512"/>
          </a:xfrm>
          <a:prstGeom prst="cloudCallout">
            <a:avLst>
              <a:gd name="adj1" fmla="val -66786"/>
              <a:gd name="adj2" fmla="val -37243"/>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solidFill>
                  <a:schemeClr val="tx1"/>
                </a:solidFill>
                <a:latin typeface="Verdana" panose="020B0604030504040204" pitchFamily="34" charset="0"/>
                <a:ea typeface="Verdana" panose="020B0604030504040204" pitchFamily="34" charset="0"/>
                <a:cs typeface="Verdana" panose="020B0604030504040204" pitchFamily="34" charset="0"/>
              </a:rPr>
              <a:t>Crossing the </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road</a:t>
            </a:r>
            <a:r>
              <a:rPr lang="de-DE" sz="16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safely</a:t>
            </a:r>
            <a:r>
              <a:rPr lang="de-DE" sz="16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13" name="Cloud Callout 12"/>
          <p:cNvSpPr/>
          <p:nvPr/>
        </p:nvSpPr>
        <p:spPr>
          <a:xfrm>
            <a:off x="6625940" y="1491903"/>
            <a:ext cx="2340260" cy="1193512"/>
          </a:xfrm>
          <a:prstGeom prst="cloudCallout">
            <a:avLst>
              <a:gd name="adj1" fmla="val -23045"/>
              <a:gd name="adj2" fmla="val 76474"/>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solidFill>
                <a:latin typeface="Verdana" panose="020B0604030504040204" pitchFamily="34" charset="0"/>
                <a:ea typeface="Verdana" panose="020B0604030504040204" pitchFamily="34" charset="0"/>
                <a:cs typeface="Verdana" panose="020B0604030504040204" pitchFamily="34" charset="0"/>
              </a:rPr>
              <a:t>That you can play everywhere!</a:t>
            </a:r>
            <a:endParaRPr lang="de-DE"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Cloud Callout 13"/>
          <p:cNvSpPr/>
          <p:nvPr/>
        </p:nvSpPr>
        <p:spPr>
          <a:xfrm>
            <a:off x="2181951" y="4100356"/>
            <a:ext cx="2407124" cy="1247203"/>
          </a:xfrm>
          <a:prstGeom prst="cloudCallout">
            <a:avLst>
              <a:gd name="adj1" fmla="val 70432"/>
              <a:gd name="adj2" fmla="val -28338"/>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solidFill>
                <a:latin typeface="Verdana" panose="020B0604030504040204" pitchFamily="34" charset="0"/>
                <a:ea typeface="Verdana" panose="020B0604030504040204" pitchFamily="34" charset="0"/>
                <a:cs typeface="Verdana" panose="020B0604030504040204" pitchFamily="34" charset="0"/>
              </a:rPr>
              <a:t>Good footpaths and good cycle paths!</a:t>
            </a:r>
            <a:endParaRPr lang="de-DE"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loud Callout 14"/>
          <p:cNvSpPr/>
          <p:nvPr/>
        </p:nvSpPr>
        <p:spPr>
          <a:xfrm>
            <a:off x="1630147" y="2784619"/>
            <a:ext cx="2473989" cy="1193512"/>
          </a:xfrm>
          <a:prstGeom prst="cloudCallout">
            <a:avLst>
              <a:gd name="adj1" fmla="val 73312"/>
              <a:gd name="adj2" fmla="val 12387"/>
            </a:avLst>
          </a:prstGeom>
          <a:solidFill>
            <a:srgbClr val="8CB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Exciting streets and places!</a:t>
            </a:r>
          </a:p>
        </p:txBody>
      </p:sp>
      <p:pic>
        <p:nvPicPr>
          <p:cNvPr id="16" name="Picture 4" descr="Junge, Mädchen, Hand In Hand, Kinder, Sch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904" y="2763780"/>
            <a:ext cx="1980191" cy="13304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6D7CD77B-C853-413B-9C36-860407FE8F34}"/>
              </a:ext>
            </a:extLst>
          </p:cNvPr>
          <p:cNvSpPr txBox="1"/>
          <p:nvPr/>
        </p:nvSpPr>
        <p:spPr>
          <a:xfrm>
            <a:off x="6549138" y="5928873"/>
            <a:ext cx="4991997" cy="230832"/>
          </a:xfrm>
          <a:prstGeom prst="rect">
            <a:avLst/>
          </a:prstGeom>
          <a:noFill/>
        </p:spPr>
        <p:txBody>
          <a:bodyPr wrap="square" rtlCol="0">
            <a:spAutoFit/>
          </a:bodyPr>
          <a:lstStyle/>
          <a:p>
            <a:pPr algn="r"/>
            <a:r>
              <a:rPr lang="de-DE" sz="900" dirty="0"/>
              <a:t>Source: Juliane Krause et al. 2005</a:t>
            </a:r>
          </a:p>
        </p:txBody>
      </p:sp>
    </p:spTree>
    <p:extLst>
      <p:ext uri="{BB962C8B-B14F-4D97-AF65-F5344CB8AC3E}">
        <p14:creationId xmlns:p14="http://schemas.microsoft.com/office/powerpoint/2010/main" val="354616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follows?</a:t>
            </a:r>
            <a:endParaRPr lang="de-DE" dirty="0"/>
          </a:p>
        </p:txBody>
      </p:sp>
      <p:sp>
        <p:nvSpPr>
          <p:cNvPr id="5" name="Textfeld 4">
            <a:extLst>
              <a:ext uri="{FF2B5EF4-FFF2-40B4-BE49-F238E27FC236}">
                <a16:creationId xmlns:a16="http://schemas.microsoft.com/office/drawing/2014/main" id="{F9A46FC3-81F5-4D13-B275-410CB699D809}"/>
              </a:ext>
            </a:extLst>
          </p:cNvPr>
          <p:cNvSpPr txBox="1"/>
          <p:nvPr/>
        </p:nvSpPr>
        <p:spPr>
          <a:xfrm>
            <a:off x="3051056" y="2338541"/>
            <a:ext cx="6606396" cy="369332"/>
          </a:xfrm>
          <a:prstGeom prst="rect">
            <a:avLst/>
          </a:prstGeom>
          <a:noFill/>
        </p:spPr>
        <p:txBody>
          <a:bodyPr wrap="square">
            <a:spAutoFit/>
          </a:bodyPr>
          <a:lstStyle/>
          <a:p>
            <a:pPr marL="0" lvl="1" indent="0">
              <a:spcBef>
                <a:spcPts val="1200"/>
              </a:spcBef>
              <a:buNone/>
              <a:defRPr/>
            </a:pPr>
            <a:r>
              <a:rPr lang="en-GB" sz="1800" dirty="0"/>
              <a:t>Who always drives by car and has their own parking space?</a:t>
            </a:r>
          </a:p>
        </p:txBody>
      </p:sp>
      <p:sp>
        <p:nvSpPr>
          <p:cNvPr id="7" name="Textfeld 6">
            <a:extLst>
              <a:ext uri="{FF2B5EF4-FFF2-40B4-BE49-F238E27FC236}">
                <a16:creationId xmlns:a16="http://schemas.microsoft.com/office/drawing/2014/main" id="{C003540A-FD3D-465D-A7F7-0A4443D9DEB5}"/>
              </a:ext>
            </a:extLst>
          </p:cNvPr>
          <p:cNvSpPr txBox="1"/>
          <p:nvPr/>
        </p:nvSpPr>
        <p:spPr>
          <a:xfrm>
            <a:off x="2840608" y="3196709"/>
            <a:ext cx="7027292" cy="369332"/>
          </a:xfrm>
          <a:prstGeom prst="rect">
            <a:avLst/>
          </a:prstGeom>
          <a:noFill/>
        </p:spPr>
        <p:txBody>
          <a:bodyPr wrap="square">
            <a:spAutoFit/>
          </a:bodyPr>
          <a:lstStyle/>
          <a:p>
            <a:pPr marL="0" lvl="1" indent="0">
              <a:spcBef>
                <a:spcPts val="1200"/>
              </a:spcBef>
              <a:buNone/>
              <a:defRPr/>
            </a:pPr>
            <a:r>
              <a:rPr lang="en-GB" sz="1800" dirty="0"/>
              <a:t>Is there always scolding of "fighting cyclists" and pedestrians?</a:t>
            </a:r>
          </a:p>
        </p:txBody>
      </p:sp>
      <p:sp>
        <p:nvSpPr>
          <p:cNvPr id="9" name="Textfeld 8">
            <a:extLst>
              <a:ext uri="{FF2B5EF4-FFF2-40B4-BE49-F238E27FC236}">
                <a16:creationId xmlns:a16="http://schemas.microsoft.com/office/drawing/2014/main" id="{30EF0757-6499-487D-8F17-01E6ED2CE12E}"/>
              </a:ext>
            </a:extLst>
          </p:cNvPr>
          <p:cNvSpPr txBox="1"/>
          <p:nvPr/>
        </p:nvSpPr>
        <p:spPr>
          <a:xfrm>
            <a:off x="3304817" y="4054877"/>
            <a:ext cx="6098874" cy="369332"/>
          </a:xfrm>
          <a:prstGeom prst="rect">
            <a:avLst/>
          </a:prstGeom>
          <a:noFill/>
        </p:spPr>
        <p:txBody>
          <a:bodyPr wrap="square">
            <a:spAutoFit/>
          </a:bodyPr>
          <a:lstStyle/>
          <a:p>
            <a:pPr marL="0" lvl="1" indent="0">
              <a:spcBef>
                <a:spcPts val="1200"/>
              </a:spcBef>
              <a:buNone/>
              <a:defRPr/>
            </a:pPr>
            <a:r>
              <a:rPr lang="en-GB" sz="1800" dirty="0"/>
              <a:t>Do they often play Super Mario Kart 7 at home?</a:t>
            </a:r>
          </a:p>
        </p:txBody>
      </p:sp>
      <p:sp>
        <p:nvSpPr>
          <p:cNvPr id="11" name="Textfeld 10">
            <a:extLst>
              <a:ext uri="{FF2B5EF4-FFF2-40B4-BE49-F238E27FC236}">
                <a16:creationId xmlns:a16="http://schemas.microsoft.com/office/drawing/2014/main" id="{0D67E764-84B3-4CEF-B9D3-74328BBE8F0B}"/>
              </a:ext>
            </a:extLst>
          </p:cNvPr>
          <p:cNvSpPr txBox="1"/>
          <p:nvPr/>
        </p:nvSpPr>
        <p:spPr>
          <a:xfrm>
            <a:off x="3304817" y="4913046"/>
            <a:ext cx="6098874" cy="369332"/>
          </a:xfrm>
          <a:prstGeom prst="rect">
            <a:avLst/>
          </a:prstGeom>
          <a:noFill/>
        </p:spPr>
        <p:txBody>
          <a:bodyPr wrap="square">
            <a:spAutoFit/>
          </a:bodyPr>
          <a:lstStyle/>
          <a:p>
            <a:pPr marL="0" lvl="1" indent="0">
              <a:spcBef>
                <a:spcPts val="1200"/>
              </a:spcBef>
              <a:buNone/>
              <a:defRPr/>
            </a:pPr>
            <a:r>
              <a:rPr lang="en-GB" sz="1800" dirty="0"/>
              <a:t>Vacationing on Mallorca - hiking or by the pool?</a:t>
            </a:r>
          </a:p>
        </p:txBody>
      </p:sp>
      <p:sp>
        <p:nvSpPr>
          <p:cNvPr id="12" name="Rechteck 11">
            <a:extLst>
              <a:ext uri="{FF2B5EF4-FFF2-40B4-BE49-F238E27FC236}">
                <a16:creationId xmlns:a16="http://schemas.microsoft.com/office/drawing/2014/main" id="{2B2DD6FD-5415-40D8-91CA-1B6D024E6FA9}"/>
              </a:ext>
            </a:extLst>
          </p:cNvPr>
          <p:cNvSpPr/>
          <p:nvPr/>
        </p:nvSpPr>
        <p:spPr>
          <a:xfrm>
            <a:off x="2840608" y="1512194"/>
            <a:ext cx="6606396" cy="459506"/>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66CF7D1C-3A1F-4290-9134-E4CC1B9D25A1}"/>
              </a:ext>
            </a:extLst>
          </p:cNvPr>
          <p:cNvSpPr txBox="1"/>
          <p:nvPr/>
        </p:nvSpPr>
        <p:spPr>
          <a:xfrm>
            <a:off x="853462" y="1575622"/>
            <a:ext cx="10580687" cy="369332"/>
          </a:xfrm>
          <a:prstGeom prst="rect">
            <a:avLst/>
          </a:prstGeom>
          <a:noFill/>
        </p:spPr>
        <p:txBody>
          <a:bodyPr wrap="square">
            <a:spAutoFit/>
          </a:bodyPr>
          <a:lstStyle/>
          <a:p>
            <a:pPr marL="0" lvl="1" indent="0" algn="ctr">
              <a:spcBef>
                <a:spcPts val="1200"/>
              </a:spcBef>
              <a:buNone/>
              <a:defRPr/>
            </a:pPr>
            <a:r>
              <a:rPr lang="en-GB" sz="1800" b="1" dirty="0"/>
              <a:t>First of all, children need a reliable positive role model.</a:t>
            </a:r>
          </a:p>
        </p:txBody>
      </p:sp>
    </p:spTree>
    <p:extLst>
      <p:ext uri="{BB962C8B-B14F-4D97-AF65-F5344CB8AC3E}">
        <p14:creationId xmlns:p14="http://schemas.microsoft.com/office/powerpoint/2010/main" val="4011584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else follows?</a:t>
            </a:r>
            <a:endParaRPr lang="de-DE" dirty="0"/>
          </a:p>
        </p:txBody>
      </p:sp>
      <p:sp>
        <p:nvSpPr>
          <p:cNvPr id="3" name="Inhaltsplatzhalter 2"/>
          <p:cNvSpPr>
            <a:spLocks noGrp="1"/>
          </p:cNvSpPr>
          <p:nvPr>
            <p:ph sz="quarter" idx="10"/>
          </p:nvPr>
        </p:nvSpPr>
        <p:spPr/>
        <p:txBody>
          <a:bodyPr/>
          <a:lstStyle/>
          <a:p>
            <a:pPr marL="285750" lvl="1" indent="-285750">
              <a:spcBef>
                <a:spcPts val="1200"/>
              </a:spcBef>
              <a:buFont typeface="Arial" panose="020B0604020202020204" pitchFamily="34" charset="0"/>
              <a:buChar char="•"/>
              <a:defRPr/>
            </a:pPr>
            <a:r>
              <a:rPr lang="en-GB" sz="1800" u="sng" dirty="0"/>
              <a:t>Clear rules and routines: </a:t>
            </a:r>
            <a:r>
              <a:rPr lang="en-GB" sz="1800" i="1" dirty="0"/>
              <a:t/>
            </a:r>
            <a:br>
              <a:rPr lang="en-GB" sz="1800" i="1" dirty="0"/>
            </a:br>
            <a:r>
              <a:rPr lang="en-GB" sz="1800" dirty="0"/>
              <a:t>For children ("At the curb you always stay ...") and for adults ("Here is play zone ...").</a:t>
            </a:r>
          </a:p>
          <a:p>
            <a:pPr marL="285750" lvl="1" indent="-285750">
              <a:spcBef>
                <a:spcPts val="1200"/>
              </a:spcBef>
              <a:buFont typeface="Arial" panose="020B0604020202020204" pitchFamily="34" charset="0"/>
              <a:buChar char="•"/>
              <a:defRPr/>
            </a:pPr>
            <a:r>
              <a:rPr lang="en-GB" sz="1800" i="1" dirty="0"/>
              <a:t>"</a:t>
            </a:r>
            <a:r>
              <a:rPr lang="en-GB" sz="1800" u="sng" dirty="0"/>
              <a:t>Movement" must be practised every day: </a:t>
            </a:r>
            <a:br>
              <a:rPr lang="en-GB" sz="1800" u="sng" dirty="0"/>
            </a:br>
            <a:r>
              <a:rPr lang="en-GB" sz="1800" dirty="0"/>
              <a:t>Muscle coordination, senses, climbing, on one leg, backwards.</a:t>
            </a:r>
          </a:p>
          <a:p>
            <a:pPr marL="285750" lvl="1" indent="-285750">
              <a:spcBef>
                <a:spcPts val="1200"/>
              </a:spcBef>
              <a:buFont typeface="Arial" panose="020B0604020202020204" pitchFamily="34" charset="0"/>
              <a:buChar char="•"/>
              <a:defRPr/>
            </a:pPr>
            <a:r>
              <a:rPr lang="en-GB" sz="1800" dirty="0"/>
              <a:t>The way to school and day-care is THE opportunity in the daily routine!</a:t>
            </a:r>
          </a:p>
          <a:p>
            <a:pPr marL="285750" lvl="1" indent="-285750">
              <a:spcBef>
                <a:spcPts val="1200"/>
              </a:spcBef>
              <a:buFont typeface="Arial" panose="020B0604020202020204" pitchFamily="34" charset="0"/>
              <a:buChar char="•"/>
              <a:defRPr/>
            </a:pPr>
            <a:r>
              <a:rPr lang="en-GB" sz="1800" u="sng" dirty="0"/>
              <a:t>You have to learn and be allowed to learn: </a:t>
            </a:r>
            <a:br>
              <a:rPr lang="en-GB" sz="1800" u="sng" dirty="0"/>
            </a:br>
            <a:r>
              <a:rPr lang="en-GB" sz="1800" dirty="0"/>
              <a:t>Everyone must fall off the bike at least once (soft and supervised please!)</a:t>
            </a:r>
          </a:p>
          <a:p>
            <a:pPr marL="285750" lvl="1" indent="-285750">
              <a:spcBef>
                <a:spcPts val="1200"/>
              </a:spcBef>
              <a:buFont typeface="Arial" panose="020B0604020202020204" pitchFamily="34" charset="0"/>
              <a:buChar char="•"/>
              <a:defRPr/>
            </a:pPr>
            <a:r>
              <a:rPr lang="en-GB" sz="1800" dirty="0"/>
              <a:t>The environment must tolerate experimentation and mistakes.</a:t>
            </a:r>
          </a:p>
          <a:p>
            <a:pPr marL="285750" lvl="1" indent="-285750">
              <a:spcBef>
                <a:spcPts val="1200"/>
              </a:spcBef>
              <a:buFont typeface="Arial" panose="020B0604020202020204" pitchFamily="34" charset="0"/>
              <a:buChar char="•"/>
              <a:defRPr/>
            </a:pPr>
            <a:r>
              <a:rPr lang="en-GB" sz="1800" dirty="0"/>
              <a:t>Different transport planning, tolerant of mistakes </a:t>
            </a:r>
            <a:br>
              <a:rPr lang="en-GB" sz="1800" dirty="0"/>
            </a:br>
            <a:r>
              <a:rPr lang="en-GB" sz="1800" dirty="0"/>
              <a:t>(maximum speed 30, visibility at 75 cm height,...)</a:t>
            </a:r>
          </a:p>
        </p:txBody>
      </p:sp>
    </p:spTree>
    <p:extLst>
      <p:ext uri="{BB962C8B-B14F-4D97-AF65-F5344CB8AC3E}">
        <p14:creationId xmlns:p14="http://schemas.microsoft.com/office/powerpoint/2010/main" val="354699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you can do!</a:t>
            </a:r>
            <a:endParaRPr lang="de-DE" dirty="0"/>
          </a:p>
        </p:txBody>
      </p:sp>
      <p:grpSp>
        <p:nvGrpSpPr>
          <p:cNvPr id="11" name="Gruppieren 10">
            <a:extLst>
              <a:ext uri="{FF2B5EF4-FFF2-40B4-BE49-F238E27FC236}">
                <a16:creationId xmlns:a16="http://schemas.microsoft.com/office/drawing/2014/main" id="{A83448D8-95E3-4BCC-A175-61780BAD567B}"/>
              </a:ext>
            </a:extLst>
          </p:cNvPr>
          <p:cNvGrpSpPr/>
          <p:nvPr/>
        </p:nvGrpSpPr>
        <p:grpSpPr>
          <a:xfrm>
            <a:off x="2767351" y="1481138"/>
            <a:ext cx="6656363" cy="4356872"/>
            <a:chOff x="2767351" y="1481138"/>
            <a:chExt cx="6656363" cy="4356872"/>
          </a:xfrm>
          <a:effectLst>
            <a:outerShdw blurRad="50800" dist="38100" dir="5400000" algn="t" rotWithShape="0">
              <a:prstClr val="black">
                <a:alpha val="40000"/>
              </a:prstClr>
            </a:outerShdw>
          </a:effectLst>
        </p:grpSpPr>
        <p:sp>
          <p:nvSpPr>
            <p:cNvPr id="4" name="Textfeld 3">
              <a:extLst>
                <a:ext uri="{FF2B5EF4-FFF2-40B4-BE49-F238E27FC236}">
                  <a16:creationId xmlns:a16="http://schemas.microsoft.com/office/drawing/2014/main" id="{633AB542-B700-461F-A010-6C5D3376E0D3}"/>
                </a:ext>
              </a:extLst>
            </p:cNvPr>
            <p:cNvSpPr txBox="1"/>
            <p:nvPr/>
          </p:nvSpPr>
          <p:spPr>
            <a:xfrm>
              <a:off x="2767351" y="1481138"/>
              <a:ext cx="3157200" cy="1191816"/>
            </a:xfrm>
            <a:prstGeom prst="roundRect">
              <a:avLst/>
            </a:prstGeom>
            <a:solidFill>
              <a:schemeClr val="tx2"/>
            </a:solidFill>
          </p:spPr>
          <p:txBody>
            <a:bodyPr wrap="square">
              <a:spAutoFit/>
            </a:bodyPr>
            <a:lstStyle/>
            <a:p>
              <a:pPr algn="ctr"/>
              <a:r>
                <a:rPr lang="en-GB" sz="1600" dirty="0">
                  <a:solidFill>
                    <a:schemeClr val="bg1"/>
                  </a:solidFill>
                </a:rPr>
                <a:t/>
              </a:r>
              <a:br>
                <a:rPr lang="en-GB" sz="1600" dirty="0">
                  <a:solidFill>
                    <a:schemeClr val="bg1"/>
                  </a:solidFill>
                </a:rPr>
              </a:br>
              <a:r>
                <a:rPr lang="en-GB" sz="1600" b="1" dirty="0">
                  <a:solidFill>
                    <a:schemeClr val="bg1"/>
                  </a:solidFill>
                </a:rPr>
                <a:t>You are important </a:t>
              </a:r>
              <a:br>
                <a:rPr lang="en-GB" sz="1600" b="1" dirty="0">
                  <a:solidFill>
                    <a:schemeClr val="bg1"/>
                  </a:solidFill>
                </a:rPr>
              </a:br>
              <a:r>
                <a:rPr lang="en-GB" sz="1600" b="1" dirty="0">
                  <a:solidFill>
                    <a:schemeClr val="bg1"/>
                  </a:solidFill>
                </a:rPr>
                <a:t>– at every level!</a:t>
              </a:r>
              <a:br>
                <a:rPr lang="en-GB" sz="1600" b="1" dirty="0">
                  <a:solidFill>
                    <a:schemeClr val="bg1"/>
                  </a:solidFill>
                </a:rPr>
              </a:br>
              <a:endParaRPr lang="de-DE" sz="1600" b="1" dirty="0">
                <a:solidFill>
                  <a:schemeClr val="bg1"/>
                </a:solidFill>
              </a:endParaRPr>
            </a:p>
          </p:txBody>
        </p:sp>
        <p:sp>
          <p:nvSpPr>
            <p:cNvPr id="5" name="Textfeld 4">
              <a:extLst>
                <a:ext uri="{FF2B5EF4-FFF2-40B4-BE49-F238E27FC236}">
                  <a16:creationId xmlns:a16="http://schemas.microsoft.com/office/drawing/2014/main" id="{A1BD27DD-913F-4427-9B65-54422FABF92D}"/>
                </a:ext>
              </a:extLst>
            </p:cNvPr>
            <p:cNvSpPr txBox="1"/>
            <p:nvPr/>
          </p:nvSpPr>
          <p:spPr>
            <a:xfrm>
              <a:off x="6267450" y="1481138"/>
              <a:ext cx="3156264" cy="1191816"/>
            </a:xfrm>
            <a:prstGeom prst="roundRect">
              <a:avLst/>
            </a:prstGeom>
            <a:solidFill>
              <a:schemeClr val="tx2"/>
            </a:solidFill>
          </p:spPr>
          <p:txBody>
            <a:bodyPr wrap="square">
              <a:spAutoFit/>
            </a:bodyPr>
            <a:lstStyle/>
            <a:p>
              <a:pPr algn="ctr"/>
              <a:r>
                <a:rPr lang="en-US" sz="1600" dirty="0">
                  <a:solidFill>
                    <a:schemeClr val="bg1"/>
                  </a:solidFill>
                </a:rPr>
                <a:t/>
              </a:r>
              <a:br>
                <a:rPr lang="en-US" sz="1600" dirty="0">
                  <a:solidFill>
                    <a:schemeClr val="bg1"/>
                  </a:solidFill>
                </a:rPr>
              </a:br>
              <a:r>
                <a:rPr lang="en-US" sz="1600" dirty="0">
                  <a:solidFill>
                    <a:schemeClr val="bg1"/>
                  </a:solidFill>
                </a:rPr>
                <a:t>Grandparents, police, high schools, city planning office, ...</a:t>
              </a:r>
              <a:br>
                <a:rPr lang="en-US" sz="1600" dirty="0">
                  <a:solidFill>
                    <a:schemeClr val="bg1"/>
                  </a:solidFill>
                </a:rPr>
              </a:br>
              <a:endParaRPr lang="en-US" sz="1600" dirty="0">
                <a:solidFill>
                  <a:schemeClr val="bg1"/>
                </a:solidFill>
              </a:endParaRPr>
            </a:p>
          </p:txBody>
        </p:sp>
        <p:sp>
          <p:nvSpPr>
            <p:cNvPr id="6" name="Textfeld 5">
              <a:extLst>
                <a:ext uri="{FF2B5EF4-FFF2-40B4-BE49-F238E27FC236}">
                  <a16:creationId xmlns:a16="http://schemas.microsoft.com/office/drawing/2014/main" id="{074EB5C7-B863-4C80-A1DA-D764C4D8C67B}"/>
                </a:ext>
              </a:extLst>
            </p:cNvPr>
            <p:cNvSpPr txBox="1"/>
            <p:nvPr/>
          </p:nvSpPr>
          <p:spPr>
            <a:xfrm>
              <a:off x="2767351" y="2791251"/>
              <a:ext cx="6656363" cy="1464231"/>
            </a:xfrm>
            <a:prstGeom prst="roundRect">
              <a:avLst/>
            </a:prstGeom>
            <a:solidFill>
              <a:schemeClr val="tx2"/>
            </a:solidFill>
          </p:spPr>
          <p:txBody>
            <a:bodyPr wrap="square">
              <a:spAutoFit/>
            </a:bodyPr>
            <a:lstStyle/>
            <a:p>
              <a:pPr algn="ctr"/>
              <a:r>
                <a:rPr lang="en-US" sz="1600" dirty="0">
                  <a:solidFill>
                    <a:schemeClr val="bg1"/>
                  </a:solidFill>
                </a:rPr>
                <a:t/>
              </a:r>
              <a:br>
                <a:rPr lang="en-US" sz="1600" dirty="0">
                  <a:solidFill>
                    <a:schemeClr val="bg1"/>
                  </a:solidFill>
                </a:rPr>
              </a:br>
              <a:r>
                <a:rPr lang="en-US" sz="1600" dirty="0">
                  <a:solidFill>
                    <a:schemeClr val="bg1"/>
                  </a:solidFill>
                </a:rPr>
                <a:t>No matter what you do: </a:t>
              </a:r>
              <a:br>
                <a:rPr lang="en-US" sz="1600" dirty="0">
                  <a:solidFill>
                    <a:schemeClr val="bg1"/>
                  </a:solidFill>
                </a:rPr>
              </a:br>
              <a:r>
                <a:rPr lang="en-US" sz="1600" b="1" dirty="0">
                  <a:solidFill>
                    <a:schemeClr val="bg1"/>
                  </a:solidFill>
                </a:rPr>
                <a:t>As playful as possible</a:t>
              </a:r>
              <a:r>
                <a:rPr lang="en-US" sz="1600" dirty="0">
                  <a:solidFill>
                    <a:schemeClr val="bg1"/>
                  </a:solidFill>
                </a:rPr>
                <a:t>, maybe for testing, during the European Mobility Week, at the city festival. </a:t>
              </a:r>
              <a:br>
                <a:rPr lang="en-US" sz="1600" dirty="0">
                  <a:solidFill>
                    <a:schemeClr val="bg1"/>
                  </a:solidFill>
                </a:rPr>
              </a:br>
              <a:endParaRPr lang="en-US" sz="1600" dirty="0">
                <a:solidFill>
                  <a:schemeClr val="bg1"/>
                </a:solidFill>
              </a:endParaRPr>
            </a:p>
          </p:txBody>
        </p:sp>
        <p:sp>
          <p:nvSpPr>
            <p:cNvPr id="7" name="Textfeld 6">
              <a:extLst>
                <a:ext uri="{FF2B5EF4-FFF2-40B4-BE49-F238E27FC236}">
                  <a16:creationId xmlns:a16="http://schemas.microsoft.com/office/drawing/2014/main" id="{E1DA983F-BF6E-4FB0-8983-3F55A8179E1A}"/>
                </a:ext>
              </a:extLst>
            </p:cNvPr>
            <p:cNvSpPr txBox="1"/>
            <p:nvPr/>
          </p:nvSpPr>
          <p:spPr>
            <a:xfrm>
              <a:off x="6101644" y="4373779"/>
              <a:ext cx="3318225" cy="1464231"/>
            </a:xfrm>
            <a:prstGeom prst="roundRect">
              <a:avLst/>
            </a:prstGeom>
            <a:solidFill>
              <a:schemeClr val="tx2"/>
            </a:solidFill>
          </p:spPr>
          <p:txBody>
            <a:bodyPr wrap="square">
              <a:spAutoFit/>
            </a:bodyPr>
            <a:lstStyle/>
            <a:p>
              <a:pPr algn="ctr"/>
              <a:r>
                <a:rPr lang="en-US" sz="1600" dirty="0">
                  <a:solidFill>
                    <a:schemeClr val="bg1"/>
                  </a:solidFill>
                </a:rPr>
                <a:t/>
              </a:r>
              <a:br>
                <a:rPr lang="en-US" sz="1600" dirty="0">
                  <a:solidFill>
                    <a:schemeClr val="bg1"/>
                  </a:solidFill>
                </a:rPr>
              </a:br>
              <a:r>
                <a:rPr lang="en-US" sz="1600" b="1" dirty="0">
                  <a:solidFill>
                    <a:schemeClr val="bg1"/>
                  </a:solidFill>
                </a:rPr>
                <a:t>Talk to important partners </a:t>
              </a:r>
              <a:r>
                <a:rPr lang="en-US" sz="1600" dirty="0">
                  <a:solidFill>
                    <a:schemeClr val="bg1"/>
                  </a:solidFill>
                </a:rPr>
                <a:t>beforehand, especially the local editor and the official gazette.</a:t>
              </a:r>
              <a:br>
                <a:rPr lang="en-US" sz="1600" dirty="0">
                  <a:solidFill>
                    <a:schemeClr val="bg1"/>
                  </a:solidFill>
                </a:rPr>
              </a:br>
              <a:endParaRPr lang="en-US" sz="1600" dirty="0">
                <a:solidFill>
                  <a:schemeClr val="bg1"/>
                </a:solidFill>
              </a:endParaRPr>
            </a:p>
          </p:txBody>
        </p:sp>
        <p:sp>
          <p:nvSpPr>
            <p:cNvPr id="8" name="Textfeld 7">
              <a:extLst>
                <a:ext uri="{FF2B5EF4-FFF2-40B4-BE49-F238E27FC236}">
                  <a16:creationId xmlns:a16="http://schemas.microsoft.com/office/drawing/2014/main" id="{93667667-7CAC-4D16-8BE2-956F273E6BCD}"/>
                </a:ext>
              </a:extLst>
            </p:cNvPr>
            <p:cNvSpPr txBox="1"/>
            <p:nvPr/>
          </p:nvSpPr>
          <p:spPr>
            <a:xfrm>
              <a:off x="2767351" y="4373778"/>
              <a:ext cx="3213630" cy="1464231"/>
            </a:xfrm>
            <a:prstGeom prst="roundRect">
              <a:avLst/>
            </a:prstGeom>
            <a:solidFill>
              <a:schemeClr val="tx2"/>
            </a:solidFill>
          </p:spPr>
          <p:txBody>
            <a:bodyPr wrap="square" anchor="ctr">
              <a:spAutoFit/>
            </a:bodyPr>
            <a:lstStyle/>
            <a:p>
              <a:pPr algn="ctr"/>
              <a:r>
                <a:rPr lang="en-GB" sz="1600" dirty="0">
                  <a:solidFill>
                    <a:schemeClr val="bg1"/>
                  </a:solidFill>
                </a:rPr>
                <a:t/>
              </a:r>
              <a:br>
                <a:rPr lang="en-GB" sz="1600" dirty="0">
                  <a:solidFill>
                    <a:schemeClr val="bg1"/>
                  </a:solidFill>
                </a:rPr>
              </a:br>
              <a:r>
                <a:rPr lang="en-GB" sz="1600" dirty="0">
                  <a:solidFill>
                    <a:schemeClr val="bg1"/>
                  </a:solidFill>
                </a:rPr>
                <a:t/>
              </a:r>
              <a:br>
                <a:rPr lang="en-GB" sz="1600" dirty="0">
                  <a:solidFill>
                    <a:schemeClr val="bg1"/>
                  </a:solidFill>
                </a:rPr>
              </a:br>
              <a:r>
                <a:rPr lang="en-GB" sz="1600" b="1" dirty="0">
                  <a:solidFill>
                    <a:schemeClr val="bg1"/>
                  </a:solidFill>
                </a:rPr>
                <a:t>Share your experiences!</a:t>
              </a:r>
              <a:br>
                <a:rPr lang="en-GB" sz="1600" b="1" dirty="0">
                  <a:solidFill>
                    <a:schemeClr val="bg1"/>
                  </a:solidFill>
                </a:rPr>
              </a:br>
              <a:r>
                <a:rPr lang="en-GB" sz="1600" b="1" dirty="0">
                  <a:solidFill>
                    <a:schemeClr val="bg1"/>
                  </a:solidFill>
                </a:rPr>
                <a:t/>
              </a:r>
              <a:br>
                <a:rPr lang="en-GB" sz="1600" b="1" dirty="0">
                  <a:solidFill>
                    <a:schemeClr val="bg1"/>
                  </a:solidFill>
                </a:rPr>
              </a:br>
              <a:endParaRPr lang="en-GB" sz="1600" b="1" dirty="0">
                <a:solidFill>
                  <a:schemeClr val="bg1"/>
                </a:solidFill>
              </a:endParaRPr>
            </a:p>
          </p:txBody>
        </p:sp>
      </p:grpSp>
      <p:pic>
        <p:nvPicPr>
          <p:cNvPr id="10" name="Grafik 9" descr="Prost Silhouette">
            <a:extLst>
              <a:ext uri="{FF2B5EF4-FFF2-40B4-BE49-F238E27FC236}">
                <a16:creationId xmlns:a16="http://schemas.microsoft.com/office/drawing/2014/main" id="{611D5286-38D7-495F-8785-63BD5240113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9931" t="-3398" r="468" b="3398"/>
          <a:stretch/>
        </p:blipFill>
        <p:spPr>
          <a:xfrm rot="10800000">
            <a:off x="647889" y="1572442"/>
            <a:ext cx="2260222" cy="4556896"/>
          </a:xfrm>
          <a:prstGeom prst="rect">
            <a:avLst/>
          </a:prstGeom>
        </p:spPr>
      </p:pic>
      <p:pic>
        <p:nvPicPr>
          <p:cNvPr id="12" name="Grafik 11" descr="Prost Silhouette">
            <a:extLst>
              <a:ext uri="{FF2B5EF4-FFF2-40B4-BE49-F238E27FC236}">
                <a16:creationId xmlns:a16="http://schemas.microsoft.com/office/drawing/2014/main" id="{C581776F-4BFC-4E4B-A2E4-CB456AC7A7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51217" r="-1170"/>
          <a:stretch/>
        </p:blipFill>
        <p:spPr>
          <a:xfrm>
            <a:off x="9296400" y="1403771"/>
            <a:ext cx="2321723" cy="4647786"/>
          </a:xfrm>
          <a:prstGeom prst="rect">
            <a:avLst/>
          </a:prstGeom>
        </p:spPr>
      </p:pic>
    </p:spTree>
    <p:extLst>
      <p:ext uri="{BB962C8B-B14F-4D97-AF65-F5344CB8AC3E}">
        <p14:creationId xmlns:p14="http://schemas.microsoft.com/office/powerpoint/2010/main" val="2278777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Transport is important?</a:t>
            </a:r>
          </a:p>
        </p:txBody>
      </p:sp>
      <p:sp>
        <p:nvSpPr>
          <p:cNvPr id="3" name="Inhaltsplatzhalter 2"/>
          <p:cNvSpPr>
            <a:spLocks noGrp="1"/>
          </p:cNvSpPr>
          <p:nvPr>
            <p:ph sz="quarter" idx="10"/>
          </p:nvPr>
        </p:nvSpPr>
        <p:spPr/>
        <p:txBody>
          <a:bodyPr/>
          <a:lstStyle/>
          <a:p>
            <a:pPr marL="285750" indent="-285750">
              <a:buFont typeface="Arial" panose="020B0604020202020204" pitchFamily="34" charset="0"/>
              <a:buChar char="•"/>
            </a:pPr>
            <a:r>
              <a:rPr lang="en-GB" dirty="0"/>
              <a:t>What did your city actually look like 100 years ago?</a:t>
            </a:r>
          </a:p>
          <a:p>
            <a:pPr marL="285750" indent="-285750">
              <a:buFont typeface="Arial" panose="020B0604020202020204" pitchFamily="34" charset="0"/>
              <a:buChar char="•"/>
            </a:pPr>
            <a:r>
              <a:rPr lang="en-GB" dirty="0"/>
              <a:t>What does it look like today?</a:t>
            </a:r>
          </a:p>
          <a:p>
            <a:pPr marL="285750" indent="-285750">
              <a:buFont typeface="Arial" panose="020B0604020202020204" pitchFamily="34" charset="0"/>
              <a:buChar char="•"/>
            </a:pPr>
            <a:r>
              <a:rPr lang="en-GB" dirty="0"/>
              <a:t>Roads are important, traffic is important, undisputed: without roads there would be no cars, no lorries, no food, no emergency doctors, no fire brigade, no social contacts ...</a:t>
            </a:r>
          </a:p>
          <a:p>
            <a:pPr marL="285750" indent="-285750">
              <a:buFont typeface="Arial" panose="020B0604020202020204" pitchFamily="34" charset="0"/>
              <a:buChar char="•"/>
            </a:pPr>
            <a:r>
              <a:rPr lang="en-GB" dirty="0"/>
              <a:t>If you want to do something good for people, you build!</a:t>
            </a:r>
          </a:p>
          <a:p>
            <a:pPr marL="285750" indent="-285750">
              <a:buFont typeface="Arial" panose="020B0604020202020204" pitchFamily="34" charset="0"/>
              <a:buChar char="•"/>
            </a:pPr>
            <a:endParaRPr lang="de-DE" dirty="0"/>
          </a:p>
          <a:p>
            <a:pPr algn="ctr"/>
            <a:r>
              <a:rPr lang="en-GB" b="1" dirty="0"/>
              <a:t>Whoever builds/opens transport routes helps the people!</a:t>
            </a:r>
          </a:p>
          <a:p>
            <a:pPr algn="ctr"/>
            <a:r>
              <a:rPr lang="en-GB" b="1" dirty="0"/>
              <a:t>The more transport routes, the more transport, the better!</a:t>
            </a:r>
          </a:p>
          <a:p>
            <a:pPr algn="ctr"/>
            <a:r>
              <a:rPr lang="en-GB" b="1" dirty="0"/>
              <a:t>Ensure the ease and fluidity of transport!</a:t>
            </a:r>
          </a:p>
          <a:p>
            <a:pPr algn="ctr"/>
            <a:r>
              <a:rPr lang="en-GB" b="1" dirty="0"/>
              <a:t>Really?</a:t>
            </a:r>
            <a:endParaRPr lang="de-DE" b="1" dirty="0"/>
          </a:p>
        </p:txBody>
      </p:sp>
    </p:spTree>
    <p:extLst>
      <p:ext uri="{BB962C8B-B14F-4D97-AF65-F5344CB8AC3E}">
        <p14:creationId xmlns:p14="http://schemas.microsoft.com/office/powerpoint/2010/main" val="41485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6" end="6"/>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par>
                          <p:cTn id="13" fill="hold">
                            <p:stCondLst>
                              <p:cond delay="1500"/>
                            </p:stCondLst>
                            <p:childTnLst>
                              <p:par>
                                <p:cTn id="14" presetID="2" presetClass="entr" presetSubtype="4" fill="hold" nodeType="afterEffect">
                                  <p:stCondLst>
                                    <p:cond delay="1750"/>
                                  </p:stCondLst>
                                  <p:childTnLst>
                                    <p:set>
                                      <p:cBhvr>
                                        <p:cTn id="15" dur="1" fill="hold">
                                          <p:stCondLst>
                                            <p:cond delay="0"/>
                                          </p:stCondLst>
                                        </p:cTn>
                                        <p:tgtEl>
                                          <p:spTgt spid="3">
                                            <p:txEl>
                                              <p:pRg st="8" end="8"/>
                                            </p:txEl>
                                          </p:spTgt>
                                        </p:tgtEl>
                                        <p:attrNameLst>
                                          <p:attrName>style.visibility</p:attrName>
                                        </p:attrNameLst>
                                      </p:cBhvr>
                                      <p:to>
                                        <p:strVal val="visible"/>
                                      </p:to>
                                    </p:set>
                                    <p:anim calcmode="lin" valueType="num">
                                      <p:cBhvr additive="base">
                                        <p:cTn id="1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l="10066" r="5004"/>
          <a:stretch/>
        </p:blipFill>
        <p:spPr>
          <a:xfrm>
            <a:off x="6164245" y="1553607"/>
            <a:ext cx="3816424" cy="2864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el 1"/>
          <p:cNvSpPr>
            <a:spLocks noGrp="1"/>
          </p:cNvSpPr>
          <p:nvPr>
            <p:ph type="title"/>
          </p:nvPr>
        </p:nvSpPr>
        <p:spPr/>
        <p:txBody>
          <a:bodyPr/>
          <a:lstStyle/>
          <a:p>
            <a:r>
              <a:rPr lang="en-GB" dirty="0"/>
              <a:t>Practice: Urban space design</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01" y="1553607"/>
            <a:ext cx="3816424" cy="2864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Inhaltsplatzhalter 3"/>
          <p:cNvSpPr>
            <a:spLocks noGrp="1"/>
          </p:cNvSpPr>
          <p:nvPr>
            <p:ph sz="quarter" idx="4294967295"/>
          </p:nvPr>
        </p:nvSpPr>
        <p:spPr>
          <a:xfrm>
            <a:off x="2167801" y="4729497"/>
            <a:ext cx="3816424" cy="288032"/>
          </a:xfrm>
          <a:prstGeom prst="rect">
            <a:avLst/>
          </a:prstGeom>
        </p:spPr>
        <p:txBody>
          <a:bodyPr/>
          <a:lstStyle/>
          <a:p>
            <a:pPr>
              <a:spcBef>
                <a:spcPts val="1200"/>
              </a:spcBef>
            </a:pPr>
            <a:r>
              <a:rPr lang="en-GB" altLang="de-DE" sz="1400" dirty="0"/>
              <a:t>Zurich: Playful elements on the way to school/sidewalk (Source: </a:t>
            </a:r>
            <a:r>
              <a:rPr lang="en-GB" altLang="de-DE" sz="1400" dirty="0" err="1"/>
              <a:t>Synergo</a:t>
            </a:r>
            <a:r>
              <a:rPr lang="en-GB" altLang="de-DE" sz="1400" dirty="0"/>
              <a:t>)</a:t>
            </a:r>
            <a:endParaRPr lang="de-DE" altLang="de-DE" sz="1400" dirty="0"/>
          </a:p>
        </p:txBody>
      </p:sp>
      <p:sp>
        <p:nvSpPr>
          <p:cNvPr id="7" name="Inhaltsplatzhalter 3"/>
          <p:cNvSpPr>
            <a:spLocks noGrp="1"/>
          </p:cNvSpPr>
          <p:nvPr>
            <p:ph sz="quarter" idx="4294967295"/>
          </p:nvPr>
        </p:nvSpPr>
        <p:spPr>
          <a:xfrm>
            <a:off x="6164245" y="4729497"/>
            <a:ext cx="3960440" cy="288032"/>
          </a:xfrm>
          <a:prstGeom prst="rect">
            <a:avLst/>
          </a:prstGeom>
        </p:spPr>
        <p:txBody>
          <a:bodyPr/>
          <a:lstStyle/>
          <a:p>
            <a:pPr>
              <a:spcBef>
                <a:spcPts val="1200"/>
              </a:spcBef>
            </a:pPr>
            <a:r>
              <a:rPr lang="en-GB" altLang="de-DE" sz="1400" dirty="0"/>
              <a:t>Berlin: Temporary play streets (Source: </a:t>
            </a:r>
            <a:r>
              <a:rPr lang="en-GB" altLang="de-DE" sz="1400" dirty="0" err="1"/>
              <a:t>Deutsches</a:t>
            </a:r>
            <a:r>
              <a:rPr lang="en-GB" altLang="de-DE" sz="1400" dirty="0"/>
              <a:t> </a:t>
            </a:r>
            <a:r>
              <a:rPr lang="en-GB" altLang="de-DE" sz="1400" dirty="0" err="1"/>
              <a:t>Kinderhilfswerk</a:t>
            </a:r>
            <a:r>
              <a:rPr lang="en-GB" altLang="de-DE" sz="1400" dirty="0"/>
              <a:t> </a:t>
            </a:r>
            <a:r>
              <a:rPr lang="en-GB" altLang="de-DE" sz="1400" dirty="0" err="1"/>
              <a:t>e.V.</a:t>
            </a:r>
            <a:r>
              <a:rPr lang="en-GB" altLang="de-DE" sz="1400" dirty="0"/>
              <a:t> / H. </a:t>
            </a:r>
            <a:r>
              <a:rPr lang="en-GB" altLang="de-DE" sz="1400" dirty="0" err="1"/>
              <a:t>Lüders</a:t>
            </a:r>
            <a:endParaRPr lang="de-DE" altLang="de-DE" sz="1400" dirty="0"/>
          </a:p>
        </p:txBody>
      </p:sp>
    </p:spTree>
    <p:extLst>
      <p:ext uri="{BB962C8B-B14F-4D97-AF65-F5344CB8AC3E}">
        <p14:creationId xmlns:p14="http://schemas.microsoft.com/office/powerpoint/2010/main" val="1388676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Practice: Guidelines</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r="19365" b="20563"/>
          <a:stretch/>
        </p:blipFill>
        <p:spPr>
          <a:xfrm>
            <a:off x="6096000" y="1481138"/>
            <a:ext cx="4896544" cy="3635165"/>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1544" r="11698"/>
          <a:stretch/>
        </p:blipFill>
        <p:spPr>
          <a:xfrm>
            <a:off x="858296" y="1481138"/>
            <a:ext cx="4507454" cy="3600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Inhaltsplatzhalter 3"/>
          <p:cNvSpPr>
            <a:spLocks noGrp="1"/>
          </p:cNvSpPr>
          <p:nvPr>
            <p:ph sz="quarter" idx="4294967295"/>
          </p:nvPr>
        </p:nvSpPr>
        <p:spPr>
          <a:xfrm>
            <a:off x="1873608" y="5302569"/>
            <a:ext cx="8444783" cy="310592"/>
          </a:xfrm>
          <a:prstGeom prst="rect">
            <a:avLst/>
          </a:prstGeom>
        </p:spPr>
        <p:txBody>
          <a:bodyPr/>
          <a:lstStyle/>
          <a:p>
            <a:pPr>
              <a:spcBef>
                <a:spcPts val="1200"/>
              </a:spcBef>
            </a:pPr>
            <a:r>
              <a:rPr lang="en-GB" altLang="de-DE" sz="1400" dirty="0"/>
              <a:t>Basel: Guidelines for child-friendly urban development (Source: http://www.entwicklung.bs.ch)</a:t>
            </a:r>
            <a:endParaRPr lang="de-DE" altLang="de-DE" sz="1400" dirty="0"/>
          </a:p>
        </p:txBody>
      </p:sp>
    </p:spTree>
    <p:extLst>
      <p:ext uri="{BB962C8B-B14F-4D97-AF65-F5344CB8AC3E}">
        <p14:creationId xmlns:p14="http://schemas.microsoft.com/office/powerpoint/2010/main" val="293655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Practice: Action days</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1" r="16894"/>
          <a:stretch/>
        </p:blipFill>
        <p:spPr>
          <a:xfrm>
            <a:off x="6162361" y="1481138"/>
            <a:ext cx="4174503" cy="3195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8539" r="23468" b="23243"/>
          <a:stretch/>
        </p:blipFill>
        <p:spPr>
          <a:xfrm>
            <a:off x="1726639" y="1481138"/>
            <a:ext cx="4183693" cy="3140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Inhaltsplatzhalter 3"/>
          <p:cNvSpPr>
            <a:spLocks noGrp="1"/>
          </p:cNvSpPr>
          <p:nvPr>
            <p:ph sz="quarter" idx="4294967295"/>
          </p:nvPr>
        </p:nvSpPr>
        <p:spPr>
          <a:xfrm>
            <a:off x="2903330" y="4932697"/>
            <a:ext cx="6385340" cy="288032"/>
          </a:xfrm>
          <a:prstGeom prst="rect">
            <a:avLst/>
          </a:prstGeom>
        </p:spPr>
        <p:txBody>
          <a:bodyPr/>
          <a:lstStyle/>
          <a:p>
            <a:pPr>
              <a:spcBef>
                <a:spcPts val="1200"/>
              </a:spcBef>
            </a:pPr>
            <a:r>
              <a:rPr lang="en-GB" altLang="de-DE" sz="1400" dirty="0"/>
              <a:t>VCD: Walking bus and action days (Source and tips for organisation: vcd.org)</a:t>
            </a:r>
            <a:endParaRPr lang="de-DE" altLang="de-DE" sz="1400" dirty="0"/>
          </a:p>
        </p:txBody>
      </p:sp>
    </p:spTree>
    <p:extLst>
      <p:ext uri="{BB962C8B-B14F-4D97-AF65-F5344CB8AC3E}">
        <p14:creationId xmlns:p14="http://schemas.microsoft.com/office/powerpoint/2010/main" val="422472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Practice: Action days</a:t>
            </a:r>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8117" r="4951" b="12242"/>
          <a:stretch/>
        </p:blipFill>
        <p:spPr>
          <a:xfrm>
            <a:off x="1670368" y="1481138"/>
            <a:ext cx="4232817" cy="3177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Inhaltsplatzhalter 3"/>
          <p:cNvSpPr txBox="1">
            <a:spLocks/>
          </p:cNvSpPr>
          <p:nvPr/>
        </p:nvSpPr>
        <p:spPr>
          <a:xfrm>
            <a:off x="1789142" y="4658264"/>
            <a:ext cx="3995267" cy="288032"/>
          </a:xfrm>
          <a:prstGeom prst="rect">
            <a:avLst/>
          </a:prstGeom>
        </p:spPr>
        <p:txBody>
          <a:bodyPr/>
          <a:lstStyle>
            <a:lvl1pPr algn="l" rtl="0" fontAlgn="base">
              <a:spcBef>
                <a:spcPts val="600"/>
              </a:spcBef>
              <a:spcAft>
                <a:spcPct val="0"/>
              </a:spcAft>
              <a:buFont typeface="Arial" panose="020B0604020202020204" pitchFamily="34" charset="0"/>
              <a:defRPr sz="1600" kern="1200">
                <a:solidFill>
                  <a:schemeClr val="tx2"/>
                </a:solidFill>
                <a:latin typeface="Open Sans" panose="020B0606030504020204" pitchFamily="34" charset="0"/>
                <a:ea typeface="+mn-ea"/>
                <a:cs typeface="+mn-cs"/>
              </a:defRPr>
            </a:lvl1pPr>
            <a:lvl2pPr marL="395288" indent="-323850" algn="l" rtl="0" fontAlgn="base">
              <a:spcBef>
                <a:spcPts val="300"/>
              </a:spcBef>
              <a:spcAft>
                <a:spcPct val="0"/>
              </a:spcAft>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algn="l" rtl="0" fontAlgn="base">
              <a:spcBef>
                <a:spcPts val="600"/>
              </a:spcBef>
              <a:spcAft>
                <a:spcPct val="0"/>
              </a:spcAft>
              <a:buFont typeface="Arial" panose="020B0604020202020204" pitchFamily="34" charset="0"/>
              <a:defRPr sz="1400" kern="1200">
                <a:solidFill>
                  <a:schemeClr val="tx2"/>
                </a:solidFill>
                <a:latin typeface="Open Sans" panose="020B0606030504020204" pitchFamily="34" charset="0"/>
                <a:ea typeface="+mn-ea"/>
                <a:cs typeface="+mn-cs"/>
              </a:defRPr>
            </a:lvl3pPr>
            <a:lvl4pPr marL="395288" indent="-215900" algn="l" rtl="0" fontAlgn="base">
              <a:spcBef>
                <a:spcPts val="300"/>
              </a:spcBef>
              <a:spcAft>
                <a:spcPct val="0"/>
              </a:spcAft>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4675" indent="-179388" algn="l" rtl="0" fontAlgn="base">
              <a:spcBef>
                <a:spcPts val="300"/>
              </a:spcBef>
              <a:spcAft>
                <a:spcPct val="0"/>
              </a:spcAft>
              <a:buFont typeface="Symbol" panose="05050102010706020507" pitchFamily="18" charset="2"/>
              <a:buChar char="-"/>
              <a:defRPr sz="1400" kern="120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1200"/>
              </a:spcBef>
            </a:pPr>
            <a:r>
              <a:rPr lang="de-DE" altLang="de-DE" sz="1400" dirty="0"/>
              <a:t>Traffic </a:t>
            </a:r>
            <a:r>
              <a:rPr lang="de-DE" altLang="de-DE" sz="1400" dirty="0" err="1"/>
              <a:t>snake</a:t>
            </a:r>
            <a:r>
              <a:rPr lang="de-DE" altLang="de-DE" sz="1400" dirty="0"/>
              <a:t> Zora Zisch </a:t>
            </a:r>
            <a:br>
              <a:rPr lang="de-DE" altLang="de-DE" sz="1400" dirty="0"/>
            </a:br>
            <a:r>
              <a:rPr lang="de-DE" altLang="de-DE" sz="1400" dirty="0"/>
              <a:t>(Source: schule-brehmweg.hamburg.de)</a:t>
            </a:r>
          </a:p>
        </p:txBody>
      </p:sp>
      <p:grpSp>
        <p:nvGrpSpPr>
          <p:cNvPr id="12" name="Gruppieren 11">
            <a:extLst>
              <a:ext uri="{FF2B5EF4-FFF2-40B4-BE49-F238E27FC236}">
                <a16:creationId xmlns:a16="http://schemas.microsoft.com/office/drawing/2014/main" id="{B2B249CA-B8C7-4933-9780-5F015D372EAC}"/>
              </a:ext>
            </a:extLst>
          </p:cNvPr>
          <p:cNvGrpSpPr/>
          <p:nvPr/>
        </p:nvGrpSpPr>
        <p:grpSpPr>
          <a:xfrm>
            <a:off x="6226877" y="1550150"/>
            <a:ext cx="4234090" cy="3057122"/>
            <a:chOff x="6054348" y="1481138"/>
            <a:chExt cx="4234090" cy="3057122"/>
          </a:xfrm>
        </p:grpSpPr>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r="4326"/>
            <a:stretch/>
          </p:blipFill>
          <p:spPr>
            <a:xfrm>
              <a:off x="6054348" y="1526171"/>
              <a:ext cx="4234090" cy="29274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a:extLst>
                <a:ext uri="{FF2B5EF4-FFF2-40B4-BE49-F238E27FC236}">
                  <a16:creationId xmlns:a16="http://schemas.microsoft.com/office/drawing/2014/main" id="{74B2164E-5786-41D6-9DF5-2EFED2FEA462}"/>
                </a:ext>
              </a:extLst>
            </p:cNvPr>
            <p:cNvSpPr txBox="1"/>
            <p:nvPr/>
          </p:nvSpPr>
          <p:spPr>
            <a:xfrm>
              <a:off x="7579743" y="1481138"/>
              <a:ext cx="2254370" cy="261610"/>
            </a:xfrm>
            <a:prstGeom prst="rect">
              <a:avLst/>
            </a:prstGeom>
            <a:solidFill>
              <a:schemeClr val="bg1"/>
            </a:solidFill>
          </p:spPr>
          <p:txBody>
            <a:bodyPr wrap="square" rtlCol="0">
              <a:spAutoFit/>
            </a:bodyPr>
            <a:lstStyle/>
            <a:p>
              <a:r>
                <a:rPr lang="de-DE" sz="1100" b="1" dirty="0"/>
                <a:t>Germany (2015 – 2016)</a:t>
              </a:r>
            </a:p>
          </p:txBody>
        </p:sp>
        <p:sp>
          <p:nvSpPr>
            <p:cNvPr id="7" name="Textfeld 6">
              <a:extLst>
                <a:ext uri="{FF2B5EF4-FFF2-40B4-BE49-F238E27FC236}">
                  <a16:creationId xmlns:a16="http://schemas.microsoft.com/office/drawing/2014/main" id="{89BB9EF3-49B6-4E50-BCC9-E75ED89400F2}"/>
                </a:ext>
              </a:extLst>
            </p:cNvPr>
            <p:cNvSpPr txBox="1"/>
            <p:nvPr/>
          </p:nvSpPr>
          <p:spPr>
            <a:xfrm>
              <a:off x="6858419" y="3956109"/>
              <a:ext cx="644705" cy="246221"/>
            </a:xfrm>
            <a:prstGeom prst="rect">
              <a:avLst/>
            </a:prstGeom>
            <a:solidFill>
              <a:schemeClr val="bg1"/>
            </a:solidFill>
          </p:spPr>
          <p:txBody>
            <a:bodyPr wrap="square" rtlCol="0">
              <a:spAutoFit/>
            </a:bodyPr>
            <a:lstStyle/>
            <a:p>
              <a:pPr algn="ctr"/>
              <a:r>
                <a:rPr lang="en-US" sz="1000" b="1" dirty="0"/>
                <a:t>Before</a:t>
              </a:r>
            </a:p>
          </p:txBody>
        </p:sp>
        <p:sp>
          <p:nvSpPr>
            <p:cNvPr id="8" name="Textfeld 7">
              <a:extLst>
                <a:ext uri="{FF2B5EF4-FFF2-40B4-BE49-F238E27FC236}">
                  <a16:creationId xmlns:a16="http://schemas.microsoft.com/office/drawing/2014/main" id="{060F4582-7037-464D-9F62-DE4EA9646FEC}"/>
                </a:ext>
              </a:extLst>
            </p:cNvPr>
            <p:cNvSpPr txBox="1"/>
            <p:nvPr/>
          </p:nvSpPr>
          <p:spPr>
            <a:xfrm>
              <a:off x="8137585" y="3956110"/>
              <a:ext cx="773501" cy="246222"/>
            </a:xfrm>
            <a:prstGeom prst="rect">
              <a:avLst/>
            </a:prstGeom>
            <a:solidFill>
              <a:schemeClr val="bg1"/>
            </a:solidFill>
          </p:spPr>
          <p:txBody>
            <a:bodyPr wrap="square" rtlCol="0">
              <a:spAutoFit/>
            </a:bodyPr>
            <a:lstStyle/>
            <a:p>
              <a:pPr algn="ctr"/>
              <a:r>
                <a:rPr lang="en-US" sz="1000" b="1" dirty="0"/>
                <a:t>During</a:t>
              </a:r>
            </a:p>
          </p:txBody>
        </p:sp>
        <p:sp>
          <p:nvSpPr>
            <p:cNvPr id="9" name="Textfeld 8">
              <a:extLst>
                <a:ext uri="{FF2B5EF4-FFF2-40B4-BE49-F238E27FC236}">
                  <a16:creationId xmlns:a16="http://schemas.microsoft.com/office/drawing/2014/main" id="{2BDE9C12-D0EF-4798-8646-927C4F53C1E4}"/>
                </a:ext>
              </a:extLst>
            </p:cNvPr>
            <p:cNvSpPr txBox="1"/>
            <p:nvPr/>
          </p:nvSpPr>
          <p:spPr>
            <a:xfrm>
              <a:off x="9545547" y="3956109"/>
              <a:ext cx="644705" cy="246221"/>
            </a:xfrm>
            <a:prstGeom prst="rect">
              <a:avLst/>
            </a:prstGeom>
            <a:solidFill>
              <a:schemeClr val="bg1"/>
            </a:solidFill>
          </p:spPr>
          <p:txBody>
            <a:bodyPr wrap="square" rtlCol="0">
              <a:spAutoFit/>
            </a:bodyPr>
            <a:lstStyle/>
            <a:p>
              <a:pPr algn="ctr"/>
              <a:r>
                <a:rPr lang="en-US" sz="1000" b="1" dirty="0"/>
                <a:t>After</a:t>
              </a:r>
            </a:p>
          </p:txBody>
        </p:sp>
        <p:sp>
          <p:nvSpPr>
            <p:cNvPr id="10" name="Textfeld 9">
              <a:extLst>
                <a:ext uri="{FF2B5EF4-FFF2-40B4-BE49-F238E27FC236}">
                  <a16:creationId xmlns:a16="http://schemas.microsoft.com/office/drawing/2014/main" id="{7A7E4B27-6359-4363-80C0-B2FEB17539BF}"/>
                </a:ext>
              </a:extLst>
            </p:cNvPr>
            <p:cNvSpPr txBox="1"/>
            <p:nvPr/>
          </p:nvSpPr>
          <p:spPr>
            <a:xfrm>
              <a:off x="7322783" y="4168928"/>
              <a:ext cx="1626164" cy="369332"/>
            </a:xfrm>
            <a:prstGeom prst="rect">
              <a:avLst/>
            </a:prstGeom>
            <a:solidFill>
              <a:schemeClr val="bg1"/>
            </a:solidFill>
          </p:spPr>
          <p:txBody>
            <a:bodyPr wrap="square" rtlCol="0">
              <a:spAutoFit/>
            </a:bodyPr>
            <a:lstStyle/>
            <a:p>
              <a:r>
                <a:rPr lang="en-US" sz="900" dirty="0"/>
                <a:t>environmentally friendly means of transport</a:t>
              </a:r>
            </a:p>
          </p:txBody>
        </p:sp>
        <p:sp>
          <p:nvSpPr>
            <p:cNvPr id="11" name="Textfeld 10">
              <a:extLst>
                <a:ext uri="{FF2B5EF4-FFF2-40B4-BE49-F238E27FC236}">
                  <a16:creationId xmlns:a16="http://schemas.microsoft.com/office/drawing/2014/main" id="{0C37755F-94EC-44ED-AE8F-42D12ABA3DD3}"/>
                </a:ext>
              </a:extLst>
            </p:cNvPr>
            <p:cNvSpPr txBox="1"/>
            <p:nvPr/>
          </p:nvSpPr>
          <p:spPr>
            <a:xfrm>
              <a:off x="9151186" y="4189467"/>
              <a:ext cx="644705" cy="230832"/>
            </a:xfrm>
            <a:prstGeom prst="rect">
              <a:avLst/>
            </a:prstGeom>
            <a:solidFill>
              <a:schemeClr val="bg1"/>
            </a:solidFill>
          </p:spPr>
          <p:txBody>
            <a:bodyPr wrap="square" rtlCol="0">
              <a:spAutoFit/>
            </a:bodyPr>
            <a:lstStyle/>
            <a:p>
              <a:r>
                <a:rPr lang="en-US" sz="900" dirty="0"/>
                <a:t>Car</a:t>
              </a:r>
            </a:p>
          </p:txBody>
        </p:sp>
      </p:grpSp>
    </p:spTree>
    <p:extLst>
      <p:ext uri="{BB962C8B-B14F-4D97-AF65-F5344CB8AC3E}">
        <p14:creationId xmlns:p14="http://schemas.microsoft.com/office/powerpoint/2010/main" val="414057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Practice: Children's city map</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5441" b="4961"/>
          <a:stretch/>
        </p:blipFill>
        <p:spPr>
          <a:xfrm>
            <a:off x="3240598" y="1552593"/>
            <a:ext cx="5710803" cy="389083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5" name="Inhaltsplatzhalter 3"/>
          <p:cNvSpPr txBox="1">
            <a:spLocks/>
          </p:cNvSpPr>
          <p:nvPr/>
        </p:nvSpPr>
        <p:spPr>
          <a:xfrm>
            <a:off x="3240598" y="5553968"/>
            <a:ext cx="5725602" cy="288032"/>
          </a:xfrm>
          <a:prstGeom prst="rect">
            <a:avLst/>
          </a:prstGeom>
        </p:spPr>
        <p:txBody>
          <a:bodyPr/>
          <a:lstStyle>
            <a:lvl1pPr algn="l" rtl="0" fontAlgn="base">
              <a:spcBef>
                <a:spcPts val="600"/>
              </a:spcBef>
              <a:spcAft>
                <a:spcPct val="0"/>
              </a:spcAft>
              <a:buFont typeface="Arial" panose="020B0604020202020204" pitchFamily="34" charset="0"/>
              <a:defRPr sz="1600" kern="1200">
                <a:solidFill>
                  <a:schemeClr val="tx2"/>
                </a:solidFill>
                <a:latin typeface="Open Sans" panose="020B0606030504020204" pitchFamily="34" charset="0"/>
                <a:ea typeface="+mn-ea"/>
                <a:cs typeface="+mn-cs"/>
              </a:defRPr>
            </a:lvl1pPr>
            <a:lvl2pPr marL="395288" indent="-323850" algn="l" rtl="0" fontAlgn="base">
              <a:spcBef>
                <a:spcPts val="300"/>
              </a:spcBef>
              <a:spcAft>
                <a:spcPct val="0"/>
              </a:spcAft>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algn="l" rtl="0" fontAlgn="base">
              <a:spcBef>
                <a:spcPts val="600"/>
              </a:spcBef>
              <a:spcAft>
                <a:spcPct val="0"/>
              </a:spcAft>
              <a:buFont typeface="Arial" panose="020B0604020202020204" pitchFamily="34" charset="0"/>
              <a:defRPr sz="1400" kern="1200">
                <a:solidFill>
                  <a:schemeClr val="tx2"/>
                </a:solidFill>
                <a:latin typeface="Open Sans" panose="020B0606030504020204" pitchFamily="34" charset="0"/>
                <a:ea typeface="+mn-ea"/>
                <a:cs typeface="+mn-cs"/>
              </a:defRPr>
            </a:lvl3pPr>
            <a:lvl4pPr marL="395288" indent="-215900" algn="l" rtl="0" fontAlgn="base">
              <a:spcBef>
                <a:spcPts val="300"/>
              </a:spcBef>
              <a:spcAft>
                <a:spcPct val="0"/>
              </a:spcAft>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4675" indent="-179388" algn="l" rtl="0" fontAlgn="base">
              <a:spcBef>
                <a:spcPts val="300"/>
              </a:spcBef>
              <a:spcAft>
                <a:spcPct val="0"/>
              </a:spcAft>
              <a:buFont typeface="Symbol" panose="05050102010706020507" pitchFamily="18" charset="2"/>
              <a:buChar char="-"/>
              <a:defRPr sz="1400" kern="120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1200"/>
              </a:spcBef>
            </a:pPr>
            <a:r>
              <a:rPr lang="en-GB" altLang="de-DE" sz="1400" dirty="0"/>
              <a:t>Leipzig city map for children (source: leipzig.de)</a:t>
            </a:r>
            <a:endParaRPr lang="de-DE" altLang="de-DE" sz="1400" dirty="0"/>
          </a:p>
        </p:txBody>
      </p:sp>
    </p:spTree>
    <p:extLst>
      <p:ext uri="{BB962C8B-B14F-4D97-AF65-F5344CB8AC3E}">
        <p14:creationId xmlns:p14="http://schemas.microsoft.com/office/powerpoint/2010/main" val="26503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ihandform 9">
            <a:extLst>
              <a:ext uri="{FF2B5EF4-FFF2-40B4-BE49-F238E27FC236}">
                <a16:creationId xmlns:a16="http://schemas.microsoft.com/office/drawing/2014/main" id="{7643EB2D-B551-4172-B96D-08E16B02A3EA}"/>
              </a:ext>
            </a:extLst>
          </p:cNvPr>
          <p:cNvSpPr/>
          <p:nvPr/>
        </p:nvSpPr>
        <p:spPr>
          <a:xfrm rot="19744001" flipH="1" flipV="1">
            <a:off x="4273636" y="4566408"/>
            <a:ext cx="831621" cy="502436"/>
          </a:xfrm>
          <a:custGeom>
            <a:avLst/>
            <a:gdLst>
              <a:gd name="connsiteX0" fmla="*/ 0 w 280500"/>
              <a:gd name="connsiteY0" fmla="*/ 18281 h 36562"/>
              <a:gd name="connsiteX1" fmla="*/ 280500 w 280500"/>
              <a:gd name="connsiteY1" fmla="*/ 18281 h 36562"/>
            </a:gdLst>
            <a:ahLst/>
            <a:cxnLst>
              <a:cxn ang="0">
                <a:pos x="connsiteX0" y="connsiteY0"/>
              </a:cxn>
              <a:cxn ang="0">
                <a:pos x="connsiteX1" y="connsiteY1"/>
              </a:cxn>
            </a:cxnLst>
            <a:rect l="l" t="t" r="r" b="b"/>
            <a:pathLst>
              <a:path w="280500" h="36562">
                <a:moveTo>
                  <a:pt x="0" y="18281"/>
                </a:moveTo>
                <a:lnTo>
                  <a:pt x="280500" y="18281"/>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45937" tIns="11267" rIns="145937" bIns="11269" numCol="1" spcCol="1270" anchor="ctr" anchorCtr="0">
            <a:noAutofit/>
          </a:bodyPr>
          <a:lstStyle/>
          <a:p>
            <a:pPr algn="ctr" defTabSz="222250">
              <a:lnSpc>
                <a:spcPct val="90000"/>
              </a:lnSpc>
              <a:spcBef>
                <a:spcPct val="0"/>
              </a:spcBef>
              <a:spcAft>
                <a:spcPct val="35000"/>
              </a:spcAft>
            </a:pPr>
            <a:endParaRPr lang="de-DE" sz="500"/>
          </a:p>
        </p:txBody>
      </p:sp>
      <p:sp>
        <p:nvSpPr>
          <p:cNvPr id="2" name="Titel 1"/>
          <p:cNvSpPr>
            <a:spLocks noGrp="1"/>
          </p:cNvSpPr>
          <p:nvPr>
            <p:ph type="title"/>
          </p:nvPr>
        </p:nvSpPr>
        <p:spPr/>
        <p:txBody>
          <a:bodyPr/>
          <a:lstStyle/>
          <a:p>
            <a:r>
              <a:rPr lang="en-GB" dirty="0"/>
              <a:t>Involving children</a:t>
            </a:r>
          </a:p>
        </p:txBody>
      </p:sp>
      <p:sp>
        <p:nvSpPr>
          <p:cNvPr id="6" name="Freihandform 5"/>
          <p:cNvSpPr/>
          <p:nvPr/>
        </p:nvSpPr>
        <p:spPr>
          <a:xfrm rot="16236353">
            <a:off x="5916785" y="3063169"/>
            <a:ext cx="357122" cy="45719"/>
          </a:xfrm>
          <a:custGeom>
            <a:avLst/>
            <a:gdLst>
              <a:gd name="connsiteX0" fmla="*/ 0 w 205468"/>
              <a:gd name="connsiteY0" fmla="*/ 18281 h 36562"/>
              <a:gd name="connsiteX1" fmla="*/ 205468 w 205468"/>
              <a:gd name="connsiteY1" fmla="*/ 18281 h 36562"/>
            </a:gdLst>
            <a:ahLst/>
            <a:cxnLst>
              <a:cxn ang="0">
                <a:pos x="connsiteX0" y="connsiteY0"/>
              </a:cxn>
              <a:cxn ang="0">
                <a:pos x="connsiteX1" y="connsiteY1"/>
              </a:cxn>
            </a:cxnLst>
            <a:rect l="l" t="t" r="r" b="b"/>
            <a:pathLst>
              <a:path w="205468" h="36562">
                <a:moveTo>
                  <a:pt x="0" y="18281"/>
                </a:moveTo>
                <a:lnTo>
                  <a:pt x="205468" y="18281"/>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0297" tIns="13145" rIns="110297" bIns="13143" numCol="1" spcCol="1270" anchor="ctr" anchorCtr="0">
            <a:noAutofit/>
          </a:bodyPr>
          <a:lstStyle/>
          <a:p>
            <a:pPr algn="ctr" defTabSz="222250">
              <a:lnSpc>
                <a:spcPct val="90000"/>
              </a:lnSpc>
              <a:spcBef>
                <a:spcPct val="0"/>
              </a:spcBef>
              <a:spcAft>
                <a:spcPct val="35000"/>
              </a:spcAft>
            </a:pPr>
            <a:endParaRPr lang="de-DE" sz="500"/>
          </a:p>
        </p:txBody>
      </p:sp>
      <p:sp>
        <p:nvSpPr>
          <p:cNvPr id="7" name="Freihandform 6"/>
          <p:cNvSpPr/>
          <p:nvPr/>
        </p:nvSpPr>
        <p:spPr>
          <a:xfrm>
            <a:off x="5441454" y="1727146"/>
            <a:ext cx="1296000" cy="1296000"/>
          </a:xfrm>
          <a:custGeom>
            <a:avLst/>
            <a:gdLst>
              <a:gd name="connsiteX0" fmla="*/ 0 w 1309082"/>
              <a:gd name="connsiteY0" fmla="*/ 654541 h 1309082"/>
              <a:gd name="connsiteX1" fmla="*/ 654541 w 1309082"/>
              <a:gd name="connsiteY1" fmla="*/ 0 h 1309082"/>
              <a:gd name="connsiteX2" fmla="*/ 1309082 w 1309082"/>
              <a:gd name="connsiteY2" fmla="*/ 654541 h 1309082"/>
              <a:gd name="connsiteX3" fmla="*/ 654541 w 1309082"/>
              <a:gd name="connsiteY3" fmla="*/ 1309082 h 1309082"/>
              <a:gd name="connsiteX4" fmla="*/ 0 w 1309082"/>
              <a:gd name="connsiteY4" fmla="*/ 654541 h 13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082" h="1309082">
                <a:moveTo>
                  <a:pt x="0" y="654541"/>
                </a:moveTo>
                <a:cubicBezTo>
                  <a:pt x="0" y="293048"/>
                  <a:pt x="293048" y="0"/>
                  <a:pt x="654541" y="0"/>
                </a:cubicBezTo>
                <a:cubicBezTo>
                  <a:pt x="1016034" y="0"/>
                  <a:pt x="1309082" y="293048"/>
                  <a:pt x="1309082" y="654541"/>
                </a:cubicBezTo>
                <a:cubicBezTo>
                  <a:pt x="1309082" y="1016034"/>
                  <a:pt x="1016034" y="1309082"/>
                  <a:pt x="654541" y="1309082"/>
                </a:cubicBezTo>
                <a:cubicBezTo>
                  <a:pt x="293048" y="1309082"/>
                  <a:pt x="0" y="1016034"/>
                  <a:pt x="0" y="654541"/>
                </a:cubicBez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0601" tIns="200601" rIns="200601" bIns="200601" numCol="1" spcCol="1270" anchor="ctr" anchorCtr="0">
            <a:noAutofit/>
          </a:bodyPr>
          <a:lstStyle/>
          <a:p>
            <a:pPr algn="ctr" defTabSz="622300">
              <a:lnSpc>
                <a:spcPct val="90000"/>
              </a:lnSpc>
              <a:spcAft>
                <a:spcPct val="35000"/>
              </a:spcAft>
            </a:pPr>
            <a: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radical" </a:t>
            </a:r>
            <a: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t>inter-viewers</a:t>
            </a:r>
          </a:p>
        </p:txBody>
      </p:sp>
      <p:sp>
        <p:nvSpPr>
          <p:cNvPr id="8" name="Freihandform 7"/>
          <p:cNvSpPr/>
          <p:nvPr/>
        </p:nvSpPr>
        <p:spPr>
          <a:xfrm rot="20194024">
            <a:off x="7171279" y="3338091"/>
            <a:ext cx="894908" cy="296468"/>
          </a:xfrm>
          <a:custGeom>
            <a:avLst/>
            <a:gdLst>
              <a:gd name="connsiteX0" fmla="*/ 0 w 253974"/>
              <a:gd name="connsiteY0" fmla="*/ 18281 h 36562"/>
              <a:gd name="connsiteX1" fmla="*/ 253974 w 253974"/>
              <a:gd name="connsiteY1" fmla="*/ 18281 h 36562"/>
            </a:gdLst>
            <a:ahLst/>
            <a:cxnLst>
              <a:cxn ang="0">
                <a:pos x="connsiteX0" y="connsiteY0"/>
              </a:cxn>
              <a:cxn ang="0">
                <a:pos x="connsiteX1" y="connsiteY1"/>
              </a:cxn>
            </a:cxnLst>
            <a:rect l="l" t="t" r="r" b="b"/>
            <a:pathLst>
              <a:path w="253974" h="36562">
                <a:moveTo>
                  <a:pt x="0" y="18281"/>
                </a:moveTo>
                <a:lnTo>
                  <a:pt x="253974" y="18281"/>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3338" tIns="11932" rIns="133338" bIns="11931" numCol="1" spcCol="1270" anchor="ctr" anchorCtr="0">
            <a:noAutofit/>
          </a:bodyPr>
          <a:lstStyle/>
          <a:p>
            <a:pPr algn="ctr" defTabSz="222250">
              <a:lnSpc>
                <a:spcPct val="90000"/>
              </a:lnSpc>
              <a:spcBef>
                <a:spcPct val="0"/>
              </a:spcBef>
              <a:spcAft>
                <a:spcPct val="35000"/>
              </a:spcAft>
            </a:pPr>
            <a:endParaRPr lang="de-DE" sz="500"/>
          </a:p>
        </p:txBody>
      </p:sp>
      <p:sp>
        <p:nvSpPr>
          <p:cNvPr id="9" name="Freihandform 8"/>
          <p:cNvSpPr/>
          <p:nvPr/>
        </p:nvSpPr>
        <p:spPr>
          <a:xfrm>
            <a:off x="7924659" y="2357146"/>
            <a:ext cx="1332000" cy="1332000"/>
          </a:xfrm>
          <a:custGeom>
            <a:avLst/>
            <a:gdLst>
              <a:gd name="connsiteX0" fmla="*/ 0 w 1309082"/>
              <a:gd name="connsiteY0" fmla="*/ 654541 h 1309082"/>
              <a:gd name="connsiteX1" fmla="*/ 654541 w 1309082"/>
              <a:gd name="connsiteY1" fmla="*/ 0 h 1309082"/>
              <a:gd name="connsiteX2" fmla="*/ 1309082 w 1309082"/>
              <a:gd name="connsiteY2" fmla="*/ 654541 h 1309082"/>
              <a:gd name="connsiteX3" fmla="*/ 654541 w 1309082"/>
              <a:gd name="connsiteY3" fmla="*/ 1309082 h 1309082"/>
              <a:gd name="connsiteX4" fmla="*/ 0 w 1309082"/>
              <a:gd name="connsiteY4" fmla="*/ 654541 h 13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082" h="1309082">
                <a:moveTo>
                  <a:pt x="0" y="654541"/>
                </a:moveTo>
                <a:cubicBezTo>
                  <a:pt x="0" y="293048"/>
                  <a:pt x="293048" y="0"/>
                  <a:pt x="654541" y="0"/>
                </a:cubicBezTo>
                <a:cubicBezTo>
                  <a:pt x="1016034" y="0"/>
                  <a:pt x="1309082" y="293048"/>
                  <a:pt x="1309082" y="654541"/>
                </a:cubicBezTo>
                <a:cubicBezTo>
                  <a:pt x="1309082" y="1016034"/>
                  <a:pt x="1016034" y="1309082"/>
                  <a:pt x="654541" y="1309082"/>
                </a:cubicBezTo>
                <a:cubicBezTo>
                  <a:pt x="293048" y="1309082"/>
                  <a:pt x="0" y="1016034"/>
                  <a:pt x="0" y="654541"/>
                </a:cubicBez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0601" tIns="200601" rIns="200601" bIns="200601" numCol="1" spcCol="1270" anchor="ctr" anchorCtr="0">
            <a:noAutofit/>
          </a:bodyPr>
          <a:lstStyle/>
          <a:p>
            <a:pPr algn="ctr" defTabSz="622300">
              <a:lnSpc>
                <a:spcPct val="90000"/>
              </a:lnSpc>
              <a:spcBef>
                <a:spcPct val="0"/>
              </a:spcBef>
              <a:spcAft>
                <a:spcPct val="35000"/>
              </a:spcAft>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facilitators</a:t>
            </a:r>
          </a:p>
        </p:txBody>
      </p:sp>
      <p:sp>
        <p:nvSpPr>
          <p:cNvPr id="10" name="Freihandform 9"/>
          <p:cNvSpPr/>
          <p:nvPr/>
        </p:nvSpPr>
        <p:spPr>
          <a:xfrm rot="2275236" flipV="1">
            <a:off x="7185231" y="4517077"/>
            <a:ext cx="578190" cy="45719"/>
          </a:xfrm>
          <a:custGeom>
            <a:avLst/>
            <a:gdLst>
              <a:gd name="connsiteX0" fmla="*/ 0 w 280500"/>
              <a:gd name="connsiteY0" fmla="*/ 18281 h 36562"/>
              <a:gd name="connsiteX1" fmla="*/ 280500 w 280500"/>
              <a:gd name="connsiteY1" fmla="*/ 18281 h 36562"/>
            </a:gdLst>
            <a:ahLst/>
            <a:cxnLst>
              <a:cxn ang="0">
                <a:pos x="connsiteX0" y="connsiteY0"/>
              </a:cxn>
              <a:cxn ang="0">
                <a:pos x="connsiteX1" y="connsiteY1"/>
              </a:cxn>
            </a:cxnLst>
            <a:rect l="l" t="t" r="r" b="b"/>
            <a:pathLst>
              <a:path w="280500" h="36562">
                <a:moveTo>
                  <a:pt x="0" y="18281"/>
                </a:moveTo>
                <a:lnTo>
                  <a:pt x="280500" y="18281"/>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45937" tIns="11267" rIns="145937" bIns="11269" numCol="1" spcCol="1270" anchor="ctr" anchorCtr="0">
            <a:noAutofit/>
          </a:bodyPr>
          <a:lstStyle/>
          <a:p>
            <a:pPr algn="ctr" defTabSz="222250">
              <a:lnSpc>
                <a:spcPct val="90000"/>
              </a:lnSpc>
              <a:spcBef>
                <a:spcPct val="0"/>
              </a:spcBef>
              <a:spcAft>
                <a:spcPct val="35000"/>
              </a:spcAft>
            </a:pPr>
            <a:endParaRPr lang="de-DE" sz="500"/>
          </a:p>
        </p:txBody>
      </p:sp>
      <p:sp>
        <p:nvSpPr>
          <p:cNvPr id="11" name="Freihandform 10"/>
          <p:cNvSpPr/>
          <p:nvPr/>
        </p:nvSpPr>
        <p:spPr>
          <a:xfrm>
            <a:off x="7390932" y="4310188"/>
            <a:ext cx="1296000" cy="1296000"/>
          </a:xfrm>
          <a:custGeom>
            <a:avLst/>
            <a:gdLst>
              <a:gd name="connsiteX0" fmla="*/ 0 w 1309082"/>
              <a:gd name="connsiteY0" fmla="*/ 654541 h 1309082"/>
              <a:gd name="connsiteX1" fmla="*/ 654541 w 1309082"/>
              <a:gd name="connsiteY1" fmla="*/ 0 h 1309082"/>
              <a:gd name="connsiteX2" fmla="*/ 1309082 w 1309082"/>
              <a:gd name="connsiteY2" fmla="*/ 654541 h 1309082"/>
              <a:gd name="connsiteX3" fmla="*/ 654541 w 1309082"/>
              <a:gd name="connsiteY3" fmla="*/ 1309082 h 1309082"/>
              <a:gd name="connsiteX4" fmla="*/ 0 w 1309082"/>
              <a:gd name="connsiteY4" fmla="*/ 654541 h 13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082" h="1309082">
                <a:moveTo>
                  <a:pt x="0" y="654541"/>
                </a:moveTo>
                <a:cubicBezTo>
                  <a:pt x="0" y="293048"/>
                  <a:pt x="293048" y="0"/>
                  <a:pt x="654541" y="0"/>
                </a:cubicBezTo>
                <a:cubicBezTo>
                  <a:pt x="1016034" y="0"/>
                  <a:pt x="1309082" y="293048"/>
                  <a:pt x="1309082" y="654541"/>
                </a:cubicBezTo>
                <a:cubicBezTo>
                  <a:pt x="1309082" y="1016034"/>
                  <a:pt x="1016034" y="1309082"/>
                  <a:pt x="654541" y="1309082"/>
                </a:cubicBezTo>
                <a:cubicBezTo>
                  <a:pt x="293048" y="1309082"/>
                  <a:pt x="0" y="1016034"/>
                  <a:pt x="0" y="654541"/>
                </a:cubicBez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0601" tIns="200601" rIns="200601" bIns="200601" numCol="1" spcCol="1270" anchor="ctr" anchorCtr="0">
            <a:noAutofit/>
          </a:bodyPr>
          <a:lstStyle/>
          <a:p>
            <a:pPr algn="ctr" defTabSz="622300">
              <a:lnSpc>
                <a:spcPct val="90000"/>
              </a:lnSpc>
              <a:spcBef>
                <a:spcPct val="0"/>
              </a:spcBef>
              <a:spcAft>
                <a:spcPct val="35000"/>
              </a:spcAft>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judges</a:t>
            </a:r>
          </a:p>
        </p:txBody>
      </p:sp>
      <p:sp>
        <p:nvSpPr>
          <p:cNvPr id="13" name="Freihandform 12"/>
          <p:cNvSpPr/>
          <p:nvPr/>
        </p:nvSpPr>
        <p:spPr>
          <a:xfrm>
            <a:off x="3425556" y="4274918"/>
            <a:ext cx="1368000" cy="1368000"/>
          </a:xfrm>
          <a:custGeom>
            <a:avLst/>
            <a:gdLst>
              <a:gd name="connsiteX0" fmla="*/ 0 w 1309082"/>
              <a:gd name="connsiteY0" fmla="*/ 654541 h 1309082"/>
              <a:gd name="connsiteX1" fmla="*/ 654541 w 1309082"/>
              <a:gd name="connsiteY1" fmla="*/ 0 h 1309082"/>
              <a:gd name="connsiteX2" fmla="*/ 1309082 w 1309082"/>
              <a:gd name="connsiteY2" fmla="*/ 654541 h 1309082"/>
              <a:gd name="connsiteX3" fmla="*/ 654541 w 1309082"/>
              <a:gd name="connsiteY3" fmla="*/ 1309082 h 1309082"/>
              <a:gd name="connsiteX4" fmla="*/ 0 w 1309082"/>
              <a:gd name="connsiteY4" fmla="*/ 654541 h 13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082" h="1309082">
                <a:moveTo>
                  <a:pt x="0" y="654541"/>
                </a:moveTo>
                <a:cubicBezTo>
                  <a:pt x="0" y="293048"/>
                  <a:pt x="293048" y="0"/>
                  <a:pt x="654541" y="0"/>
                </a:cubicBezTo>
                <a:cubicBezTo>
                  <a:pt x="1016034" y="0"/>
                  <a:pt x="1309082" y="293048"/>
                  <a:pt x="1309082" y="654541"/>
                </a:cubicBezTo>
                <a:cubicBezTo>
                  <a:pt x="1309082" y="1016034"/>
                  <a:pt x="1016034" y="1309082"/>
                  <a:pt x="654541" y="1309082"/>
                </a:cubicBezTo>
                <a:cubicBezTo>
                  <a:pt x="293048" y="1309082"/>
                  <a:pt x="0" y="1016034"/>
                  <a:pt x="0" y="654541"/>
                </a:cubicBez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0601" tIns="200601" rIns="200601" bIns="200601" numCol="1" spcCol="1270" anchor="ctr" anchorCtr="0">
            <a:noAutofit/>
          </a:bodyPr>
          <a:lstStyle/>
          <a:p>
            <a:pPr algn="ctr" defTabSz="622300">
              <a:lnSpc>
                <a:spcPct val="90000"/>
              </a:lnSpc>
              <a:spcBef>
                <a:spcPct val="0"/>
              </a:spcBef>
              <a:spcAft>
                <a:spcPct val="35000"/>
              </a:spcAft>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motivators</a:t>
            </a:r>
          </a:p>
        </p:txBody>
      </p:sp>
      <p:sp>
        <p:nvSpPr>
          <p:cNvPr id="14" name="Freihandform 13"/>
          <p:cNvSpPr/>
          <p:nvPr/>
        </p:nvSpPr>
        <p:spPr>
          <a:xfrm rot="1044252">
            <a:off x="4218592" y="3424280"/>
            <a:ext cx="766493" cy="126546"/>
          </a:xfrm>
          <a:custGeom>
            <a:avLst/>
            <a:gdLst>
              <a:gd name="connsiteX0" fmla="*/ 0 w 247556"/>
              <a:gd name="connsiteY0" fmla="*/ 18281 h 36562"/>
              <a:gd name="connsiteX1" fmla="*/ 247556 w 247556"/>
              <a:gd name="connsiteY1" fmla="*/ 18281 h 36562"/>
            </a:gdLst>
            <a:ahLst/>
            <a:cxnLst>
              <a:cxn ang="0">
                <a:pos x="connsiteX0" y="connsiteY0"/>
              </a:cxn>
              <a:cxn ang="0">
                <a:pos x="connsiteX1" y="connsiteY1"/>
              </a:cxn>
            </a:cxnLst>
            <a:rect l="l" t="t" r="r" b="b"/>
            <a:pathLst>
              <a:path w="247556" h="36562">
                <a:moveTo>
                  <a:pt x="247556" y="18281"/>
                </a:moveTo>
                <a:lnTo>
                  <a:pt x="0" y="18281"/>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0289" tIns="12093" rIns="130290" bIns="12092" numCol="1" spcCol="1270" anchor="ctr" anchorCtr="0">
            <a:noAutofit/>
          </a:bodyPr>
          <a:lstStyle/>
          <a:p>
            <a:pPr algn="ctr" defTabSz="222250">
              <a:lnSpc>
                <a:spcPct val="90000"/>
              </a:lnSpc>
              <a:spcBef>
                <a:spcPct val="0"/>
              </a:spcBef>
              <a:spcAft>
                <a:spcPct val="35000"/>
              </a:spcAft>
            </a:pPr>
            <a:endParaRPr lang="de-DE" sz="500"/>
          </a:p>
        </p:txBody>
      </p:sp>
      <p:sp>
        <p:nvSpPr>
          <p:cNvPr id="15" name="Freihandform 14"/>
          <p:cNvSpPr/>
          <p:nvPr/>
        </p:nvSpPr>
        <p:spPr>
          <a:xfrm>
            <a:off x="3043843" y="2375146"/>
            <a:ext cx="1296000" cy="1296000"/>
          </a:xfrm>
          <a:custGeom>
            <a:avLst/>
            <a:gdLst>
              <a:gd name="connsiteX0" fmla="*/ 0 w 1309082"/>
              <a:gd name="connsiteY0" fmla="*/ 654541 h 1309082"/>
              <a:gd name="connsiteX1" fmla="*/ 654541 w 1309082"/>
              <a:gd name="connsiteY1" fmla="*/ 0 h 1309082"/>
              <a:gd name="connsiteX2" fmla="*/ 1309082 w 1309082"/>
              <a:gd name="connsiteY2" fmla="*/ 654541 h 1309082"/>
              <a:gd name="connsiteX3" fmla="*/ 654541 w 1309082"/>
              <a:gd name="connsiteY3" fmla="*/ 1309082 h 1309082"/>
              <a:gd name="connsiteX4" fmla="*/ 0 w 1309082"/>
              <a:gd name="connsiteY4" fmla="*/ 654541 h 13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082" h="1309082">
                <a:moveTo>
                  <a:pt x="0" y="654541"/>
                </a:moveTo>
                <a:cubicBezTo>
                  <a:pt x="0" y="293048"/>
                  <a:pt x="293048" y="0"/>
                  <a:pt x="654541" y="0"/>
                </a:cubicBezTo>
                <a:cubicBezTo>
                  <a:pt x="1016034" y="0"/>
                  <a:pt x="1309082" y="293048"/>
                  <a:pt x="1309082" y="654541"/>
                </a:cubicBezTo>
                <a:cubicBezTo>
                  <a:pt x="1309082" y="1016034"/>
                  <a:pt x="1016034" y="1309082"/>
                  <a:pt x="654541" y="1309082"/>
                </a:cubicBezTo>
                <a:cubicBezTo>
                  <a:pt x="293048" y="1309082"/>
                  <a:pt x="0" y="1016034"/>
                  <a:pt x="0" y="654541"/>
                </a:cubicBez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0601" tIns="200601" rIns="200601" bIns="200601" numCol="1" spcCol="1270" anchor="ctr" anchorCtr="0">
            <a:noAutofit/>
          </a:bodyPr>
          <a:lstStyle/>
          <a:p>
            <a:pPr algn="ctr" defTabSz="622300">
              <a:lnSpc>
                <a:spcPct val="90000"/>
              </a:lnSpc>
              <a:spcBef>
                <a:spcPct val="0"/>
              </a:spcBef>
              <a:spcAft>
                <a:spcPct val="35000"/>
              </a:spcAft>
            </a:pP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multiplier</a:t>
            </a:r>
          </a:p>
        </p:txBody>
      </p:sp>
      <p:sp>
        <p:nvSpPr>
          <p:cNvPr id="16" name="Textfeld 15"/>
          <p:cNvSpPr txBox="1"/>
          <p:nvPr/>
        </p:nvSpPr>
        <p:spPr>
          <a:xfrm rot="354469">
            <a:off x="5700525" y="1607722"/>
            <a:ext cx="900137" cy="369332"/>
          </a:xfrm>
          <a:prstGeom prst="rect">
            <a:avLst/>
          </a:prstGeom>
          <a:noFill/>
        </p:spPr>
        <p:txBody>
          <a:bodyPr wrap="square" rtlCol="0">
            <a:prstTxWarp prst="textArchUp">
              <a:avLst>
                <a:gd name="adj" fmla="val 11886284"/>
              </a:avLst>
            </a:prstTxWarp>
            <a:spAutoFit/>
          </a:bodyPr>
          <a:lstStyle/>
          <a:p>
            <a:r>
              <a:rPr lang="en-US" dirty="0">
                <a:latin typeface="Verdana" panose="020B0604030504040204" pitchFamily="34" charset="0"/>
                <a:ea typeface="Verdana" panose="020B0604030504040204" pitchFamily="34" charset="0"/>
                <a:cs typeface="Verdana" panose="020B0604030504040204" pitchFamily="34" charset="0"/>
              </a:rPr>
              <a:t>analysis</a:t>
            </a:r>
          </a:p>
        </p:txBody>
      </p:sp>
      <p:sp>
        <p:nvSpPr>
          <p:cNvPr id="17" name="Textfeld 16"/>
          <p:cNvSpPr txBox="1"/>
          <p:nvPr/>
        </p:nvSpPr>
        <p:spPr>
          <a:xfrm rot="6950545">
            <a:off x="7601261" y="2548865"/>
            <a:ext cx="2026426" cy="1366494"/>
          </a:xfrm>
          <a:custGeom>
            <a:avLst/>
            <a:gdLst>
              <a:gd name="connsiteX0" fmla="*/ 0 w 2026426"/>
              <a:gd name="connsiteY0" fmla="*/ 0 h 498757"/>
              <a:gd name="connsiteX1" fmla="*/ 2026426 w 2026426"/>
              <a:gd name="connsiteY1" fmla="*/ 0 h 498757"/>
              <a:gd name="connsiteX2" fmla="*/ 2026426 w 2026426"/>
              <a:gd name="connsiteY2" fmla="*/ 498757 h 498757"/>
              <a:gd name="connsiteX3" fmla="*/ 0 w 2026426"/>
              <a:gd name="connsiteY3" fmla="*/ 498757 h 498757"/>
              <a:gd name="connsiteX4" fmla="*/ 0 w 2026426"/>
              <a:gd name="connsiteY4" fmla="*/ 0 h 498757"/>
              <a:gd name="connsiteX0" fmla="*/ 0 w 2026426"/>
              <a:gd name="connsiteY0" fmla="*/ 0 h 727788"/>
              <a:gd name="connsiteX1" fmla="*/ 2026426 w 2026426"/>
              <a:gd name="connsiteY1" fmla="*/ 0 h 727788"/>
              <a:gd name="connsiteX2" fmla="*/ 1647825 w 2026426"/>
              <a:gd name="connsiteY2" fmla="*/ 727788 h 727788"/>
              <a:gd name="connsiteX3" fmla="*/ 0 w 2026426"/>
              <a:gd name="connsiteY3" fmla="*/ 498757 h 727788"/>
              <a:gd name="connsiteX4" fmla="*/ 0 w 2026426"/>
              <a:gd name="connsiteY4" fmla="*/ 0 h 727788"/>
              <a:gd name="connsiteX0" fmla="*/ 0 w 2026426"/>
              <a:gd name="connsiteY0" fmla="*/ 0 h 835263"/>
              <a:gd name="connsiteX1" fmla="*/ 2026426 w 2026426"/>
              <a:gd name="connsiteY1" fmla="*/ 0 h 835263"/>
              <a:gd name="connsiteX2" fmla="*/ 1279550 w 2026426"/>
              <a:gd name="connsiteY2" fmla="*/ 835263 h 835263"/>
              <a:gd name="connsiteX3" fmla="*/ 0 w 2026426"/>
              <a:gd name="connsiteY3" fmla="*/ 498757 h 835263"/>
              <a:gd name="connsiteX4" fmla="*/ 0 w 2026426"/>
              <a:gd name="connsiteY4" fmla="*/ 0 h 835263"/>
              <a:gd name="connsiteX0" fmla="*/ 0 w 2026426"/>
              <a:gd name="connsiteY0" fmla="*/ 0 h 1366494"/>
              <a:gd name="connsiteX1" fmla="*/ 2026426 w 2026426"/>
              <a:gd name="connsiteY1" fmla="*/ 0 h 1366494"/>
              <a:gd name="connsiteX2" fmla="*/ 451649 w 2026426"/>
              <a:gd name="connsiteY2" fmla="*/ 1366494 h 1366494"/>
              <a:gd name="connsiteX3" fmla="*/ 0 w 2026426"/>
              <a:gd name="connsiteY3" fmla="*/ 498757 h 1366494"/>
              <a:gd name="connsiteX4" fmla="*/ 0 w 2026426"/>
              <a:gd name="connsiteY4" fmla="*/ 0 h 136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426" h="1366494">
                <a:moveTo>
                  <a:pt x="0" y="0"/>
                </a:moveTo>
                <a:lnTo>
                  <a:pt x="2026426" y="0"/>
                </a:lnTo>
                <a:lnTo>
                  <a:pt x="451649" y="1366494"/>
                </a:lnTo>
                <a:lnTo>
                  <a:pt x="0" y="498757"/>
                </a:lnTo>
                <a:lnTo>
                  <a:pt x="0" y="0"/>
                </a:lnTo>
                <a:close/>
              </a:path>
            </a:pathLst>
          </a:custGeom>
          <a:noFill/>
        </p:spPr>
        <p:txBody>
          <a:bodyPr wrap="square" rtlCol="0">
            <a:prstTxWarp prst="textArchUp">
              <a:avLst>
                <a:gd name="adj" fmla="val 10689342"/>
              </a:avLst>
            </a:prstTxWarp>
            <a:spAutoFit/>
          </a:bodyPr>
          <a:lstStyle/>
          <a:p>
            <a:r>
              <a:rPr lang="de-DE" dirty="0">
                <a:latin typeface="Verdana" panose="020B0604030504040204" pitchFamily="34" charset="0"/>
                <a:ea typeface="Verdana" panose="020B0604030504040204" pitchFamily="34" charset="0"/>
                <a:cs typeface="Verdana" panose="020B0604030504040204" pitchFamily="34" charset="0"/>
              </a:rPr>
              <a:t>implementation</a:t>
            </a:r>
          </a:p>
        </p:txBody>
      </p:sp>
      <p:sp>
        <p:nvSpPr>
          <p:cNvPr id="18" name="Textfeld 17"/>
          <p:cNvSpPr txBox="1"/>
          <p:nvPr/>
        </p:nvSpPr>
        <p:spPr>
          <a:xfrm rot="19324256">
            <a:off x="2835436" y="2282205"/>
            <a:ext cx="1232477" cy="475221"/>
          </a:xfrm>
          <a:custGeom>
            <a:avLst/>
            <a:gdLst>
              <a:gd name="connsiteX0" fmla="*/ 0 w 1256283"/>
              <a:gd name="connsiteY0" fmla="*/ 0 h 369332"/>
              <a:gd name="connsiteX1" fmla="*/ 1256283 w 1256283"/>
              <a:gd name="connsiteY1" fmla="*/ 0 h 369332"/>
              <a:gd name="connsiteX2" fmla="*/ 1256283 w 1256283"/>
              <a:gd name="connsiteY2" fmla="*/ 369332 h 369332"/>
              <a:gd name="connsiteX3" fmla="*/ 0 w 1256283"/>
              <a:gd name="connsiteY3" fmla="*/ 369332 h 369332"/>
              <a:gd name="connsiteX4" fmla="*/ 0 w 1256283"/>
              <a:gd name="connsiteY4" fmla="*/ 0 h 369332"/>
              <a:gd name="connsiteX0" fmla="*/ 0 w 1256283"/>
              <a:gd name="connsiteY0" fmla="*/ 0 h 474727"/>
              <a:gd name="connsiteX1" fmla="*/ 1256283 w 1256283"/>
              <a:gd name="connsiteY1" fmla="*/ 0 h 474727"/>
              <a:gd name="connsiteX2" fmla="*/ 1232477 w 1256283"/>
              <a:gd name="connsiteY2" fmla="*/ 474727 h 474727"/>
              <a:gd name="connsiteX3" fmla="*/ 0 w 1256283"/>
              <a:gd name="connsiteY3" fmla="*/ 369332 h 474727"/>
              <a:gd name="connsiteX4" fmla="*/ 0 w 1256283"/>
              <a:gd name="connsiteY4" fmla="*/ 0 h 474727"/>
              <a:gd name="connsiteX0" fmla="*/ 0 w 1232477"/>
              <a:gd name="connsiteY0" fmla="*/ 0 h 474727"/>
              <a:gd name="connsiteX1" fmla="*/ 1210265 w 1232477"/>
              <a:gd name="connsiteY1" fmla="*/ 124542 h 474727"/>
              <a:gd name="connsiteX2" fmla="*/ 1232477 w 1232477"/>
              <a:gd name="connsiteY2" fmla="*/ 474727 h 474727"/>
              <a:gd name="connsiteX3" fmla="*/ 0 w 1232477"/>
              <a:gd name="connsiteY3" fmla="*/ 369332 h 474727"/>
              <a:gd name="connsiteX4" fmla="*/ 0 w 1232477"/>
              <a:gd name="connsiteY4" fmla="*/ 0 h 474727"/>
              <a:gd name="connsiteX0" fmla="*/ 0 w 1288035"/>
              <a:gd name="connsiteY0" fmla="*/ 0 h 474727"/>
              <a:gd name="connsiteX1" fmla="*/ 1288035 w 1288035"/>
              <a:gd name="connsiteY1" fmla="*/ 24746 h 474727"/>
              <a:gd name="connsiteX2" fmla="*/ 1232477 w 1288035"/>
              <a:gd name="connsiteY2" fmla="*/ 474727 h 474727"/>
              <a:gd name="connsiteX3" fmla="*/ 0 w 1288035"/>
              <a:gd name="connsiteY3" fmla="*/ 369332 h 474727"/>
              <a:gd name="connsiteX4" fmla="*/ 0 w 1288035"/>
              <a:gd name="connsiteY4" fmla="*/ 0 h 474727"/>
              <a:gd name="connsiteX0" fmla="*/ 0 w 1288035"/>
              <a:gd name="connsiteY0" fmla="*/ 494 h 475221"/>
              <a:gd name="connsiteX1" fmla="*/ 906230 w 1288035"/>
              <a:gd name="connsiteY1" fmla="*/ 1169 h 475221"/>
              <a:gd name="connsiteX2" fmla="*/ 1288035 w 1288035"/>
              <a:gd name="connsiteY2" fmla="*/ 25240 h 475221"/>
              <a:gd name="connsiteX3" fmla="*/ 1232477 w 1288035"/>
              <a:gd name="connsiteY3" fmla="*/ 475221 h 475221"/>
              <a:gd name="connsiteX4" fmla="*/ 0 w 1288035"/>
              <a:gd name="connsiteY4" fmla="*/ 369826 h 475221"/>
              <a:gd name="connsiteX5" fmla="*/ 0 w 1288035"/>
              <a:gd name="connsiteY5" fmla="*/ 494 h 475221"/>
              <a:gd name="connsiteX0" fmla="*/ 0 w 1288035"/>
              <a:gd name="connsiteY0" fmla="*/ 494 h 475221"/>
              <a:gd name="connsiteX1" fmla="*/ 906230 w 1288035"/>
              <a:gd name="connsiteY1" fmla="*/ 1169 h 475221"/>
              <a:gd name="connsiteX2" fmla="*/ 1288035 w 1288035"/>
              <a:gd name="connsiteY2" fmla="*/ 25240 h 475221"/>
              <a:gd name="connsiteX3" fmla="*/ 1232477 w 1288035"/>
              <a:gd name="connsiteY3" fmla="*/ 475221 h 475221"/>
              <a:gd name="connsiteX4" fmla="*/ 0 w 1288035"/>
              <a:gd name="connsiteY4" fmla="*/ 369826 h 475221"/>
              <a:gd name="connsiteX5" fmla="*/ 0 w 1288035"/>
              <a:gd name="connsiteY5" fmla="*/ 494 h 475221"/>
              <a:gd name="connsiteX0" fmla="*/ 0 w 1288035"/>
              <a:gd name="connsiteY0" fmla="*/ 494 h 475221"/>
              <a:gd name="connsiteX1" fmla="*/ 906230 w 1288035"/>
              <a:gd name="connsiteY1" fmla="*/ 1169 h 475221"/>
              <a:gd name="connsiteX2" fmla="*/ 1288035 w 1288035"/>
              <a:gd name="connsiteY2" fmla="*/ 25240 h 475221"/>
              <a:gd name="connsiteX3" fmla="*/ 1232477 w 1288035"/>
              <a:gd name="connsiteY3" fmla="*/ 475221 h 475221"/>
              <a:gd name="connsiteX4" fmla="*/ 0 w 1288035"/>
              <a:gd name="connsiteY4" fmla="*/ 369826 h 475221"/>
              <a:gd name="connsiteX5" fmla="*/ 0 w 1288035"/>
              <a:gd name="connsiteY5" fmla="*/ 494 h 475221"/>
              <a:gd name="connsiteX0" fmla="*/ 0 w 1232477"/>
              <a:gd name="connsiteY0" fmla="*/ 494 h 475221"/>
              <a:gd name="connsiteX1" fmla="*/ 906230 w 1232477"/>
              <a:gd name="connsiteY1" fmla="*/ 1169 h 475221"/>
              <a:gd name="connsiteX2" fmla="*/ 1148166 w 1232477"/>
              <a:gd name="connsiteY2" fmla="*/ 186009 h 475221"/>
              <a:gd name="connsiteX3" fmla="*/ 1232477 w 1232477"/>
              <a:gd name="connsiteY3" fmla="*/ 475221 h 475221"/>
              <a:gd name="connsiteX4" fmla="*/ 0 w 1232477"/>
              <a:gd name="connsiteY4" fmla="*/ 369826 h 475221"/>
              <a:gd name="connsiteX5" fmla="*/ 0 w 1232477"/>
              <a:gd name="connsiteY5" fmla="*/ 494 h 475221"/>
              <a:gd name="connsiteX0" fmla="*/ 0 w 1232477"/>
              <a:gd name="connsiteY0" fmla="*/ 494 h 475221"/>
              <a:gd name="connsiteX1" fmla="*/ 906230 w 1232477"/>
              <a:gd name="connsiteY1" fmla="*/ 1169 h 475221"/>
              <a:gd name="connsiteX2" fmla="*/ 1123421 w 1232477"/>
              <a:gd name="connsiteY2" fmla="*/ 217762 h 475221"/>
              <a:gd name="connsiteX3" fmla="*/ 1232477 w 1232477"/>
              <a:gd name="connsiteY3" fmla="*/ 475221 h 475221"/>
              <a:gd name="connsiteX4" fmla="*/ 0 w 1232477"/>
              <a:gd name="connsiteY4" fmla="*/ 369826 h 475221"/>
              <a:gd name="connsiteX5" fmla="*/ 0 w 1232477"/>
              <a:gd name="connsiteY5" fmla="*/ 494 h 4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477" h="475221">
                <a:moveTo>
                  <a:pt x="0" y="494"/>
                </a:moveTo>
                <a:cubicBezTo>
                  <a:pt x="306613" y="4254"/>
                  <a:pt x="599617" y="-2591"/>
                  <a:pt x="906230" y="1169"/>
                </a:cubicBezTo>
                <a:cubicBezTo>
                  <a:pt x="1010754" y="57089"/>
                  <a:pt x="996153" y="209738"/>
                  <a:pt x="1123421" y="217762"/>
                </a:cubicBezTo>
                <a:lnTo>
                  <a:pt x="1232477" y="475221"/>
                </a:lnTo>
                <a:lnTo>
                  <a:pt x="0" y="369826"/>
                </a:lnTo>
                <a:lnTo>
                  <a:pt x="0" y="494"/>
                </a:lnTo>
                <a:close/>
              </a:path>
            </a:pathLst>
          </a:custGeom>
          <a:noFill/>
        </p:spPr>
        <p:txBody>
          <a:bodyPr wrap="square" rtlCol="0">
            <a:prstTxWarp prst="textArchUp">
              <a:avLst>
                <a:gd name="adj" fmla="val 10721311"/>
              </a:avLst>
            </a:prstTxWarp>
            <a:spAutoFit/>
          </a:bodyPr>
          <a:lstStyle/>
          <a:p>
            <a:r>
              <a:rPr lang="en-US">
                <a:latin typeface="Verdana" panose="020B0604030504040204" pitchFamily="34" charset="0"/>
                <a:ea typeface="Verdana" panose="020B0604030504040204" pitchFamily="34" charset="0"/>
                <a:cs typeface="Verdana" panose="020B0604030504040204" pitchFamily="34" charset="0"/>
              </a:rPr>
              <a:t>transfer</a:t>
            </a:r>
          </a:p>
        </p:txBody>
      </p:sp>
      <p:sp>
        <p:nvSpPr>
          <p:cNvPr id="19" name="Textfeld 18"/>
          <p:cNvSpPr txBox="1"/>
          <p:nvPr/>
        </p:nvSpPr>
        <p:spPr>
          <a:xfrm rot="21065835">
            <a:off x="7495114" y="5363547"/>
            <a:ext cx="1293326" cy="369332"/>
          </a:xfrm>
          <a:prstGeom prst="rect">
            <a:avLst/>
          </a:prstGeom>
          <a:noFill/>
        </p:spPr>
        <p:txBody>
          <a:bodyPr wrap="square" rtlCol="0">
            <a:prstTxWarp prst="textArchDown">
              <a:avLst>
                <a:gd name="adj" fmla="val 669720"/>
              </a:avLst>
            </a:prstTxWarp>
            <a:spAutoFit/>
          </a:bodyPr>
          <a:lstStyle/>
          <a:p>
            <a:r>
              <a:rPr lang="en-US">
                <a:latin typeface="Verdana" panose="020B0604030504040204" pitchFamily="34" charset="0"/>
                <a:ea typeface="Verdana" panose="020B0604030504040204" pitchFamily="34" charset="0"/>
                <a:cs typeface="Verdana" panose="020B0604030504040204" pitchFamily="34" charset="0"/>
              </a:rPr>
              <a:t>evaluation</a:t>
            </a:r>
          </a:p>
        </p:txBody>
      </p:sp>
      <p:pic>
        <p:nvPicPr>
          <p:cNvPr id="21" name="Video 24" title="Zeichnende und malende Kinder">
            <a:hlinkClick r:id="" action="ppaction://media"/>
            <a:extLst>
              <a:ext uri="{FF2B5EF4-FFF2-40B4-BE49-F238E27FC236}">
                <a16:creationId xmlns:a16="http://schemas.microsoft.com/office/drawing/2014/main" id="{A9688F27-3B98-4A02-91CA-6C0A2AE4BC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5970" y="3259983"/>
            <a:ext cx="2520060" cy="1417534"/>
          </a:xfrm>
          <a:prstGeom prst="roundRect">
            <a:avLst/>
          </a:prstGeom>
        </p:spPr>
      </p:pic>
      <p:sp>
        <p:nvSpPr>
          <p:cNvPr id="23" name="Textfeld 22">
            <a:extLst>
              <a:ext uri="{FF2B5EF4-FFF2-40B4-BE49-F238E27FC236}">
                <a16:creationId xmlns:a16="http://schemas.microsoft.com/office/drawing/2014/main" id="{6329B7CC-92C7-42B5-B1EE-23BA755E32C0}"/>
              </a:ext>
            </a:extLst>
          </p:cNvPr>
          <p:cNvSpPr txBox="1"/>
          <p:nvPr/>
        </p:nvSpPr>
        <p:spPr>
          <a:xfrm>
            <a:off x="3364739" y="5016004"/>
            <a:ext cx="1620757" cy="760395"/>
          </a:xfrm>
          <a:custGeom>
            <a:avLst/>
            <a:gdLst>
              <a:gd name="connsiteX0" fmla="*/ 0 w 1580500"/>
              <a:gd name="connsiteY0" fmla="*/ 0 h 369332"/>
              <a:gd name="connsiteX1" fmla="*/ 1580500 w 1580500"/>
              <a:gd name="connsiteY1" fmla="*/ 0 h 369332"/>
              <a:gd name="connsiteX2" fmla="*/ 1580500 w 1580500"/>
              <a:gd name="connsiteY2" fmla="*/ 369332 h 369332"/>
              <a:gd name="connsiteX3" fmla="*/ 0 w 1580500"/>
              <a:gd name="connsiteY3" fmla="*/ 369332 h 369332"/>
              <a:gd name="connsiteX4" fmla="*/ 0 w 1580500"/>
              <a:gd name="connsiteY4" fmla="*/ 0 h 369332"/>
              <a:gd name="connsiteX0" fmla="*/ 69011 w 1580500"/>
              <a:gd name="connsiteY0" fmla="*/ 0 h 656879"/>
              <a:gd name="connsiteX1" fmla="*/ 1580500 w 1580500"/>
              <a:gd name="connsiteY1" fmla="*/ 287547 h 656879"/>
              <a:gd name="connsiteX2" fmla="*/ 1580500 w 1580500"/>
              <a:gd name="connsiteY2" fmla="*/ 656879 h 656879"/>
              <a:gd name="connsiteX3" fmla="*/ 0 w 1580500"/>
              <a:gd name="connsiteY3" fmla="*/ 656879 h 656879"/>
              <a:gd name="connsiteX4" fmla="*/ 69011 w 1580500"/>
              <a:gd name="connsiteY4" fmla="*/ 0 h 656879"/>
              <a:gd name="connsiteX0" fmla="*/ 103517 w 1580500"/>
              <a:gd name="connsiteY0" fmla="*/ 0 h 720139"/>
              <a:gd name="connsiteX1" fmla="*/ 1580500 w 1580500"/>
              <a:gd name="connsiteY1" fmla="*/ 350807 h 720139"/>
              <a:gd name="connsiteX2" fmla="*/ 1580500 w 1580500"/>
              <a:gd name="connsiteY2" fmla="*/ 720139 h 720139"/>
              <a:gd name="connsiteX3" fmla="*/ 0 w 1580500"/>
              <a:gd name="connsiteY3" fmla="*/ 720139 h 720139"/>
              <a:gd name="connsiteX4" fmla="*/ 103517 w 1580500"/>
              <a:gd name="connsiteY4" fmla="*/ 0 h 720139"/>
              <a:gd name="connsiteX0" fmla="*/ 103517 w 1580500"/>
              <a:gd name="connsiteY0" fmla="*/ 0 h 720139"/>
              <a:gd name="connsiteX1" fmla="*/ 1453979 w 1580500"/>
              <a:gd name="connsiteY1" fmla="*/ 195531 h 720139"/>
              <a:gd name="connsiteX2" fmla="*/ 1580500 w 1580500"/>
              <a:gd name="connsiteY2" fmla="*/ 720139 h 720139"/>
              <a:gd name="connsiteX3" fmla="*/ 0 w 1580500"/>
              <a:gd name="connsiteY3" fmla="*/ 720139 h 720139"/>
              <a:gd name="connsiteX4" fmla="*/ 103517 w 1580500"/>
              <a:gd name="connsiteY4" fmla="*/ 0 h 720139"/>
              <a:gd name="connsiteX0" fmla="*/ 103517 w 1580500"/>
              <a:gd name="connsiteY0" fmla="*/ 40257 h 760396"/>
              <a:gd name="connsiteX1" fmla="*/ 1379217 w 1580500"/>
              <a:gd name="connsiteY1" fmla="*/ 0 h 760396"/>
              <a:gd name="connsiteX2" fmla="*/ 1580500 w 1580500"/>
              <a:gd name="connsiteY2" fmla="*/ 760396 h 760396"/>
              <a:gd name="connsiteX3" fmla="*/ 0 w 1580500"/>
              <a:gd name="connsiteY3" fmla="*/ 760396 h 760396"/>
              <a:gd name="connsiteX4" fmla="*/ 103517 w 1580500"/>
              <a:gd name="connsiteY4" fmla="*/ 40257 h 760396"/>
              <a:gd name="connsiteX0" fmla="*/ 103517 w 1580500"/>
              <a:gd name="connsiteY0" fmla="*/ 92015 h 812154"/>
              <a:gd name="connsiteX1" fmla="*/ 1551745 w 1580500"/>
              <a:gd name="connsiteY1" fmla="*/ 0 h 812154"/>
              <a:gd name="connsiteX2" fmla="*/ 1580500 w 1580500"/>
              <a:gd name="connsiteY2" fmla="*/ 812154 h 812154"/>
              <a:gd name="connsiteX3" fmla="*/ 0 w 1580500"/>
              <a:gd name="connsiteY3" fmla="*/ 812154 h 812154"/>
              <a:gd name="connsiteX4" fmla="*/ 103517 w 1580500"/>
              <a:gd name="connsiteY4" fmla="*/ 92015 h 812154"/>
              <a:gd name="connsiteX0" fmla="*/ 103517 w 1741527"/>
              <a:gd name="connsiteY0" fmla="*/ 120770 h 840909"/>
              <a:gd name="connsiteX1" fmla="*/ 1741527 w 1741527"/>
              <a:gd name="connsiteY1" fmla="*/ 0 h 840909"/>
              <a:gd name="connsiteX2" fmla="*/ 1580500 w 1741527"/>
              <a:gd name="connsiteY2" fmla="*/ 840909 h 840909"/>
              <a:gd name="connsiteX3" fmla="*/ 0 w 1741527"/>
              <a:gd name="connsiteY3" fmla="*/ 840909 h 840909"/>
              <a:gd name="connsiteX4" fmla="*/ 103517 w 1741527"/>
              <a:gd name="connsiteY4" fmla="*/ 120770 h 840909"/>
              <a:gd name="connsiteX0" fmla="*/ 103517 w 1615006"/>
              <a:gd name="connsiteY0" fmla="*/ 120770 h 840909"/>
              <a:gd name="connsiteX1" fmla="*/ 1615006 w 1615006"/>
              <a:gd name="connsiteY1" fmla="*/ 0 h 840909"/>
              <a:gd name="connsiteX2" fmla="*/ 1580500 w 1615006"/>
              <a:gd name="connsiteY2" fmla="*/ 840909 h 840909"/>
              <a:gd name="connsiteX3" fmla="*/ 0 w 1615006"/>
              <a:gd name="connsiteY3" fmla="*/ 840909 h 840909"/>
              <a:gd name="connsiteX4" fmla="*/ 103517 w 1615006"/>
              <a:gd name="connsiteY4" fmla="*/ 120770 h 840909"/>
              <a:gd name="connsiteX0" fmla="*/ 103517 w 1597753"/>
              <a:gd name="connsiteY0" fmla="*/ 184030 h 904169"/>
              <a:gd name="connsiteX1" fmla="*/ 1597753 w 1597753"/>
              <a:gd name="connsiteY1" fmla="*/ 0 h 904169"/>
              <a:gd name="connsiteX2" fmla="*/ 1580500 w 1597753"/>
              <a:gd name="connsiteY2" fmla="*/ 904169 h 904169"/>
              <a:gd name="connsiteX3" fmla="*/ 0 w 1597753"/>
              <a:gd name="connsiteY3" fmla="*/ 904169 h 904169"/>
              <a:gd name="connsiteX4" fmla="*/ 103517 w 1597753"/>
              <a:gd name="connsiteY4" fmla="*/ 184030 h 904169"/>
              <a:gd name="connsiteX0" fmla="*/ 103517 w 1620757"/>
              <a:gd name="connsiteY0" fmla="*/ 40256 h 760395"/>
              <a:gd name="connsiteX1" fmla="*/ 1620757 w 1620757"/>
              <a:gd name="connsiteY1" fmla="*/ 0 h 760395"/>
              <a:gd name="connsiteX2" fmla="*/ 1580500 w 1620757"/>
              <a:gd name="connsiteY2" fmla="*/ 760395 h 760395"/>
              <a:gd name="connsiteX3" fmla="*/ 0 w 1620757"/>
              <a:gd name="connsiteY3" fmla="*/ 760395 h 760395"/>
              <a:gd name="connsiteX4" fmla="*/ 103517 w 1620757"/>
              <a:gd name="connsiteY4" fmla="*/ 40256 h 760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57" h="760395">
                <a:moveTo>
                  <a:pt x="103517" y="40256"/>
                </a:moveTo>
                <a:lnTo>
                  <a:pt x="1620757" y="0"/>
                </a:lnTo>
                <a:lnTo>
                  <a:pt x="1580500" y="760395"/>
                </a:lnTo>
                <a:lnTo>
                  <a:pt x="0" y="760395"/>
                </a:lnTo>
                <a:lnTo>
                  <a:pt x="103517" y="40256"/>
                </a:lnTo>
                <a:close/>
              </a:path>
            </a:pathLst>
          </a:custGeom>
          <a:noFill/>
        </p:spPr>
        <p:txBody>
          <a:bodyPr wrap="square" rtlCol="0">
            <a:prstTxWarp prst="textArchDown">
              <a:avLst>
                <a:gd name="adj" fmla="val 143320"/>
              </a:avLst>
            </a:prstTxWarp>
            <a:spAutoFit/>
          </a:bodyPr>
          <a:lstStyle/>
          <a:p>
            <a:r>
              <a:rPr lang="en-US">
                <a:latin typeface="Verdana" panose="020B0604030504040204" pitchFamily="34" charset="0"/>
                <a:ea typeface="Verdana" panose="020B0604030504040204" pitchFamily="34" charset="0"/>
                <a:cs typeface="Verdana" panose="020B0604030504040204" pitchFamily="34" charset="0"/>
              </a:rPr>
              <a:t>empowerment</a:t>
            </a:r>
          </a:p>
        </p:txBody>
      </p:sp>
    </p:spTree>
    <p:extLst>
      <p:ext uri="{BB962C8B-B14F-4D97-AF65-F5344CB8AC3E}">
        <p14:creationId xmlns:p14="http://schemas.microsoft.com/office/powerpoint/2010/main" val="286685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mute="1">
                <p:cTn id="12" repeatCount="indefinite" fill="hold" display="0">
                  <p:stCondLst>
                    <p:cond delay="indefinite"/>
                  </p:stCondLst>
                </p:cTn>
                <p:tgtEl>
                  <p:spTgt spid="2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Practice: Further links and ideas</a:t>
            </a:r>
          </a:p>
        </p:txBody>
      </p:sp>
      <p:sp>
        <p:nvSpPr>
          <p:cNvPr id="3" name="Inhaltsplatzhalter 2"/>
          <p:cNvSpPr>
            <a:spLocks noGrp="1"/>
          </p:cNvSpPr>
          <p:nvPr>
            <p:ph sz="quarter" idx="10"/>
          </p:nvPr>
        </p:nvSpPr>
        <p:spPr/>
        <p:txBody>
          <a:bodyPr/>
          <a:lstStyle/>
          <a:p>
            <a:r>
              <a:rPr lang="en-GB" dirty="0"/>
              <a:t>  </a:t>
            </a:r>
            <a:br>
              <a:rPr lang="en-GB" dirty="0"/>
            </a:br>
            <a:r>
              <a:rPr lang="en-GB" dirty="0"/>
              <a:t>  www.eltis.org</a:t>
            </a:r>
          </a:p>
          <a:p>
            <a:r>
              <a:rPr lang="en-GB" dirty="0"/>
              <a:t>  www.civitas.org</a:t>
            </a:r>
          </a:p>
          <a:p>
            <a:r>
              <a:rPr lang="en-GB" dirty="0"/>
              <a:t>  www.epomm.eu (there: Platform EPOMM and Conference ECOMM)</a:t>
            </a:r>
          </a:p>
          <a:p>
            <a:r>
              <a:rPr lang="en-GB" dirty="0"/>
              <a:t>  www.butz-stiftung.de (safety in traffic)</a:t>
            </a:r>
          </a:p>
          <a:p>
            <a:r>
              <a:rPr lang="en-GB" dirty="0"/>
              <a:t/>
            </a:r>
            <a:br>
              <a:rPr lang="en-GB" dirty="0"/>
            </a:br>
            <a:r>
              <a:rPr lang="en-GB" dirty="0"/>
              <a:t/>
            </a:r>
            <a:br>
              <a:rPr lang="en-GB" dirty="0"/>
            </a:br>
            <a:r>
              <a:rPr lang="en-GB" dirty="0"/>
              <a:t>						  </a:t>
            </a:r>
            <a:br>
              <a:rPr lang="en-GB" dirty="0"/>
            </a:br>
            <a:r>
              <a:rPr lang="en-GB" dirty="0"/>
              <a:t>					                     </a:t>
            </a:r>
            <a:r>
              <a:rPr lang="en-GB" u="sng" dirty="0"/>
              <a:t>Activate</a:t>
            </a:r>
            <a:r>
              <a:rPr lang="en-GB" dirty="0"/>
              <a:t> parents (and grandparents!)</a:t>
            </a:r>
          </a:p>
          <a:p>
            <a:r>
              <a:rPr lang="en-GB" dirty="0"/>
              <a:t>							</a:t>
            </a:r>
            <a:r>
              <a:rPr lang="en-GB" u="sng" dirty="0"/>
              <a:t>Use good opportunities: </a:t>
            </a:r>
            <a:r>
              <a:rPr lang="en-GB" dirty="0"/>
              <a:t/>
            </a:r>
            <a:br>
              <a:rPr lang="en-GB" dirty="0"/>
            </a:br>
            <a:r>
              <a:rPr lang="en-GB" dirty="0"/>
              <a:t>				           summer festival, school refurbishment, European Mobility Week ...</a:t>
            </a:r>
          </a:p>
          <a:p>
            <a:r>
              <a:rPr lang="en-GB" dirty="0"/>
              <a:t>						</a:t>
            </a:r>
            <a:r>
              <a:rPr lang="en-GB" b="1" dirty="0"/>
              <a:t>                    </a:t>
            </a:r>
            <a:r>
              <a:rPr lang="en-GB" u="sng" dirty="0"/>
              <a:t>Find partners/funding.</a:t>
            </a:r>
          </a:p>
          <a:p>
            <a:r>
              <a:rPr lang="en-GB" dirty="0"/>
              <a:t>							    </a:t>
            </a:r>
            <a:r>
              <a:rPr lang="en-GB" b="1" dirty="0"/>
              <a:t>You are the experts!</a:t>
            </a:r>
          </a:p>
          <a:p>
            <a:endParaRPr lang="en-GB" dirty="0"/>
          </a:p>
        </p:txBody>
      </p:sp>
      <p:pic>
        <p:nvPicPr>
          <p:cNvPr id="5" name="Grafik 4" descr="Cursor Silhouette">
            <a:extLst>
              <a:ext uri="{FF2B5EF4-FFF2-40B4-BE49-F238E27FC236}">
                <a16:creationId xmlns:a16="http://schemas.microsoft.com/office/drawing/2014/main" id="{EBB0817E-8907-4942-A5A3-6B9C5B8A030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98901" y="8002351"/>
            <a:ext cx="447610" cy="447610"/>
          </a:xfrm>
          <a:prstGeom prst="rect">
            <a:avLst/>
          </a:prstGeom>
        </p:spPr>
      </p:pic>
      <p:pic>
        <p:nvPicPr>
          <p:cNvPr id="7" name="Grafik 6" descr="Lichter an Silhouette">
            <a:extLst>
              <a:ext uri="{FF2B5EF4-FFF2-40B4-BE49-F238E27FC236}">
                <a16:creationId xmlns:a16="http://schemas.microsoft.com/office/drawing/2014/main" id="{D3718167-056D-4343-B6A8-0C796D02F0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43869" y="3656806"/>
            <a:ext cx="2233561" cy="2233561"/>
          </a:xfrm>
          <a:prstGeom prst="rect">
            <a:avLst/>
          </a:prstGeom>
        </p:spPr>
      </p:pic>
      <p:pic>
        <p:nvPicPr>
          <p:cNvPr id="9" name="Grafik 8" descr="Cursor mit einfarbiger Füllung">
            <a:extLst>
              <a:ext uri="{FF2B5EF4-FFF2-40B4-BE49-F238E27FC236}">
                <a16:creationId xmlns:a16="http://schemas.microsoft.com/office/drawing/2014/main" id="{5B85D9E0-C5EA-4CB3-AD35-FAF198F8A2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407275" y="1028700"/>
            <a:ext cx="2711450" cy="2711450"/>
          </a:xfrm>
          <a:prstGeom prst="rect">
            <a:avLst/>
          </a:prstGeom>
        </p:spPr>
      </p:pic>
      <p:sp>
        <p:nvSpPr>
          <p:cNvPr id="4" name="Rechteck 3">
            <a:extLst>
              <a:ext uri="{FF2B5EF4-FFF2-40B4-BE49-F238E27FC236}">
                <a16:creationId xmlns:a16="http://schemas.microsoft.com/office/drawing/2014/main" id="{4B2D8E86-F9D7-426E-882D-277C06E66BDE}"/>
              </a:ext>
            </a:extLst>
          </p:cNvPr>
          <p:cNvSpPr/>
          <p:nvPr/>
        </p:nvSpPr>
        <p:spPr>
          <a:xfrm>
            <a:off x="874712" y="1484313"/>
            <a:ext cx="6532564" cy="1897062"/>
          </a:xfrm>
          <a:prstGeom prst="rect">
            <a:avLst/>
          </a:prstGeom>
          <a:noFill/>
          <a:ln w="19050">
            <a:solidFill>
              <a:srgbClr val="A1B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9477AAC-E1E2-457C-AA8C-4F3937CDB1B8}"/>
              </a:ext>
            </a:extLst>
          </p:cNvPr>
          <p:cNvSpPr/>
          <p:nvPr/>
        </p:nvSpPr>
        <p:spPr>
          <a:xfrm>
            <a:off x="4847505" y="3798703"/>
            <a:ext cx="6607894" cy="2024042"/>
          </a:xfrm>
          <a:prstGeom prst="rect">
            <a:avLst/>
          </a:prstGeom>
          <a:noFill/>
          <a:ln w="19050">
            <a:solidFill>
              <a:srgbClr val="A1B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080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85B83280-967A-42F2-8228-49E8EA39781B}"/>
              </a:ext>
            </a:extLst>
          </p:cNvPr>
          <p:cNvSpPr>
            <a:spLocks noGrp="1"/>
          </p:cNvSpPr>
          <p:nvPr>
            <p:ph type="subTitle" idx="1"/>
          </p:nvPr>
        </p:nvSpPr>
        <p:spPr>
          <a:xfrm>
            <a:off x="874714" y="4494775"/>
            <a:ext cx="10438871" cy="1334525"/>
          </a:xfrm>
        </p:spPr>
        <p:txBody>
          <a:bodyPr/>
          <a:lstStyle/>
          <a:p>
            <a:r>
              <a:rPr lang="de-DE" dirty="0"/>
              <a:t>Dipl.-Ing. Rosemarie Baldauf</a:t>
            </a:r>
          </a:p>
          <a:p>
            <a:r>
              <a:rPr lang="de-DE" dirty="0"/>
              <a:t>2021</a:t>
            </a:r>
          </a:p>
          <a:p>
            <a:endParaRPr lang="en-US" dirty="0"/>
          </a:p>
        </p:txBody>
      </p:sp>
      <p:sp>
        <p:nvSpPr>
          <p:cNvPr id="12" name="Title 3">
            <a:extLst>
              <a:ext uri="{FF2B5EF4-FFF2-40B4-BE49-F238E27FC236}">
                <a16:creationId xmlns:a16="http://schemas.microsoft.com/office/drawing/2014/main" id="{B38A3F70-5EB0-45D0-9644-9C5E0FC86CB8}"/>
              </a:ext>
            </a:extLst>
          </p:cNvPr>
          <p:cNvSpPr>
            <a:spLocks noGrp="1"/>
          </p:cNvSpPr>
          <p:nvPr>
            <p:ph type="title"/>
          </p:nvPr>
        </p:nvSpPr>
        <p:spPr>
          <a:xfrm>
            <a:off x="874713" y="3392203"/>
            <a:ext cx="10438873" cy="972108"/>
          </a:xfrm>
        </p:spPr>
        <p:txBody>
          <a:bodyPr/>
          <a:lstStyle/>
          <a:p>
            <a:r>
              <a:rPr lang="en-GB" altLang="de-DE" dirty="0"/>
              <a:t>More mobility and more safety with less transport for a better children's mobility</a:t>
            </a:r>
            <a:endParaRPr lang="en-US" i="1" dirty="0"/>
          </a:p>
        </p:txBody>
      </p:sp>
      <p:sp>
        <p:nvSpPr>
          <p:cNvPr id="10" name="Text Placeholder 2">
            <a:extLst>
              <a:ext uri="{FF2B5EF4-FFF2-40B4-BE49-F238E27FC236}">
                <a16:creationId xmlns:a16="http://schemas.microsoft.com/office/drawing/2014/main" id="{422B9299-8722-49F0-BCF3-55619831B74A}"/>
              </a:ext>
            </a:extLst>
          </p:cNvPr>
          <p:cNvSpPr>
            <a:spLocks noGrp="1"/>
          </p:cNvSpPr>
          <p:nvPr>
            <p:ph type="body" sz="quarter" idx="10"/>
          </p:nvPr>
        </p:nvSpPr>
        <p:spPr>
          <a:xfrm>
            <a:off x="874713" y="2420841"/>
            <a:ext cx="10438873" cy="828676"/>
          </a:xfrm>
        </p:spPr>
        <p:txBody>
          <a:bodyPr/>
          <a:lstStyle/>
          <a:p>
            <a:pPr eaLnBrk="1" fontAlgn="auto" hangingPunct="1">
              <a:spcAft>
                <a:spcPts val="0"/>
              </a:spcAft>
              <a:defRPr/>
            </a:pPr>
            <a:r>
              <a:rPr lang="de-DE" dirty="0"/>
              <a:t>Faculty of Transport and Traffic Sciences – Chair of Transport Ecology </a:t>
            </a:r>
          </a:p>
          <a:p>
            <a:pPr eaLnBrk="1" fontAlgn="auto" hangingPunct="1">
              <a:spcAft>
                <a:spcPts val="0"/>
              </a:spcAft>
              <a:defRPr/>
            </a:pPr>
            <a:r>
              <a:rPr lang="de-DE" dirty="0"/>
              <a:t>Prof. Dr.-Ing. Udo Becker</a:t>
            </a:r>
          </a:p>
          <a:p>
            <a:endParaRPr lang="en-US" dirty="0"/>
          </a:p>
        </p:txBody>
      </p:sp>
      <p:pic>
        <p:nvPicPr>
          <p:cNvPr id="5" name="Obraz 6">
            <a:extLst>
              <a:ext uri="{FF2B5EF4-FFF2-40B4-BE49-F238E27FC236}">
                <a16:creationId xmlns:a16="http://schemas.microsoft.com/office/drawing/2014/main" id="{809FA4FA-7A02-42DC-BCA4-EFB49E5531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700" y="5959764"/>
            <a:ext cx="2274733" cy="693951"/>
          </a:xfrm>
          <a:prstGeom prst="rect">
            <a:avLst/>
          </a:prstGeom>
        </p:spPr>
      </p:pic>
      <p:sp>
        <p:nvSpPr>
          <p:cNvPr id="6" name="Rechteck 5"/>
          <p:cNvSpPr/>
          <p:nvPr/>
        </p:nvSpPr>
        <p:spPr>
          <a:xfrm>
            <a:off x="6732433" y="6192050"/>
            <a:ext cx="2149948" cy="461665"/>
          </a:xfrm>
          <a:prstGeom prst="rect">
            <a:avLst/>
          </a:prstGeom>
        </p:spPr>
        <p:txBody>
          <a:bodyPr wrap="none">
            <a:spAutoFit/>
          </a:bodyPr>
          <a:lstStyle/>
          <a:p>
            <a:r>
              <a:rPr lang="en-GB" sz="1200" dirty="0">
                <a:solidFill>
                  <a:schemeClr val="bg1"/>
                </a:solidFill>
              </a:rPr>
              <a:t>Grant Agreement No.: </a:t>
            </a:r>
            <a:endParaRPr lang="en-GB" sz="1200" dirty="0" smtClean="0">
              <a:solidFill>
                <a:schemeClr val="bg1"/>
              </a:solidFill>
            </a:endParaRPr>
          </a:p>
          <a:p>
            <a:r>
              <a:rPr lang="en-GB" sz="1200" dirty="0" smtClean="0">
                <a:solidFill>
                  <a:schemeClr val="bg1"/>
                </a:solidFill>
              </a:rPr>
              <a:t>2019-1-PL01-K1203-065244</a:t>
            </a:r>
            <a:endParaRPr lang="en-GB" sz="1200" dirty="0">
              <a:solidFill>
                <a:schemeClr val="bg1"/>
              </a:solidFill>
            </a:endParaRPr>
          </a:p>
        </p:txBody>
      </p:sp>
    </p:spTree>
    <p:extLst>
      <p:ext uri="{BB962C8B-B14F-4D97-AF65-F5344CB8AC3E}">
        <p14:creationId xmlns:p14="http://schemas.microsoft.com/office/powerpoint/2010/main" val="162369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Situation as follows…</a:t>
            </a:r>
          </a:p>
        </p:txBody>
      </p:sp>
      <p:pic>
        <p:nvPicPr>
          <p:cNvPr id="19" name="Grafik 18">
            <a:extLst>
              <a:ext uri="{FF2B5EF4-FFF2-40B4-BE49-F238E27FC236}">
                <a16:creationId xmlns:a16="http://schemas.microsoft.com/office/drawing/2014/main" id="{5D3D5FF9-4F78-4654-B710-259D20CFE6B9}"/>
              </a:ext>
            </a:extLst>
          </p:cNvPr>
          <p:cNvPicPr>
            <a:picLocks noChangeAspect="1"/>
          </p:cNvPicPr>
          <p:nvPr/>
        </p:nvPicPr>
        <p:blipFill>
          <a:blip r:embed="rId3"/>
          <a:stretch>
            <a:fillRect/>
          </a:stretch>
        </p:blipFill>
        <p:spPr>
          <a:xfrm>
            <a:off x="873225" y="1486889"/>
            <a:ext cx="10583573" cy="4194412"/>
          </a:xfrm>
          <a:prstGeom prst="rect">
            <a:avLst/>
          </a:prstGeom>
        </p:spPr>
      </p:pic>
    </p:spTree>
    <p:extLst>
      <p:ext uri="{BB962C8B-B14F-4D97-AF65-F5344CB8AC3E}">
        <p14:creationId xmlns:p14="http://schemas.microsoft.com/office/powerpoint/2010/main" val="425299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Network development</a:t>
            </a:r>
          </a:p>
        </p:txBody>
      </p:sp>
      <p:grpSp>
        <p:nvGrpSpPr>
          <p:cNvPr id="3" name="Gruppieren 2">
            <a:extLst>
              <a:ext uri="{FF2B5EF4-FFF2-40B4-BE49-F238E27FC236}">
                <a16:creationId xmlns:a16="http://schemas.microsoft.com/office/drawing/2014/main" id="{7D24B88B-8E81-497B-8F46-BC7B420A3AAA}"/>
              </a:ext>
            </a:extLst>
          </p:cNvPr>
          <p:cNvGrpSpPr/>
          <p:nvPr/>
        </p:nvGrpSpPr>
        <p:grpSpPr>
          <a:xfrm>
            <a:off x="874713" y="1481138"/>
            <a:ext cx="10580687" cy="4194176"/>
            <a:chOff x="874713" y="1481138"/>
            <a:chExt cx="10580687" cy="4194176"/>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481138"/>
              <a:ext cx="10580687" cy="41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620001" y="1855012"/>
              <a:ext cx="1738184" cy="341632"/>
            </a:xfrm>
            <a:prstGeom prst="rect">
              <a:avLst/>
            </a:prstGeom>
            <a:solidFill>
              <a:schemeClr val="bg1"/>
            </a:solidFill>
            <a:ln w="12700">
              <a:solidFill>
                <a:schemeClr val="tx1"/>
              </a:solidFill>
            </a:ln>
          </p:spPr>
          <p:txBody>
            <a:bodyPr wrap="square" rtlCol="0">
              <a:spAutoFit/>
            </a:bodyPr>
            <a:lstStyle/>
            <a:p>
              <a:pPr algn="ctr"/>
              <a:r>
                <a:rPr lang="de-DE" sz="1600" dirty="0"/>
                <a:t>City </a:t>
              </a:r>
              <a:endParaRPr lang="en-GB" sz="1600" dirty="0"/>
            </a:p>
          </p:txBody>
        </p:sp>
        <p:sp>
          <p:nvSpPr>
            <p:cNvPr id="7" name="Textfeld 6"/>
            <p:cNvSpPr txBox="1"/>
            <p:nvPr/>
          </p:nvSpPr>
          <p:spPr>
            <a:xfrm>
              <a:off x="8608540" y="3699260"/>
              <a:ext cx="1664044" cy="341632"/>
            </a:xfrm>
            <a:prstGeom prst="rect">
              <a:avLst/>
            </a:prstGeom>
            <a:solidFill>
              <a:schemeClr val="bg1"/>
            </a:solidFill>
            <a:ln w="12700">
              <a:solidFill>
                <a:schemeClr val="tx1"/>
              </a:solidFill>
            </a:ln>
          </p:spPr>
          <p:txBody>
            <a:bodyPr wrap="square" rtlCol="0">
              <a:spAutoFit/>
            </a:bodyPr>
            <a:lstStyle/>
            <a:p>
              <a:pPr algn="ctr"/>
              <a:r>
                <a:rPr lang="de-DE" sz="1600" dirty="0"/>
                <a:t>Town</a:t>
              </a:r>
              <a:endParaRPr lang="en-GB" sz="1600" dirty="0"/>
            </a:p>
          </p:txBody>
        </p:sp>
      </p:grpSp>
    </p:spTree>
    <p:extLst>
      <p:ext uri="{BB962C8B-B14F-4D97-AF65-F5344CB8AC3E}">
        <p14:creationId xmlns:p14="http://schemas.microsoft.com/office/powerpoint/2010/main" val="2663875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Example: Users react</a:t>
            </a:r>
          </a:p>
        </p:txBody>
      </p:sp>
      <p:grpSp>
        <p:nvGrpSpPr>
          <p:cNvPr id="3" name="Gruppieren 2">
            <a:extLst>
              <a:ext uri="{FF2B5EF4-FFF2-40B4-BE49-F238E27FC236}">
                <a16:creationId xmlns:a16="http://schemas.microsoft.com/office/drawing/2014/main" id="{7D24B88B-8E81-497B-8F46-BC7B420A3AAA}"/>
              </a:ext>
            </a:extLst>
          </p:cNvPr>
          <p:cNvGrpSpPr/>
          <p:nvPr/>
        </p:nvGrpSpPr>
        <p:grpSpPr>
          <a:xfrm>
            <a:off x="874713" y="1481138"/>
            <a:ext cx="10580687" cy="4194176"/>
            <a:chOff x="874713" y="1481138"/>
            <a:chExt cx="10580687" cy="4194176"/>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481138"/>
              <a:ext cx="10580687" cy="41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620001" y="1855012"/>
              <a:ext cx="1738184" cy="341632"/>
            </a:xfrm>
            <a:prstGeom prst="rect">
              <a:avLst/>
            </a:prstGeom>
            <a:solidFill>
              <a:schemeClr val="bg1"/>
            </a:solidFill>
            <a:ln w="12700">
              <a:solidFill>
                <a:schemeClr val="tx1"/>
              </a:solidFill>
            </a:ln>
          </p:spPr>
          <p:txBody>
            <a:bodyPr wrap="square" rtlCol="0">
              <a:spAutoFit/>
            </a:bodyPr>
            <a:lstStyle/>
            <a:p>
              <a:pPr algn="ctr"/>
              <a:r>
                <a:rPr lang="de-DE" sz="1600" dirty="0"/>
                <a:t>City </a:t>
              </a:r>
              <a:endParaRPr lang="en-GB" sz="1600" dirty="0"/>
            </a:p>
          </p:txBody>
        </p:sp>
        <p:sp>
          <p:nvSpPr>
            <p:cNvPr id="7" name="Textfeld 6"/>
            <p:cNvSpPr txBox="1"/>
            <p:nvPr/>
          </p:nvSpPr>
          <p:spPr>
            <a:xfrm>
              <a:off x="8608540" y="3699260"/>
              <a:ext cx="1664044" cy="341632"/>
            </a:xfrm>
            <a:prstGeom prst="rect">
              <a:avLst/>
            </a:prstGeom>
            <a:solidFill>
              <a:schemeClr val="bg1"/>
            </a:solidFill>
            <a:ln w="12700">
              <a:solidFill>
                <a:schemeClr val="tx1"/>
              </a:solidFill>
            </a:ln>
          </p:spPr>
          <p:txBody>
            <a:bodyPr wrap="square" rtlCol="0">
              <a:spAutoFit/>
            </a:bodyPr>
            <a:lstStyle/>
            <a:p>
              <a:pPr algn="ctr"/>
              <a:r>
                <a:rPr lang="de-DE" sz="1600" dirty="0"/>
                <a:t>Town</a:t>
              </a:r>
              <a:endParaRPr lang="en-GB" sz="1600" dirty="0"/>
            </a:p>
          </p:txBody>
        </p:sp>
      </p:grpSp>
      <p:sp>
        <p:nvSpPr>
          <p:cNvPr id="4" name="Explosion: 14 Zacken 3">
            <a:extLst>
              <a:ext uri="{FF2B5EF4-FFF2-40B4-BE49-F238E27FC236}">
                <a16:creationId xmlns:a16="http://schemas.microsoft.com/office/drawing/2014/main" id="{C1EEFA2C-AEF4-4CB0-92EE-B4583D15D072}"/>
              </a:ext>
            </a:extLst>
          </p:cNvPr>
          <p:cNvSpPr/>
          <p:nvPr/>
        </p:nvSpPr>
        <p:spPr>
          <a:xfrm rot="577601">
            <a:off x="3579363" y="2498604"/>
            <a:ext cx="3191774" cy="1408980"/>
          </a:xfrm>
          <a:prstGeom prst="irregularSeal2">
            <a:avLst/>
          </a:prstGeom>
          <a:solidFill>
            <a:srgbClr val="FF0000">
              <a:alpha val="59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highlight>
                  <a:srgbClr val="FF0000"/>
                </a:highlight>
              </a:rPr>
              <a:t>Congestion</a:t>
            </a:r>
          </a:p>
        </p:txBody>
      </p:sp>
    </p:spTree>
    <p:extLst>
      <p:ext uri="{BB962C8B-B14F-4D97-AF65-F5344CB8AC3E}">
        <p14:creationId xmlns:p14="http://schemas.microsoft.com/office/powerpoint/2010/main" val="374917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Example</a:t>
            </a:r>
            <a:r>
              <a:rPr lang="de-DE" dirty="0"/>
              <a:t>: New </a:t>
            </a:r>
            <a:r>
              <a:rPr lang="de-DE" dirty="0" err="1"/>
              <a:t>bridge</a:t>
            </a:r>
            <a:r>
              <a:rPr lang="de-DE" dirty="0"/>
              <a:t> </a:t>
            </a:r>
            <a:r>
              <a:rPr lang="de-DE" dirty="0" err="1"/>
              <a:t>is</a:t>
            </a:r>
            <a:r>
              <a:rPr lang="de-DE" dirty="0"/>
              <a:t> </a:t>
            </a:r>
            <a:r>
              <a:rPr lang="de-DE" dirty="0" err="1"/>
              <a:t>built</a:t>
            </a:r>
            <a:endParaRPr lang="de-DE" dirty="0"/>
          </a:p>
        </p:txBody>
      </p:sp>
      <p:grpSp>
        <p:nvGrpSpPr>
          <p:cNvPr id="3" name="Gruppieren 2">
            <a:extLst>
              <a:ext uri="{FF2B5EF4-FFF2-40B4-BE49-F238E27FC236}">
                <a16:creationId xmlns:a16="http://schemas.microsoft.com/office/drawing/2014/main" id="{7D24B88B-8E81-497B-8F46-BC7B420A3AAA}"/>
              </a:ext>
            </a:extLst>
          </p:cNvPr>
          <p:cNvGrpSpPr/>
          <p:nvPr/>
        </p:nvGrpSpPr>
        <p:grpSpPr>
          <a:xfrm>
            <a:off x="874713" y="1481138"/>
            <a:ext cx="10580687" cy="4194176"/>
            <a:chOff x="874713" y="1481138"/>
            <a:chExt cx="10580687" cy="4194176"/>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481138"/>
              <a:ext cx="10580687" cy="41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620001" y="1855012"/>
              <a:ext cx="1738184" cy="341632"/>
            </a:xfrm>
            <a:prstGeom prst="rect">
              <a:avLst/>
            </a:prstGeom>
            <a:solidFill>
              <a:schemeClr val="bg1"/>
            </a:solidFill>
            <a:ln w="12700">
              <a:solidFill>
                <a:schemeClr val="tx1"/>
              </a:solidFill>
            </a:ln>
          </p:spPr>
          <p:txBody>
            <a:bodyPr wrap="square" rtlCol="0">
              <a:spAutoFit/>
            </a:bodyPr>
            <a:lstStyle/>
            <a:p>
              <a:pPr algn="ctr"/>
              <a:r>
                <a:rPr lang="de-DE" sz="1600" dirty="0"/>
                <a:t>City </a:t>
              </a:r>
              <a:endParaRPr lang="en-GB" sz="1600" dirty="0"/>
            </a:p>
          </p:txBody>
        </p:sp>
        <p:sp>
          <p:nvSpPr>
            <p:cNvPr id="7" name="Textfeld 6"/>
            <p:cNvSpPr txBox="1"/>
            <p:nvPr/>
          </p:nvSpPr>
          <p:spPr>
            <a:xfrm>
              <a:off x="8608540" y="3699260"/>
              <a:ext cx="1664044" cy="341632"/>
            </a:xfrm>
            <a:prstGeom prst="rect">
              <a:avLst/>
            </a:prstGeom>
            <a:solidFill>
              <a:schemeClr val="bg1"/>
            </a:solidFill>
            <a:ln w="12700">
              <a:solidFill>
                <a:schemeClr val="tx1"/>
              </a:solidFill>
            </a:ln>
          </p:spPr>
          <p:txBody>
            <a:bodyPr wrap="square" rtlCol="0">
              <a:spAutoFit/>
            </a:bodyPr>
            <a:lstStyle/>
            <a:p>
              <a:pPr algn="ctr"/>
              <a:r>
                <a:rPr lang="de-DE" sz="1600" dirty="0"/>
                <a:t>Town</a:t>
              </a:r>
              <a:endParaRPr lang="en-GB" sz="1600" dirty="0"/>
            </a:p>
          </p:txBody>
        </p:sp>
      </p:grpSp>
      <p:cxnSp>
        <p:nvCxnSpPr>
          <p:cNvPr id="5" name="Gerader Verbinder 4">
            <a:extLst>
              <a:ext uri="{FF2B5EF4-FFF2-40B4-BE49-F238E27FC236}">
                <a16:creationId xmlns:a16="http://schemas.microsoft.com/office/drawing/2014/main" id="{D292500F-2622-4690-8EE4-11AF1BFCBAC1}"/>
              </a:ext>
            </a:extLst>
          </p:cNvPr>
          <p:cNvCxnSpPr>
            <a:cxnSpLocks/>
          </p:cNvCxnSpPr>
          <p:nvPr/>
        </p:nvCxnSpPr>
        <p:spPr>
          <a:xfrm>
            <a:off x="7015163" y="2288381"/>
            <a:ext cx="1265237" cy="18645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Explosion: 14 Zacken 12">
            <a:extLst>
              <a:ext uri="{FF2B5EF4-FFF2-40B4-BE49-F238E27FC236}">
                <a16:creationId xmlns:a16="http://schemas.microsoft.com/office/drawing/2014/main" id="{F54D2D92-3ED2-40FA-BC89-C50858516820}"/>
              </a:ext>
            </a:extLst>
          </p:cNvPr>
          <p:cNvSpPr/>
          <p:nvPr/>
        </p:nvSpPr>
        <p:spPr>
          <a:xfrm rot="577601">
            <a:off x="3579363" y="2498604"/>
            <a:ext cx="3191774" cy="1408980"/>
          </a:xfrm>
          <a:prstGeom prst="irregularSeal2">
            <a:avLst/>
          </a:prstGeom>
          <a:solidFill>
            <a:srgbClr val="FF0000">
              <a:alpha val="59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highlight>
                  <a:srgbClr val="FF0000"/>
                </a:highlight>
              </a:rPr>
              <a:t>Congestion</a:t>
            </a:r>
          </a:p>
        </p:txBody>
      </p:sp>
    </p:spTree>
    <p:extLst>
      <p:ext uri="{BB962C8B-B14F-4D97-AF65-F5344CB8AC3E}">
        <p14:creationId xmlns:p14="http://schemas.microsoft.com/office/powerpoint/2010/main" val="69070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Example</a:t>
            </a:r>
            <a:r>
              <a:rPr lang="de-DE" dirty="0"/>
              <a:t>: </a:t>
            </a:r>
            <a:r>
              <a:rPr lang="de-DE" dirty="0" err="1"/>
              <a:t>Forecasted</a:t>
            </a:r>
            <a:r>
              <a:rPr lang="de-DE" dirty="0"/>
              <a:t> </a:t>
            </a:r>
            <a:r>
              <a:rPr lang="de-DE" dirty="0" err="1"/>
              <a:t>traffic</a:t>
            </a:r>
            <a:r>
              <a:rPr lang="de-DE" dirty="0"/>
              <a:t> </a:t>
            </a:r>
            <a:r>
              <a:rPr lang="de-DE" dirty="0" err="1"/>
              <a:t>occupany</a:t>
            </a:r>
            <a:endParaRPr lang="de-DE" dirty="0"/>
          </a:p>
        </p:txBody>
      </p:sp>
      <p:grpSp>
        <p:nvGrpSpPr>
          <p:cNvPr id="3" name="Gruppieren 2">
            <a:extLst>
              <a:ext uri="{FF2B5EF4-FFF2-40B4-BE49-F238E27FC236}">
                <a16:creationId xmlns:a16="http://schemas.microsoft.com/office/drawing/2014/main" id="{7D24B88B-8E81-497B-8F46-BC7B420A3AAA}"/>
              </a:ext>
            </a:extLst>
          </p:cNvPr>
          <p:cNvGrpSpPr/>
          <p:nvPr/>
        </p:nvGrpSpPr>
        <p:grpSpPr>
          <a:xfrm>
            <a:off x="874713" y="1481138"/>
            <a:ext cx="10580687" cy="4194176"/>
            <a:chOff x="874713" y="1481138"/>
            <a:chExt cx="10580687" cy="4194176"/>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481138"/>
              <a:ext cx="10580687" cy="41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620001" y="1855012"/>
              <a:ext cx="1738184" cy="341632"/>
            </a:xfrm>
            <a:prstGeom prst="rect">
              <a:avLst/>
            </a:prstGeom>
            <a:solidFill>
              <a:schemeClr val="bg1"/>
            </a:solidFill>
            <a:ln w="12700">
              <a:solidFill>
                <a:schemeClr val="tx1"/>
              </a:solidFill>
            </a:ln>
          </p:spPr>
          <p:txBody>
            <a:bodyPr wrap="square" rtlCol="0">
              <a:spAutoFit/>
            </a:bodyPr>
            <a:lstStyle/>
            <a:p>
              <a:pPr algn="ctr"/>
              <a:r>
                <a:rPr lang="de-DE" sz="1600" dirty="0"/>
                <a:t>City </a:t>
              </a:r>
              <a:endParaRPr lang="en-GB" sz="1600" dirty="0"/>
            </a:p>
          </p:txBody>
        </p:sp>
        <p:sp>
          <p:nvSpPr>
            <p:cNvPr id="7" name="Textfeld 6"/>
            <p:cNvSpPr txBox="1"/>
            <p:nvPr/>
          </p:nvSpPr>
          <p:spPr>
            <a:xfrm>
              <a:off x="8608540" y="3699260"/>
              <a:ext cx="1664044" cy="341632"/>
            </a:xfrm>
            <a:prstGeom prst="rect">
              <a:avLst/>
            </a:prstGeom>
            <a:solidFill>
              <a:schemeClr val="bg1"/>
            </a:solidFill>
            <a:ln w="12700">
              <a:solidFill>
                <a:schemeClr val="tx1"/>
              </a:solidFill>
            </a:ln>
          </p:spPr>
          <p:txBody>
            <a:bodyPr wrap="square" rtlCol="0">
              <a:spAutoFit/>
            </a:bodyPr>
            <a:lstStyle/>
            <a:p>
              <a:pPr algn="ctr"/>
              <a:r>
                <a:rPr lang="de-DE" sz="1600" dirty="0"/>
                <a:t>Town</a:t>
              </a:r>
              <a:endParaRPr lang="en-GB" sz="1600" dirty="0"/>
            </a:p>
          </p:txBody>
        </p:sp>
      </p:grpSp>
      <p:cxnSp>
        <p:nvCxnSpPr>
          <p:cNvPr id="5" name="Gerader Verbinder 4">
            <a:extLst>
              <a:ext uri="{FF2B5EF4-FFF2-40B4-BE49-F238E27FC236}">
                <a16:creationId xmlns:a16="http://schemas.microsoft.com/office/drawing/2014/main" id="{D292500F-2622-4690-8EE4-11AF1BFCBAC1}"/>
              </a:ext>
            </a:extLst>
          </p:cNvPr>
          <p:cNvCxnSpPr>
            <a:cxnSpLocks/>
          </p:cNvCxnSpPr>
          <p:nvPr/>
        </p:nvCxnSpPr>
        <p:spPr>
          <a:xfrm>
            <a:off x="7015163" y="2288381"/>
            <a:ext cx="1265237" cy="18645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C87D5560-69DD-43DD-8576-61372116AF42}"/>
              </a:ext>
            </a:extLst>
          </p:cNvPr>
          <p:cNvSpPr txBox="1"/>
          <p:nvPr/>
        </p:nvSpPr>
        <p:spPr>
          <a:xfrm>
            <a:off x="7520048" y="2859966"/>
            <a:ext cx="1520703" cy="307777"/>
          </a:xfrm>
          <a:prstGeom prst="rect">
            <a:avLst/>
          </a:prstGeom>
          <a:solidFill>
            <a:srgbClr val="CCFFCC"/>
          </a:solidFill>
          <a:ln w="19050">
            <a:solidFill>
              <a:schemeClr val="tx2"/>
            </a:solidFill>
          </a:ln>
        </p:spPr>
        <p:txBody>
          <a:bodyPr wrap="square" rtlCol="0">
            <a:spAutoFit/>
          </a:bodyPr>
          <a:lstStyle/>
          <a:p>
            <a:pPr algn="ctr"/>
            <a:r>
              <a:rPr lang="de-DE" sz="1400" b="1" dirty="0"/>
              <a:t>45 000 vehicles</a:t>
            </a:r>
            <a:endParaRPr lang="en-GB" sz="1400" b="1" dirty="0"/>
          </a:p>
        </p:txBody>
      </p:sp>
      <p:sp>
        <p:nvSpPr>
          <p:cNvPr id="15" name="Textfeld 14">
            <a:extLst>
              <a:ext uri="{FF2B5EF4-FFF2-40B4-BE49-F238E27FC236}">
                <a16:creationId xmlns:a16="http://schemas.microsoft.com/office/drawing/2014/main" id="{B2A0D3B5-9B66-44D3-8809-3EA08578BDE3}"/>
              </a:ext>
            </a:extLst>
          </p:cNvPr>
          <p:cNvSpPr txBox="1"/>
          <p:nvPr/>
        </p:nvSpPr>
        <p:spPr>
          <a:xfrm>
            <a:off x="5310248" y="4040892"/>
            <a:ext cx="1520703" cy="307777"/>
          </a:xfrm>
          <a:prstGeom prst="rect">
            <a:avLst/>
          </a:prstGeom>
          <a:solidFill>
            <a:srgbClr val="CCFFCC"/>
          </a:solidFill>
          <a:ln w="19050">
            <a:solidFill>
              <a:schemeClr val="tx2"/>
            </a:solidFill>
          </a:ln>
        </p:spPr>
        <p:txBody>
          <a:bodyPr wrap="square" rtlCol="0">
            <a:spAutoFit/>
          </a:bodyPr>
          <a:lstStyle/>
          <a:p>
            <a:pPr algn="ctr"/>
            <a:r>
              <a:rPr lang="de-DE" sz="1400" b="1" dirty="0"/>
              <a:t>5 000 vehicles</a:t>
            </a:r>
            <a:endParaRPr lang="en-GB" sz="1400" b="1" dirty="0"/>
          </a:p>
        </p:txBody>
      </p:sp>
      <p:sp>
        <p:nvSpPr>
          <p:cNvPr id="16" name="Textfeld 15">
            <a:extLst>
              <a:ext uri="{FF2B5EF4-FFF2-40B4-BE49-F238E27FC236}">
                <a16:creationId xmlns:a16="http://schemas.microsoft.com/office/drawing/2014/main" id="{CAD56CD0-BDF9-404C-A543-E72384E6F77D}"/>
              </a:ext>
            </a:extLst>
          </p:cNvPr>
          <p:cNvSpPr txBox="1"/>
          <p:nvPr/>
        </p:nvSpPr>
        <p:spPr>
          <a:xfrm>
            <a:off x="9358185" y="5069085"/>
            <a:ext cx="1520703" cy="307777"/>
          </a:xfrm>
          <a:prstGeom prst="rect">
            <a:avLst/>
          </a:prstGeom>
          <a:solidFill>
            <a:srgbClr val="CCFFCC"/>
          </a:solidFill>
          <a:ln w="19050">
            <a:solidFill>
              <a:schemeClr val="tx2"/>
            </a:solidFill>
          </a:ln>
        </p:spPr>
        <p:txBody>
          <a:bodyPr wrap="square" rtlCol="0">
            <a:spAutoFit/>
          </a:bodyPr>
          <a:lstStyle/>
          <a:p>
            <a:pPr algn="ctr"/>
            <a:r>
              <a:rPr lang="de-DE" sz="1400" b="1" dirty="0"/>
              <a:t>20 000 vehicles</a:t>
            </a:r>
            <a:endParaRPr lang="en-GB" sz="1400" b="1" dirty="0"/>
          </a:p>
        </p:txBody>
      </p:sp>
      <p:sp>
        <p:nvSpPr>
          <p:cNvPr id="17" name="Textfeld 16">
            <a:extLst>
              <a:ext uri="{FF2B5EF4-FFF2-40B4-BE49-F238E27FC236}">
                <a16:creationId xmlns:a16="http://schemas.microsoft.com/office/drawing/2014/main" id="{1D4CC6D7-D3A6-4BCE-9C8B-E4F9777B9627}"/>
              </a:ext>
            </a:extLst>
          </p:cNvPr>
          <p:cNvSpPr txBox="1"/>
          <p:nvPr/>
        </p:nvSpPr>
        <p:spPr>
          <a:xfrm>
            <a:off x="3575050" y="3121223"/>
            <a:ext cx="1520703" cy="307777"/>
          </a:xfrm>
          <a:prstGeom prst="rect">
            <a:avLst/>
          </a:prstGeom>
          <a:solidFill>
            <a:srgbClr val="CCFFCC"/>
          </a:solidFill>
          <a:ln w="19050">
            <a:solidFill>
              <a:schemeClr val="tx2"/>
            </a:solidFill>
          </a:ln>
        </p:spPr>
        <p:txBody>
          <a:bodyPr wrap="square" rtlCol="0">
            <a:spAutoFit/>
          </a:bodyPr>
          <a:lstStyle/>
          <a:p>
            <a:pPr algn="ctr"/>
            <a:r>
              <a:rPr lang="de-DE" sz="1400" b="1" dirty="0"/>
              <a:t>55 000 vehicles</a:t>
            </a:r>
            <a:endParaRPr lang="en-GB" sz="1400" b="1" dirty="0"/>
          </a:p>
        </p:txBody>
      </p:sp>
      <p:sp>
        <p:nvSpPr>
          <p:cNvPr id="18" name="Textfeld 17">
            <a:extLst>
              <a:ext uri="{FF2B5EF4-FFF2-40B4-BE49-F238E27FC236}">
                <a16:creationId xmlns:a16="http://schemas.microsoft.com/office/drawing/2014/main" id="{23E03C2A-3FF1-4126-8E50-B4DC97E0807B}"/>
              </a:ext>
            </a:extLst>
          </p:cNvPr>
          <p:cNvSpPr txBox="1"/>
          <p:nvPr/>
        </p:nvSpPr>
        <p:spPr>
          <a:xfrm>
            <a:off x="1857497" y="4761308"/>
            <a:ext cx="1520703" cy="307777"/>
          </a:xfrm>
          <a:prstGeom prst="rect">
            <a:avLst/>
          </a:prstGeom>
          <a:solidFill>
            <a:srgbClr val="CCFFCC"/>
          </a:solidFill>
          <a:ln w="19050">
            <a:solidFill>
              <a:schemeClr val="tx2"/>
            </a:solidFill>
          </a:ln>
        </p:spPr>
        <p:txBody>
          <a:bodyPr wrap="square" rtlCol="0">
            <a:spAutoFit/>
          </a:bodyPr>
          <a:lstStyle/>
          <a:p>
            <a:pPr algn="ctr"/>
            <a:r>
              <a:rPr lang="de-DE" sz="1400" b="1" dirty="0"/>
              <a:t>50 000 vehicles</a:t>
            </a:r>
            <a:endParaRPr lang="en-GB" sz="1400" b="1" dirty="0"/>
          </a:p>
        </p:txBody>
      </p:sp>
    </p:spTree>
    <p:extLst>
      <p:ext uri="{BB962C8B-B14F-4D97-AF65-F5344CB8AC3E}">
        <p14:creationId xmlns:p14="http://schemas.microsoft.com/office/powerpoint/2010/main" val="1198858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EF3DE1F6-3E55-4F9D-A7FD-7640EE43BCBC}"/>
              </a:ext>
            </a:extLst>
          </p:cNvPr>
          <p:cNvGrpSpPr/>
          <p:nvPr/>
        </p:nvGrpSpPr>
        <p:grpSpPr>
          <a:xfrm>
            <a:off x="874713" y="1481138"/>
            <a:ext cx="10580687" cy="4194176"/>
            <a:chOff x="874713" y="1481138"/>
            <a:chExt cx="10580687" cy="4194176"/>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481138"/>
              <a:ext cx="10580687" cy="41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620001" y="1855012"/>
              <a:ext cx="1738184" cy="341632"/>
            </a:xfrm>
            <a:prstGeom prst="rect">
              <a:avLst/>
            </a:prstGeom>
            <a:solidFill>
              <a:schemeClr val="bg1"/>
            </a:solidFill>
            <a:ln w="12700">
              <a:solidFill>
                <a:schemeClr val="tx1"/>
              </a:solidFill>
            </a:ln>
          </p:spPr>
          <p:txBody>
            <a:bodyPr wrap="square" rtlCol="0">
              <a:spAutoFit/>
            </a:bodyPr>
            <a:lstStyle/>
            <a:p>
              <a:pPr algn="ctr"/>
              <a:r>
                <a:rPr lang="de-DE" sz="1600" dirty="0"/>
                <a:t>City </a:t>
              </a:r>
              <a:endParaRPr lang="en-GB" sz="1600" dirty="0"/>
            </a:p>
          </p:txBody>
        </p:sp>
        <p:sp>
          <p:nvSpPr>
            <p:cNvPr id="7" name="Textfeld 6"/>
            <p:cNvSpPr txBox="1"/>
            <p:nvPr/>
          </p:nvSpPr>
          <p:spPr>
            <a:xfrm>
              <a:off x="8608540" y="3699260"/>
              <a:ext cx="1664044" cy="341632"/>
            </a:xfrm>
            <a:prstGeom prst="rect">
              <a:avLst/>
            </a:prstGeom>
            <a:solidFill>
              <a:schemeClr val="bg1"/>
            </a:solidFill>
            <a:ln w="12700">
              <a:solidFill>
                <a:schemeClr val="tx1"/>
              </a:solidFill>
            </a:ln>
          </p:spPr>
          <p:txBody>
            <a:bodyPr wrap="square" rtlCol="0">
              <a:spAutoFit/>
            </a:bodyPr>
            <a:lstStyle/>
            <a:p>
              <a:pPr algn="ctr"/>
              <a:r>
                <a:rPr lang="de-DE" sz="1600" dirty="0"/>
                <a:t>Town</a:t>
              </a:r>
              <a:endParaRPr lang="en-GB" sz="1600" dirty="0"/>
            </a:p>
          </p:txBody>
        </p:sp>
      </p:grpSp>
      <p:sp>
        <p:nvSpPr>
          <p:cNvPr id="2" name="Titel 1"/>
          <p:cNvSpPr>
            <a:spLocks noGrp="1"/>
          </p:cNvSpPr>
          <p:nvPr>
            <p:ph type="title"/>
          </p:nvPr>
        </p:nvSpPr>
        <p:spPr/>
        <p:txBody>
          <a:bodyPr/>
          <a:lstStyle/>
          <a:p>
            <a:r>
              <a:rPr lang="en-US"/>
              <a:t>Example: 3 years later…</a:t>
            </a:r>
          </a:p>
        </p:txBody>
      </p:sp>
      <p:cxnSp>
        <p:nvCxnSpPr>
          <p:cNvPr id="10" name="Gerader Verbinder 9">
            <a:extLst>
              <a:ext uri="{FF2B5EF4-FFF2-40B4-BE49-F238E27FC236}">
                <a16:creationId xmlns:a16="http://schemas.microsoft.com/office/drawing/2014/main" id="{890C4D9F-18C5-4FC1-A5BF-5EFAB42A73F2}"/>
              </a:ext>
            </a:extLst>
          </p:cNvPr>
          <p:cNvCxnSpPr>
            <a:cxnSpLocks/>
          </p:cNvCxnSpPr>
          <p:nvPr/>
        </p:nvCxnSpPr>
        <p:spPr>
          <a:xfrm>
            <a:off x="7015163" y="2288381"/>
            <a:ext cx="1265237" cy="18645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F149B4C3-3F8C-49B9-A99C-02B954C14B99}"/>
              </a:ext>
            </a:extLst>
          </p:cNvPr>
          <p:cNvCxnSpPr>
            <a:cxnSpLocks/>
          </p:cNvCxnSpPr>
          <p:nvPr/>
        </p:nvCxnSpPr>
        <p:spPr>
          <a:xfrm>
            <a:off x="7267575" y="2340768"/>
            <a:ext cx="190500" cy="2345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6CCE35A6-1569-4DD5-9EC5-90F9CD638F96}"/>
              </a:ext>
            </a:extLst>
          </p:cNvPr>
          <p:cNvCxnSpPr>
            <a:cxnSpLocks/>
          </p:cNvCxnSpPr>
          <p:nvPr/>
        </p:nvCxnSpPr>
        <p:spPr>
          <a:xfrm flipH="1">
            <a:off x="7281069" y="2340768"/>
            <a:ext cx="163512" cy="208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4171B60E-DFAB-471B-91A7-EB2B059D71A5}"/>
              </a:ext>
            </a:extLst>
          </p:cNvPr>
          <p:cNvCxnSpPr>
            <a:cxnSpLocks/>
          </p:cNvCxnSpPr>
          <p:nvPr/>
        </p:nvCxnSpPr>
        <p:spPr>
          <a:xfrm>
            <a:off x="8335726" y="3879056"/>
            <a:ext cx="190500" cy="2345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4BF7B53D-8D6F-4740-8BFB-08479E377A3E}"/>
              </a:ext>
            </a:extLst>
          </p:cNvPr>
          <p:cNvCxnSpPr>
            <a:cxnSpLocks/>
          </p:cNvCxnSpPr>
          <p:nvPr/>
        </p:nvCxnSpPr>
        <p:spPr>
          <a:xfrm flipH="1">
            <a:off x="8349220" y="3879056"/>
            <a:ext cx="163512" cy="208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5F556030-E060-4C0A-A4CE-2D65B2DC5F87}"/>
              </a:ext>
            </a:extLst>
          </p:cNvPr>
          <p:cNvCxnSpPr>
            <a:cxnSpLocks/>
          </p:cNvCxnSpPr>
          <p:nvPr/>
        </p:nvCxnSpPr>
        <p:spPr>
          <a:xfrm>
            <a:off x="8381172" y="4113568"/>
            <a:ext cx="190500" cy="2345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3C3CF45D-6232-45E6-8D72-4415100D68A8}"/>
              </a:ext>
            </a:extLst>
          </p:cNvPr>
          <p:cNvCxnSpPr>
            <a:cxnSpLocks/>
          </p:cNvCxnSpPr>
          <p:nvPr/>
        </p:nvCxnSpPr>
        <p:spPr>
          <a:xfrm flipH="1">
            <a:off x="8394666" y="4113568"/>
            <a:ext cx="163512" cy="208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AB134C8D-F2E5-4193-B666-81228CBE49A3}"/>
              </a:ext>
            </a:extLst>
          </p:cNvPr>
          <p:cNvSpPr/>
          <p:nvPr/>
        </p:nvSpPr>
        <p:spPr>
          <a:xfrm>
            <a:off x="7105650" y="1981200"/>
            <a:ext cx="395288" cy="9048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73DD9C5-75B8-42AD-AD3A-07D8AE69F921}"/>
              </a:ext>
            </a:extLst>
          </p:cNvPr>
          <p:cNvSpPr txBox="1"/>
          <p:nvPr/>
        </p:nvSpPr>
        <p:spPr>
          <a:xfrm>
            <a:off x="7208747" y="2759879"/>
            <a:ext cx="1942874" cy="738664"/>
          </a:xfrm>
          <a:prstGeom prst="rect">
            <a:avLst/>
          </a:prstGeom>
          <a:solidFill>
            <a:srgbClr val="FF7C80"/>
          </a:solidFill>
          <a:ln w="28575">
            <a:solidFill>
              <a:schemeClr val="tx2"/>
            </a:solidFill>
          </a:ln>
        </p:spPr>
        <p:txBody>
          <a:bodyPr wrap="square" rtlCol="0">
            <a:spAutoFit/>
          </a:bodyPr>
          <a:lstStyle/>
          <a:p>
            <a:r>
              <a:rPr lang="en-US" sz="1400" b="1" dirty="0"/>
              <a:t>60 000 vehicles</a:t>
            </a:r>
          </a:p>
          <a:p>
            <a:r>
              <a:rPr lang="en-US" sz="1400" b="1" dirty="0"/>
              <a:t>congestion, noise,</a:t>
            </a:r>
          </a:p>
          <a:p>
            <a:r>
              <a:rPr lang="en-US" sz="1400" b="1" dirty="0"/>
              <a:t>air pollution</a:t>
            </a:r>
          </a:p>
        </p:txBody>
      </p:sp>
      <p:sp>
        <p:nvSpPr>
          <p:cNvPr id="20" name="Textfeld 19">
            <a:extLst>
              <a:ext uri="{FF2B5EF4-FFF2-40B4-BE49-F238E27FC236}">
                <a16:creationId xmlns:a16="http://schemas.microsoft.com/office/drawing/2014/main" id="{CB4AE8DA-9480-4C04-94BD-BBDAFF8CA872}"/>
              </a:ext>
            </a:extLst>
          </p:cNvPr>
          <p:cNvSpPr txBox="1"/>
          <p:nvPr/>
        </p:nvSpPr>
        <p:spPr>
          <a:xfrm>
            <a:off x="7647781" y="4798930"/>
            <a:ext cx="1942874" cy="523220"/>
          </a:xfrm>
          <a:prstGeom prst="rect">
            <a:avLst/>
          </a:prstGeom>
          <a:solidFill>
            <a:srgbClr val="FF7C80"/>
          </a:solidFill>
          <a:ln w="28575">
            <a:solidFill>
              <a:schemeClr val="tx2"/>
            </a:solidFill>
          </a:ln>
        </p:spPr>
        <p:txBody>
          <a:bodyPr wrap="square" rtlCol="0">
            <a:spAutoFit/>
          </a:bodyPr>
          <a:lstStyle/>
          <a:p>
            <a:r>
              <a:rPr lang="en-US" sz="1400" b="1"/>
              <a:t>10 000 vehicles</a:t>
            </a:r>
          </a:p>
          <a:p>
            <a:r>
              <a:rPr lang="en-US" sz="1400" b="1"/>
              <a:t>noise, air pollution</a:t>
            </a:r>
          </a:p>
        </p:txBody>
      </p:sp>
      <p:sp>
        <p:nvSpPr>
          <p:cNvPr id="21" name="Rechteck 20">
            <a:extLst>
              <a:ext uri="{FF2B5EF4-FFF2-40B4-BE49-F238E27FC236}">
                <a16:creationId xmlns:a16="http://schemas.microsoft.com/office/drawing/2014/main" id="{C92D11BA-F40F-4CBA-8FDA-86416517BBAE}"/>
              </a:ext>
            </a:extLst>
          </p:cNvPr>
          <p:cNvSpPr/>
          <p:nvPr/>
        </p:nvSpPr>
        <p:spPr>
          <a:xfrm rot="5400000">
            <a:off x="10016421" y="4865002"/>
            <a:ext cx="260451" cy="128305"/>
          </a:xfrm>
          <a:prstGeom prst="rect">
            <a:avLst/>
          </a:prstGeom>
          <a:solidFill>
            <a:srgbClr val="C0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1D86122A-A40A-46BB-82B2-DA53DA1CA4CE}"/>
              </a:ext>
            </a:extLst>
          </p:cNvPr>
          <p:cNvSpPr/>
          <p:nvPr/>
        </p:nvSpPr>
        <p:spPr>
          <a:xfrm rot="5400000">
            <a:off x="10264497" y="4995227"/>
            <a:ext cx="260451" cy="128305"/>
          </a:xfrm>
          <a:prstGeom prst="rect">
            <a:avLst/>
          </a:prstGeom>
          <a:solidFill>
            <a:srgbClr val="C0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3659C76-F8BF-4692-9F76-F35F98F6005B}"/>
              </a:ext>
            </a:extLst>
          </p:cNvPr>
          <p:cNvSpPr/>
          <p:nvPr/>
        </p:nvSpPr>
        <p:spPr>
          <a:xfrm rot="5400000">
            <a:off x="9952268" y="5442935"/>
            <a:ext cx="260451" cy="128305"/>
          </a:xfrm>
          <a:prstGeom prst="rect">
            <a:avLst/>
          </a:prstGeom>
          <a:solidFill>
            <a:srgbClr val="C0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5262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1"/>
</p:tagLst>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FA3DDC62-2CE6-774E-8340-8260BC267E57}" vid="{CBF861B5-B793-E74B-9EAA-FF010F67C03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2020_Praesentationsvorlage_TUD_16zu9</Template>
  <TotalTime>0</TotalTime>
  <Words>1713</Words>
  <Application>Microsoft Office PowerPoint</Application>
  <PresentationFormat>Breitbild</PresentationFormat>
  <Paragraphs>243</Paragraphs>
  <Slides>37</Slides>
  <Notes>6</Notes>
  <HiddenSlides>1</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37</vt:i4>
      </vt:variant>
    </vt:vector>
  </HeadingPairs>
  <TitlesOfParts>
    <vt:vector size="44" baseType="lpstr">
      <vt:lpstr>Arial</vt:lpstr>
      <vt:lpstr>Calibri</vt:lpstr>
      <vt:lpstr>Open Sans</vt:lpstr>
      <vt:lpstr>Symbol</vt:lpstr>
      <vt:lpstr>Verdana</vt:lpstr>
      <vt:lpstr>Wingdings</vt:lpstr>
      <vt:lpstr>TUD_2018_16zu9</vt:lpstr>
      <vt:lpstr>More mobility and more safety with less transport for a better children's mobility</vt:lpstr>
      <vt:lpstr>Chair of Transport Ecology</vt:lpstr>
      <vt:lpstr>Transport is important?</vt:lpstr>
      <vt:lpstr>Example: Situation as follows…</vt:lpstr>
      <vt:lpstr>Example: Network development</vt:lpstr>
      <vt:lpstr>Example: Users react</vt:lpstr>
      <vt:lpstr>Example: New bridge is built</vt:lpstr>
      <vt:lpstr>Example: Forecasted traffic occupany</vt:lpstr>
      <vt:lpstr>Example: 3 years later…</vt:lpstr>
      <vt:lpstr>People react!</vt:lpstr>
      <vt:lpstr>People react!</vt:lpstr>
      <vt:lpstr>Is more always better?</vt:lpstr>
      <vt:lpstr>Let's think about it!</vt:lpstr>
      <vt:lpstr>Let's think about it!</vt:lpstr>
      <vt:lpstr>Let's think about it!</vt:lpstr>
      <vt:lpstr>Let's think about it!</vt:lpstr>
      <vt:lpstr>Let's think about it.</vt:lpstr>
      <vt:lpstr>Mobility = Transport?</vt:lpstr>
      <vt:lpstr>Mobility</vt:lpstr>
      <vt:lpstr>Transport</vt:lpstr>
      <vt:lpstr>Traffic safety in Germany</vt:lpstr>
      <vt:lpstr>Traffic safety in Germany</vt:lpstr>
      <vt:lpstr>Traffic safety in Germany</vt:lpstr>
      <vt:lpstr>What makes children special</vt:lpstr>
      <vt:lpstr>What follows?</vt:lpstr>
      <vt:lpstr>Look at what is important to children!</vt:lpstr>
      <vt:lpstr>What follows?</vt:lpstr>
      <vt:lpstr>What else follows?</vt:lpstr>
      <vt:lpstr>What you can do!</vt:lpstr>
      <vt:lpstr>Practice: Urban space design</vt:lpstr>
      <vt:lpstr>Practice: Guidelines</vt:lpstr>
      <vt:lpstr>Practice: Action days</vt:lpstr>
      <vt:lpstr>Practice: Action days</vt:lpstr>
      <vt:lpstr>Practice: Children's city map</vt:lpstr>
      <vt:lpstr>Involving children</vt:lpstr>
      <vt:lpstr>Practice: Further links and ideas</vt:lpstr>
      <vt:lpstr>More mobility and more safety with less transport for a better children's mobility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Philipp Langer</dc:creator>
  <cp:lastModifiedBy>Rosemarie Baldauf</cp:lastModifiedBy>
  <cp:revision>31</cp:revision>
  <dcterms:created xsi:type="dcterms:W3CDTF">2021-08-20T18:21:38Z</dcterms:created>
  <dcterms:modified xsi:type="dcterms:W3CDTF">2021-10-20T08:23:14Z</dcterms:modified>
</cp:coreProperties>
</file>