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8" r:id="rId3"/>
    <p:sldId id="272" r:id="rId4"/>
    <p:sldId id="305" r:id="rId5"/>
    <p:sldId id="306" r:id="rId6"/>
    <p:sldId id="307" r:id="rId7"/>
    <p:sldId id="309" r:id="rId8"/>
    <p:sldId id="273" r:id="rId9"/>
    <p:sldId id="308" r:id="rId10"/>
    <p:sldId id="297" r:id="rId11"/>
    <p:sldId id="310" r:id="rId12"/>
    <p:sldId id="311" r:id="rId13"/>
    <p:sldId id="265" r:id="rId14"/>
    <p:sldId id="270" r:id="rId15"/>
    <p:sldId id="256" r:id="rId16"/>
    <p:sldId id="266" r:id="rId17"/>
    <p:sldId id="312"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A2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DD597422-3587-41E8-B69A-AC744C47F59C}" type="datetimeFigureOut">
              <a:rPr lang="cs-CZ" smtClean="0"/>
              <a:t>28.02.2022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8683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28.02.2022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5416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28.02.2022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324596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D597422-3587-41E8-B69A-AC744C47F59C}" type="datetimeFigureOut">
              <a:rPr lang="cs-CZ" smtClean="0"/>
              <a:t>28.02.2022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428230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DD597422-3587-41E8-B69A-AC744C47F59C}" type="datetimeFigureOut">
              <a:rPr lang="cs-CZ" smtClean="0"/>
              <a:t>28.02.2022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63617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D597422-3587-41E8-B69A-AC744C47F59C}" type="datetimeFigureOut">
              <a:rPr lang="cs-CZ" smtClean="0"/>
              <a:t>28.02.2022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225883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D597422-3587-41E8-B69A-AC744C47F59C}" type="datetimeFigureOut">
              <a:rPr lang="cs-CZ" smtClean="0"/>
              <a:t>28.02.2022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8972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D597422-3587-41E8-B69A-AC744C47F59C}" type="datetimeFigureOut">
              <a:rPr lang="cs-CZ" smtClean="0"/>
              <a:t>28.02.2022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344595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D597422-3587-41E8-B69A-AC744C47F59C}" type="datetimeFigureOut">
              <a:rPr lang="cs-CZ" smtClean="0"/>
              <a:t>28.02.2022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83154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597422-3587-41E8-B69A-AC744C47F59C}" type="datetimeFigureOut">
              <a:rPr lang="cs-CZ" smtClean="0"/>
              <a:t>28.02.2022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14879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DD597422-3587-41E8-B69A-AC744C47F59C}" type="datetimeFigureOut">
              <a:rPr lang="cs-CZ" smtClean="0"/>
              <a:t>28.02.2022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B8865A0-C6C3-4F59-AA1C-33A7F75F5649}" type="slidenum">
              <a:rPr lang="cs-CZ" smtClean="0"/>
              <a:t>‹#›</a:t>
            </a:fld>
            <a:endParaRPr lang="cs-CZ"/>
          </a:p>
        </p:txBody>
      </p:sp>
    </p:spTree>
    <p:extLst>
      <p:ext uri="{BB962C8B-B14F-4D97-AF65-F5344CB8AC3E}">
        <p14:creationId xmlns:p14="http://schemas.microsoft.com/office/powerpoint/2010/main" val="28970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97422-3587-41E8-B69A-AC744C47F59C}" type="datetimeFigureOut">
              <a:rPr lang="cs-CZ" smtClean="0"/>
              <a:t>28.02.2022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865A0-C6C3-4F59-AA1C-33A7F75F5649}" type="slidenum">
              <a:rPr lang="cs-CZ" smtClean="0"/>
              <a:t>‹#›</a:t>
            </a:fld>
            <a:endParaRPr lang="cs-CZ"/>
          </a:p>
        </p:txBody>
      </p:sp>
    </p:spTree>
    <p:extLst>
      <p:ext uri="{BB962C8B-B14F-4D97-AF65-F5344CB8AC3E}">
        <p14:creationId xmlns:p14="http://schemas.microsoft.com/office/powerpoint/2010/main" val="2930339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hyperlink" Target="http://mobilita-ieep.cz/"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hyperlink" Target="http://mobilita-ieep.cz/"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1230922" y="2461847"/>
            <a:ext cx="9421935" cy="1608268"/>
          </a:xfrm>
        </p:spPr>
        <p:txBody>
          <a:bodyPr>
            <a:normAutofit/>
          </a:bodyPr>
          <a:lstStyle/>
          <a:p>
            <a:pPr algn="ctr"/>
            <a:r>
              <a:rPr lang="cs-CZ" sz="4000" b="1" cap="all" dirty="0">
                <a:solidFill>
                  <a:srgbClr val="1EA2C1"/>
                </a:solidFill>
                <a:latin typeface="Montserrat" panose="00000500000000000000" pitchFamily="2" charset="-18"/>
              </a:rPr>
              <a:t>Mobility management – TYPICAL MEASURES FOR SUMPS   </a:t>
            </a:r>
          </a:p>
        </p:txBody>
      </p:sp>
      <p:sp>
        <p:nvSpPr>
          <p:cNvPr id="9" name="TextovéPole 8"/>
          <p:cNvSpPr txBox="1"/>
          <p:nvPr/>
        </p:nvSpPr>
        <p:spPr>
          <a:xfrm>
            <a:off x="640130" y="269282"/>
            <a:ext cx="7097104" cy="861774"/>
          </a:xfrm>
          <a:prstGeom prst="rect">
            <a:avLst/>
          </a:prstGeom>
          <a:noFill/>
        </p:spPr>
        <p:txBody>
          <a:bodyPr wrap="square" rtlCol="0">
            <a:spAutoFit/>
          </a:bodyPr>
          <a:lstStyle/>
          <a:p>
            <a:r>
              <a:rPr lang="en-AU" sz="3200" b="1" dirty="0" err="1">
                <a:solidFill>
                  <a:schemeClr val="bg1"/>
                </a:solidFill>
                <a:latin typeface="Calibri" panose="020F0502020204030204" pitchFamily="34" charset="0"/>
                <a:cs typeface="Calibri" panose="020F0502020204030204" pitchFamily="34" charset="0"/>
              </a:rPr>
              <a:t>S@mpler</a:t>
            </a:r>
            <a:endParaRPr lang="en-AU" sz="3200" b="1" dirty="0">
              <a:solidFill>
                <a:schemeClr val="bg1"/>
              </a:solidFill>
              <a:latin typeface="Calibri" panose="020F0502020204030204" pitchFamily="34" charset="0"/>
              <a:cs typeface="Calibri" panose="020F0502020204030204" pitchFamily="34" charset="0"/>
            </a:endParaRPr>
          </a:p>
          <a:p>
            <a:r>
              <a:rPr lang="en-AU" b="1" dirty="0">
                <a:solidFill>
                  <a:schemeClr val="bg1"/>
                </a:solidFill>
                <a:latin typeface="Calibri" panose="020F0502020204030204" pitchFamily="34" charset="0"/>
                <a:cs typeface="Calibri" panose="020F0502020204030204" pitchFamily="34" charset="0"/>
              </a:rPr>
              <a:t>Integrated Education Based On Sustainable Urban Mobility Projects</a:t>
            </a: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5" name="Zástupný symbol pro text 4">
            <a:extLst>
              <a:ext uri="{FF2B5EF4-FFF2-40B4-BE49-F238E27FC236}">
                <a16:creationId xmlns:a16="http://schemas.microsoft.com/office/drawing/2014/main" id="{A2D94E8F-5883-4C86-A19E-90F76D1C2953}"/>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98249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675381" y="1705707"/>
            <a:ext cx="10701865" cy="638049"/>
          </a:xfrm>
        </p:spPr>
        <p:txBody>
          <a:bodyPr anchor="ctr">
            <a:normAutofit/>
          </a:bodyPr>
          <a:lstStyle/>
          <a:p>
            <a:r>
              <a:rPr lang="cs-CZ" sz="2800" b="1" dirty="0">
                <a:solidFill>
                  <a:srgbClr val="1EA2C1"/>
                </a:solidFill>
              </a:rPr>
              <a:t>„Soft“ Mobility management </a:t>
            </a:r>
            <a:r>
              <a:rPr lang="en-AU" sz="2800" b="1" dirty="0">
                <a:solidFill>
                  <a:srgbClr val="1EA2C1"/>
                </a:solidFill>
              </a:rPr>
              <a:t>consists of:    </a:t>
            </a:r>
            <a:endParaRPr lang="en-AU"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3639844"/>
            <a:ext cx="10533189" cy="2964715"/>
          </a:xfrm>
        </p:spPr>
        <p:txBody>
          <a:bodyPr>
            <a:normAutofit/>
          </a:bodyPr>
          <a:lstStyle/>
          <a:p>
            <a:pPr marL="342900" indent="-342900">
              <a:buFont typeface="Wingdings" panose="05000000000000000000" pitchFamily="2" charset="2"/>
              <a:buChar char="§"/>
            </a:pPr>
            <a:r>
              <a:rPr lang="en-AU" sz="2000" dirty="0">
                <a:solidFill>
                  <a:schemeClr val="tx1"/>
                </a:solidFill>
              </a:rPr>
              <a:t>Marketing  of sustainable travel modes, </a:t>
            </a:r>
          </a:p>
          <a:p>
            <a:pPr marL="342900" indent="-342900">
              <a:buFont typeface="Wingdings" panose="05000000000000000000" pitchFamily="2" charset="2"/>
              <a:buChar char="§"/>
            </a:pPr>
            <a:r>
              <a:rPr lang="en-AU" sz="2000" dirty="0">
                <a:solidFill>
                  <a:schemeClr val="tx1"/>
                </a:solidFill>
              </a:rPr>
              <a:t>Communication with all users, personalised travel planning</a:t>
            </a:r>
          </a:p>
          <a:p>
            <a:pPr marL="342900" indent="-342900">
              <a:buFont typeface="Wingdings" panose="05000000000000000000" pitchFamily="2" charset="2"/>
              <a:buChar char="§"/>
            </a:pPr>
            <a:r>
              <a:rPr lang="en-AU" sz="2000" dirty="0">
                <a:solidFill>
                  <a:schemeClr val="tx1"/>
                </a:solidFill>
              </a:rPr>
              <a:t>Education and information campaigns, </a:t>
            </a:r>
          </a:p>
          <a:p>
            <a:pPr marL="342900" indent="-342900">
              <a:buFont typeface="Wingdings" panose="05000000000000000000" pitchFamily="2" charset="2"/>
              <a:buChar char="§"/>
            </a:pPr>
            <a:r>
              <a:rPr lang="en-AU" sz="2000" dirty="0" err="1">
                <a:solidFill>
                  <a:schemeClr val="tx1"/>
                </a:solidFill>
              </a:rPr>
              <a:t>MaaS</a:t>
            </a:r>
            <a:r>
              <a:rPr lang="en-AU" sz="2000" dirty="0">
                <a:solidFill>
                  <a:schemeClr val="tx1"/>
                </a:solidFill>
              </a:rPr>
              <a:t> – integrated multimodal services through communication channels (web trip planners, mobile applications etc.) </a:t>
            </a:r>
          </a:p>
          <a:p>
            <a:endParaRPr lang="en-AU" sz="2000" dirty="0">
              <a:solidFill>
                <a:schemeClr val="tx1">
                  <a:lumMod val="65000"/>
                  <a:lumOff val="35000"/>
                </a:schemeClr>
              </a:solidFill>
            </a:endParaRPr>
          </a:p>
          <a:p>
            <a:r>
              <a:rPr lang="en-AU" sz="2000" dirty="0">
                <a:solidFill>
                  <a:schemeClr val="tx1">
                    <a:lumMod val="65000"/>
                    <a:lumOff val="35000"/>
                  </a:schemeClr>
                </a:solidFill>
              </a:rPr>
              <a:t>+ </a:t>
            </a:r>
            <a:r>
              <a:rPr lang="en-AU" sz="2000" dirty="0">
                <a:solidFill>
                  <a:schemeClr val="tx1"/>
                </a:solidFill>
              </a:rPr>
              <a:t>good-quality infrastructure supply for sustainable modes of transport (PT, cycling and walking)</a:t>
            </a: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 Mobility management   </a:t>
            </a:r>
          </a:p>
        </p:txBody>
      </p:sp>
      <p:pic>
        <p:nvPicPr>
          <p:cNvPr id="4" name="Obrázek 3">
            <a:extLst>
              <a:ext uri="{FF2B5EF4-FFF2-40B4-BE49-F238E27FC236}">
                <a16:creationId xmlns:a16="http://schemas.microsoft.com/office/drawing/2014/main" id="{14A06A0A-26BF-421B-A156-4CBD507BA8FC}"/>
              </a:ext>
            </a:extLst>
          </p:cNvPr>
          <p:cNvPicPr>
            <a:picLocks noChangeAspect="1"/>
          </p:cNvPicPr>
          <p:nvPr/>
        </p:nvPicPr>
        <p:blipFill>
          <a:blip r:embed="rId3"/>
          <a:stretch>
            <a:fillRect/>
          </a:stretch>
        </p:blipFill>
        <p:spPr>
          <a:xfrm>
            <a:off x="8637973" y="1616557"/>
            <a:ext cx="3231472" cy="3231472"/>
          </a:xfrm>
          <a:prstGeom prst="rect">
            <a:avLst/>
          </a:prstGeom>
        </p:spPr>
      </p:pic>
    </p:spTree>
    <p:extLst>
      <p:ext uri="{BB962C8B-B14F-4D97-AF65-F5344CB8AC3E}">
        <p14:creationId xmlns:p14="http://schemas.microsoft.com/office/powerpoint/2010/main" val="2112036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675381" y="1705707"/>
            <a:ext cx="10701865" cy="638049"/>
          </a:xfrm>
        </p:spPr>
        <p:txBody>
          <a:bodyPr anchor="ctr">
            <a:normAutofit/>
          </a:bodyPr>
          <a:lstStyle/>
          <a:p>
            <a:r>
              <a:rPr lang="en-AU" sz="2800" b="1" dirty="0">
                <a:solidFill>
                  <a:srgbClr val="1EA2C1"/>
                </a:solidFill>
              </a:rPr>
              <a:t>„Hard“ Mobility management uses:    </a:t>
            </a:r>
            <a:endParaRPr lang="en-AU"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533189" cy="3853462"/>
          </a:xfrm>
        </p:spPr>
        <p:txBody>
          <a:bodyPr>
            <a:noAutofit/>
          </a:bodyPr>
          <a:lstStyle/>
          <a:p>
            <a:r>
              <a:rPr lang="en-AU" sz="1600" b="1" dirty="0">
                <a:solidFill>
                  <a:schemeClr val="tx1"/>
                </a:solidFill>
              </a:rPr>
              <a:t>Demand management strategies based on regulation and restrictions: </a:t>
            </a:r>
          </a:p>
          <a:p>
            <a:endParaRPr lang="en-AU" sz="1600" b="1" dirty="0">
              <a:solidFill>
                <a:schemeClr val="tx1"/>
              </a:solidFill>
            </a:endParaRPr>
          </a:p>
          <a:p>
            <a:pPr marL="285750" indent="-285750" algn="just">
              <a:buFont typeface="Wingdings" panose="05000000000000000000" pitchFamily="2" charset="2"/>
              <a:buChar char="§"/>
            </a:pPr>
            <a:r>
              <a:rPr lang="en-AU" sz="1600" b="1" dirty="0">
                <a:solidFill>
                  <a:schemeClr val="tx1"/>
                </a:solidFill>
              </a:rPr>
              <a:t>Regulations based on characteristics of vehicles or vehicle users</a:t>
            </a:r>
            <a:r>
              <a:rPr lang="en-AU" sz="1600" dirty="0">
                <a:solidFill>
                  <a:schemeClr val="tx1"/>
                </a:solidFill>
              </a:rPr>
              <a:t>. For instance, </a:t>
            </a:r>
          </a:p>
          <a:p>
            <a:pPr algn="just"/>
            <a:r>
              <a:rPr lang="en-AU" sz="1600" dirty="0">
                <a:solidFill>
                  <a:schemeClr val="tx1"/>
                </a:solidFill>
              </a:rPr>
              <a:t>      free access only for residents in a given area. Visitors must park elsewhere of pay to park their car in the area. Another   </a:t>
            </a:r>
          </a:p>
          <a:p>
            <a:pPr algn="just"/>
            <a:r>
              <a:rPr lang="en-AU" sz="1600" dirty="0">
                <a:solidFill>
                  <a:schemeClr val="tx1"/>
                </a:solidFill>
              </a:rPr>
              <a:t>      example is a Low Emission Zone where only vehicles which meet certain defined emission standards are allowed in.</a:t>
            </a:r>
          </a:p>
          <a:p>
            <a:pPr algn="just"/>
            <a:endParaRPr lang="en-AU" sz="1600" dirty="0">
              <a:solidFill>
                <a:schemeClr val="tx1"/>
              </a:solidFill>
            </a:endParaRPr>
          </a:p>
          <a:p>
            <a:pPr marL="285750" indent="-285750" algn="just">
              <a:buFont typeface="Wingdings" panose="05000000000000000000" pitchFamily="2" charset="2"/>
              <a:buChar char="§"/>
            </a:pPr>
            <a:r>
              <a:rPr lang="en-AU" sz="1600" b="1" dirty="0">
                <a:solidFill>
                  <a:schemeClr val="tx1"/>
                </a:solidFill>
              </a:rPr>
              <a:t>Pricing, either for access or for parking.</a:t>
            </a:r>
            <a:r>
              <a:rPr lang="en-AU" sz="1600" dirty="0">
                <a:solidFill>
                  <a:schemeClr val="tx1"/>
                </a:solidFill>
              </a:rPr>
              <a:t> Priced parking is the most common regulatory measure in European cities. The extent to which priced parking can influence mobility decisions depends on the city’s control over parking space within the city, the amount of parking fees and the willingness of users to pay.</a:t>
            </a:r>
          </a:p>
          <a:p>
            <a:pPr algn="just"/>
            <a:r>
              <a:rPr lang="en-AU" sz="1600" dirty="0">
                <a:solidFill>
                  <a:schemeClr val="tx1"/>
                </a:solidFill>
              </a:rPr>
              <a:t>      See the examples of priced access: London, Stockholm etc. (declared impact - large decreases in numbers of cars – up to    </a:t>
            </a:r>
          </a:p>
          <a:p>
            <a:pPr algn="just"/>
            <a:r>
              <a:rPr lang="en-AU" sz="1600" dirty="0">
                <a:solidFill>
                  <a:schemeClr val="tx1"/>
                </a:solidFill>
              </a:rPr>
              <a:t>     30 percent – are very effective in creating a cleaner environment).</a:t>
            </a: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 Mobility management   </a:t>
            </a:r>
          </a:p>
        </p:txBody>
      </p:sp>
      <p:pic>
        <p:nvPicPr>
          <p:cNvPr id="4" name="Obrázek 3">
            <a:extLst>
              <a:ext uri="{FF2B5EF4-FFF2-40B4-BE49-F238E27FC236}">
                <a16:creationId xmlns:a16="http://schemas.microsoft.com/office/drawing/2014/main" id="{9D766D82-7147-4ADC-AF67-9E77FB71F1F1}"/>
              </a:ext>
            </a:extLst>
          </p:cNvPr>
          <p:cNvPicPr>
            <a:picLocks noChangeAspect="1"/>
          </p:cNvPicPr>
          <p:nvPr/>
        </p:nvPicPr>
        <p:blipFill>
          <a:blip r:embed="rId3"/>
          <a:stretch>
            <a:fillRect/>
          </a:stretch>
        </p:blipFill>
        <p:spPr>
          <a:xfrm>
            <a:off x="8017784" y="1813675"/>
            <a:ext cx="2619375" cy="1752600"/>
          </a:xfrm>
          <a:prstGeom prst="rect">
            <a:avLst/>
          </a:prstGeom>
        </p:spPr>
      </p:pic>
    </p:spTree>
    <p:extLst>
      <p:ext uri="{BB962C8B-B14F-4D97-AF65-F5344CB8AC3E}">
        <p14:creationId xmlns:p14="http://schemas.microsoft.com/office/powerpoint/2010/main" val="238686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675381" y="1705707"/>
            <a:ext cx="10701865" cy="638049"/>
          </a:xfrm>
        </p:spPr>
        <p:txBody>
          <a:bodyPr anchor="ctr">
            <a:normAutofit/>
          </a:bodyPr>
          <a:lstStyle/>
          <a:p>
            <a:r>
              <a:rPr lang="en-AU" sz="2800" b="1" dirty="0">
                <a:solidFill>
                  <a:srgbClr val="1EA2C1"/>
                </a:solidFill>
              </a:rPr>
              <a:t>Mobility fund:    </a:t>
            </a:r>
            <a:endParaRPr lang="en-AU"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592083"/>
            <a:ext cx="10533189" cy="4012477"/>
          </a:xfrm>
        </p:spPr>
        <p:txBody>
          <a:bodyPr>
            <a:noAutofit/>
          </a:bodyPr>
          <a:lstStyle/>
          <a:p>
            <a:pPr algn="just"/>
            <a:r>
              <a:rPr lang="en-AU" sz="1600" b="1" dirty="0">
                <a:solidFill>
                  <a:schemeClr val="tx1"/>
                </a:solidFill>
              </a:rPr>
              <a:t>Political decision to use revenues from pricing for sustainable mobility. </a:t>
            </a:r>
          </a:p>
          <a:p>
            <a:pPr algn="just"/>
            <a:r>
              <a:rPr lang="en-AU" sz="1600" b="1" dirty="0">
                <a:solidFill>
                  <a:schemeClr val="tx1"/>
                </a:solidFill>
              </a:rPr>
              <a:t>There are examples of Mobility funds which effectively use revenues from access and parking fees for development of cycling and walking networks, improvement of PT services and enhancement of sustainable transport options in general.</a:t>
            </a:r>
          </a:p>
          <a:p>
            <a:pPr algn="just"/>
            <a:endParaRPr lang="en-AU" sz="1600" b="1" dirty="0">
              <a:solidFill>
                <a:schemeClr val="tx1"/>
              </a:solidFill>
            </a:endParaRPr>
          </a:p>
          <a:p>
            <a:pPr algn="just"/>
            <a:r>
              <a:rPr lang="en-AU" sz="1600" b="1" dirty="0">
                <a:solidFill>
                  <a:schemeClr val="tx1"/>
                </a:solidFill>
              </a:rPr>
              <a:t>EXAMPLES: </a:t>
            </a:r>
            <a:r>
              <a:rPr lang="en-AU" sz="1600" dirty="0">
                <a:solidFill>
                  <a:schemeClr val="tx1"/>
                </a:solidFill>
              </a:rPr>
              <a:t> </a:t>
            </a:r>
          </a:p>
          <a:p>
            <a:pPr algn="just"/>
            <a:r>
              <a:rPr lang="en-AU" sz="1600" b="1" dirty="0">
                <a:solidFill>
                  <a:schemeClr val="tx1"/>
                </a:solidFill>
              </a:rPr>
              <a:t>Amsterdam</a:t>
            </a:r>
            <a:r>
              <a:rPr lang="en-AU" sz="1600" dirty="0">
                <a:solidFill>
                  <a:schemeClr val="tx1"/>
                </a:solidFill>
              </a:rPr>
              <a:t> – around 30% is used for PT network and traffic safety, the same amount </a:t>
            </a:r>
            <a:endParaRPr lang="cs-CZ" sz="1600" dirty="0">
              <a:solidFill>
                <a:schemeClr val="tx1"/>
              </a:solidFill>
            </a:endParaRPr>
          </a:p>
          <a:p>
            <a:pPr algn="just"/>
            <a:r>
              <a:rPr lang="en-AU" sz="1600" dirty="0">
                <a:solidFill>
                  <a:schemeClr val="tx1"/>
                </a:solidFill>
              </a:rPr>
              <a:t>for cycling projects and the rest goes for management of parking policy and other </a:t>
            </a:r>
            <a:endParaRPr lang="cs-CZ" sz="1600" dirty="0">
              <a:solidFill>
                <a:schemeClr val="tx1"/>
              </a:solidFill>
            </a:endParaRPr>
          </a:p>
          <a:p>
            <a:pPr algn="just"/>
            <a:r>
              <a:rPr lang="en-AU" sz="1600" dirty="0">
                <a:solidFill>
                  <a:schemeClr val="tx1"/>
                </a:solidFill>
              </a:rPr>
              <a:t>mobility management measures </a:t>
            </a:r>
          </a:p>
          <a:p>
            <a:pPr algn="just"/>
            <a:endParaRPr lang="en-AU" sz="1600" dirty="0">
              <a:solidFill>
                <a:schemeClr val="tx1"/>
              </a:solidFill>
            </a:endParaRPr>
          </a:p>
          <a:p>
            <a:pPr algn="just"/>
            <a:r>
              <a:rPr lang="en-AU" sz="1600" b="1" dirty="0">
                <a:solidFill>
                  <a:schemeClr val="tx1"/>
                </a:solidFill>
              </a:rPr>
              <a:t>Brno</a:t>
            </a:r>
            <a:r>
              <a:rPr lang="en-AU" sz="1600" dirty="0">
                <a:solidFill>
                  <a:schemeClr val="tx1"/>
                </a:solidFill>
              </a:rPr>
              <a:t> – revenues from parking and paid heavy vehicles access is also used for urban transport safety, PT, cycling and walking networks </a:t>
            </a: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 Mobility management   </a:t>
            </a:r>
          </a:p>
        </p:txBody>
      </p:sp>
      <p:pic>
        <p:nvPicPr>
          <p:cNvPr id="5" name="Obrázek 4">
            <a:extLst>
              <a:ext uri="{FF2B5EF4-FFF2-40B4-BE49-F238E27FC236}">
                <a16:creationId xmlns:a16="http://schemas.microsoft.com/office/drawing/2014/main" id="{A883EE51-526E-4A79-8D90-84CFB5EA70C0}"/>
              </a:ext>
            </a:extLst>
          </p:cNvPr>
          <p:cNvPicPr>
            <a:picLocks noChangeAspect="1"/>
          </p:cNvPicPr>
          <p:nvPr/>
        </p:nvPicPr>
        <p:blipFill>
          <a:blip r:embed="rId3"/>
          <a:stretch>
            <a:fillRect/>
          </a:stretch>
        </p:blipFill>
        <p:spPr>
          <a:xfrm>
            <a:off x="7937889" y="3679804"/>
            <a:ext cx="3270681" cy="1837033"/>
          </a:xfrm>
          <a:prstGeom prst="rect">
            <a:avLst/>
          </a:prstGeom>
        </p:spPr>
      </p:pic>
    </p:spTree>
    <p:extLst>
      <p:ext uri="{BB962C8B-B14F-4D97-AF65-F5344CB8AC3E}">
        <p14:creationId xmlns:p14="http://schemas.microsoft.com/office/powerpoint/2010/main" val="140451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cs-CZ" sz="2800" b="1" cap="all" dirty="0">
                <a:solidFill>
                  <a:srgbClr val="1EA2C1"/>
                </a:solidFill>
                <a:latin typeface="Montserrat" panose="00000500000000000000" pitchFamily="2" charset="-18"/>
              </a:rPr>
              <a:t>Odkazy, zdroje, literatura</a:t>
            </a:r>
          </a:p>
        </p:txBody>
      </p:sp>
      <p:sp>
        <p:nvSpPr>
          <p:cNvPr id="3" name="Zástupný symbol pro text 2"/>
          <p:cNvSpPr>
            <a:spLocks noGrp="1"/>
          </p:cNvSpPr>
          <p:nvPr>
            <p:ph type="body" idx="1"/>
          </p:nvPr>
        </p:nvSpPr>
        <p:spPr>
          <a:xfrm>
            <a:off x="844057" y="2591300"/>
            <a:ext cx="10533189" cy="3853462"/>
          </a:xfrm>
        </p:spPr>
        <p:txBody>
          <a:bodyPr>
            <a:normAutofit/>
          </a:bodyPr>
          <a:lstStyle/>
          <a:p>
            <a:endParaRPr lang="cs-CZ" sz="1900" u="sng" dirty="0"/>
          </a:p>
          <a:p>
            <a:pPr marL="285750" indent="-285750">
              <a:buFont typeface="Wingdings" panose="05000000000000000000" pitchFamily="2" charset="2"/>
              <a:buChar char="§"/>
            </a:pPr>
            <a:r>
              <a:rPr lang="en-GB" sz="2000" b="1" dirty="0">
                <a:solidFill>
                  <a:schemeClr val="tx1"/>
                </a:solidFill>
              </a:rPr>
              <a:t>EU SUMP Guidelines</a:t>
            </a:r>
            <a:r>
              <a:rPr lang="en-GB" sz="2000" dirty="0">
                <a:solidFill>
                  <a:schemeClr val="tx1"/>
                </a:solidFill>
              </a:rPr>
              <a:t> - </a:t>
            </a:r>
            <a:r>
              <a:rPr lang="en-GB" sz="2000" dirty="0" err="1">
                <a:solidFill>
                  <a:schemeClr val="tx1"/>
                </a:solidFill>
              </a:rPr>
              <a:t>Rupprecht</a:t>
            </a:r>
            <a:r>
              <a:rPr lang="en-GB" sz="2000" dirty="0">
                <a:solidFill>
                  <a:schemeClr val="tx1"/>
                </a:solidFill>
              </a:rPr>
              <a:t> Consult (editor), </a:t>
            </a:r>
            <a:r>
              <a:rPr lang="en-GB" sz="2000" i="1" dirty="0">
                <a:solidFill>
                  <a:schemeClr val="tx1"/>
                </a:solidFill>
              </a:rPr>
              <a:t>Guidelines for Developing and Implementing a Sustainable Urban Mobility Plan</a:t>
            </a:r>
            <a:r>
              <a:rPr lang="en-GB" sz="2000" dirty="0">
                <a:solidFill>
                  <a:schemeClr val="tx1"/>
                </a:solidFill>
              </a:rPr>
              <a:t> (SUMP), Second Edition</a:t>
            </a:r>
            <a:r>
              <a:rPr lang="cs-CZ" sz="2000" dirty="0">
                <a:solidFill>
                  <a:schemeClr val="tx1"/>
                </a:solidFill>
              </a:rPr>
              <a:t>, 2019.</a:t>
            </a:r>
          </a:p>
          <a:p>
            <a:pPr marL="285750" indent="-285750">
              <a:buFont typeface="Wingdings" panose="05000000000000000000" pitchFamily="2" charset="2"/>
              <a:buChar char="§"/>
            </a:pPr>
            <a:r>
              <a:rPr lang="cs-CZ" sz="2000" b="1" dirty="0">
                <a:solidFill>
                  <a:schemeClr val="tx1"/>
                </a:solidFill>
              </a:rPr>
              <a:t>CIVITAS </a:t>
            </a:r>
            <a:r>
              <a:rPr lang="cs-CZ" sz="2000" b="1" dirty="0" err="1">
                <a:solidFill>
                  <a:schemeClr val="tx1"/>
                </a:solidFill>
              </a:rPr>
              <a:t>Guide</a:t>
            </a:r>
            <a:r>
              <a:rPr lang="cs-CZ" sz="2000" b="1" dirty="0">
                <a:solidFill>
                  <a:schemeClr val="tx1"/>
                </a:solidFill>
              </a:rPr>
              <a:t> </a:t>
            </a:r>
            <a:r>
              <a:rPr lang="cs-CZ" sz="2000" b="1" dirty="0" err="1">
                <a:solidFill>
                  <a:schemeClr val="tx1"/>
                </a:solidFill>
              </a:rPr>
              <a:t>for</a:t>
            </a:r>
            <a:r>
              <a:rPr lang="cs-CZ" sz="2000" b="1" dirty="0">
                <a:solidFill>
                  <a:schemeClr val="tx1"/>
                </a:solidFill>
              </a:rPr>
              <a:t> </a:t>
            </a:r>
            <a:r>
              <a:rPr lang="cs-CZ" sz="2000" b="1" dirty="0" err="1">
                <a:solidFill>
                  <a:schemeClr val="tx1"/>
                </a:solidFill>
              </a:rPr>
              <a:t>the</a:t>
            </a:r>
            <a:r>
              <a:rPr lang="cs-CZ" sz="2000" b="1" dirty="0">
                <a:solidFill>
                  <a:schemeClr val="tx1"/>
                </a:solidFill>
              </a:rPr>
              <a:t> </a:t>
            </a:r>
            <a:r>
              <a:rPr lang="cs-CZ" sz="2000" b="1" dirty="0" err="1">
                <a:solidFill>
                  <a:schemeClr val="tx1"/>
                </a:solidFill>
              </a:rPr>
              <a:t>urban</a:t>
            </a:r>
            <a:r>
              <a:rPr lang="cs-CZ" sz="2000" b="1" dirty="0">
                <a:solidFill>
                  <a:schemeClr val="tx1"/>
                </a:solidFill>
              </a:rPr>
              <a:t> transport </a:t>
            </a:r>
            <a:r>
              <a:rPr lang="cs-CZ" sz="2000" b="1" dirty="0" err="1">
                <a:solidFill>
                  <a:schemeClr val="tx1"/>
                </a:solidFill>
              </a:rPr>
              <a:t>professional</a:t>
            </a:r>
            <a:r>
              <a:rPr lang="cs-CZ" sz="2000" dirty="0">
                <a:solidFill>
                  <a:schemeClr val="tx1"/>
                </a:solidFill>
              </a:rPr>
              <a:t>, 2012</a:t>
            </a:r>
          </a:p>
          <a:p>
            <a:pPr marL="285750" indent="-285750">
              <a:buFont typeface="Wingdings" panose="05000000000000000000" pitchFamily="2" charset="2"/>
              <a:buChar char="§"/>
            </a:pPr>
            <a:r>
              <a:rPr lang="cs-CZ" sz="2000" b="1" dirty="0" err="1">
                <a:solidFill>
                  <a:schemeClr val="tx1"/>
                </a:solidFill>
              </a:rPr>
              <a:t>Annex</a:t>
            </a:r>
            <a:r>
              <a:rPr lang="cs-CZ" sz="2000" b="1" dirty="0">
                <a:solidFill>
                  <a:schemeClr val="tx1"/>
                </a:solidFill>
              </a:rPr>
              <a:t> I to </a:t>
            </a:r>
            <a:r>
              <a:rPr lang="cs-CZ" sz="2000" b="1" dirty="0" err="1">
                <a:solidFill>
                  <a:schemeClr val="tx1"/>
                </a:solidFill>
              </a:rPr>
              <a:t>the</a:t>
            </a:r>
            <a:r>
              <a:rPr lang="cs-CZ" sz="2000" b="1" dirty="0">
                <a:solidFill>
                  <a:schemeClr val="tx1"/>
                </a:solidFill>
              </a:rPr>
              <a:t> Urban Mobility </a:t>
            </a:r>
            <a:r>
              <a:rPr lang="cs-CZ" sz="2000" b="1" dirty="0" err="1">
                <a:solidFill>
                  <a:schemeClr val="tx1"/>
                </a:solidFill>
              </a:rPr>
              <a:t>Package</a:t>
            </a:r>
            <a:r>
              <a:rPr lang="cs-CZ" sz="2000" dirty="0">
                <a:solidFill>
                  <a:schemeClr val="tx1"/>
                </a:solidFill>
              </a:rPr>
              <a:t>, {SWD(2013) 524-9 </a:t>
            </a:r>
            <a:r>
              <a:rPr lang="cs-CZ" sz="2000" dirty="0" err="1">
                <a:solidFill>
                  <a:schemeClr val="tx1"/>
                </a:solidFill>
              </a:rPr>
              <a:t>final</a:t>
            </a:r>
            <a:r>
              <a:rPr lang="cs-CZ" sz="2000" dirty="0">
                <a:solidFill>
                  <a:schemeClr val="tx1"/>
                </a:solidFill>
              </a:rPr>
              <a:t>} - </a:t>
            </a:r>
            <a:r>
              <a:rPr lang="en-US" sz="2000" dirty="0">
                <a:solidFill>
                  <a:schemeClr val="tx1"/>
                </a:solidFill>
              </a:rPr>
              <a:t>Together towards competitive and resource-efficient urban mobility</a:t>
            </a:r>
            <a:endParaRPr lang="cs-CZ" sz="2000" dirty="0">
              <a:solidFill>
                <a:schemeClr val="tx1"/>
              </a:solidFill>
            </a:endParaRPr>
          </a:p>
          <a:p>
            <a:pPr marL="285750" indent="-285750">
              <a:buFont typeface="Wingdings" panose="05000000000000000000" pitchFamily="2" charset="2"/>
              <a:buChar char="§"/>
            </a:pPr>
            <a:r>
              <a:rPr lang="cs-CZ" sz="2000" b="1" dirty="0" err="1">
                <a:solidFill>
                  <a:schemeClr val="tx1"/>
                </a:solidFill>
              </a:rPr>
              <a:t>The</a:t>
            </a:r>
            <a:r>
              <a:rPr lang="cs-CZ" sz="2000" b="1" dirty="0">
                <a:solidFill>
                  <a:schemeClr val="tx1"/>
                </a:solidFill>
              </a:rPr>
              <a:t> S.T.R.E.E.T </a:t>
            </a:r>
            <a:r>
              <a:rPr lang="cs-CZ" sz="2000" b="1" dirty="0" err="1">
                <a:solidFill>
                  <a:schemeClr val="tx1"/>
                </a:solidFill>
              </a:rPr>
              <a:t>Toolbox</a:t>
            </a:r>
            <a:r>
              <a:rPr lang="cs-CZ" sz="2000" b="1" dirty="0">
                <a:solidFill>
                  <a:schemeClr val="tx1"/>
                </a:solidFill>
              </a:rPr>
              <a:t> </a:t>
            </a:r>
            <a:r>
              <a:rPr lang="cs-CZ" sz="2000" dirty="0">
                <a:solidFill>
                  <a:schemeClr val="tx1"/>
                </a:solidFill>
              </a:rPr>
              <a:t>– </a:t>
            </a:r>
            <a:r>
              <a:rPr lang="cs-CZ" sz="2000" dirty="0" err="1">
                <a:solidFill>
                  <a:schemeClr val="tx1"/>
                </a:solidFill>
              </a:rPr>
              <a:t>project</a:t>
            </a:r>
            <a:r>
              <a:rPr lang="cs-CZ" sz="2000" dirty="0">
                <a:solidFill>
                  <a:schemeClr val="tx1"/>
                </a:solidFill>
              </a:rPr>
              <a:t> co-</a:t>
            </a:r>
            <a:r>
              <a:rPr lang="cs-CZ" sz="2000" dirty="0" err="1">
                <a:solidFill>
                  <a:schemeClr val="tx1"/>
                </a:solidFill>
              </a:rPr>
              <a:t>funded</a:t>
            </a:r>
            <a:r>
              <a:rPr lang="cs-CZ" sz="2000" dirty="0">
                <a:solidFill>
                  <a:schemeClr val="tx1"/>
                </a:solidFill>
              </a:rPr>
              <a:t> by </a:t>
            </a:r>
            <a:r>
              <a:rPr lang="cs-CZ" sz="2000" dirty="0" err="1">
                <a:solidFill>
                  <a:schemeClr val="tx1"/>
                </a:solidFill>
              </a:rPr>
              <a:t>the</a:t>
            </a:r>
            <a:r>
              <a:rPr lang="cs-CZ" sz="2000" dirty="0">
                <a:solidFill>
                  <a:schemeClr val="tx1"/>
                </a:solidFill>
              </a:rPr>
              <a:t> Erasmus + </a:t>
            </a:r>
            <a:r>
              <a:rPr lang="cs-CZ" sz="2000" dirty="0" err="1">
                <a:solidFill>
                  <a:schemeClr val="tx1"/>
                </a:solidFill>
              </a:rPr>
              <a:t>programme</a:t>
            </a:r>
            <a:r>
              <a:rPr lang="cs-CZ" sz="2000" dirty="0">
                <a:solidFill>
                  <a:schemeClr val="tx1"/>
                </a:solidFill>
              </a:rPr>
              <a:t> </a:t>
            </a:r>
            <a:r>
              <a:rPr lang="cs-CZ" sz="2000" dirty="0" err="1">
                <a:solidFill>
                  <a:schemeClr val="tx1"/>
                </a:solidFill>
              </a:rPr>
              <a:t>of</a:t>
            </a:r>
            <a:r>
              <a:rPr lang="cs-CZ" sz="2000" dirty="0">
                <a:solidFill>
                  <a:schemeClr val="tx1"/>
                </a:solidFill>
              </a:rPr>
              <a:t> </a:t>
            </a:r>
            <a:r>
              <a:rPr lang="cs-CZ" sz="2000" dirty="0" err="1">
                <a:solidFill>
                  <a:schemeClr val="tx1"/>
                </a:solidFill>
              </a:rPr>
              <a:t>the</a:t>
            </a:r>
            <a:r>
              <a:rPr lang="cs-CZ" sz="2000" dirty="0">
                <a:solidFill>
                  <a:schemeClr val="tx1"/>
                </a:solidFill>
              </a:rPr>
              <a:t> EU</a:t>
            </a:r>
          </a:p>
          <a:p>
            <a:r>
              <a:rPr lang="en-GB" sz="2000" b="1" dirty="0">
                <a:solidFill>
                  <a:schemeClr val="tx1"/>
                </a:solidFill>
              </a:rPr>
              <a:t> </a:t>
            </a:r>
            <a:endParaRPr lang="cs-CZ" sz="2000" dirty="0">
              <a:solidFill>
                <a:schemeClr val="tx1"/>
              </a:solidFill>
            </a:endParaRPr>
          </a:p>
          <a:p>
            <a:endParaRPr lang="cs-CZ" dirty="0"/>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 Mobility management   </a:t>
            </a:r>
          </a:p>
        </p:txBody>
      </p:sp>
    </p:spTree>
    <p:extLst>
      <p:ext uri="{BB962C8B-B14F-4D97-AF65-F5344CB8AC3E}">
        <p14:creationId xmlns:p14="http://schemas.microsoft.com/office/powerpoint/2010/main" val="26236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1230922" y="1564078"/>
            <a:ext cx="9421935" cy="746623"/>
          </a:xfrm>
        </p:spPr>
        <p:txBody>
          <a:bodyPr>
            <a:normAutofit/>
          </a:bodyPr>
          <a:lstStyle/>
          <a:p>
            <a:pPr algn="ctr"/>
            <a:r>
              <a:rPr lang="cs-CZ" sz="4000" b="1" cap="all" dirty="0">
                <a:solidFill>
                  <a:srgbClr val="1EA2C1"/>
                </a:solidFill>
                <a:latin typeface="Montserrat" panose="00000500000000000000" pitchFamily="2" charset="-18"/>
              </a:rPr>
              <a:t>THANK YOU FOR YOUR ATTENTION!</a:t>
            </a:r>
          </a:p>
        </p:txBody>
      </p:sp>
      <p:sp>
        <p:nvSpPr>
          <p:cNvPr id="9" name="TextovéPole 8"/>
          <p:cNvSpPr txBox="1"/>
          <p:nvPr/>
        </p:nvSpPr>
        <p:spPr>
          <a:xfrm>
            <a:off x="826943" y="319595"/>
            <a:ext cx="7097104" cy="861774"/>
          </a:xfrm>
          <a:prstGeom prst="rect">
            <a:avLst/>
          </a:prstGeom>
          <a:noFill/>
        </p:spPr>
        <p:txBody>
          <a:bodyPr wrap="square" rtlCol="0">
            <a:spAutoFit/>
          </a:bodyPr>
          <a:lstStyle/>
          <a:p>
            <a:r>
              <a:rPr lang="cs-CZ" sz="3200" b="1" dirty="0" err="1">
                <a:solidFill>
                  <a:schemeClr val="bg1"/>
                </a:solidFill>
                <a:latin typeface="Calibri" panose="020F0502020204030204" pitchFamily="34" charset="0"/>
                <a:cs typeface="Calibri" panose="020F0502020204030204" pitchFamily="34" charset="0"/>
              </a:rPr>
              <a:t>S@mpler</a:t>
            </a:r>
            <a:endParaRPr lang="cs-CZ" sz="3200" b="1" dirty="0">
              <a:solidFill>
                <a:schemeClr val="bg1"/>
              </a:solidFill>
              <a:latin typeface="Calibri" panose="020F0502020204030204" pitchFamily="34" charset="0"/>
              <a:cs typeface="Calibri" panose="020F0502020204030204" pitchFamily="34" charset="0"/>
            </a:endParaRPr>
          </a:p>
          <a:p>
            <a:r>
              <a:rPr lang="cs-CZ" b="1" dirty="0" err="1">
                <a:solidFill>
                  <a:schemeClr val="bg1"/>
                </a:solidFill>
                <a:latin typeface="Calibri" panose="020F0502020204030204" pitchFamily="34" charset="0"/>
                <a:cs typeface="Calibri" panose="020F0502020204030204" pitchFamily="34" charset="0"/>
              </a:rPr>
              <a:t>Integrated</a:t>
            </a:r>
            <a:r>
              <a:rPr lang="cs-CZ" b="1" dirty="0">
                <a:solidFill>
                  <a:schemeClr val="bg1"/>
                </a:solidFill>
                <a:latin typeface="Calibri" panose="020F0502020204030204" pitchFamily="34" charset="0"/>
                <a:cs typeface="Calibri" panose="020F0502020204030204" pitchFamily="34" charset="0"/>
              </a:rPr>
              <a:t> </a:t>
            </a:r>
            <a:r>
              <a:rPr lang="cs-CZ" b="1" dirty="0" err="1">
                <a:solidFill>
                  <a:schemeClr val="bg1"/>
                </a:solidFill>
                <a:latin typeface="Calibri" panose="020F0502020204030204" pitchFamily="34" charset="0"/>
                <a:cs typeface="Calibri" panose="020F0502020204030204" pitchFamily="34" charset="0"/>
              </a:rPr>
              <a:t>Education</a:t>
            </a:r>
            <a:r>
              <a:rPr lang="cs-CZ" b="1" dirty="0">
                <a:solidFill>
                  <a:schemeClr val="bg1"/>
                </a:solidFill>
                <a:latin typeface="Calibri" panose="020F0502020204030204" pitchFamily="34" charset="0"/>
                <a:cs typeface="Calibri" panose="020F0502020204030204" pitchFamily="34" charset="0"/>
              </a:rPr>
              <a:t> </a:t>
            </a:r>
            <a:r>
              <a:rPr lang="cs-CZ" b="1" dirty="0" err="1">
                <a:solidFill>
                  <a:schemeClr val="bg1"/>
                </a:solidFill>
                <a:latin typeface="Calibri" panose="020F0502020204030204" pitchFamily="34" charset="0"/>
                <a:cs typeface="Calibri" panose="020F0502020204030204" pitchFamily="34" charset="0"/>
              </a:rPr>
              <a:t>Based</a:t>
            </a:r>
            <a:r>
              <a:rPr lang="cs-CZ" b="1" dirty="0">
                <a:solidFill>
                  <a:schemeClr val="bg1"/>
                </a:solidFill>
                <a:latin typeface="Calibri" panose="020F0502020204030204" pitchFamily="34" charset="0"/>
                <a:cs typeface="Calibri" panose="020F0502020204030204" pitchFamily="34" charset="0"/>
              </a:rPr>
              <a:t> On </a:t>
            </a:r>
            <a:r>
              <a:rPr lang="cs-CZ" b="1" dirty="0" err="1">
                <a:solidFill>
                  <a:schemeClr val="bg1"/>
                </a:solidFill>
                <a:latin typeface="Calibri" panose="020F0502020204030204" pitchFamily="34" charset="0"/>
                <a:cs typeface="Calibri" panose="020F0502020204030204" pitchFamily="34" charset="0"/>
              </a:rPr>
              <a:t>Sustainable</a:t>
            </a:r>
            <a:r>
              <a:rPr lang="cs-CZ" b="1" dirty="0">
                <a:solidFill>
                  <a:schemeClr val="bg1"/>
                </a:solidFill>
                <a:latin typeface="Calibri" panose="020F0502020204030204" pitchFamily="34" charset="0"/>
                <a:cs typeface="Calibri" panose="020F0502020204030204" pitchFamily="34" charset="0"/>
              </a:rPr>
              <a:t> Urban Mobility </a:t>
            </a:r>
            <a:r>
              <a:rPr lang="cs-CZ" b="1" dirty="0" err="1">
                <a:solidFill>
                  <a:schemeClr val="bg1"/>
                </a:solidFill>
                <a:latin typeface="Calibri" panose="020F0502020204030204" pitchFamily="34" charset="0"/>
                <a:cs typeface="Calibri" panose="020F0502020204030204" pitchFamily="34" charset="0"/>
              </a:rPr>
              <a:t>Projects</a:t>
            </a:r>
            <a:endParaRPr lang="cs-CZ" b="1" dirty="0">
              <a:solidFill>
                <a:schemeClr val="bg1"/>
              </a:solidFill>
              <a:latin typeface="Calibri" panose="020F0502020204030204" pitchFamily="34" charset="0"/>
              <a:cs typeface="Calibri" panose="020F0502020204030204" pitchFamily="34" charset="0"/>
            </a:endParaRP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10" name="Zástupný symbol pro text 2"/>
          <p:cNvSpPr txBox="1">
            <a:spLocks/>
          </p:cNvSpPr>
          <p:nvPr/>
        </p:nvSpPr>
        <p:spPr>
          <a:xfrm>
            <a:off x="717662" y="2447992"/>
            <a:ext cx="10756676" cy="322863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dirty="0">
                <a:solidFill>
                  <a:schemeClr val="tx1">
                    <a:lumMod val="65000"/>
                    <a:lumOff val="35000"/>
                  </a:schemeClr>
                </a:solidFill>
                <a:latin typeface="Lora" pitchFamily="2" charset="-18"/>
              </a:rPr>
              <a:t>Project information:</a:t>
            </a:r>
          </a:p>
          <a:p>
            <a:pPr algn="just">
              <a:lnSpc>
                <a:spcPct val="120000"/>
              </a:lnSpc>
            </a:pPr>
            <a:r>
              <a:rPr lang="en-GB" dirty="0">
                <a:solidFill>
                  <a:schemeClr val="tx1">
                    <a:lumMod val="65000"/>
                    <a:lumOff val="35000"/>
                  </a:schemeClr>
                </a:solidFill>
                <a:latin typeface="Lora" pitchFamily="2" charset="-18"/>
              </a:rPr>
              <a:t>The main project aim is to enhance the quality of teaching at the involved universities in the field of sustainable urban mobility management. Our efforts consist in distributing practical skills of students through implementation of the practical project methodology of teaching. The emphasis is put on the reflection of challenges which cities have to tackle </a:t>
            </a:r>
            <a:r>
              <a:rPr lang="en-AU" dirty="0">
                <a:solidFill>
                  <a:schemeClr val="tx1">
                    <a:lumMod val="65000"/>
                    <a:lumOff val="35000"/>
                  </a:schemeClr>
                </a:solidFill>
                <a:latin typeface="Lora" pitchFamily="2" charset="-18"/>
              </a:rPr>
              <a:t>in the real world</a:t>
            </a:r>
            <a:r>
              <a:rPr lang="en-GB" dirty="0">
                <a:solidFill>
                  <a:schemeClr val="tx1">
                    <a:lumMod val="65000"/>
                    <a:lumOff val="35000"/>
                  </a:schemeClr>
                </a:solidFill>
                <a:latin typeface="Lora" pitchFamily="2" charset="-18"/>
              </a:rPr>
              <a:t>, especially in the area of Sustainable Urban Mobility Plans (SUMP). The project is intended to contribute to improving the knowledge and skills of students, particularly for the position and job placement of mobility managers</a:t>
            </a:r>
            <a:r>
              <a:rPr lang="cs-CZ" dirty="0">
                <a:solidFill>
                  <a:schemeClr val="tx1">
                    <a:lumMod val="65000"/>
                    <a:lumOff val="35000"/>
                  </a:schemeClr>
                </a:solidFill>
                <a:latin typeface="Lora" pitchFamily="2" charset="-18"/>
              </a:rPr>
              <a:t>.</a:t>
            </a:r>
          </a:p>
          <a:p>
            <a:pPr algn="ctr"/>
            <a:r>
              <a:rPr lang="en-GB" dirty="0">
                <a:solidFill>
                  <a:schemeClr val="tx1">
                    <a:lumMod val="65000"/>
                    <a:lumOff val="35000"/>
                  </a:schemeClr>
                </a:solidFill>
                <a:latin typeface="Lora" pitchFamily="2" charset="-18"/>
              </a:rPr>
              <a:t>Topic elaborated by </a:t>
            </a:r>
            <a:r>
              <a:rPr lang="cs-CZ" dirty="0">
                <a:solidFill>
                  <a:schemeClr val="tx1">
                    <a:lumMod val="65000"/>
                    <a:lumOff val="35000"/>
                  </a:schemeClr>
                </a:solidFill>
                <a:latin typeface="Lora" pitchFamily="2" charset="-18"/>
              </a:rPr>
              <a:t>: Radomíra </a:t>
            </a:r>
            <a:r>
              <a:rPr lang="cs-CZ" dirty="0" err="1">
                <a:solidFill>
                  <a:schemeClr val="tx1">
                    <a:lumMod val="65000"/>
                    <a:lumOff val="35000"/>
                  </a:schemeClr>
                </a:solidFill>
                <a:latin typeface="Lora" pitchFamily="2" charset="-18"/>
              </a:rPr>
              <a:t>Jordová</a:t>
            </a:r>
            <a:r>
              <a:rPr lang="cs-CZ" dirty="0">
                <a:solidFill>
                  <a:schemeClr val="tx1">
                    <a:lumMod val="65000"/>
                    <a:lumOff val="35000"/>
                  </a:schemeClr>
                </a:solidFill>
                <a:latin typeface="Lora" pitchFamily="2" charset="-18"/>
              </a:rPr>
              <a:t> </a:t>
            </a:r>
            <a:endParaRPr lang="cs-CZ" dirty="0">
              <a:solidFill>
                <a:schemeClr val="tx1">
                  <a:lumMod val="65000"/>
                  <a:lumOff val="35000"/>
                </a:schemeClr>
              </a:solidFill>
              <a:latin typeface="Lora" pitchFamily="2" charset="-18"/>
              <a:hlinkClick r:id="rId6"/>
            </a:endParaRPr>
          </a:p>
          <a:p>
            <a:pPr algn="ctr"/>
            <a:r>
              <a:rPr lang="cs-CZ" dirty="0">
                <a:solidFill>
                  <a:schemeClr val="tx1">
                    <a:lumMod val="65000"/>
                    <a:lumOff val="35000"/>
                  </a:schemeClr>
                </a:solidFill>
                <a:latin typeface="Lora" pitchFamily="2" charset="-18"/>
                <a:hlinkClick r:id="rId6"/>
              </a:rPr>
              <a:t>mobilita-ieep.cz</a:t>
            </a:r>
            <a:endParaRPr lang="cs-CZ" dirty="0">
              <a:solidFill>
                <a:schemeClr val="tx1">
                  <a:lumMod val="65000"/>
                  <a:lumOff val="35000"/>
                </a:schemeClr>
              </a:solidFill>
              <a:latin typeface="Lora" pitchFamily="2" charset="-18"/>
            </a:endParaRPr>
          </a:p>
          <a:p>
            <a:pPr algn="ctr"/>
            <a:r>
              <a:rPr lang="cs-CZ" dirty="0">
                <a:solidFill>
                  <a:schemeClr val="tx1">
                    <a:lumMod val="65000"/>
                    <a:lumOff val="35000"/>
                  </a:schemeClr>
                </a:solidFill>
                <a:latin typeface="Lora" pitchFamily="2" charset="-18"/>
              </a:rPr>
              <a:t>Link to </a:t>
            </a:r>
            <a:r>
              <a:rPr lang="cs-CZ" dirty="0" err="1">
                <a:solidFill>
                  <a:schemeClr val="tx1">
                    <a:lumMod val="65000"/>
                    <a:lumOff val="35000"/>
                  </a:schemeClr>
                </a:solidFill>
                <a:latin typeface="Lora" pitchFamily="2" charset="-18"/>
              </a:rPr>
              <a:t>the</a:t>
            </a:r>
            <a:r>
              <a:rPr lang="cs-CZ" dirty="0">
                <a:solidFill>
                  <a:schemeClr val="tx1">
                    <a:lumMod val="65000"/>
                    <a:lumOff val="35000"/>
                  </a:schemeClr>
                </a:solidFill>
                <a:latin typeface="Lora" pitchFamily="2" charset="-18"/>
              </a:rPr>
              <a:t> web database</a:t>
            </a:r>
          </a:p>
          <a:p>
            <a:pPr algn="ctr"/>
            <a:endParaRPr lang="cs-CZ" dirty="0">
              <a:solidFill>
                <a:schemeClr val="tx1">
                  <a:lumMod val="65000"/>
                  <a:lumOff val="35000"/>
                </a:schemeClr>
              </a:solidFill>
              <a:latin typeface="Lora" pitchFamily="2" charset="-18"/>
            </a:endParaRPr>
          </a:p>
        </p:txBody>
      </p:sp>
    </p:spTree>
    <p:extLst>
      <p:ext uri="{BB962C8B-B14F-4D97-AF65-F5344CB8AC3E}">
        <p14:creationId xmlns:p14="http://schemas.microsoft.com/office/powerpoint/2010/main" val="27776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50000" t="20073" r="10067" b="49977"/>
          <a:stretch/>
        </p:blipFill>
        <p:spPr>
          <a:xfrm>
            <a:off x="-1" y="0"/>
            <a:ext cx="12192001" cy="9143999"/>
          </a:xfrm>
          <a:prstGeom prst="rect">
            <a:avLst/>
          </a:prstGeom>
        </p:spPr>
      </p:pic>
      <p:sp>
        <p:nvSpPr>
          <p:cNvPr id="7" name="TextovéPole 6"/>
          <p:cNvSpPr txBox="1"/>
          <p:nvPr/>
        </p:nvSpPr>
        <p:spPr>
          <a:xfrm>
            <a:off x="1535751" y="3371670"/>
            <a:ext cx="8818685" cy="1200329"/>
          </a:xfrm>
          <a:prstGeom prst="rect">
            <a:avLst/>
          </a:prstGeom>
          <a:noFill/>
        </p:spPr>
        <p:txBody>
          <a:bodyPr wrap="square" rtlCol="0">
            <a:spAutoFit/>
          </a:bodyPr>
          <a:lstStyle/>
          <a:p>
            <a:pPr algn="ctr"/>
            <a:r>
              <a:rPr lang="cs-CZ" sz="3600" b="1" dirty="0">
                <a:solidFill>
                  <a:schemeClr val="bg1"/>
                </a:solidFill>
                <a:latin typeface="Montserrat" panose="00000500000000000000" pitchFamily="2" charset="-18"/>
              </a:rPr>
              <a:t>CORRESPONDING PART FOR TEACHERS AND THEIR COMMUNICATION WITH STUDENTS </a:t>
            </a: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189" y="248324"/>
            <a:ext cx="4973977" cy="1370331"/>
          </a:xfrm>
          <a:prstGeom prst="rect">
            <a:avLst/>
          </a:prstGeom>
        </p:spPr>
      </p:pic>
    </p:spTree>
    <p:extLst>
      <p:ext uri="{BB962C8B-B14F-4D97-AF65-F5344CB8AC3E}">
        <p14:creationId xmlns:p14="http://schemas.microsoft.com/office/powerpoint/2010/main" val="298116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AU" sz="2800" b="1" cap="all" dirty="0">
                <a:solidFill>
                  <a:srgbClr val="1EA2C1"/>
                </a:solidFill>
                <a:latin typeface="Montserrat" panose="00000500000000000000" pitchFamily="2" charset="-18"/>
              </a:rPr>
              <a:t>TASKS FOR </a:t>
            </a:r>
            <a:r>
              <a:rPr lang="en-AU" sz="2800" b="1" cap="all" dirty="0" err="1">
                <a:solidFill>
                  <a:srgbClr val="1EA2C1"/>
                </a:solidFill>
                <a:latin typeface="Montserrat" panose="00000500000000000000" pitchFamily="2" charset="-18"/>
              </a:rPr>
              <a:t>StudentS</a:t>
            </a:r>
            <a:r>
              <a:rPr lang="en-AU" sz="2800" b="1" cap="all" dirty="0">
                <a:solidFill>
                  <a:srgbClr val="1EA2C1"/>
                </a:solidFill>
                <a:latin typeface="Montserrat" panose="00000500000000000000" pitchFamily="2" charset="-18"/>
              </a:rPr>
              <a:t> </a:t>
            </a:r>
          </a:p>
        </p:txBody>
      </p:sp>
      <p:sp>
        <p:nvSpPr>
          <p:cNvPr id="3" name="Zástupný symbol pro text 2"/>
          <p:cNvSpPr>
            <a:spLocks noGrp="1"/>
          </p:cNvSpPr>
          <p:nvPr>
            <p:ph type="body" idx="1"/>
          </p:nvPr>
        </p:nvSpPr>
        <p:spPr>
          <a:xfrm>
            <a:off x="844057" y="2591300"/>
            <a:ext cx="10533189" cy="3853462"/>
          </a:xfrm>
        </p:spPr>
        <p:txBody>
          <a:bodyPr>
            <a:normAutofit/>
          </a:bodyPr>
          <a:lstStyle/>
          <a:p>
            <a:pPr marL="342900" indent="-342900">
              <a:buFont typeface="Wingdings" panose="05000000000000000000" pitchFamily="2" charset="2"/>
              <a:buChar char="§"/>
            </a:pPr>
            <a:r>
              <a:rPr lang="en-AU" sz="2000" dirty="0">
                <a:solidFill>
                  <a:schemeClr val="tx1">
                    <a:lumMod val="65000"/>
                    <a:lumOff val="35000"/>
                  </a:schemeClr>
                </a:solidFill>
                <a:latin typeface="Lora" pitchFamily="2" charset="-18"/>
              </a:rPr>
              <a:t>What usually represents the term Mobility Management?  </a:t>
            </a:r>
          </a:p>
          <a:p>
            <a:pPr marL="342900" indent="-342900">
              <a:buFont typeface="Wingdings" panose="05000000000000000000" pitchFamily="2" charset="2"/>
              <a:buChar char="§"/>
            </a:pPr>
            <a:endParaRPr lang="en-AU" sz="2000" dirty="0">
              <a:solidFill>
                <a:schemeClr val="tx1">
                  <a:lumMod val="65000"/>
                  <a:lumOff val="35000"/>
                </a:schemeClr>
              </a:solidFill>
              <a:latin typeface="Lora" pitchFamily="2" charset="-18"/>
            </a:endParaRPr>
          </a:p>
          <a:p>
            <a:pPr marL="342900" indent="-342900">
              <a:buFont typeface="Wingdings" panose="05000000000000000000" pitchFamily="2" charset="2"/>
              <a:buChar char="§"/>
            </a:pPr>
            <a:r>
              <a:rPr lang="en-AU" sz="2000" dirty="0">
                <a:solidFill>
                  <a:schemeClr val="tx1">
                    <a:lumMod val="65000"/>
                    <a:lumOff val="35000"/>
                  </a:schemeClr>
                </a:solidFill>
                <a:latin typeface="Lora" pitchFamily="2" charset="-18"/>
              </a:rPr>
              <a:t>Who is Mobility Manager and what is his/her role?   </a:t>
            </a:r>
          </a:p>
          <a:p>
            <a:pPr marL="342900" indent="-342900">
              <a:buFont typeface="Wingdings" panose="05000000000000000000" pitchFamily="2" charset="2"/>
              <a:buChar char="§"/>
            </a:pPr>
            <a:endParaRPr lang="en-AU" sz="2000" dirty="0">
              <a:solidFill>
                <a:schemeClr val="tx1">
                  <a:lumMod val="65000"/>
                  <a:lumOff val="35000"/>
                </a:schemeClr>
              </a:solidFill>
              <a:latin typeface="Lora" pitchFamily="2" charset="-18"/>
            </a:endParaRPr>
          </a:p>
          <a:p>
            <a:pPr marL="342900" indent="-342900">
              <a:buFont typeface="Wingdings" panose="05000000000000000000" pitchFamily="2" charset="2"/>
              <a:buChar char="§"/>
            </a:pPr>
            <a:r>
              <a:rPr lang="en-AU" sz="2000" dirty="0">
                <a:solidFill>
                  <a:schemeClr val="tx1">
                    <a:lumMod val="65000"/>
                    <a:lumOff val="35000"/>
                  </a:schemeClr>
                </a:solidFill>
                <a:latin typeface="Lora" pitchFamily="2" charset="-18"/>
              </a:rPr>
              <a:t>How is the process of measure selection? What criteria are crucial? </a:t>
            </a:r>
          </a:p>
          <a:p>
            <a:pPr marL="342900" indent="-342900">
              <a:buFont typeface="Wingdings" panose="05000000000000000000" pitchFamily="2" charset="2"/>
              <a:buChar char="§"/>
            </a:pPr>
            <a:endParaRPr lang="en-AU" sz="2000" dirty="0">
              <a:solidFill>
                <a:schemeClr val="tx1">
                  <a:lumMod val="65000"/>
                  <a:lumOff val="35000"/>
                </a:schemeClr>
              </a:solidFill>
              <a:latin typeface="Lora" pitchFamily="2" charset="-18"/>
            </a:endParaRPr>
          </a:p>
          <a:p>
            <a:pPr marL="342900" indent="-342900">
              <a:buFont typeface="Wingdings" panose="05000000000000000000" pitchFamily="2" charset="2"/>
              <a:buChar char="§"/>
            </a:pPr>
            <a:r>
              <a:rPr lang="en-AU" sz="2000" dirty="0">
                <a:solidFill>
                  <a:schemeClr val="tx1">
                    <a:lumMod val="65000"/>
                    <a:lumOff val="35000"/>
                  </a:schemeClr>
                </a:solidFill>
                <a:latin typeface="Lora" pitchFamily="2" charset="-18"/>
              </a:rPr>
              <a:t>What are the typical measure areas for SUMPs?</a:t>
            </a:r>
          </a:p>
          <a:p>
            <a:pPr marL="342900" indent="-342900">
              <a:buFont typeface="Wingdings" panose="05000000000000000000" pitchFamily="2" charset="2"/>
              <a:buChar char="§"/>
            </a:pPr>
            <a:endParaRPr lang="en-AU" sz="2000" dirty="0">
              <a:solidFill>
                <a:schemeClr val="tx1">
                  <a:lumMod val="65000"/>
                  <a:lumOff val="35000"/>
                </a:schemeClr>
              </a:solidFill>
              <a:latin typeface="Lora" pitchFamily="2" charset="-18"/>
            </a:endParaRPr>
          </a:p>
          <a:p>
            <a:pPr marL="342900" indent="-342900">
              <a:buFont typeface="Wingdings" panose="05000000000000000000" pitchFamily="2" charset="2"/>
              <a:buChar char="§"/>
            </a:pPr>
            <a:r>
              <a:rPr lang="en-AU" sz="2000" dirty="0">
                <a:solidFill>
                  <a:schemeClr val="tx1">
                    <a:lumMod val="65000"/>
                    <a:lumOff val="35000"/>
                  </a:schemeClr>
                </a:solidFill>
                <a:latin typeface="Lora" pitchFamily="2" charset="-18"/>
              </a:rPr>
              <a:t>How Mobility Management particularly helps the sustainable transport patterns in cities?  </a:t>
            </a:r>
          </a:p>
          <a:p>
            <a:endParaRPr lang="cs-CZ" sz="2000" dirty="0">
              <a:solidFill>
                <a:schemeClr val="tx1">
                  <a:lumMod val="65000"/>
                  <a:lumOff val="35000"/>
                </a:schemeClr>
              </a:solidFill>
              <a:latin typeface="Lora" pitchFamily="2" charset="-18"/>
            </a:endParaRPr>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 Mobility management </a:t>
            </a:r>
          </a:p>
        </p:txBody>
      </p:sp>
    </p:spTree>
    <p:extLst>
      <p:ext uri="{BB962C8B-B14F-4D97-AF65-F5344CB8AC3E}">
        <p14:creationId xmlns:p14="http://schemas.microsoft.com/office/powerpoint/2010/main" val="2795684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1230922" y="1564078"/>
            <a:ext cx="9421935" cy="746623"/>
          </a:xfrm>
        </p:spPr>
        <p:txBody>
          <a:bodyPr>
            <a:normAutofit/>
          </a:bodyPr>
          <a:lstStyle/>
          <a:p>
            <a:pPr algn="ctr"/>
            <a:r>
              <a:rPr lang="cs-CZ" sz="4000" b="1" cap="all" dirty="0">
                <a:solidFill>
                  <a:srgbClr val="1EA2C1"/>
                </a:solidFill>
                <a:latin typeface="Montserrat" panose="00000500000000000000" pitchFamily="2" charset="-18"/>
              </a:rPr>
              <a:t>THANK YOU FOR YOUR ATTENTION!</a:t>
            </a:r>
          </a:p>
        </p:txBody>
      </p:sp>
      <p:sp>
        <p:nvSpPr>
          <p:cNvPr id="9" name="TextovéPole 8"/>
          <p:cNvSpPr txBox="1"/>
          <p:nvPr/>
        </p:nvSpPr>
        <p:spPr>
          <a:xfrm>
            <a:off x="826943" y="319595"/>
            <a:ext cx="7097104" cy="861774"/>
          </a:xfrm>
          <a:prstGeom prst="rect">
            <a:avLst/>
          </a:prstGeom>
          <a:noFill/>
        </p:spPr>
        <p:txBody>
          <a:bodyPr wrap="square" rtlCol="0">
            <a:spAutoFit/>
          </a:bodyPr>
          <a:lstStyle/>
          <a:p>
            <a:r>
              <a:rPr lang="cs-CZ" sz="3200" b="1" dirty="0" err="1">
                <a:solidFill>
                  <a:schemeClr val="bg1"/>
                </a:solidFill>
                <a:latin typeface="Calibri" panose="020F0502020204030204" pitchFamily="34" charset="0"/>
                <a:cs typeface="Calibri" panose="020F0502020204030204" pitchFamily="34" charset="0"/>
              </a:rPr>
              <a:t>S@mpler</a:t>
            </a:r>
            <a:endParaRPr lang="cs-CZ" sz="3200" b="1" dirty="0">
              <a:solidFill>
                <a:schemeClr val="bg1"/>
              </a:solidFill>
              <a:latin typeface="Calibri" panose="020F0502020204030204" pitchFamily="34" charset="0"/>
              <a:cs typeface="Calibri" panose="020F0502020204030204" pitchFamily="34" charset="0"/>
            </a:endParaRPr>
          </a:p>
          <a:p>
            <a:r>
              <a:rPr lang="cs-CZ" b="1" dirty="0" err="1">
                <a:solidFill>
                  <a:schemeClr val="bg1"/>
                </a:solidFill>
                <a:latin typeface="Calibri" panose="020F0502020204030204" pitchFamily="34" charset="0"/>
                <a:cs typeface="Calibri" panose="020F0502020204030204" pitchFamily="34" charset="0"/>
              </a:rPr>
              <a:t>Integrated</a:t>
            </a:r>
            <a:r>
              <a:rPr lang="cs-CZ" b="1" dirty="0">
                <a:solidFill>
                  <a:schemeClr val="bg1"/>
                </a:solidFill>
                <a:latin typeface="Calibri" panose="020F0502020204030204" pitchFamily="34" charset="0"/>
                <a:cs typeface="Calibri" panose="020F0502020204030204" pitchFamily="34" charset="0"/>
              </a:rPr>
              <a:t> </a:t>
            </a:r>
            <a:r>
              <a:rPr lang="cs-CZ" b="1" dirty="0" err="1">
                <a:solidFill>
                  <a:schemeClr val="bg1"/>
                </a:solidFill>
                <a:latin typeface="Calibri" panose="020F0502020204030204" pitchFamily="34" charset="0"/>
                <a:cs typeface="Calibri" panose="020F0502020204030204" pitchFamily="34" charset="0"/>
              </a:rPr>
              <a:t>Education</a:t>
            </a:r>
            <a:r>
              <a:rPr lang="cs-CZ" b="1" dirty="0">
                <a:solidFill>
                  <a:schemeClr val="bg1"/>
                </a:solidFill>
                <a:latin typeface="Calibri" panose="020F0502020204030204" pitchFamily="34" charset="0"/>
                <a:cs typeface="Calibri" panose="020F0502020204030204" pitchFamily="34" charset="0"/>
              </a:rPr>
              <a:t> </a:t>
            </a:r>
            <a:r>
              <a:rPr lang="cs-CZ" b="1" dirty="0" err="1">
                <a:solidFill>
                  <a:schemeClr val="bg1"/>
                </a:solidFill>
                <a:latin typeface="Calibri" panose="020F0502020204030204" pitchFamily="34" charset="0"/>
                <a:cs typeface="Calibri" panose="020F0502020204030204" pitchFamily="34" charset="0"/>
              </a:rPr>
              <a:t>Based</a:t>
            </a:r>
            <a:r>
              <a:rPr lang="cs-CZ" b="1" dirty="0">
                <a:solidFill>
                  <a:schemeClr val="bg1"/>
                </a:solidFill>
                <a:latin typeface="Calibri" panose="020F0502020204030204" pitchFamily="34" charset="0"/>
                <a:cs typeface="Calibri" panose="020F0502020204030204" pitchFamily="34" charset="0"/>
              </a:rPr>
              <a:t> On </a:t>
            </a:r>
            <a:r>
              <a:rPr lang="cs-CZ" b="1" dirty="0" err="1">
                <a:solidFill>
                  <a:schemeClr val="bg1"/>
                </a:solidFill>
                <a:latin typeface="Calibri" panose="020F0502020204030204" pitchFamily="34" charset="0"/>
                <a:cs typeface="Calibri" panose="020F0502020204030204" pitchFamily="34" charset="0"/>
              </a:rPr>
              <a:t>Sustainable</a:t>
            </a:r>
            <a:r>
              <a:rPr lang="cs-CZ" b="1" dirty="0">
                <a:solidFill>
                  <a:schemeClr val="bg1"/>
                </a:solidFill>
                <a:latin typeface="Calibri" panose="020F0502020204030204" pitchFamily="34" charset="0"/>
                <a:cs typeface="Calibri" panose="020F0502020204030204" pitchFamily="34" charset="0"/>
              </a:rPr>
              <a:t> Urban Mobility </a:t>
            </a:r>
            <a:r>
              <a:rPr lang="cs-CZ" b="1" dirty="0" err="1">
                <a:solidFill>
                  <a:schemeClr val="bg1"/>
                </a:solidFill>
                <a:latin typeface="Calibri" panose="020F0502020204030204" pitchFamily="34" charset="0"/>
                <a:cs typeface="Calibri" panose="020F0502020204030204" pitchFamily="34" charset="0"/>
              </a:rPr>
              <a:t>Projects</a:t>
            </a:r>
            <a:endParaRPr lang="cs-CZ" b="1" dirty="0">
              <a:solidFill>
                <a:schemeClr val="bg1"/>
              </a:solidFill>
              <a:latin typeface="Calibri" panose="020F0502020204030204" pitchFamily="34" charset="0"/>
              <a:cs typeface="Calibri" panose="020F0502020204030204" pitchFamily="34" charset="0"/>
            </a:endParaRPr>
          </a:p>
        </p:txBody>
      </p:sp>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122" y="5813922"/>
            <a:ext cx="2650923" cy="921417"/>
          </a:xfrm>
          <a:prstGeom prst="rect">
            <a:avLst/>
          </a:prstGeom>
        </p:spPr>
      </p:pic>
      <p:pic>
        <p:nvPicPr>
          <p:cNvPr id="15" name="Obráze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78" y="5795998"/>
            <a:ext cx="3463939" cy="946055"/>
          </a:xfrm>
          <a:prstGeom prst="rect">
            <a:avLst/>
          </a:prstGeom>
        </p:spPr>
      </p:pic>
      <p:pic>
        <p:nvPicPr>
          <p:cNvPr id="17" name="Obráze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79" y="5778754"/>
            <a:ext cx="2163114" cy="950981"/>
          </a:xfrm>
          <a:prstGeom prst="rect">
            <a:avLst/>
          </a:prstGeom>
        </p:spPr>
      </p:pic>
      <p:sp>
        <p:nvSpPr>
          <p:cNvPr id="10" name="Zástupný symbol pro text 2"/>
          <p:cNvSpPr txBox="1">
            <a:spLocks/>
          </p:cNvSpPr>
          <p:nvPr/>
        </p:nvSpPr>
        <p:spPr>
          <a:xfrm>
            <a:off x="717662" y="2447992"/>
            <a:ext cx="10756676" cy="322863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GB" dirty="0">
                <a:solidFill>
                  <a:schemeClr val="tx1">
                    <a:lumMod val="65000"/>
                    <a:lumOff val="35000"/>
                  </a:schemeClr>
                </a:solidFill>
                <a:latin typeface="Lora" pitchFamily="2" charset="-18"/>
              </a:rPr>
              <a:t>Project information:</a:t>
            </a:r>
          </a:p>
          <a:p>
            <a:pPr algn="just">
              <a:lnSpc>
                <a:spcPct val="120000"/>
              </a:lnSpc>
            </a:pPr>
            <a:r>
              <a:rPr lang="en-GB" dirty="0">
                <a:solidFill>
                  <a:schemeClr val="tx1">
                    <a:lumMod val="65000"/>
                    <a:lumOff val="35000"/>
                  </a:schemeClr>
                </a:solidFill>
                <a:latin typeface="Lora" pitchFamily="2" charset="-18"/>
              </a:rPr>
              <a:t>The main project aim is to enhance the quality of teaching at the involved universities in the field of sustainable urban mobility management. Our efforts consist in distributing practical skills of students through implementation of the practical project methodology of teaching. The emphasis is put on the reflection of challenges which cities have to tackle in </a:t>
            </a:r>
            <a:r>
              <a:rPr lang="en-AU" dirty="0">
                <a:solidFill>
                  <a:schemeClr val="tx1">
                    <a:lumMod val="65000"/>
                    <a:lumOff val="35000"/>
                  </a:schemeClr>
                </a:solidFill>
                <a:latin typeface="Lora" pitchFamily="2" charset="-18"/>
              </a:rPr>
              <a:t>the real world, especially in the area of Sustainable Urban Mobility Plans (SUMP). The project is intended to contribute to imp</a:t>
            </a:r>
            <a:r>
              <a:rPr lang="en-GB" dirty="0">
                <a:solidFill>
                  <a:schemeClr val="tx1">
                    <a:lumMod val="65000"/>
                    <a:lumOff val="35000"/>
                  </a:schemeClr>
                </a:solidFill>
                <a:latin typeface="Lora" pitchFamily="2" charset="-18"/>
              </a:rPr>
              <a:t>roving the knowledge and skills of students, particularly for the position and job placement of mobility managers</a:t>
            </a:r>
            <a:r>
              <a:rPr lang="cs-CZ" dirty="0">
                <a:solidFill>
                  <a:schemeClr val="tx1">
                    <a:lumMod val="65000"/>
                    <a:lumOff val="35000"/>
                  </a:schemeClr>
                </a:solidFill>
                <a:latin typeface="Lora" pitchFamily="2" charset="-18"/>
              </a:rPr>
              <a:t>.</a:t>
            </a:r>
          </a:p>
          <a:p>
            <a:pPr algn="ctr"/>
            <a:r>
              <a:rPr lang="en-GB" dirty="0">
                <a:solidFill>
                  <a:schemeClr val="tx1">
                    <a:lumMod val="65000"/>
                    <a:lumOff val="35000"/>
                  </a:schemeClr>
                </a:solidFill>
                <a:latin typeface="Lora" pitchFamily="2" charset="-18"/>
              </a:rPr>
              <a:t>Topic elaborated by </a:t>
            </a:r>
            <a:r>
              <a:rPr lang="cs-CZ" dirty="0">
                <a:solidFill>
                  <a:schemeClr val="tx1">
                    <a:lumMod val="65000"/>
                    <a:lumOff val="35000"/>
                  </a:schemeClr>
                </a:solidFill>
                <a:latin typeface="Lora" pitchFamily="2" charset="-18"/>
              </a:rPr>
              <a:t>: Radomíra </a:t>
            </a:r>
            <a:r>
              <a:rPr lang="cs-CZ" dirty="0" err="1">
                <a:solidFill>
                  <a:schemeClr val="tx1">
                    <a:lumMod val="65000"/>
                    <a:lumOff val="35000"/>
                  </a:schemeClr>
                </a:solidFill>
                <a:latin typeface="Lora" pitchFamily="2" charset="-18"/>
              </a:rPr>
              <a:t>Jordová</a:t>
            </a:r>
            <a:r>
              <a:rPr lang="cs-CZ" dirty="0">
                <a:solidFill>
                  <a:schemeClr val="tx1">
                    <a:lumMod val="65000"/>
                    <a:lumOff val="35000"/>
                  </a:schemeClr>
                </a:solidFill>
                <a:latin typeface="Lora" pitchFamily="2" charset="-18"/>
              </a:rPr>
              <a:t> </a:t>
            </a:r>
            <a:endParaRPr lang="cs-CZ" dirty="0">
              <a:solidFill>
                <a:schemeClr val="tx1">
                  <a:lumMod val="65000"/>
                  <a:lumOff val="35000"/>
                </a:schemeClr>
              </a:solidFill>
              <a:latin typeface="Lora" pitchFamily="2" charset="-18"/>
              <a:hlinkClick r:id="rId6"/>
            </a:endParaRPr>
          </a:p>
          <a:p>
            <a:pPr algn="ctr"/>
            <a:r>
              <a:rPr lang="cs-CZ" dirty="0">
                <a:solidFill>
                  <a:schemeClr val="tx1">
                    <a:lumMod val="65000"/>
                    <a:lumOff val="35000"/>
                  </a:schemeClr>
                </a:solidFill>
                <a:latin typeface="Lora" pitchFamily="2" charset="-18"/>
                <a:hlinkClick r:id="rId6"/>
              </a:rPr>
              <a:t>mobilita-ieep.cz</a:t>
            </a:r>
            <a:endParaRPr lang="cs-CZ" dirty="0">
              <a:solidFill>
                <a:schemeClr val="tx1">
                  <a:lumMod val="65000"/>
                  <a:lumOff val="35000"/>
                </a:schemeClr>
              </a:solidFill>
              <a:latin typeface="Lora" pitchFamily="2" charset="-18"/>
            </a:endParaRPr>
          </a:p>
          <a:p>
            <a:pPr algn="ctr"/>
            <a:r>
              <a:rPr lang="cs-CZ" dirty="0">
                <a:solidFill>
                  <a:schemeClr val="tx1">
                    <a:lumMod val="65000"/>
                    <a:lumOff val="35000"/>
                  </a:schemeClr>
                </a:solidFill>
                <a:latin typeface="Lora" pitchFamily="2" charset="-18"/>
              </a:rPr>
              <a:t>Link to </a:t>
            </a:r>
            <a:r>
              <a:rPr lang="cs-CZ" dirty="0" err="1">
                <a:solidFill>
                  <a:schemeClr val="tx1">
                    <a:lumMod val="65000"/>
                    <a:lumOff val="35000"/>
                  </a:schemeClr>
                </a:solidFill>
                <a:latin typeface="Lora" pitchFamily="2" charset="-18"/>
              </a:rPr>
              <a:t>the</a:t>
            </a:r>
            <a:r>
              <a:rPr lang="cs-CZ" dirty="0">
                <a:solidFill>
                  <a:schemeClr val="tx1">
                    <a:lumMod val="65000"/>
                    <a:lumOff val="35000"/>
                  </a:schemeClr>
                </a:solidFill>
                <a:latin typeface="Lora" pitchFamily="2" charset="-18"/>
              </a:rPr>
              <a:t> web database</a:t>
            </a:r>
          </a:p>
          <a:p>
            <a:pPr algn="ctr"/>
            <a:endParaRPr lang="cs-CZ" dirty="0">
              <a:solidFill>
                <a:schemeClr val="tx1">
                  <a:lumMod val="65000"/>
                  <a:lumOff val="35000"/>
                </a:schemeClr>
              </a:solidFill>
              <a:latin typeface="Lora" pitchFamily="2" charset="-18"/>
            </a:endParaRPr>
          </a:p>
        </p:txBody>
      </p:sp>
    </p:spTree>
    <p:extLst>
      <p:ext uri="{BB962C8B-B14F-4D97-AF65-F5344CB8AC3E}">
        <p14:creationId xmlns:p14="http://schemas.microsoft.com/office/powerpoint/2010/main" val="311592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0" name="Nadpis 19"/>
          <p:cNvSpPr>
            <a:spLocks noGrp="1"/>
          </p:cNvSpPr>
          <p:nvPr>
            <p:ph type="title"/>
          </p:nvPr>
        </p:nvSpPr>
        <p:spPr>
          <a:xfrm>
            <a:off x="838200" y="1711857"/>
            <a:ext cx="10515600" cy="632004"/>
          </a:xfrm>
        </p:spPr>
        <p:txBody>
          <a:bodyPr>
            <a:normAutofit/>
          </a:bodyPr>
          <a:lstStyle/>
          <a:p>
            <a:r>
              <a:rPr lang="cs-CZ" sz="2800" b="1" cap="all" dirty="0">
                <a:solidFill>
                  <a:srgbClr val="1EA2C1"/>
                </a:solidFill>
                <a:latin typeface="Montserrat" panose="00000500000000000000" pitchFamily="2" charset="-18"/>
              </a:rPr>
              <a:t>SUMP </a:t>
            </a:r>
            <a:r>
              <a:rPr lang="cs-CZ" sz="2800" b="1" cap="all" dirty="0" err="1">
                <a:solidFill>
                  <a:srgbClr val="1EA2C1"/>
                </a:solidFill>
                <a:latin typeface="Montserrat" panose="00000500000000000000" pitchFamily="2" charset="-18"/>
              </a:rPr>
              <a:t>cycle</a:t>
            </a:r>
            <a:r>
              <a:rPr lang="cs-CZ" sz="2800" b="1" cap="all" dirty="0">
                <a:solidFill>
                  <a:srgbClr val="1EA2C1"/>
                </a:solidFill>
                <a:latin typeface="Montserrat" panose="00000500000000000000" pitchFamily="2" charset="-18"/>
              </a:rPr>
              <a:t> </a:t>
            </a:r>
            <a:r>
              <a:rPr lang="cs-CZ" sz="2800" b="1" cap="all" dirty="0" err="1">
                <a:solidFill>
                  <a:srgbClr val="1EA2C1"/>
                </a:solidFill>
                <a:latin typeface="Montserrat" panose="00000500000000000000" pitchFamily="2" charset="-18"/>
              </a:rPr>
              <a:t>phase</a:t>
            </a:r>
            <a:r>
              <a:rPr lang="cs-CZ" sz="2800" b="1" cap="all" dirty="0">
                <a:solidFill>
                  <a:srgbClr val="1EA2C1"/>
                </a:solidFill>
                <a:latin typeface="Montserrat" panose="00000500000000000000" pitchFamily="2" charset="-18"/>
              </a:rPr>
              <a:t> </a:t>
            </a:r>
          </a:p>
        </p:txBody>
      </p:sp>
      <p:pic>
        <p:nvPicPr>
          <p:cNvPr id="3" name="Zástupný symbol pro obsah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6561" y="2425887"/>
            <a:ext cx="6127048" cy="4176506"/>
          </a:xfrm>
        </p:spPr>
      </p:pic>
      <p:sp>
        <p:nvSpPr>
          <p:cNvPr id="22" name="Zástupný symbol pro obsah 21"/>
          <p:cNvSpPr>
            <a:spLocks noGrp="1"/>
          </p:cNvSpPr>
          <p:nvPr>
            <p:ph sz="half" idx="2"/>
          </p:nvPr>
        </p:nvSpPr>
        <p:spPr>
          <a:xfrm>
            <a:off x="6567854" y="2597555"/>
            <a:ext cx="4785946" cy="3760310"/>
          </a:xfrm>
        </p:spPr>
        <p:txBody>
          <a:bodyPr>
            <a:normAutofit/>
          </a:bodyPr>
          <a:lstStyle/>
          <a:p>
            <a:pPr marL="0" indent="0">
              <a:buNone/>
            </a:pPr>
            <a:r>
              <a:rPr lang="cs-CZ" sz="2000" dirty="0">
                <a:solidFill>
                  <a:schemeClr val="tx1">
                    <a:lumMod val="65000"/>
                    <a:lumOff val="35000"/>
                  </a:schemeClr>
                </a:solidFill>
                <a:latin typeface="Lora" pitchFamily="2" charset="-18"/>
              </a:rPr>
              <a:t>07.1 – </a:t>
            </a:r>
            <a:r>
              <a:rPr lang="en-AU" sz="2000" dirty="0">
                <a:solidFill>
                  <a:schemeClr val="tx1">
                    <a:lumMod val="65000"/>
                    <a:lumOff val="35000"/>
                  </a:schemeClr>
                </a:solidFill>
              </a:rPr>
              <a:t>Selection of measures   </a:t>
            </a: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 Mobility management   </a:t>
            </a:r>
          </a:p>
        </p:txBody>
      </p:sp>
    </p:spTree>
    <p:extLst>
      <p:ext uri="{BB962C8B-B14F-4D97-AF65-F5344CB8AC3E}">
        <p14:creationId xmlns:p14="http://schemas.microsoft.com/office/powerpoint/2010/main" val="161671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AU" sz="2800" b="1" dirty="0">
                <a:solidFill>
                  <a:srgbClr val="1EA2C1"/>
                </a:solidFill>
              </a:rPr>
              <a:t>Importance of Mobility management  </a:t>
            </a:r>
            <a:endParaRPr lang="en-AU"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844057" y="2591300"/>
            <a:ext cx="10533189" cy="3853462"/>
          </a:xfrm>
        </p:spPr>
        <p:txBody>
          <a:bodyPr>
            <a:normAutofit/>
          </a:bodyPr>
          <a:lstStyle/>
          <a:p>
            <a:pPr algn="just"/>
            <a:endParaRPr lang="cs-CZ" sz="1600" dirty="0"/>
          </a:p>
          <a:p>
            <a:pPr marL="342900" lvl="1" indent="-342900" algn="just">
              <a:lnSpc>
                <a:spcPct val="130000"/>
              </a:lnSpc>
              <a:spcBef>
                <a:spcPts val="600"/>
              </a:spcBef>
              <a:buClr>
                <a:schemeClr val="tx1"/>
              </a:buClr>
              <a:buSzPct val="76000"/>
              <a:buFont typeface="Wingdings" panose="05000000000000000000" pitchFamily="2" charset="2"/>
              <a:buChar char="§"/>
              <a:defRPr/>
            </a:pPr>
            <a:r>
              <a:rPr lang="en-AU" b="1" dirty="0">
                <a:solidFill>
                  <a:schemeClr val="tx1"/>
                </a:solidFill>
                <a:latin typeface="Calibri" panose="020F0502020204030204" pitchFamily="34" charset="0"/>
                <a:cs typeface="Calibri" panose="020F0502020204030204" pitchFamily="34" charset="0"/>
              </a:rPr>
              <a:t>policy and strategic transport planning</a:t>
            </a:r>
            <a:r>
              <a:rPr lang="en-AU" dirty="0">
                <a:solidFill>
                  <a:schemeClr val="tx1"/>
                </a:solidFill>
                <a:latin typeface="Calibri" panose="020F0502020204030204" pitchFamily="34" charset="0"/>
                <a:cs typeface="Calibri" panose="020F0502020204030204" pitchFamily="34" charset="0"/>
              </a:rPr>
              <a:t> based on sustainable transport system and modes of transport; key planning documents are mobility plans</a:t>
            </a:r>
          </a:p>
          <a:p>
            <a:pPr marL="342900" lvl="1" indent="-342900" algn="just">
              <a:lnSpc>
                <a:spcPct val="130000"/>
              </a:lnSpc>
              <a:spcBef>
                <a:spcPts val="600"/>
              </a:spcBef>
              <a:buClr>
                <a:schemeClr val="tx1"/>
              </a:buClr>
              <a:buSzPct val="76000"/>
              <a:buFont typeface="Wingdings" panose="05000000000000000000" pitchFamily="2" charset="2"/>
              <a:buChar char="§"/>
              <a:defRPr/>
            </a:pPr>
            <a:r>
              <a:rPr lang="en-AU" b="1" dirty="0">
                <a:solidFill>
                  <a:schemeClr val="tx1"/>
                </a:solidFill>
                <a:latin typeface="Calibri" panose="020F0502020204030204" pitchFamily="34" charset="0"/>
                <a:cs typeface="Calibri" panose="020F0502020204030204" pitchFamily="34" charset="0"/>
              </a:rPr>
              <a:t>managing and delivering coordinated transport services</a:t>
            </a:r>
            <a:r>
              <a:rPr lang="en-AU" dirty="0">
                <a:solidFill>
                  <a:schemeClr val="tx1"/>
                </a:solidFill>
                <a:latin typeface="Calibri" panose="020F0502020204030204" pitchFamily="34" charset="0"/>
                <a:cs typeface="Calibri" panose="020F0502020204030204" pitchFamily="34" charset="0"/>
              </a:rPr>
              <a:t> (transport supply) to various target groups</a:t>
            </a:r>
          </a:p>
          <a:p>
            <a:pPr marL="342900" lvl="1" indent="-342900" algn="just">
              <a:lnSpc>
                <a:spcPct val="130000"/>
              </a:lnSpc>
              <a:spcBef>
                <a:spcPts val="600"/>
              </a:spcBef>
              <a:buClr>
                <a:schemeClr val="tx1"/>
              </a:buClr>
              <a:buSzPct val="76000"/>
              <a:buFont typeface="Wingdings" panose="05000000000000000000" pitchFamily="2" charset="2"/>
              <a:buChar char="§"/>
              <a:defRPr/>
            </a:pPr>
            <a:r>
              <a:rPr lang="en-AU" dirty="0">
                <a:solidFill>
                  <a:schemeClr val="tx1"/>
                </a:solidFill>
                <a:latin typeface="Calibri" panose="020F0502020204030204" pitchFamily="34" charset="0"/>
                <a:cs typeface="Calibri" panose="020F0502020204030204" pitchFamily="34" charset="0"/>
              </a:rPr>
              <a:t>main goals are efficiency, effectivity and a compact supply of sustainable travel options</a:t>
            </a:r>
          </a:p>
          <a:p>
            <a:pPr marL="342900" lvl="1" indent="-342900" algn="just">
              <a:lnSpc>
                <a:spcPct val="130000"/>
              </a:lnSpc>
              <a:spcBef>
                <a:spcPts val="600"/>
              </a:spcBef>
              <a:buClr>
                <a:schemeClr val="tx1"/>
              </a:buClr>
              <a:buSzPct val="76000"/>
              <a:buFont typeface="Wingdings" panose="05000000000000000000" pitchFamily="2" charset="2"/>
              <a:buChar char="§"/>
              <a:defRPr/>
            </a:pPr>
            <a:r>
              <a:rPr lang="en-AU" dirty="0">
                <a:solidFill>
                  <a:schemeClr val="tx1"/>
                </a:solidFill>
                <a:latin typeface="Calibri" panose="020F0502020204030204" pitchFamily="34" charset="0"/>
                <a:cs typeface="Calibri" panose="020F0502020204030204" pitchFamily="34" charset="0"/>
              </a:rPr>
              <a:t>focus on demand management and change of unsustainable patterns in transport planning and travel behaviour. </a:t>
            </a:r>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1323439"/>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 Mobility management   </a:t>
            </a:r>
          </a:p>
          <a:p>
            <a:endParaRPr lang="cs-CZ" sz="2000" dirty="0">
              <a:solidFill>
                <a:schemeClr val="bg1"/>
              </a:solidFill>
              <a:latin typeface="Lora" pitchFamily="2" charset="-18"/>
            </a:endParaRPr>
          </a:p>
          <a:p>
            <a:endParaRPr lang="cs-CZ" sz="2000" dirty="0">
              <a:solidFill>
                <a:schemeClr val="bg1"/>
              </a:solidFill>
              <a:latin typeface="Lora" pitchFamily="2" charset="-18"/>
            </a:endParaRPr>
          </a:p>
        </p:txBody>
      </p:sp>
    </p:spTree>
    <p:extLst>
      <p:ext uri="{BB962C8B-B14F-4D97-AF65-F5344CB8AC3E}">
        <p14:creationId xmlns:p14="http://schemas.microsoft.com/office/powerpoint/2010/main" val="134999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AU" sz="2800" b="1" dirty="0">
                <a:solidFill>
                  <a:srgbClr val="1EA2C1"/>
                </a:solidFill>
              </a:rPr>
              <a:t>Mobility management – the approach for mobility plans  </a:t>
            </a:r>
            <a:endParaRPr lang="en-AU"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844057" y="2591300"/>
            <a:ext cx="10533189" cy="3853462"/>
          </a:xfrm>
        </p:spPr>
        <p:txBody>
          <a:bodyPr>
            <a:normAutofit fontScale="85000" lnSpcReduction="10000"/>
          </a:bodyPr>
          <a:lstStyle/>
          <a:p>
            <a:pPr marL="0" lvl="1" algn="just">
              <a:lnSpc>
                <a:spcPct val="130000"/>
              </a:lnSpc>
              <a:spcBef>
                <a:spcPts val="600"/>
              </a:spcBef>
              <a:buClr>
                <a:schemeClr val="tx1"/>
              </a:buClr>
              <a:buSzPct val="76000"/>
              <a:defRPr/>
            </a:pPr>
            <a:r>
              <a:rPr lang="en-AU" dirty="0">
                <a:solidFill>
                  <a:schemeClr val="tx1"/>
                </a:solidFill>
                <a:latin typeface="Calibri" panose="020F0502020204030204" pitchFamily="34" charset="0"/>
                <a:cs typeface="Calibri" panose="020F0502020204030204" pitchFamily="34" charset="0"/>
              </a:rPr>
              <a:t>Mobility management is the useful approach for a range of mobility plans that are tools to coordinate and optimise daily mobility, especially in cities: </a:t>
            </a:r>
          </a:p>
          <a:p>
            <a:pPr marL="0" lvl="1">
              <a:lnSpc>
                <a:spcPct val="130000"/>
              </a:lnSpc>
              <a:spcBef>
                <a:spcPts val="600"/>
              </a:spcBef>
              <a:buClr>
                <a:schemeClr val="tx1"/>
              </a:buClr>
              <a:buSzPct val="76000"/>
              <a:defRPr/>
            </a:pPr>
            <a:endParaRPr lang="en-AU" dirty="0">
              <a:solidFill>
                <a:schemeClr val="tx1"/>
              </a:solidFill>
              <a:latin typeface="Calibri" panose="020F0502020204030204" pitchFamily="34" charset="0"/>
              <a:cs typeface="Calibri" panose="020F0502020204030204" pitchFamily="34" charset="0"/>
            </a:endParaRPr>
          </a:p>
          <a:p>
            <a:pPr marL="342900" lvl="1" indent="-342900" algn="just">
              <a:lnSpc>
                <a:spcPct val="130000"/>
              </a:lnSpc>
              <a:spcBef>
                <a:spcPts val="600"/>
              </a:spcBef>
              <a:buClr>
                <a:schemeClr val="tx1"/>
              </a:buClr>
              <a:buSzPct val="76000"/>
              <a:buFont typeface="Wingdings" panose="05000000000000000000" pitchFamily="2" charset="2"/>
              <a:buChar char="§"/>
              <a:defRPr/>
            </a:pPr>
            <a:r>
              <a:rPr lang="en-AU" b="1" dirty="0">
                <a:solidFill>
                  <a:schemeClr val="tx1"/>
                </a:solidFill>
                <a:latin typeface="Calibri" panose="020F0502020204030204" pitchFamily="34" charset="0"/>
                <a:cs typeface="Calibri" panose="020F0502020204030204" pitchFamily="34" charset="0"/>
              </a:rPr>
              <a:t>Sustainable Urban Mobility Plans </a:t>
            </a:r>
            <a:r>
              <a:rPr lang="en-AU" dirty="0">
                <a:solidFill>
                  <a:schemeClr val="tx1"/>
                </a:solidFill>
                <a:latin typeface="Calibri" panose="020F0502020204030204" pitchFamily="34" charset="0"/>
                <a:cs typeface="Calibri" panose="020F0502020204030204" pitchFamily="34" charset="0"/>
              </a:rPr>
              <a:t>(SUMP) – coordinate the mobility supply and demand at the city level to make them sustainable</a:t>
            </a:r>
          </a:p>
          <a:p>
            <a:pPr marL="342900" lvl="1" indent="-342900" algn="just">
              <a:lnSpc>
                <a:spcPct val="130000"/>
              </a:lnSpc>
              <a:spcBef>
                <a:spcPts val="600"/>
              </a:spcBef>
              <a:buClr>
                <a:schemeClr val="tx1"/>
              </a:buClr>
              <a:buSzPct val="76000"/>
              <a:buFont typeface="Wingdings" panose="05000000000000000000" pitchFamily="2" charset="2"/>
              <a:buChar char="§"/>
              <a:defRPr/>
            </a:pPr>
            <a:r>
              <a:rPr lang="en-AU" b="1" dirty="0">
                <a:solidFill>
                  <a:schemeClr val="tx1"/>
                </a:solidFill>
                <a:latin typeface="Calibri" panose="020F0502020204030204" pitchFamily="34" charset="0"/>
                <a:cs typeface="Calibri" panose="020F0502020204030204" pitchFamily="34" charset="0"/>
              </a:rPr>
              <a:t>Company Travel Plans </a:t>
            </a:r>
            <a:r>
              <a:rPr lang="en-AU" dirty="0">
                <a:solidFill>
                  <a:schemeClr val="tx1"/>
                </a:solidFill>
                <a:latin typeface="Calibri" panose="020F0502020204030204" pitchFamily="34" charset="0"/>
                <a:cs typeface="Calibri" panose="020F0502020204030204" pitchFamily="34" charset="0"/>
              </a:rPr>
              <a:t>– mobility plans coordinating travel of employees to work and their business trips, but also all kinds of journeys of customers to company sites, based on sustainable options  </a:t>
            </a:r>
          </a:p>
          <a:p>
            <a:pPr marL="342900" lvl="1" indent="-342900" algn="just">
              <a:lnSpc>
                <a:spcPct val="130000"/>
              </a:lnSpc>
              <a:spcBef>
                <a:spcPts val="600"/>
              </a:spcBef>
              <a:buClr>
                <a:schemeClr val="tx1"/>
              </a:buClr>
              <a:buSzPct val="76000"/>
              <a:buFont typeface="Wingdings" panose="05000000000000000000" pitchFamily="2" charset="2"/>
              <a:buChar char="§"/>
              <a:defRPr/>
            </a:pPr>
            <a:r>
              <a:rPr lang="en-AU" b="1" dirty="0">
                <a:solidFill>
                  <a:schemeClr val="tx1"/>
                </a:solidFill>
                <a:latin typeface="Calibri" panose="020F0502020204030204" pitchFamily="34" charset="0"/>
                <a:cs typeface="Calibri" panose="020F0502020204030204" pitchFamily="34" charset="0"/>
              </a:rPr>
              <a:t>School Travel Plans </a:t>
            </a:r>
            <a:r>
              <a:rPr lang="en-AU" dirty="0">
                <a:solidFill>
                  <a:schemeClr val="tx1"/>
                </a:solidFill>
                <a:latin typeface="Calibri" panose="020F0502020204030204" pitchFamily="34" charset="0"/>
                <a:cs typeface="Calibri" panose="020F0502020204030204" pitchFamily="34" charset="0"/>
              </a:rPr>
              <a:t>– mobility plans coordinating trips of pupils and students to schools in a sustainable way </a:t>
            </a:r>
          </a:p>
          <a:p>
            <a:pPr marL="342900" lvl="1" indent="-342900" algn="just">
              <a:lnSpc>
                <a:spcPct val="130000"/>
              </a:lnSpc>
              <a:spcBef>
                <a:spcPts val="600"/>
              </a:spcBef>
              <a:buClr>
                <a:schemeClr val="tx1"/>
              </a:buClr>
              <a:buSzPct val="76000"/>
              <a:buFont typeface="Wingdings" panose="05000000000000000000" pitchFamily="2" charset="2"/>
              <a:buChar char="§"/>
              <a:defRPr/>
            </a:pPr>
            <a:r>
              <a:rPr lang="en-AU" b="1" dirty="0">
                <a:solidFill>
                  <a:schemeClr val="tx1"/>
                </a:solidFill>
                <a:latin typeface="Calibri" panose="020F0502020204030204" pitchFamily="34" charset="0"/>
                <a:cs typeface="Calibri" panose="020F0502020204030204" pitchFamily="34" charset="0"/>
              </a:rPr>
              <a:t>Other institutional or specific mobility plans </a:t>
            </a:r>
            <a:r>
              <a:rPr lang="en-AU" dirty="0">
                <a:solidFill>
                  <a:schemeClr val="tx1"/>
                </a:solidFill>
                <a:latin typeface="Calibri" panose="020F0502020204030204" pitchFamily="34" charset="0"/>
                <a:cs typeface="Calibri" panose="020F0502020204030204" pitchFamily="34" charset="0"/>
              </a:rPr>
              <a:t>– with the same aim to facilitate sustainable trips (hospitals, leisure time centres, one-off events such as big concerts etc.) to their sites </a:t>
            </a:r>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1323439"/>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 Mobility management   </a:t>
            </a:r>
          </a:p>
          <a:p>
            <a:endParaRPr lang="cs-CZ" sz="2000" dirty="0">
              <a:solidFill>
                <a:schemeClr val="bg1"/>
              </a:solidFill>
              <a:latin typeface="Lora" pitchFamily="2" charset="-18"/>
            </a:endParaRPr>
          </a:p>
          <a:p>
            <a:endParaRPr lang="cs-CZ" sz="2000" dirty="0">
              <a:solidFill>
                <a:schemeClr val="bg1"/>
              </a:solidFill>
              <a:latin typeface="Lora" pitchFamily="2" charset="-18"/>
            </a:endParaRPr>
          </a:p>
        </p:txBody>
      </p:sp>
    </p:spTree>
    <p:extLst>
      <p:ext uri="{BB962C8B-B14F-4D97-AF65-F5344CB8AC3E}">
        <p14:creationId xmlns:p14="http://schemas.microsoft.com/office/powerpoint/2010/main" val="398046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AU" sz="2800" b="1" dirty="0">
                <a:solidFill>
                  <a:srgbClr val="1EA2C1"/>
                </a:solidFill>
              </a:rPr>
              <a:t>Mobility managers – leading the process  </a:t>
            </a:r>
            <a:endParaRPr lang="en-AU"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844057" y="2591300"/>
            <a:ext cx="10533189" cy="3853462"/>
          </a:xfrm>
        </p:spPr>
        <p:txBody>
          <a:bodyPr>
            <a:normAutofit/>
          </a:bodyPr>
          <a:lstStyle/>
          <a:p>
            <a:r>
              <a:rPr lang="en-GB" sz="2000" b="1" dirty="0">
                <a:solidFill>
                  <a:schemeClr val="tx1"/>
                </a:solidFill>
              </a:rPr>
              <a:t>Mobility managers</a:t>
            </a:r>
            <a:r>
              <a:rPr lang="en-GB" sz="2000" dirty="0">
                <a:solidFill>
                  <a:schemeClr val="tx1"/>
                </a:solidFill>
              </a:rPr>
              <a:t> at the city level</a:t>
            </a:r>
            <a:r>
              <a:rPr lang="cs-CZ" sz="2000" dirty="0">
                <a:solidFill>
                  <a:schemeClr val="tx1"/>
                </a:solidFill>
              </a:rPr>
              <a:t>:</a:t>
            </a:r>
          </a:p>
          <a:p>
            <a:r>
              <a:rPr lang="en-GB" sz="2000" dirty="0">
                <a:solidFill>
                  <a:schemeClr val="tx1"/>
                </a:solidFill>
              </a:rPr>
              <a:t> </a:t>
            </a:r>
            <a:endParaRPr lang="cs-CZ" sz="2000" dirty="0">
              <a:solidFill>
                <a:schemeClr val="tx1"/>
              </a:solidFill>
            </a:endParaRPr>
          </a:p>
          <a:p>
            <a:pPr marL="342900" indent="-342900">
              <a:buFont typeface="Wingdings" panose="05000000000000000000" pitchFamily="2" charset="2"/>
              <a:buChar char="§"/>
            </a:pPr>
            <a:r>
              <a:rPr lang="en-AU" sz="2000" dirty="0">
                <a:solidFill>
                  <a:schemeClr val="tx1"/>
                </a:solidFill>
              </a:rPr>
              <a:t>coordinate mobility plans</a:t>
            </a:r>
          </a:p>
          <a:p>
            <a:pPr marL="342900" indent="-342900">
              <a:buFont typeface="Wingdings" panose="05000000000000000000" pitchFamily="2" charset="2"/>
              <a:buChar char="§"/>
            </a:pPr>
            <a:r>
              <a:rPr lang="en-AU" sz="2000" dirty="0">
                <a:solidFill>
                  <a:schemeClr val="tx1"/>
                </a:solidFill>
              </a:rPr>
              <a:t>bring together various stakeholders </a:t>
            </a:r>
          </a:p>
          <a:p>
            <a:pPr marL="342900" indent="-342900">
              <a:buFont typeface="Wingdings" panose="05000000000000000000" pitchFamily="2" charset="2"/>
              <a:buChar char="§"/>
            </a:pPr>
            <a:r>
              <a:rPr lang="en-AU" sz="2000" dirty="0">
                <a:solidFill>
                  <a:schemeClr val="tx1"/>
                </a:solidFill>
              </a:rPr>
              <a:t>launch debate on sustainable measures, their planning, implementation, monitoring and evaluation</a:t>
            </a:r>
          </a:p>
          <a:p>
            <a:pPr marL="342900" indent="-342900">
              <a:buFont typeface="Wingdings" panose="05000000000000000000" pitchFamily="2" charset="2"/>
              <a:buChar char="§"/>
            </a:pPr>
            <a:r>
              <a:rPr lang="en-AU" sz="2000" dirty="0">
                <a:solidFill>
                  <a:schemeClr val="tx1"/>
                </a:solidFill>
              </a:rPr>
              <a:t>provide information on mobility, related pollution and planned solutions</a:t>
            </a:r>
          </a:p>
          <a:p>
            <a:pPr marL="342900" indent="-342900">
              <a:buFont typeface="Wingdings" panose="05000000000000000000" pitchFamily="2" charset="2"/>
              <a:buChar char="§"/>
            </a:pPr>
            <a:r>
              <a:rPr lang="en-AU" sz="2000" dirty="0">
                <a:solidFill>
                  <a:schemeClr val="tx1"/>
                </a:solidFill>
              </a:rPr>
              <a:t>organise discussion with public and target groups in accordance with SUMP objectives, with political support and leadership.  </a:t>
            </a:r>
          </a:p>
          <a:p>
            <a:endParaRPr lang="cs-CZ" sz="2000" dirty="0">
              <a:solidFill>
                <a:schemeClr val="tx1">
                  <a:lumMod val="65000"/>
                  <a:lumOff val="35000"/>
                </a:schemeClr>
              </a:solidFill>
              <a:latin typeface="Lora" pitchFamily="2" charset="-18"/>
            </a:endParaRPr>
          </a:p>
        </p:txBody>
      </p:sp>
      <p:sp>
        <p:nvSpPr>
          <p:cNvPr id="11" name="TextovéPole 10"/>
          <p:cNvSpPr txBox="1"/>
          <p:nvPr/>
        </p:nvSpPr>
        <p:spPr>
          <a:xfrm>
            <a:off x="483577" y="544415"/>
            <a:ext cx="6567854" cy="1323439"/>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 Mobility management   </a:t>
            </a:r>
          </a:p>
          <a:p>
            <a:endParaRPr lang="cs-CZ" sz="2000" dirty="0">
              <a:solidFill>
                <a:schemeClr val="bg1"/>
              </a:solidFill>
              <a:latin typeface="Lora" pitchFamily="2" charset="-18"/>
            </a:endParaRPr>
          </a:p>
          <a:p>
            <a:endParaRPr lang="cs-CZ" sz="2000" dirty="0">
              <a:solidFill>
                <a:schemeClr val="bg1"/>
              </a:solidFill>
              <a:latin typeface="Lora" pitchFamily="2" charset="-18"/>
            </a:endParaRPr>
          </a:p>
        </p:txBody>
      </p:sp>
      <p:pic>
        <p:nvPicPr>
          <p:cNvPr id="4" name="Obrázek 3">
            <a:extLst>
              <a:ext uri="{FF2B5EF4-FFF2-40B4-BE49-F238E27FC236}">
                <a16:creationId xmlns:a16="http://schemas.microsoft.com/office/drawing/2014/main" id="{5D8BA504-073B-43D1-B681-0E172FD89EB8}"/>
              </a:ext>
            </a:extLst>
          </p:cNvPr>
          <p:cNvPicPr>
            <a:picLocks noChangeAspect="1"/>
          </p:cNvPicPr>
          <p:nvPr/>
        </p:nvPicPr>
        <p:blipFill>
          <a:blip r:embed="rId3"/>
          <a:stretch>
            <a:fillRect/>
          </a:stretch>
        </p:blipFill>
        <p:spPr>
          <a:xfrm>
            <a:off x="7535008" y="1704924"/>
            <a:ext cx="3594209" cy="2391783"/>
          </a:xfrm>
          <a:prstGeom prst="rect">
            <a:avLst/>
          </a:prstGeom>
        </p:spPr>
      </p:pic>
    </p:spTree>
    <p:extLst>
      <p:ext uri="{BB962C8B-B14F-4D97-AF65-F5344CB8AC3E}">
        <p14:creationId xmlns:p14="http://schemas.microsoft.com/office/powerpoint/2010/main" val="2849827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AU" sz="2800" b="1" dirty="0">
                <a:solidFill>
                  <a:srgbClr val="1EA2C1"/>
                </a:solidFill>
              </a:rPr>
              <a:t>Mobility managers – leading the process  </a:t>
            </a:r>
            <a:endParaRPr lang="en-AU"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844057" y="2591300"/>
            <a:ext cx="10533189" cy="3853462"/>
          </a:xfrm>
        </p:spPr>
        <p:txBody>
          <a:bodyPr>
            <a:normAutofit/>
          </a:bodyPr>
          <a:lstStyle/>
          <a:p>
            <a:r>
              <a:rPr lang="en-AU" b="1" dirty="0">
                <a:solidFill>
                  <a:schemeClr val="tx1"/>
                </a:solidFill>
              </a:rPr>
              <a:t>Example of the national approach</a:t>
            </a:r>
            <a:r>
              <a:rPr lang="en-AU" dirty="0">
                <a:solidFill>
                  <a:schemeClr val="tx1"/>
                </a:solidFill>
              </a:rPr>
              <a:t>:</a:t>
            </a:r>
          </a:p>
          <a:p>
            <a:r>
              <a:rPr lang="en-GB" dirty="0">
                <a:solidFill>
                  <a:schemeClr val="tx1"/>
                </a:solidFill>
              </a:rPr>
              <a:t> </a:t>
            </a:r>
            <a:endParaRPr lang="cs-CZ" dirty="0">
              <a:solidFill>
                <a:schemeClr val="tx1"/>
              </a:solidFill>
            </a:endParaRPr>
          </a:p>
          <a:p>
            <a:pPr algn="just"/>
            <a:r>
              <a:rPr lang="en-GB" sz="1800" dirty="0">
                <a:solidFill>
                  <a:schemeClr val="tx1"/>
                </a:solidFill>
              </a:rPr>
              <a:t>The role of the 'mobility manager' was introduced in 1998 in Italian legislation, although having such a position has only recently become mandatory, upon a common decree of the Minister of Transport and Sustainable Mobility and the Minister of Ecological Transition on the establishment of the mandatory position in companies with more than 100 employees and in municipalities with over 50,000 inhabitants.</a:t>
            </a:r>
          </a:p>
          <a:p>
            <a:pPr algn="just"/>
            <a:r>
              <a:rPr lang="en-GB" sz="1800" dirty="0">
                <a:solidFill>
                  <a:schemeClr val="tx1"/>
                </a:solidFill>
              </a:rPr>
              <a:t>At the time of its establishment, more than 20 years ago, the goal was to optimise urban mobility and to reduce the negative impacts of transport.</a:t>
            </a:r>
          </a:p>
          <a:p>
            <a:pPr marL="0" lvl="1" algn="just">
              <a:lnSpc>
                <a:spcPct val="130000"/>
              </a:lnSpc>
              <a:spcBef>
                <a:spcPts val="600"/>
              </a:spcBef>
              <a:buClr>
                <a:schemeClr val="tx1"/>
              </a:buClr>
              <a:buSzPct val="76000"/>
              <a:defRPr/>
            </a:pPr>
            <a:r>
              <a:rPr lang="en-GB" sz="1800" dirty="0">
                <a:solidFill>
                  <a:schemeClr val="tx1"/>
                </a:solidFill>
                <a:cs typeface="Calibri" panose="020F0502020204030204" pitchFamily="34" charset="0"/>
              </a:rPr>
              <a:t>Other examples available (Germany etc.).</a:t>
            </a:r>
            <a:endParaRPr lang="cs-CZ" sz="1800" dirty="0">
              <a:solidFill>
                <a:schemeClr val="tx1"/>
              </a:solidFill>
            </a:endParaRPr>
          </a:p>
        </p:txBody>
      </p:sp>
      <p:sp>
        <p:nvSpPr>
          <p:cNvPr id="11" name="TextovéPole 10"/>
          <p:cNvSpPr txBox="1"/>
          <p:nvPr/>
        </p:nvSpPr>
        <p:spPr>
          <a:xfrm>
            <a:off x="483577" y="544415"/>
            <a:ext cx="6567854" cy="1323439"/>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 Mobility management   </a:t>
            </a:r>
          </a:p>
          <a:p>
            <a:endParaRPr lang="cs-CZ" sz="2000" dirty="0">
              <a:solidFill>
                <a:schemeClr val="bg1"/>
              </a:solidFill>
              <a:latin typeface="Lora" pitchFamily="2" charset="-18"/>
            </a:endParaRPr>
          </a:p>
          <a:p>
            <a:endParaRPr lang="cs-CZ" sz="2000" dirty="0">
              <a:solidFill>
                <a:schemeClr val="bg1"/>
              </a:solidFill>
              <a:latin typeface="Lora" pitchFamily="2" charset="-18"/>
            </a:endParaRPr>
          </a:p>
        </p:txBody>
      </p:sp>
      <p:pic>
        <p:nvPicPr>
          <p:cNvPr id="4" name="Obrázek 3">
            <a:extLst>
              <a:ext uri="{FF2B5EF4-FFF2-40B4-BE49-F238E27FC236}">
                <a16:creationId xmlns:a16="http://schemas.microsoft.com/office/drawing/2014/main" id="{1CA791B0-F9A5-48F2-B410-9C2F1198B453}"/>
              </a:ext>
            </a:extLst>
          </p:cNvPr>
          <p:cNvPicPr>
            <a:picLocks noChangeAspect="1"/>
          </p:cNvPicPr>
          <p:nvPr/>
        </p:nvPicPr>
        <p:blipFill>
          <a:blip r:embed="rId3"/>
          <a:stretch>
            <a:fillRect/>
          </a:stretch>
        </p:blipFill>
        <p:spPr>
          <a:xfrm>
            <a:off x="7785588" y="1667428"/>
            <a:ext cx="2857500" cy="1600200"/>
          </a:xfrm>
          <a:prstGeom prst="rect">
            <a:avLst/>
          </a:prstGeom>
        </p:spPr>
      </p:pic>
    </p:spTree>
    <p:extLst>
      <p:ext uri="{BB962C8B-B14F-4D97-AF65-F5344CB8AC3E}">
        <p14:creationId xmlns:p14="http://schemas.microsoft.com/office/powerpoint/2010/main" val="62013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cs-CZ" sz="2800" b="1" dirty="0">
                <a:solidFill>
                  <a:srgbClr val="1EA2C1"/>
                </a:solidFill>
              </a:rPr>
              <a:t>Mobility </a:t>
            </a:r>
            <a:r>
              <a:rPr lang="cs-CZ" sz="2800" b="1" dirty="0" err="1">
                <a:solidFill>
                  <a:srgbClr val="1EA2C1"/>
                </a:solidFill>
              </a:rPr>
              <a:t>managers</a:t>
            </a:r>
            <a:r>
              <a:rPr lang="cs-CZ" sz="2800" b="1" dirty="0">
                <a:solidFill>
                  <a:srgbClr val="1EA2C1"/>
                </a:solidFill>
              </a:rPr>
              <a:t> – </a:t>
            </a:r>
            <a:r>
              <a:rPr lang="cs-CZ" sz="2800" b="1" dirty="0" err="1">
                <a:solidFill>
                  <a:srgbClr val="1EA2C1"/>
                </a:solidFill>
              </a:rPr>
              <a:t>leading</a:t>
            </a:r>
            <a:r>
              <a:rPr lang="cs-CZ" sz="2800" b="1" dirty="0">
                <a:solidFill>
                  <a:srgbClr val="1EA2C1"/>
                </a:solidFill>
              </a:rPr>
              <a:t> </a:t>
            </a:r>
            <a:r>
              <a:rPr lang="cs-CZ" sz="2800" b="1" dirty="0" err="1">
                <a:solidFill>
                  <a:srgbClr val="1EA2C1"/>
                </a:solidFill>
              </a:rPr>
              <a:t>the</a:t>
            </a:r>
            <a:r>
              <a:rPr lang="cs-CZ" sz="2800" b="1" dirty="0">
                <a:solidFill>
                  <a:srgbClr val="1EA2C1"/>
                </a:solidFill>
              </a:rPr>
              <a:t> proces, </a:t>
            </a:r>
            <a:r>
              <a:rPr lang="cs-CZ" sz="2800" b="1" dirty="0" err="1">
                <a:solidFill>
                  <a:srgbClr val="1EA2C1"/>
                </a:solidFill>
              </a:rPr>
              <a:t>supported</a:t>
            </a:r>
            <a:r>
              <a:rPr lang="cs-CZ" sz="2800" b="1" dirty="0">
                <a:solidFill>
                  <a:srgbClr val="1EA2C1"/>
                </a:solidFill>
              </a:rPr>
              <a:t> by </a:t>
            </a:r>
            <a:r>
              <a:rPr lang="cs-CZ" sz="2800" b="1" dirty="0" err="1">
                <a:solidFill>
                  <a:srgbClr val="1EA2C1"/>
                </a:solidFill>
              </a:rPr>
              <a:t>teams</a:t>
            </a:r>
            <a:r>
              <a:rPr lang="cs-CZ" sz="2800" b="1" dirty="0">
                <a:solidFill>
                  <a:srgbClr val="1EA2C1"/>
                </a:solidFill>
              </a:rPr>
              <a:t>  </a:t>
            </a:r>
            <a:endParaRPr lang="cs-CZ" sz="2800" b="1" cap="all" dirty="0">
              <a:solidFill>
                <a:srgbClr val="1EA2C1"/>
              </a:solidFill>
              <a:latin typeface="Montserrat" panose="00000500000000000000" pitchFamily="2" charset="-18"/>
            </a:endParaRPr>
          </a:p>
        </p:txBody>
      </p:sp>
      <p:pic>
        <p:nvPicPr>
          <p:cNvPr id="8" name="Obrázek 7">
            <a:extLst>
              <a:ext uri="{FF2B5EF4-FFF2-40B4-BE49-F238E27FC236}">
                <a16:creationId xmlns:a16="http://schemas.microsoft.com/office/drawing/2014/main" id="{4C08B79F-AF2E-45B9-9AA1-74F1EFF77607}"/>
              </a:ext>
            </a:extLst>
          </p:cNvPr>
          <p:cNvPicPr>
            <a:picLocks noChangeAspect="1"/>
          </p:cNvPicPr>
          <p:nvPr/>
        </p:nvPicPr>
        <p:blipFill>
          <a:blip r:embed="rId3"/>
          <a:stretch>
            <a:fillRect/>
          </a:stretch>
        </p:blipFill>
        <p:spPr>
          <a:xfrm>
            <a:off x="3107183" y="2342414"/>
            <a:ext cx="8487053" cy="4406045"/>
          </a:xfrm>
          <a:prstGeom prst="rect">
            <a:avLst/>
          </a:prstGeom>
        </p:spPr>
      </p:pic>
      <p:sp>
        <p:nvSpPr>
          <p:cNvPr id="11" name="TextovéPole 10"/>
          <p:cNvSpPr txBox="1"/>
          <p:nvPr/>
        </p:nvSpPr>
        <p:spPr>
          <a:xfrm>
            <a:off x="483577" y="544415"/>
            <a:ext cx="6567854" cy="1323439"/>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 Mobility management   </a:t>
            </a:r>
          </a:p>
          <a:p>
            <a:endParaRPr lang="cs-CZ" sz="2000" dirty="0">
              <a:solidFill>
                <a:schemeClr val="bg1"/>
              </a:solidFill>
              <a:latin typeface="Lora" pitchFamily="2" charset="-18"/>
            </a:endParaRPr>
          </a:p>
          <a:p>
            <a:endParaRPr lang="cs-CZ" sz="2000" dirty="0">
              <a:solidFill>
                <a:schemeClr val="bg1"/>
              </a:solidFill>
              <a:latin typeface="Lora" pitchFamily="2" charset="-18"/>
            </a:endParaRPr>
          </a:p>
        </p:txBody>
      </p:sp>
    </p:spTree>
    <p:extLst>
      <p:ext uri="{BB962C8B-B14F-4D97-AF65-F5344CB8AC3E}">
        <p14:creationId xmlns:p14="http://schemas.microsoft.com/office/powerpoint/2010/main" val="591804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745067" y="1797499"/>
            <a:ext cx="10701865" cy="638049"/>
          </a:xfrm>
        </p:spPr>
        <p:txBody>
          <a:bodyPr anchor="ctr">
            <a:normAutofit/>
          </a:bodyPr>
          <a:lstStyle/>
          <a:p>
            <a:r>
              <a:rPr lang="en-AU" sz="2800" b="1" dirty="0">
                <a:solidFill>
                  <a:srgbClr val="1EA2C1"/>
                </a:solidFill>
              </a:rPr>
              <a:t>What objectives should the measures comply with?    </a:t>
            </a:r>
            <a:endParaRPr lang="en-AU"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675381" y="2751098"/>
            <a:ext cx="10533189" cy="3853462"/>
          </a:xfrm>
        </p:spPr>
        <p:txBody>
          <a:bodyPr>
            <a:normAutofit fontScale="70000" lnSpcReduction="20000"/>
          </a:bodyPr>
          <a:lstStyle/>
          <a:p>
            <a:pPr marL="342900" indent="-342900" algn="just">
              <a:buFont typeface="Wingdings" panose="05000000000000000000" pitchFamily="2" charset="2"/>
              <a:buChar char="§"/>
            </a:pPr>
            <a:r>
              <a:rPr lang="en-AU" dirty="0">
                <a:solidFill>
                  <a:schemeClr val="tx1"/>
                </a:solidFill>
              </a:rPr>
              <a:t>Make mobility accessible and meet the basic mobility needs of all users;</a:t>
            </a:r>
          </a:p>
          <a:p>
            <a:pPr marL="342900" indent="-342900" algn="just">
              <a:buFont typeface="Wingdings" panose="05000000000000000000" pitchFamily="2" charset="2"/>
              <a:buChar char="§"/>
            </a:pPr>
            <a:r>
              <a:rPr lang="en-AU" dirty="0">
                <a:solidFill>
                  <a:schemeClr val="tx1"/>
                </a:solidFill>
              </a:rPr>
              <a:t>Balance and respond to the diverse demands for mobility and transport services by citizens, businesses and industry;</a:t>
            </a:r>
          </a:p>
          <a:p>
            <a:pPr marL="342900" indent="-342900" algn="just">
              <a:buFont typeface="Wingdings" panose="05000000000000000000" pitchFamily="2" charset="2"/>
              <a:buChar char="§"/>
            </a:pPr>
            <a:r>
              <a:rPr lang="en-AU" dirty="0">
                <a:solidFill>
                  <a:schemeClr val="tx1"/>
                </a:solidFill>
              </a:rPr>
              <a:t>Guide a balanced development and better integration of the different transport modes;</a:t>
            </a:r>
          </a:p>
          <a:p>
            <a:pPr marL="342900" indent="-342900" algn="just">
              <a:buFont typeface="Wingdings" panose="05000000000000000000" pitchFamily="2" charset="2"/>
              <a:buChar char="§"/>
            </a:pPr>
            <a:r>
              <a:rPr lang="en-AU" dirty="0">
                <a:solidFill>
                  <a:schemeClr val="tx1"/>
                </a:solidFill>
              </a:rPr>
              <a:t>Meet the requirements of sustainability, balancing the need for economic viability, social equity, health and environmental quality; </a:t>
            </a:r>
          </a:p>
          <a:p>
            <a:pPr marL="342900" indent="-342900" algn="just">
              <a:buFont typeface="Wingdings" panose="05000000000000000000" pitchFamily="2" charset="2"/>
              <a:buChar char="§"/>
            </a:pPr>
            <a:r>
              <a:rPr lang="en-AU" dirty="0">
                <a:solidFill>
                  <a:schemeClr val="tx1"/>
                </a:solidFill>
              </a:rPr>
              <a:t>Optimise efficiency and cost effectiveness;</a:t>
            </a:r>
          </a:p>
          <a:p>
            <a:pPr marL="342900" indent="-342900" algn="just">
              <a:buFont typeface="Wingdings" panose="05000000000000000000" pitchFamily="2" charset="2"/>
              <a:buChar char="§"/>
            </a:pPr>
            <a:r>
              <a:rPr lang="en-AU" dirty="0">
                <a:solidFill>
                  <a:schemeClr val="tx1"/>
                </a:solidFill>
              </a:rPr>
              <a:t>Make better use of urban space and of existing transport infrastructure and services;</a:t>
            </a:r>
          </a:p>
          <a:p>
            <a:pPr marL="342900" indent="-342900" algn="just">
              <a:buFont typeface="Wingdings" panose="05000000000000000000" pitchFamily="2" charset="2"/>
              <a:buChar char="§"/>
            </a:pPr>
            <a:r>
              <a:rPr lang="en-AU" dirty="0">
                <a:solidFill>
                  <a:schemeClr val="tx1"/>
                </a:solidFill>
              </a:rPr>
              <a:t>Enhance the attractiveness of the urban environment, quality of life, and public health;</a:t>
            </a:r>
          </a:p>
          <a:p>
            <a:pPr marL="342900" indent="-342900" algn="just">
              <a:buFont typeface="Wingdings" panose="05000000000000000000" pitchFamily="2" charset="2"/>
              <a:buChar char="§"/>
            </a:pPr>
            <a:r>
              <a:rPr lang="en-AU" dirty="0">
                <a:solidFill>
                  <a:schemeClr val="tx1"/>
                </a:solidFill>
              </a:rPr>
              <a:t>Improve traffic safety and security;</a:t>
            </a:r>
          </a:p>
          <a:p>
            <a:pPr marL="342900" indent="-342900" algn="just">
              <a:buFont typeface="Wingdings" panose="05000000000000000000" pitchFamily="2" charset="2"/>
              <a:buChar char="§"/>
            </a:pPr>
            <a:r>
              <a:rPr lang="en-AU" dirty="0">
                <a:solidFill>
                  <a:schemeClr val="tx1"/>
                </a:solidFill>
              </a:rPr>
              <a:t>Reduce air and noise pollution, greenhouse gas emissions, and energy consumption; and</a:t>
            </a:r>
          </a:p>
          <a:p>
            <a:pPr marL="342900" indent="-342900" algn="just">
              <a:buFont typeface="Wingdings" panose="05000000000000000000" pitchFamily="2" charset="2"/>
              <a:buChar char="§"/>
            </a:pPr>
            <a:r>
              <a:rPr lang="en-AU" dirty="0">
                <a:solidFill>
                  <a:schemeClr val="tx1"/>
                </a:solidFill>
              </a:rPr>
              <a:t>Contribute to a better overall performance of the trans-European transport network and the Europe's transport system as a whole.</a:t>
            </a:r>
            <a:endParaRPr lang="en-AU" sz="2000" dirty="0">
              <a:solidFill>
                <a:schemeClr val="tx1"/>
              </a:solidFill>
              <a:latin typeface="Lora" pitchFamily="2" charset="-18"/>
            </a:endParaRPr>
          </a:p>
        </p:txBody>
      </p:sp>
      <p:sp>
        <p:nvSpPr>
          <p:cNvPr id="11" name="TextovéPole 10"/>
          <p:cNvSpPr txBox="1"/>
          <p:nvPr/>
        </p:nvSpPr>
        <p:spPr>
          <a:xfrm>
            <a:off x="483577" y="544415"/>
            <a:ext cx="6567854" cy="707886"/>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 Mobility management   </a:t>
            </a:r>
          </a:p>
        </p:txBody>
      </p:sp>
    </p:spTree>
    <p:extLst>
      <p:ext uri="{BB962C8B-B14F-4D97-AF65-F5344CB8AC3E}">
        <p14:creationId xmlns:p14="http://schemas.microsoft.com/office/powerpoint/2010/main" val="77049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3"/>
            <a:ext cx="12192000" cy="1458163"/>
          </a:xfrm>
          <a:prstGeom prst="rect">
            <a:avLst/>
          </a:prstGeom>
        </p:spPr>
      </p:pic>
      <p:sp>
        <p:nvSpPr>
          <p:cNvPr id="2" name="Nadpis 1"/>
          <p:cNvSpPr>
            <a:spLocks noGrp="1"/>
          </p:cNvSpPr>
          <p:nvPr>
            <p:ph type="title"/>
          </p:nvPr>
        </p:nvSpPr>
        <p:spPr>
          <a:xfrm>
            <a:off x="844057" y="1705707"/>
            <a:ext cx="10533189" cy="638049"/>
          </a:xfrm>
        </p:spPr>
        <p:txBody>
          <a:bodyPr anchor="ctr">
            <a:normAutofit/>
          </a:bodyPr>
          <a:lstStyle/>
          <a:p>
            <a:r>
              <a:rPr lang="en-AU" sz="2800" b="1" dirty="0">
                <a:solidFill>
                  <a:srgbClr val="1EA2C1"/>
                </a:solidFill>
              </a:rPr>
              <a:t>SUMP concept – typical measure areas:   </a:t>
            </a:r>
            <a:endParaRPr lang="en-AU" sz="2800" b="1" cap="all" dirty="0">
              <a:solidFill>
                <a:srgbClr val="1EA2C1"/>
              </a:solidFill>
              <a:latin typeface="Montserrat" panose="00000500000000000000" pitchFamily="2" charset="-18"/>
            </a:endParaRPr>
          </a:p>
        </p:txBody>
      </p:sp>
      <p:sp>
        <p:nvSpPr>
          <p:cNvPr id="3" name="Zástupný symbol pro text 2"/>
          <p:cNvSpPr>
            <a:spLocks noGrp="1"/>
          </p:cNvSpPr>
          <p:nvPr>
            <p:ph type="body" idx="1"/>
          </p:nvPr>
        </p:nvSpPr>
        <p:spPr>
          <a:xfrm>
            <a:off x="844057" y="2423604"/>
            <a:ext cx="10533189" cy="4021158"/>
          </a:xfrm>
        </p:spPr>
        <p:txBody>
          <a:bodyPr>
            <a:normAutofit fontScale="77500" lnSpcReduction="20000"/>
          </a:bodyPr>
          <a:lstStyle/>
          <a:p>
            <a:pPr lvl="0" algn="just"/>
            <a:r>
              <a:rPr lang="en-AU" dirty="0">
                <a:solidFill>
                  <a:schemeClr val="tx1"/>
                </a:solidFill>
              </a:rPr>
              <a:t>A SUMP fosters a balanced development of all relevant transport modes, while encouraging a shift towards more sustainable modes. The plan puts forward an integrated set of technical, infrastructure, policy-based, and soft measures to reach the SUMP objectives. It would typically address the following measure areas:</a:t>
            </a:r>
            <a:endParaRPr lang="cs-CZ" dirty="0">
              <a:solidFill>
                <a:schemeClr val="tx1"/>
              </a:solidFill>
            </a:endParaRPr>
          </a:p>
          <a:p>
            <a:pPr marL="342900" lvl="0" indent="-342900">
              <a:buFont typeface="Wingdings" panose="05000000000000000000" pitchFamily="2" charset="2"/>
              <a:buChar char="§"/>
            </a:pPr>
            <a:r>
              <a:rPr lang="en-AU" dirty="0">
                <a:solidFill>
                  <a:schemeClr val="tx1"/>
                </a:solidFill>
              </a:rPr>
              <a:t>Public transport</a:t>
            </a:r>
          </a:p>
          <a:p>
            <a:pPr marL="342900" lvl="0" indent="-342900">
              <a:buFont typeface="Wingdings" panose="05000000000000000000" pitchFamily="2" charset="2"/>
              <a:buChar char="§"/>
            </a:pPr>
            <a:r>
              <a:rPr lang="en-AU" dirty="0">
                <a:solidFill>
                  <a:schemeClr val="tx1"/>
                </a:solidFill>
              </a:rPr>
              <a:t>Walking and cycling</a:t>
            </a:r>
          </a:p>
          <a:p>
            <a:pPr marL="342900" lvl="0" indent="-342900">
              <a:buFont typeface="Wingdings" panose="05000000000000000000" pitchFamily="2" charset="2"/>
              <a:buChar char="§"/>
            </a:pPr>
            <a:r>
              <a:rPr lang="en-AU" noProof="1">
                <a:solidFill>
                  <a:schemeClr val="tx1"/>
                </a:solidFill>
              </a:rPr>
              <a:t>Intermodality</a:t>
            </a:r>
          </a:p>
          <a:p>
            <a:pPr marL="342900" lvl="0" indent="-342900">
              <a:buFont typeface="Wingdings" panose="05000000000000000000" pitchFamily="2" charset="2"/>
              <a:buChar char="§"/>
            </a:pPr>
            <a:r>
              <a:rPr lang="en-AU" dirty="0">
                <a:solidFill>
                  <a:schemeClr val="tx1"/>
                </a:solidFill>
              </a:rPr>
              <a:t>Urban road safety</a:t>
            </a:r>
          </a:p>
          <a:p>
            <a:pPr marL="342900" lvl="0" indent="-342900">
              <a:buFont typeface="Wingdings" panose="05000000000000000000" pitchFamily="2" charset="2"/>
              <a:buChar char="§"/>
            </a:pPr>
            <a:r>
              <a:rPr lang="en-AU" dirty="0">
                <a:solidFill>
                  <a:schemeClr val="tx1"/>
                </a:solidFill>
              </a:rPr>
              <a:t>Road transport (incl. parking)</a:t>
            </a:r>
          </a:p>
          <a:p>
            <a:pPr marL="342900" lvl="0" indent="-342900">
              <a:buFont typeface="Wingdings" panose="05000000000000000000" pitchFamily="2" charset="2"/>
              <a:buChar char="§"/>
            </a:pPr>
            <a:r>
              <a:rPr lang="en-AU" dirty="0">
                <a:solidFill>
                  <a:schemeClr val="tx1"/>
                </a:solidFill>
              </a:rPr>
              <a:t>Urban logistics</a:t>
            </a:r>
          </a:p>
          <a:p>
            <a:pPr marL="342900" lvl="0" indent="-342900">
              <a:buFont typeface="Wingdings" panose="05000000000000000000" pitchFamily="2" charset="2"/>
              <a:buChar char="§"/>
            </a:pPr>
            <a:r>
              <a:rPr lang="en-AU" b="1" dirty="0">
                <a:solidFill>
                  <a:schemeClr val="tx1"/>
                </a:solidFill>
              </a:rPr>
              <a:t>Mobility management – SUMPs </a:t>
            </a:r>
            <a:r>
              <a:rPr lang="en-AU" dirty="0">
                <a:solidFill>
                  <a:schemeClr val="tx1"/>
                </a:solidFill>
              </a:rPr>
              <a:t>should include actions to foster a change towards more sustainable mobility patterns. Citizens, employers, schools, and other relevant actors should be engaged.</a:t>
            </a:r>
            <a:endParaRPr lang="en-AU" b="1" dirty="0">
              <a:solidFill>
                <a:schemeClr val="tx1"/>
              </a:solidFill>
            </a:endParaRPr>
          </a:p>
          <a:p>
            <a:pPr marL="342900" lvl="0" indent="-342900">
              <a:buFont typeface="Wingdings" panose="05000000000000000000" pitchFamily="2" charset="2"/>
              <a:buChar char="§"/>
            </a:pPr>
            <a:r>
              <a:rPr lang="en-AU" dirty="0">
                <a:solidFill>
                  <a:schemeClr val="tx1"/>
                </a:solidFill>
              </a:rPr>
              <a:t>Intelligent Transport Systems</a:t>
            </a:r>
          </a:p>
          <a:p>
            <a:pPr marL="0" lvl="1" algn="just">
              <a:lnSpc>
                <a:spcPct val="130000"/>
              </a:lnSpc>
              <a:spcBef>
                <a:spcPts val="600"/>
              </a:spcBef>
              <a:buClr>
                <a:schemeClr val="tx1"/>
              </a:buClr>
              <a:buSzPct val="76000"/>
              <a:defRPr/>
            </a:pPr>
            <a:endParaRPr lang="cs-CZ" sz="1800" dirty="0">
              <a:solidFill>
                <a:schemeClr val="tx1"/>
              </a:solidFill>
            </a:endParaRPr>
          </a:p>
        </p:txBody>
      </p:sp>
      <p:sp>
        <p:nvSpPr>
          <p:cNvPr id="11" name="TextovéPole 10"/>
          <p:cNvSpPr txBox="1"/>
          <p:nvPr/>
        </p:nvSpPr>
        <p:spPr>
          <a:xfrm>
            <a:off x="844057" y="381485"/>
            <a:ext cx="6567854" cy="1323439"/>
          </a:xfrm>
          <a:prstGeom prst="rect">
            <a:avLst/>
          </a:prstGeom>
          <a:noFill/>
        </p:spPr>
        <p:txBody>
          <a:bodyPr wrap="square" rtlCol="0">
            <a:spAutoFit/>
          </a:bodyPr>
          <a:lstStyle/>
          <a:p>
            <a:r>
              <a:rPr lang="cs-CZ" sz="2000" b="1" dirty="0" err="1">
                <a:solidFill>
                  <a:schemeClr val="bg1"/>
                </a:solidFill>
                <a:latin typeface="Calibri" panose="020F0502020204030204" pitchFamily="34" charset="0"/>
                <a:cs typeface="Calibri" panose="020F0502020204030204" pitchFamily="34" charset="0"/>
              </a:rPr>
              <a:t>S@mpler</a:t>
            </a:r>
            <a:endParaRPr lang="cs-CZ" sz="2000" b="1" dirty="0">
              <a:solidFill>
                <a:schemeClr val="bg1"/>
              </a:solidFill>
              <a:latin typeface="Calibri" panose="020F0502020204030204" pitchFamily="34" charset="0"/>
              <a:cs typeface="Calibri" panose="020F0502020204030204" pitchFamily="34" charset="0"/>
            </a:endParaRPr>
          </a:p>
          <a:p>
            <a:r>
              <a:rPr lang="cs-CZ" sz="2000" dirty="0">
                <a:solidFill>
                  <a:schemeClr val="bg1"/>
                </a:solidFill>
                <a:latin typeface="Lora" pitchFamily="2" charset="-18"/>
              </a:rPr>
              <a:t>SUMP – Mobility management   </a:t>
            </a:r>
          </a:p>
          <a:p>
            <a:endParaRPr lang="cs-CZ" sz="2000" dirty="0">
              <a:solidFill>
                <a:schemeClr val="bg1"/>
              </a:solidFill>
              <a:latin typeface="Lora" pitchFamily="2" charset="-18"/>
            </a:endParaRPr>
          </a:p>
          <a:p>
            <a:endParaRPr lang="cs-CZ" sz="2000" dirty="0">
              <a:solidFill>
                <a:schemeClr val="bg1"/>
              </a:solidFill>
              <a:latin typeface="Lora" pitchFamily="2" charset="-18"/>
            </a:endParaRPr>
          </a:p>
        </p:txBody>
      </p:sp>
    </p:spTree>
    <p:extLst>
      <p:ext uri="{BB962C8B-B14F-4D97-AF65-F5344CB8AC3E}">
        <p14:creationId xmlns:p14="http://schemas.microsoft.com/office/powerpoint/2010/main" val="208202545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1546</Words>
  <Application>Microsoft Office PowerPoint</Application>
  <PresentationFormat>Širokoúhlá obrazovka</PresentationFormat>
  <Paragraphs>141</Paragraphs>
  <Slides>17</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17</vt:i4>
      </vt:variant>
    </vt:vector>
  </HeadingPairs>
  <TitlesOfParts>
    <vt:vector size="24" baseType="lpstr">
      <vt:lpstr>Arial</vt:lpstr>
      <vt:lpstr>Calibri</vt:lpstr>
      <vt:lpstr>Calibri Light</vt:lpstr>
      <vt:lpstr>Lora</vt:lpstr>
      <vt:lpstr>Montserrat</vt:lpstr>
      <vt:lpstr>Wingdings</vt:lpstr>
      <vt:lpstr>Motiv Office</vt:lpstr>
      <vt:lpstr>Mobility management – TYPICAL MEASURES FOR SUMPS   </vt:lpstr>
      <vt:lpstr>SUMP cycle phase </vt:lpstr>
      <vt:lpstr>Importance of Mobility management  </vt:lpstr>
      <vt:lpstr>Mobility management – the approach for mobility plans  </vt:lpstr>
      <vt:lpstr>Mobility managers – leading the process  </vt:lpstr>
      <vt:lpstr>Mobility managers – leading the process  </vt:lpstr>
      <vt:lpstr>Mobility managers – leading the proces, supported by teams  </vt:lpstr>
      <vt:lpstr>What objectives should the measures comply with?    </vt:lpstr>
      <vt:lpstr>SUMP concept – typical measure areas:   </vt:lpstr>
      <vt:lpstr>„Soft“ Mobility management consists of:    </vt:lpstr>
      <vt:lpstr>„Hard“ Mobility management uses:    </vt:lpstr>
      <vt:lpstr>Mobility fund:    </vt:lpstr>
      <vt:lpstr>Odkazy, zdroje, literatura</vt:lpstr>
      <vt:lpstr>THANK YOU FOR YOUR ATTENTION!</vt:lpstr>
      <vt:lpstr>Prezentace aplikace PowerPoint</vt:lpstr>
      <vt:lpstr>TASKS FOR StudentS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Alice Králiková</dc:creator>
  <cp:lastModifiedBy>Hana.Bruhova-Foltynova</cp:lastModifiedBy>
  <cp:revision>65</cp:revision>
  <dcterms:created xsi:type="dcterms:W3CDTF">2021-04-05T10:49:40Z</dcterms:created>
  <dcterms:modified xsi:type="dcterms:W3CDTF">2022-02-28T14:40:07Z</dcterms:modified>
</cp:coreProperties>
</file>