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62" r:id="rId4"/>
    <p:sldId id="272" r:id="rId5"/>
    <p:sldId id="273" r:id="rId6"/>
    <p:sldId id="26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65" r:id="rId29"/>
    <p:sldId id="270" r:id="rId30"/>
    <p:sldId id="256" r:id="rId31"/>
    <p:sldId id="266" r:id="rId32"/>
    <p:sldId id="271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2C1"/>
    <a:srgbClr val="50BDBC"/>
    <a:srgbClr val="52C1BE"/>
    <a:srgbClr val="56C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45" autoAdjust="0"/>
    <p:restoredTop sz="95853"/>
  </p:normalViewPr>
  <p:slideViewPr>
    <p:cSldViewPr snapToGrid="0">
      <p:cViewPr varScale="1">
        <p:scale>
          <a:sx n="88" d="100"/>
          <a:sy n="88" d="100"/>
        </p:scale>
        <p:origin x="125" y="67"/>
      </p:cViewPr>
      <p:guideLst/>
    </p:cSldViewPr>
  </p:slideViewPr>
  <p:outlineViewPr>
    <p:cViewPr>
      <p:scale>
        <a:sx n="33" d="100"/>
        <a:sy n="33" d="100"/>
      </p:scale>
      <p:origin x="0" y="-17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Kralikova" clId="Web-{AC40F4C4-45EC-4ED8-B206-5EF6D22F6493}"/>
    <pc:docChg chg="delSld">
      <pc:chgData name="Alice Kralikova" userId="" providerId="" clId="Web-{AC40F4C4-45EC-4ED8-B206-5EF6D22F6493}" dt="2021-06-30T14:55:09.590" v="1"/>
      <pc:docMkLst>
        <pc:docMk/>
      </pc:docMkLst>
      <pc:sldChg chg="del">
        <pc:chgData name="Alice Kralikova" userId="" providerId="" clId="Web-{AC40F4C4-45EC-4ED8-B206-5EF6D22F6493}" dt="2021-06-30T14:55:09.590" v="1"/>
        <pc:sldMkLst>
          <pc:docMk/>
          <pc:sldMk cId="2676784646" sldId="258"/>
        </pc:sldMkLst>
      </pc:sldChg>
      <pc:sldChg chg="del">
        <pc:chgData name="Alice Kralikova" userId="" providerId="" clId="Web-{AC40F4C4-45EC-4ED8-B206-5EF6D22F6493}" dt="2021-06-30T14:55:09.590" v="0"/>
        <pc:sldMkLst>
          <pc:docMk/>
          <pc:sldMk cId="8069509" sldId="2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768AB-F3BC-6C49-A784-F57A73351A03}" type="doc">
      <dgm:prSet loTypeId="urn:microsoft.com/office/officeart/2008/layout/LinedList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4712DBD-2A79-4A4E-994D-58A037DF4305}">
      <dgm:prSet phldrT="[Text]" custT="1"/>
      <dgm:spPr/>
      <dgm:t>
        <a:bodyPr anchor="ctr"/>
        <a:lstStyle/>
        <a:p>
          <a:pPr marL="0" indent="0" algn="ctr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Autoři se neshodují na jednotné definici</a:t>
          </a:r>
        </a:p>
      </dgm:t>
    </dgm:pt>
    <dgm:pt modelId="{24809918-A069-C444-8121-4DCA03ABC788}" type="parTrans" cxnId="{FADA6795-012D-4A4E-B136-116D98D2665A}">
      <dgm:prSet/>
      <dgm:spPr/>
      <dgm:t>
        <a:bodyPr/>
        <a:lstStyle/>
        <a:p>
          <a:endParaRPr lang="cs-CZ"/>
        </a:p>
      </dgm:t>
    </dgm:pt>
    <dgm:pt modelId="{DF5D9A39-07D0-BB46-A72B-5C9B843A80F4}" type="sibTrans" cxnId="{FADA6795-012D-4A4E-B136-116D98D2665A}">
      <dgm:prSet/>
      <dgm:spPr/>
      <dgm:t>
        <a:bodyPr/>
        <a:lstStyle/>
        <a:p>
          <a:endParaRPr lang="cs-CZ"/>
        </a:p>
      </dgm:t>
    </dgm:pt>
    <dgm:pt modelId="{CDBB8622-2A64-1E44-AB90-A1C28327134B}">
      <dgm:prSet phldrT="[Text]"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online platforma, která má za cíl zjednodušovat a dávat přístup určitým službám a zdrojům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Wosskow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2014)</a:t>
          </a:r>
        </a:p>
      </dgm:t>
    </dgm:pt>
    <dgm:pt modelId="{CC7FCBAC-8B0D-6D4E-999D-48E279E74226}" type="parTrans" cxnId="{4478E531-D6CE-7E4A-9972-6C5BB83513C1}">
      <dgm:prSet/>
      <dgm:spPr/>
      <dgm:t>
        <a:bodyPr/>
        <a:lstStyle/>
        <a:p>
          <a:endParaRPr lang="cs-CZ"/>
        </a:p>
      </dgm:t>
    </dgm:pt>
    <dgm:pt modelId="{E741D036-B0C6-A948-9741-E7625E283C3F}" type="sibTrans" cxnId="{4478E531-D6CE-7E4A-9972-6C5BB83513C1}">
      <dgm:prSet/>
      <dgm:spPr/>
      <dgm:t>
        <a:bodyPr/>
        <a:lstStyle/>
        <a:p>
          <a:endParaRPr lang="cs-CZ"/>
        </a:p>
      </dgm:t>
    </dgm:pt>
    <dgm:pt modelId="{B69F72C1-3B56-D046-B4B4-3ADE06E479B7}">
      <dgm:prSet phldrT="[Text]"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koncept sdílení nevyužívaných věcí zadarmo nebo za určitý poplatek jiným jedincům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Botsman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2015)</a:t>
          </a:r>
        </a:p>
      </dgm:t>
    </dgm:pt>
    <dgm:pt modelId="{8588CEDA-C416-C24F-8CC3-97AB9703679D}" type="parTrans" cxnId="{A51A49C3-99C4-3640-B4D2-828ADE08A738}">
      <dgm:prSet/>
      <dgm:spPr/>
      <dgm:t>
        <a:bodyPr/>
        <a:lstStyle/>
        <a:p>
          <a:endParaRPr lang="cs-CZ"/>
        </a:p>
      </dgm:t>
    </dgm:pt>
    <dgm:pt modelId="{5CE026EA-F195-8549-85F2-F0AD1FBEAD15}" type="sibTrans" cxnId="{A51A49C3-99C4-3640-B4D2-828ADE08A738}">
      <dgm:prSet/>
      <dgm:spPr/>
      <dgm:t>
        <a:bodyPr/>
        <a:lstStyle/>
        <a:p>
          <a:endParaRPr lang="cs-CZ"/>
        </a:p>
      </dgm:t>
    </dgm:pt>
    <dgm:pt modelId="{839F347D-F9C5-384C-8D70-979015DDB249}">
      <dgm:prSet phldrT="[Text]"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sdílení skupinových statků různými uživateli, kteří se finančními platbami podílí na jejich financování majitelem (Vorlíček, 2016)</a:t>
          </a:r>
        </a:p>
      </dgm:t>
    </dgm:pt>
    <dgm:pt modelId="{BBD3106F-5192-6C4B-8FBD-D4B4191106B1}" type="parTrans" cxnId="{0AD5FFB8-CBD9-364E-B285-9132348AF9C6}">
      <dgm:prSet/>
      <dgm:spPr/>
      <dgm:t>
        <a:bodyPr/>
        <a:lstStyle/>
        <a:p>
          <a:endParaRPr lang="cs-CZ"/>
        </a:p>
      </dgm:t>
    </dgm:pt>
    <dgm:pt modelId="{9B0D95F0-9944-BC47-BACC-F8864F520EB8}" type="sibTrans" cxnId="{0AD5FFB8-CBD9-364E-B285-9132348AF9C6}">
      <dgm:prSet/>
      <dgm:spPr/>
      <dgm:t>
        <a:bodyPr/>
        <a:lstStyle/>
        <a:p>
          <a:endParaRPr lang="cs-CZ"/>
        </a:p>
      </dgm:t>
    </dgm:pt>
    <dgm:pt modelId="{0D178324-C9BB-BE43-8238-C45BFB3FCDB1}">
      <dgm:prSet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upřednostňování přístupu ke zboží dlouhodobé spotřeby a výrobním faktorům za pomocí digitálních platforem spíše než vlastnictví tohoto zboží a výrobních faktorů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Deloitte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2017)</a:t>
          </a:r>
        </a:p>
      </dgm:t>
    </dgm:pt>
    <dgm:pt modelId="{EC748886-B5E4-7A43-B1C6-6E408484F82A}" type="parTrans" cxnId="{4DA7CEF5-CAFE-884B-9FBC-5170DB6624F9}">
      <dgm:prSet/>
      <dgm:spPr/>
      <dgm:t>
        <a:bodyPr/>
        <a:lstStyle/>
        <a:p>
          <a:endParaRPr lang="cs-CZ"/>
        </a:p>
      </dgm:t>
    </dgm:pt>
    <dgm:pt modelId="{1AA86273-3C00-B642-9FC1-1EA76C890757}" type="sibTrans" cxnId="{4DA7CEF5-CAFE-884B-9FBC-5170DB6624F9}">
      <dgm:prSet/>
      <dgm:spPr/>
      <dgm:t>
        <a:bodyPr/>
        <a:lstStyle/>
        <a:p>
          <a:endParaRPr lang="cs-CZ"/>
        </a:p>
      </dgm:t>
    </dgm:pt>
    <dgm:pt modelId="{F1A27595-E4C7-C541-9947-0F1D9F6F799F}" type="pres">
      <dgm:prSet presAssocID="{7F8768AB-F3BC-6C49-A784-F57A73351A03}" presName="vert0" presStyleCnt="0">
        <dgm:presLayoutVars>
          <dgm:dir/>
          <dgm:animOne val="branch"/>
          <dgm:animLvl val="lvl"/>
        </dgm:presLayoutVars>
      </dgm:prSet>
      <dgm:spPr/>
    </dgm:pt>
    <dgm:pt modelId="{9196B789-1976-BC42-8BA3-FEBCC4051354}" type="pres">
      <dgm:prSet presAssocID="{D4712DBD-2A79-4A4E-994D-58A037DF4305}" presName="thickLine" presStyleLbl="alignNode1" presStyleIdx="0" presStyleCnt="1"/>
      <dgm:spPr/>
    </dgm:pt>
    <dgm:pt modelId="{12937050-5B07-4647-8F68-E4956B024515}" type="pres">
      <dgm:prSet presAssocID="{D4712DBD-2A79-4A4E-994D-58A037DF4305}" presName="horz1" presStyleCnt="0"/>
      <dgm:spPr/>
    </dgm:pt>
    <dgm:pt modelId="{507C46CA-FB03-5142-B6D5-9C09F091C528}" type="pres">
      <dgm:prSet presAssocID="{D4712DBD-2A79-4A4E-994D-58A037DF4305}" presName="tx1" presStyleLbl="revTx" presStyleIdx="0" presStyleCnt="5" custScaleX="169153"/>
      <dgm:spPr/>
    </dgm:pt>
    <dgm:pt modelId="{C731AADB-DAF4-3943-8685-430071F1D38A}" type="pres">
      <dgm:prSet presAssocID="{D4712DBD-2A79-4A4E-994D-58A037DF4305}" presName="vert1" presStyleCnt="0"/>
      <dgm:spPr/>
    </dgm:pt>
    <dgm:pt modelId="{B7FD91C9-17AE-DE45-ABFC-8B49AC74FB02}" type="pres">
      <dgm:prSet presAssocID="{CDBB8622-2A64-1E44-AB90-A1C28327134B}" presName="vertSpace2a" presStyleCnt="0"/>
      <dgm:spPr/>
    </dgm:pt>
    <dgm:pt modelId="{AABAFA11-BA34-E647-AEA1-0653B0ED73C0}" type="pres">
      <dgm:prSet presAssocID="{CDBB8622-2A64-1E44-AB90-A1C28327134B}" presName="horz2" presStyleCnt="0"/>
      <dgm:spPr/>
    </dgm:pt>
    <dgm:pt modelId="{484A909A-DAF8-B84B-AAEB-77CF7CF89544}" type="pres">
      <dgm:prSet presAssocID="{CDBB8622-2A64-1E44-AB90-A1C28327134B}" presName="horzSpace2" presStyleCnt="0"/>
      <dgm:spPr/>
    </dgm:pt>
    <dgm:pt modelId="{17E0D8CE-0E66-F24C-8099-3B7271ADEB28}" type="pres">
      <dgm:prSet presAssocID="{CDBB8622-2A64-1E44-AB90-A1C28327134B}" presName="tx2" presStyleLbl="revTx" presStyleIdx="1" presStyleCnt="5"/>
      <dgm:spPr/>
    </dgm:pt>
    <dgm:pt modelId="{B7729952-FCB7-0A46-AC14-9777B1DD1A96}" type="pres">
      <dgm:prSet presAssocID="{CDBB8622-2A64-1E44-AB90-A1C28327134B}" presName="vert2" presStyleCnt="0"/>
      <dgm:spPr/>
    </dgm:pt>
    <dgm:pt modelId="{D1C6F660-27FE-2843-B846-F79DEB6252B2}" type="pres">
      <dgm:prSet presAssocID="{CDBB8622-2A64-1E44-AB90-A1C28327134B}" presName="thinLine2b" presStyleLbl="callout" presStyleIdx="0" presStyleCnt="4"/>
      <dgm:spPr/>
    </dgm:pt>
    <dgm:pt modelId="{35A74192-FCBE-4244-AF92-C3EB1A58B1B8}" type="pres">
      <dgm:prSet presAssocID="{CDBB8622-2A64-1E44-AB90-A1C28327134B}" presName="vertSpace2b" presStyleCnt="0"/>
      <dgm:spPr/>
    </dgm:pt>
    <dgm:pt modelId="{6767AAD2-4E4B-B94F-9104-FEB17734CA25}" type="pres">
      <dgm:prSet presAssocID="{B69F72C1-3B56-D046-B4B4-3ADE06E479B7}" presName="horz2" presStyleCnt="0"/>
      <dgm:spPr/>
    </dgm:pt>
    <dgm:pt modelId="{C3D23A2C-D8D3-DF4B-BA33-6ECD53EAF539}" type="pres">
      <dgm:prSet presAssocID="{B69F72C1-3B56-D046-B4B4-3ADE06E479B7}" presName="horzSpace2" presStyleCnt="0"/>
      <dgm:spPr/>
    </dgm:pt>
    <dgm:pt modelId="{98E90ADE-C839-B348-B31D-7EA876FB58CC}" type="pres">
      <dgm:prSet presAssocID="{B69F72C1-3B56-D046-B4B4-3ADE06E479B7}" presName="tx2" presStyleLbl="revTx" presStyleIdx="2" presStyleCnt="5"/>
      <dgm:spPr/>
    </dgm:pt>
    <dgm:pt modelId="{E164A6FA-CDF3-174A-AB03-F97871641A1E}" type="pres">
      <dgm:prSet presAssocID="{B69F72C1-3B56-D046-B4B4-3ADE06E479B7}" presName="vert2" presStyleCnt="0"/>
      <dgm:spPr/>
    </dgm:pt>
    <dgm:pt modelId="{251DDD3C-E75F-C24B-8B09-F1FCA14E635E}" type="pres">
      <dgm:prSet presAssocID="{B69F72C1-3B56-D046-B4B4-3ADE06E479B7}" presName="thinLine2b" presStyleLbl="callout" presStyleIdx="1" presStyleCnt="4"/>
      <dgm:spPr/>
    </dgm:pt>
    <dgm:pt modelId="{F980265A-F06F-3F49-B0D9-7C680C2F1D0A}" type="pres">
      <dgm:prSet presAssocID="{B69F72C1-3B56-D046-B4B4-3ADE06E479B7}" presName="vertSpace2b" presStyleCnt="0"/>
      <dgm:spPr/>
    </dgm:pt>
    <dgm:pt modelId="{184D567E-7385-1A41-BBB3-699FAC4555A3}" type="pres">
      <dgm:prSet presAssocID="{839F347D-F9C5-384C-8D70-979015DDB249}" presName="horz2" presStyleCnt="0"/>
      <dgm:spPr/>
    </dgm:pt>
    <dgm:pt modelId="{5602515B-FCA0-1A4F-84C5-BBB39EC0749A}" type="pres">
      <dgm:prSet presAssocID="{839F347D-F9C5-384C-8D70-979015DDB249}" presName="horzSpace2" presStyleCnt="0"/>
      <dgm:spPr/>
    </dgm:pt>
    <dgm:pt modelId="{FDAD0D26-8277-7B42-8E84-496C5933D5BE}" type="pres">
      <dgm:prSet presAssocID="{839F347D-F9C5-384C-8D70-979015DDB249}" presName="tx2" presStyleLbl="revTx" presStyleIdx="3" presStyleCnt="5"/>
      <dgm:spPr/>
    </dgm:pt>
    <dgm:pt modelId="{DB5CB250-F636-B244-ABAA-8F54150AED4D}" type="pres">
      <dgm:prSet presAssocID="{839F347D-F9C5-384C-8D70-979015DDB249}" presName="vert2" presStyleCnt="0"/>
      <dgm:spPr/>
    </dgm:pt>
    <dgm:pt modelId="{9550DAEF-5C8B-EE4E-BF88-EAD3C95C67BE}" type="pres">
      <dgm:prSet presAssocID="{839F347D-F9C5-384C-8D70-979015DDB249}" presName="thinLine2b" presStyleLbl="callout" presStyleIdx="2" presStyleCnt="4"/>
      <dgm:spPr/>
    </dgm:pt>
    <dgm:pt modelId="{7C96E3A7-5D6B-C449-A723-B6FFF7DFB024}" type="pres">
      <dgm:prSet presAssocID="{839F347D-F9C5-384C-8D70-979015DDB249}" presName="vertSpace2b" presStyleCnt="0"/>
      <dgm:spPr/>
    </dgm:pt>
    <dgm:pt modelId="{8BE93D27-7390-2841-8630-FD308BB4809B}" type="pres">
      <dgm:prSet presAssocID="{0D178324-C9BB-BE43-8238-C45BFB3FCDB1}" presName="horz2" presStyleCnt="0"/>
      <dgm:spPr/>
    </dgm:pt>
    <dgm:pt modelId="{C34BA0FF-27E8-3D48-A6BC-AFE5623980FE}" type="pres">
      <dgm:prSet presAssocID="{0D178324-C9BB-BE43-8238-C45BFB3FCDB1}" presName="horzSpace2" presStyleCnt="0"/>
      <dgm:spPr/>
    </dgm:pt>
    <dgm:pt modelId="{113D6517-7596-7448-A2D2-92A10F3A6C2A}" type="pres">
      <dgm:prSet presAssocID="{0D178324-C9BB-BE43-8238-C45BFB3FCDB1}" presName="tx2" presStyleLbl="revTx" presStyleIdx="4" presStyleCnt="5" custScaleY="122368"/>
      <dgm:spPr/>
    </dgm:pt>
    <dgm:pt modelId="{900ADE06-1086-2A40-AE46-C40DB4858ACB}" type="pres">
      <dgm:prSet presAssocID="{0D178324-C9BB-BE43-8238-C45BFB3FCDB1}" presName="vert2" presStyleCnt="0"/>
      <dgm:spPr/>
    </dgm:pt>
    <dgm:pt modelId="{23A913E0-4CCB-6340-BC8F-8FABFA90D129}" type="pres">
      <dgm:prSet presAssocID="{0D178324-C9BB-BE43-8238-C45BFB3FCDB1}" presName="thinLine2b" presStyleLbl="callout" presStyleIdx="3" presStyleCnt="4"/>
      <dgm:spPr/>
    </dgm:pt>
    <dgm:pt modelId="{E3DB08DD-881D-3C4E-B26D-3F05426B4847}" type="pres">
      <dgm:prSet presAssocID="{0D178324-C9BB-BE43-8238-C45BFB3FCDB1}" presName="vertSpace2b" presStyleCnt="0"/>
      <dgm:spPr/>
    </dgm:pt>
  </dgm:ptLst>
  <dgm:cxnLst>
    <dgm:cxn modelId="{DBA3CB16-69FC-1841-92BA-A2D91B58FD29}" type="presOf" srcId="{7F8768AB-F3BC-6C49-A784-F57A73351A03}" destId="{F1A27595-E4C7-C541-9947-0F1D9F6F799F}" srcOrd="0" destOrd="0" presId="urn:microsoft.com/office/officeart/2008/layout/LinedList"/>
    <dgm:cxn modelId="{70196321-D63A-074C-875C-F4A5AD62FBF9}" type="presOf" srcId="{0D178324-C9BB-BE43-8238-C45BFB3FCDB1}" destId="{113D6517-7596-7448-A2D2-92A10F3A6C2A}" srcOrd="0" destOrd="0" presId="urn:microsoft.com/office/officeart/2008/layout/LinedList"/>
    <dgm:cxn modelId="{2B4BA124-41D2-814B-BE47-298109BE98C4}" type="presOf" srcId="{839F347D-F9C5-384C-8D70-979015DDB249}" destId="{FDAD0D26-8277-7B42-8E84-496C5933D5BE}" srcOrd="0" destOrd="0" presId="urn:microsoft.com/office/officeart/2008/layout/LinedList"/>
    <dgm:cxn modelId="{63B26C29-964F-944D-8948-2E1768390D18}" type="presOf" srcId="{B69F72C1-3B56-D046-B4B4-3ADE06E479B7}" destId="{98E90ADE-C839-B348-B31D-7EA876FB58CC}" srcOrd="0" destOrd="0" presId="urn:microsoft.com/office/officeart/2008/layout/LinedList"/>
    <dgm:cxn modelId="{4478E531-D6CE-7E4A-9972-6C5BB83513C1}" srcId="{D4712DBD-2A79-4A4E-994D-58A037DF4305}" destId="{CDBB8622-2A64-1E44-AB90-A1C28327134B}" srcOrd="0" destOrd="0" parTransId="{CC7FCBAC-8B0D-6D4E-999D-48E279E74226}" sibTransId="{E741D036-B0C6-A948-9741-E7625E283C3F}"/>
    <dgm:cxn modelId="{37CD4155-B12F-4647-9913-3577D4AF22B0}" type="presOf" srcId="{D4712DBD-2A79-4A4E-994D-58A037DF4305}" destId="{507C46CA-FB03-5142-B6D5-9C09F091C528}" srcOrd="0" destOrd="0" presId="urn:microsoft.com/office/officeart/2008/layout/LinedList"/>
    <dgm:cxn modelId="{FADA6795-012D-4A4E-B136-116D98D2665A}" srcId="{7F8768AB-F3BC-6C49-A784-F57A73351A03}" destId="{D4712DBD-2A79-4A4E-994D-58A037DF4305}" srcOrd="0" destOrd="0" parTransId="{24809918-A069-C444-8121-4DCA03ABC788}" sibTransId="{DF5D9A39-07D0-BB46-A72B-5C9B843A80F4}"/>
    <dgm:cxn modelId="{0AD5FFB8-CBD9-364E-B285-9132348AF9C6}" srcId="{D4712DBD-2A79-4A4E-994D-58A037DF4305}" destId="{839F347D-F9C5-384C-8D70-979015DDB249}" srcOrd="2" destOrd="0" parTransId="{BBD3106F-5192-6C4B-8FBD-D4B4191106B1}" sibTransId="{9B0D95F0-9944-BC47-BACC-F8864F520EB8}"/>
    <dgm:cxn modelId="{A51A49C3-99C4-3640-B4D2-828ADE08A738}" srcId="{D4712DBD-2A79-4A4E-994D-58A037DF4305}" destId="{B69F72C1-3B56-D046-B4B4-3ADE06E479B7}" srcOrd="1" destOrd="0" parTransId="{8588CEDA-C416-C24F-8CC3-97AB9703679D}" sibTransId="{5CE026EA-F195-8549-85F2-F0AD1FBEAD15}"/>
    <dgm:cxn modelId="{3283A8D0-DA77-4849-AE45-141EAD8B9C47}" type="presOf" srcId="{CDBB8622-2A64-1E44-AB90-A1C28327134B}" destId="{17E0D8CE-0E66-F24C-8099-3B7271ADEB28}" srcOrd="0" destOrd="0" presId="urn:microsoft.com/office/officeart/2008/layout/LinedList"/>
    <dgm:cxn modelId="{4DA7CEF5-CAFE-884B-9FBC-5170DB6624F9}" srcId="{D4712DBD-2A79-4A4E-994D-58A037DF4305}" destId="{0D178324-C9BB-BE43-8238-C45BFB3FCDB1}" srcOrd="3" destOrd="0" parTransId="{EC748886-B5E4-7A43-B1C6-6E408484F82A}" sibTransId="{1AA86273-3C00-B642-9FC1-1EA76C890757}"/>
    <dgm:cxn modelId="{63F799B9-9F8B-E844-867B-2838208A1C06}" type="presParOf" srcId="{F1A27595-E4C7-C541-9947-0F1D9F6F799F}" destId="{9196B789-1976-BC42-8BA3-FEBCC4051354}" srcOrd="0" destOrd="0" presId="urn:microsoft.com/office/officeart/2008/layout/LinedList"/>
    <dgm:cxn modelId="{DB732900-BC6D-E34C-B2BF-AB5DECD32476}" type="presParOf" srcId="{F1A27595-E4C7-C541-9947-0F1D9F6F799F}" destId="{12937050-5B07-4647-8F68-E4956B024515}" srcOrd="1" destOrd="0" presId="urn:microsoft.com/office/officeart/2008/layout/LinedList"/>
    <dgm:cxn modelId="{EB1CCA79-C674-114C-87F8-5E9DC8A42C3E}" type="presParOf" srcId="{12937050-5B07-4647-8F68-E4956B024515}" destId="{507C46CA-FB03-5142-B6D5-9C09F091C528}" srcOrd="0" destOrd="0" presId="urn:microsoft.com/office/officeart/2008/layout/LinedList"/>
    <dgm:cxn modelId="{833D8917-97CB-EE44-82C5-231BC00CD3BE}" type="presParOf" srcId="{12937050-5B07-4647-8F68-E4956B024515}" destId="{C731AADB-DAF4-3943-8685-430071F1D38A}" srcOrd="1" destOrd="0" presId="urn:microsoft.com/office/officeart/2008/layout/LinedList"/>
    <dgm:cxn modelId="{390F8406-1B00-EC48-8468-5080BF2A7B0C}" type="presParOf" srcId="{C731AADB-DAF4-3943-8685-430071F1D38A}" destId="{B7FD91C9-17AE-DE45-ABFC-8B49AC74FB02}" srcOrd="0" destOrd="0" presId="urn:microsoft.com/office/officeart/2008/layout/LinedList"/>
    <dgm:cxn modelId="{F3654E75-618D-D247-BE0A-E387E2CA7970}" type="presParOf" srcId="{C731AADB-DAF4-3943-8685-430071F1D38A}" destId="{AABAFA11-BA34-E647-AEA1-0653B0ED73C0}" srcOrd="1" destOrd="0" presId="urn:microsoft.com/office/officeart/2008/layout/LinedList"/>
    <dgm:cxn modelId="{15C691E8-78B1-6245-A8C4-B32143565251}" type="presParOf" srcId="{AABAFA11-BA34-E647-AEA1-0653B0ED73C0}" destId="{484A909A-DAF8-B84B-AAEB-77CF7CF89544}" srcOrd="0" destOrd="0" presId="urn:microsoft.com/office/officeart/2008/layout/LinedList"/>
    <dgm:cxn modelId="{CE1E5B12-363E-8144-AC3B-8B4294BABAAC}" type="presParOf" srcId="{AABAFA11-BA34-E647-AEA1-0653B0ED73C0}" destId="{17E0D8CE-0E66-F24C-8099-3B7271ADEB28}" srcOrd="1" destOrd="0" presId="urn:microsoft.com/office/officeart/2008/layout/LinedList"/>
    <dgm:cxn modelId="{5162475F-BF66-8041-BB8F-D59FF08E15B1}" type="presParOf" srcId="{AABAFA11-BA34-E647-AEA1-0653B0ED73C0}" destId="{B7729952-FCB7-0A46-AC14-9777B1DD1A96}" srcOrd="2" destOrd="0" presId="urn:microsoft.com/office/officeart/2008/layout/LinedList"/>
    <dgm:cxn modelId="{91CFEEEB-62AF-AF48-9B5F-F9F6F01F6F04}" type="presParOf" srcId="{C731AADB-DAF4-3943-8685-430071F1D38A}" destId="{D1C6F660-27FE-2843-B846-F79DEB6252B2}" srcOrd="2" destOrd="0" presId="urn:microsoft.com/office/officeart/2008/layout/LinedList"/>
    <dgm:cxn modelId="{FA635F77-678D-234F-A1D8-6FD32436F878}" type="presParOf" srcId="{C731AADB-DAF4-3943-8685-430071F1D38A}" destId="{35A74192-FCBE-4244-AF92-C3EB1A58B1B8}" srcOrd="3" destOrd="0" presId="urn:microsoft.com/office/officeart/2008/layout/LinedList"/>
    <dgm:cxn modelId="{8E9CCC21-BC00-7D45-AA73-34A544F15543}" type="presParOf" srcId="{C731AADB-DAF4-3943-8685-430071F1D38A}" destId="{6767AAD2-4E4B-B94F-9104-FEB17734CA25}" srcOrd="4" destOrd="0" presId="urn:microsoft.com/office/officeart/2008/layout/LinedList"/>
    <dgm:cxn modelId="{987C0A93-23EB-8845-B2A4-8E47281331BC}" type="presParOf" srcId="{6767AAD2-4E4B-B94F-9104-FEB17734CA25}" destId="{C3D23A2C-D8D3-DF4B-BA33-6ECD53EAF539}" srcOrd="0" destOrd="0" presId="urn:microsoft.com/office/officeart/2008/layout/LinedList"/>
    <dgm:cxn modelId="{300438ED-172D-A146-B568-5178E795C72D}" type="presParOf" srcId="{6767AAD2-4E4B-B94F-9104-FEB17734CA25}" destId="{98E90ADE-C839-B348-B31D-7EA876FB58CC}" srcOrd="1" destOrd="0" presId="urn:microsoft.com/office/officeart/2008/layout/LinedList"/>
    <dgm:cxn modelId="{9DF85707-449B-614D-AEA7-F46FDD3F85D0}" type="presParOf" srcId="{6767AAD2-4E4B-B94F-9104-FEB17734CA25}" destId="{E164A6FA-CDF3-174A-AB03-F97871641A1E}" srcOrd="2" destOrd="0" presId="urn:microsoft.com/office/officeart/2008/layout/LinedList"/>
    <dgm:cxn modelId="{B349B84B-CA7D-7248-B299-9138D49E0691}" type="presParOf" srcId="{C731AADB-DAF4-3943-8685-430071F1D38A}" destId="{251DDD3C-E75F-C24B-8B09-F1FCA14E635E}" srcOrd="5" destOrd="0" presId="urn:microsoft.com/office/officeart/2008/layout/LinedList"/>
    <dgm:cxn modelId="{23A3FF68-340B-9443-B701-655B3F3E61B2}" type="presParOf" srcId="{C731AADB-DAF4-3943-8685-430071F1D38A}" destId="{F980265A-F06F-3F49-B0D9-7C680C2F1D0A}" srcOrd="6" destOrd="0" presId="urn:microsoft.com/office/officeart/2008/layout/LinedList"/>
    <dgm:cxn modelId="{73D468B6-9735-B944-93A7-BAF569A237FA}" type="presParOf" srcId="{C731AADB-DAF4-3943-8685-430071F1D38A}" destId="{184D567E-7385-1A41-BBB3-699FAC4555A3}" srcOrd="7" destOrd="0" presId="urn:microsoft.com/office/officeart/2008/layout/LinedList"/>
    <dgm:cxn modelId="{038E44EA-2048-024C-817F-AB5D9C19C94E}" type="presParOf" srcId="{184D567E-7385-1A41-BBB3-699FAC4555A3}" destId="{5602515B-FCA0-1A4F-84C5-BBB39EC0749A}" srcOrd="0" destOrd="0" presId="urn:microsoft.com/office/officeart/2008/layout/LinedList"/>
    <dgm:cxn modelId="{9A15BB8F-F689-5346-AD5C-03E17CF8F718}" type="presParOf" srcId="{184D567E-7385-1A41-BBB3-699FAC4555A3}" destId="{FDAD0D26-8277-7B42-8E84-496C5933D5BE}" srcOrd="1" destOrd="0" presId="urn:microsoft.com/office/officeart/2008/layout/LinedList"/>
    <dgm:cxn modelId="{5B58F81B-1E41-0A4B-9403-3B8145440048}" type="presParOf" srcId="{184D567E-7385-1A41-BBB3-699FAC4555A3}" destId="{DB5CB250-F636-B244-ABAA-8F54150AED4D}" srcOrd="2" destOrd="0" presId="urn:microsoft.com/office/officeart/2008/layout/LinedList"/>
    <dgm:cxn modelId="{DD6B7F02-2607-9C4B-8223-8F758262A4C8}" type="presParOf" srcId="{C731AADB-DAF4-3943-8685-430071F1D38A}" destId="{9550DAEF-5C8B-EE4E-BF88-EAD3C95C67BE}" srcOrd="8" destOrd="0" presId="urn:microsoft.com/office/officeart/2008/layout/LinedList"/>
    <dgm:cxn modelId="{2894865F-28F8-4E42-9E69-CB3C0054CA38}" type="presParOf" srcId="{C731AADB-DAF4-3943-8685-430071F1D38A}" destId="{7C96E3A7-5D6B-C449-A723-B6FFF7DFB024}" srcOrd="9" destOrd="0" presId="urn:microsoft.com/office/officeart/2008/layout/LinedList"/>
    <dgm:cxn modelId="{930D574A-5515-8543-A5C2-067CBCC055A3}" type="presParOf" srcId="{C731AADB-DAF4-3943-8685-430071F1D38A}" destId="{8BE93D27-7390-2841-8630-FD308BB4809B}" srcOrd="10" destOrd="0" presId="urn:microsoft.com/office/officeart/2008/layout/LinedList"/>
    <dgm:cxn modelId="{22B0D88F-02D4-E344-9DA7-B356326F4D72}" type="presParOf" srcId="{8BE93D27-7390-2841-8630-FD308BB4809B}" destId="{C34BA0FF-27E8-3D48-A6BC-AFE5623980FE}" srcOrd="0" destOrd="0" presId="urn:microsoft.com/office/officeart/2008/layout/LinedList"/>
    <dgm:cxn modelId="{E772B490-834A-464E-8AA1-702A05CCDD48}" type="presParOf" srcId="{8BE93D27-7390-2841-8630-FD308BB4809B}" destId="{113D6517-7596-7448-A2D2-92A10F3A6C2A}" srcOrd="1" destOrd="0" presId="urn:microsoft.com/office/officeart/2008/layout/LinedList"/>
    <dgm:cxn modelId="{B2D26C76-06C7-6E4E-9897-0CFD3445DFF2}" type="presParOf" srcId="{8BE93D27-7390-2841-8630-FD308BB4809B}" destId="{900ADE06-1086-2A40-AE46-C40DB4858ACB}" srcOrd="2" destOrd="0" presId="urn:microsoft.com/office/officeart/2008/layout/LinedList"/>
    <dgm:cxn modelId="{F11D786F-E18A-CF47-A2AC-9898B2EDC324}" type="presParOf" srcId="{C731AADB-DAF4-3943-8685-430071F1D38A}" destId="{23A913E0-4CCB-6340-BC8F-8FABFA90D129}" srcOrd="11" destOrd="0" presId="urn:microsoft.com/office/officeart/2008/layout/LinedList"/>
    <dgm:cxn modelId="{85A69EB1-28C9-274A-8B67-BE3578DB8E81}" type="presParOf" srcId="{C731AADB-DAF4-3943-8685-430071F1D38A}" destId="{E3DB08DD-881D-3C4E-B26D-3F05426B4847}" srcOrd="12" destOrd="0" presId="urn:microsoft.com/office/officeart/2008/layout/LinedList"/>
  </dgm:cxnLst>
  <dgm:bg>
    <a:noFill/>
  </dgm:bg>
  <dgm:whole>
    <a:ln>
      <a:solidFill>
        <a:srgbClr val="1EA2C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271A35-4BAE-3646-8745-8E1EACD5D5DD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9121CB-2035-0F42-BCBC-72A7ADE6AF88}">
      <dgm:prSet phldrT="[Text]"/>
      <dgm:spPr>
        <a:solidFill>
          <a:srgbClr val="50BDBC"/>
        </a:solidFill>
      </dgm:spPr>
      <dgm:t>
        <a:bodyPr/>
        <a:lstStyle/>
        <a:p>
          <a:r>
            <a:rPr lang="cs-CZ" dirty="0"/>
            <a:t>Existence jistého statku, který má větší kapacitu, než je jeho vlastník schopen využít</a:t>
          </a:r>
        </a:p>
      </dgm:t>
    </dgm:pt>
    <dgm:pt modelId="{55165509-08CE-144D-846E-61BCBD92C244}" type="parTrans" cxnId="{F400DA20-A8D7-2148-9832-BBDF4519C652}">
      <dgm:prSet/>
      <dgm:spPr/>
      <dgm:t>
        <a:bodyPr/>
        <a:lstStyle/>
        <a:p>
          <a:endParaRPr lang="cs-CZ"/>
        </a:p>
      </dgm:t>
    </dgm:pt>
    <dgm:pt modelId="{A3A8C6D4-D195-FE4C-8B96-D6E38B127518}" type="sibTrans" cxnId="{F400DA20-A8D7-2148-9832-BBDF4519C652}">
      <dgm:prSet/>
      <dgm:spPr>
        <a:solidFill>
          <a:srgbClr val="1EA2C1">
            <a:alpha val="90000"/>
          </a:srgbClr>
        </a:solidFill>
      </dgm:spPr>
      <dgm:t>
        <a:bodyPr/>
        <a:lstStyle/>
        <a:p>
          <a:endParaRPr lang="cs-CZ"/>
        </a:p>
      </dgm:t>
    </dgm:pt>
    <dgm:pt modelId="{3394A9ED-F475-F34A-94D6-4E680FA18997}">
      <dgm:prSet phldrT="[Text]"/>
      <dgm:spPr>
        <a:solidFill>
          <a:srgbClr val="52C1BE"/>
        </a:solidFill>
      </dgm:spPr>
      <dgm:t>
        <a:bodyPr/>
        <a:lstStyle/>
        <a:p>
          <a:r>
            <a:rPr lang="cs-CZ" dirty="0"/>
            <a:t>Ochota tento statek či službu poskytnout jinému uživateli</a:t>
          </a:r>
        </a:p>
      </dgm:t>
    </dgm:pt>
    <dgm:pt modelId="{50E575AD-24C5-E947-AD22-F3E4A58C3F7B}" type="parTrans" cxnId="{BDC4F3D4-2DA6-B141-9608-08EBF07E3902}">
      <dgm:prSet/>
      <dgm:spPr/>
      <dgm:t>
        <a:bodyPr/>
        <a:lstStyle/>
        <a:p>
          <a:endParaRPr lang="cs-CZ"/>
        </a:p>
      </dgm:t>
    </dgm:pt>
    <dgm:pt modelId="{0746E736-A3F3-9E48-8F15-1DA2BF4BC204}" type="sibTrans" cxnId="{BDC4F3D4-2DA6-B141-9608-08EBF07E3902}">
      <dgm:prSet/>
      <dgm:spPr>
        <a:solidFill>
          <a:srgbClr val="1EA2C1">
            <a:alpha val="90000"/>
          </a:srgbClr>
        </a:solidFill>
      </dgm:spPr>
      <dgm:t>
        <a:bodyPr/>
        <a:lstStyle/>
        <a:p>
          <a:endParaRPr lang="cs-CZ"/>
        </a:p>
      </dgm:t>
    </dgm:pt>
    <dgm:pt modelId="{8E30C7F5-84A2-A040-8ECF-544A284C0CB9}">
      <dgm:prSet phldrT="[Text]"/>
      <dgm:spPr>
        <a:solidFill>
          <a:srgbClr val="56C8BE"/>
        </a:solidFill>
      </dgm:spPr>
      <dgm:t>
        <a:bodyPr/>
        <a:lstStyle/>
        <a:p>
          <a:r>
            <a:rPr lang="cs-CZ" dirty="0"/>
            <a:t>Existence subjektu mající zájem využívat takový statek či službu (bezplatně či za úplatu)</a:t>
          </a:r>
        </a:p>
      </dgm:t>
    </dgm:pt>
    <dgm:pt modelId="{47BD466C-88D3-6948-AC3F-2700E49143B2}" type="parTrans" cxnId="{883455D6-1E35-F444-BEB9-9DEC537C30D2}">
      <dgm:prSet/>
      <dgm:spPr/>
      <dgm:t>
        <a:bodyPr/>
        <a:lstStyle/>
        <a:p>
          <a:endParaRPr lang="cs-CZ"/>
        </a:p>
      </dgm:t>
    </dgm:pt>
    <dgm:pt modelId="{C97B076A-9418-124D-8A4D-2EE20A711F22}" type="sibTrans" cxnId="{883455D6-1E35-F444-BEB9-9DEC537C30D2}">
      <dgm:prSet/>
      <dgm:spPr/>
      <dgm:t>
        <a:bodyPr/>
        <a:lstStyle/>
        <a:p>
          <a:endParaRPr lang="cs-CZ"/>
        </a:p>
      </dgm:t>
    </dgm:pt>
    <dgm:pt modelId="{5CEB0E60-504D-CE49-B169-29E0A28DB7B6}" type="pres">
      <dgm:prSet presAssocID="{9B271A35-4BAE-3646-8745-8E1EACD5D5DD}" presName="outerComposite" presStyleCnt="0">
        <dgm:presLayoutVars>
          <dgm:chMax val="5"/>
          <dgm:dir/>
          <dgm:resizeHandles val="exact"/>
        </dgm:presLayoutVars>
      </dgm:prSet>
      <dgm:spPr/>
    </dgm:pt>
    <dgm:pt modelId="{8F6AEFFD-C0BB-114B-B94E-5C8E05CF3AD2}" type="pres">
      <dgm:prSet presAssocID="{9B271A35-4BAE-3646-8745-8E1EACD5D5DD}" presName="dummyMaxCanvas" presStyleCnt="0">
        <dgm:presLayoutVars/>
      </dgm:prSet>
      <dgm:spPr/>
    </dgm:pt>
    <dgm:pt modelId="{0AA2E1C2-98F5-EC48-8A08-255F91817599}" type="pres">
      <dgm:prSet presAssocID="{9B271A35-4BAE-3646-8745-8E1EACD5D5DD}" presName="ThreeNodes_1" presStyleLbl="node1" presStyleIdx="0" presStyleCnt="3">
        <dgm:presLayoutVars>
          <dgm:bulletEnabled val="1"/>
        </dgm:presLayoutVars>
      </dgm:prSet>
      <dgm:spPr/>
    </dgm:pt>
    <dgm:pt modelId="{2122BDE3-8A62-8740-B843-1D36472F7EBB}" type="pres">
      <dgm:prSet presAssocID="{9B271A35-4BAE-3646-8745-8E1EACD5D5DD}" presName="ThreeNodes_2" presStyleLbl="node1" presStyleIdx="1" presStyleCnt="3">
        <dgm:presLayoutVars>
          <dgm:bulletEnabled val="1"/>
        </dgm:presLayoutVars>
      </dgm:prSet>
      <dgm:spPr/>
    </dgm:pt>
    <dgm:pt modelId="{1CAE22EE-BFC2-5548-AEC6-96670C0FBE00}" type="pres">
      <dgm:prSet presAssocID="{9B271A35-4BAE-3646-8745-8E1EACD5D5DD}" presName="ThreeNodes_3" presStyleLbl="node1" presStyleIdx="2" presStyleCnt="3">
        <dgm:presLayoutVars>
          <dgm:bulletEnabled val="1"/>
        </dgm:presLayoutVars>
      </dgm:prSet>
      <dgm:spPr/>
    </dgm:pt>
    <dgm:pt modelId="{77790A62-C9E8-FD48-A204-5FA3CF37838A}" type="pres">
      <dgm:prSet presAssocID="{9B271A35-4BAE-3646-8745-8E1EACD5D5DD}" presName="ThreeConn_1-2" presStyleLbl="fgAccFollowNode1" presStyleIdx="0" presStyleCnt="2">
        <dgm:presLayoutVars>
          <dgm:bulletEnabled val="1"/>
        </dgm:presLayoutVars>
      </dgm:prSet>
      <dgm:spPr/>
    </dgm:pt>
    <dgm:pt modelId="{A1D65591-2FD9-674C-B1A2-5889556B04EB}" type="pres">
      <dgm:prSet presAssocID="{9B271A35-4BAE-3646-8745-8E1EACD5D5DD}" presName="ThreeConn_2-3" presStyleLbl="fgAccFollowNode1" presStyleIdx="1" presStyleCnt="2">
        <dgm:presLayoutVars>
          <dgm:bulletEnabled val="1"/>
        </dgm:presLayoutVars>
      </dgm:prSet>
      <dgm:spPr/>
    </dgm:pt>
    <dgm:pt modelId="{92030E54-952D-784A-8B20-D22695855BFD}" type="pres">
      <dgm:prSet presAssocID="{9B271A35-4BAE-3646-8745-8E1EACD5D5DD}" presName="ThreeNodes_1_text" presStyleLbl="node1" presStyleIdx="2" presStyleCnt="3">
        <dgm:presLayoutVars>
          <dgm:bulletEnabled val="1"/>
        </dgm:presLayoutVars>
      </dgm:prSet>
      <dgm:spPr/>
    </dgm:pt>
    <dgm:pt modelId="{A1038409-2E24-3D40-8F91-220F2C0DFF3D}" type="pres">
      <dgm:prSet presAssocID="{9B271A35-4BAE-3646-8745-8E1EACD5D5DD}" presName="ThreeNodes_2_text" presStyleLbl="node1" presStyleIdx="2" presStyleCnt="3">
        <dgm:presLayoutVars>
          <dgm:bulletEnabled val="1"/>
        </dgm:presLayoutVars>
      </dgm:prSet>
      <dgm:spPr/>
    </dgm:pt>
    <dgm:pt modelId="{DC4114D5-B70C-4748-B9E5-E5E0644D1135}" type="pres">
      <dgm:prSet presAssocID="{9B271A35-4BAE-3646-8745-8E1EACD5D5D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F4E4A00-0760-2E49-9C33-CCBA71BA7B24}" type="presOf" srcId="{3394A9ED-F475-F34A-94D6-4E680FA18997}" destId="{A1038409-2E24-3D40-8F91-220F2C0DFF3D}" srcOrd="1" destOrd="0" presId="urn:microsoft.com/office/officeart/2005/8/layout/vProcess5"/>
    <dgm:cxn modelId="{ED52D50A-9026-5143-8FA6-D078C4B013B5}" type="presOf" srcId="{3394A9ED-F475-F34A-94D6-4E680FA18997}" destId="{2122BDE3-8A62-8740-B843-1D36472F7EBB}" srcOrd="0" destOrd="0" presId="urn:microsoft.com/office/officeart/2005/8/layout/vProcess5"/>
    <dgm:cxn modelId="{AF01A30E-F681-8F48-8732-9B8DFFC2EA30}" type="presOf" srcId="{8E30C7F5-84A2-A040-8ECF-544A284C0CB9}" destId="{DC4114D5-B70C-4748-B9E5-E5E0644D1135}" srcOrd="1" destOrd="0" presId="urn:microsoft.com/office/officeart/2005/8/layout/vProcess5"/>
    <dgm:cxn modelId="{F400DA20-A8D7-2148-9832-BBDF4519C652}" srcId="{9B271A35-4BAE-3646-8745-8E1EACD5D5DD}" destId="{9C9121CB-2035-0F42-BCBC-72A7ADE6AF88}" srcOrd="0" destOrd="0" parTransId="{55165509-08CE-144D-846E-61BCBD92C244}" sibTransId="{A3A8C6D4-D195-FE4C-8B96-D6E38B127518}"/>
    <dgm:cxn modelId="{0552733B-55D4-DA43-957F-0049F343D514}" type="presOf" srcId="{9C9121CB-2035-0F42-BCBC-72A7ADE6AF88}" destId="{0AA2E1C2-98F5-EC48-8A08-255F91817599}" srcOrd="0" destOrd="0" presId="urn:microsoft.com/office/officeart/2005/8/layout/vProcess5"/>
    <dgm:cxn modelId="{D12A485D-9ED1-0A4D-A245-E2EEB0190F48}" type="presOf" srcId="{A3A8C6D4-D195-FE4C-8B96-D6E38B127518}" destId="{77790A62-C9E8-FD48-A204-5FA3CF37838A}" srcOrd="0" destOrd="0" presId="urn:microsoft.com/office/officeart/2005/8/layout/vProcess5"/>
    <dgm:cxn modelId="{2C2AF66A-26D4-FD42-B19A-AAFF11AFEC72}" type="presOf" srcId="{0746E736-A3F3-9E48-8F15-1DA2BF4BC204}" destId="{A1D65591-2FD9-674C-B1A2-5889556B04EB}" srcOrd="0" destOrd="0" presId="urn:microsoft.com/office/officeart/2005/8/layout/vProcess5"/>
    <dgm:cxn modelId="{4DE3A359-001B-D54A-B72C-975DB8A50739}" type="presOf" srcId="{9C9121CB-2035-0F42-BCBC-72A7ADE6AF88}" destId="{92030E54-952D-784A-8B20-D22695855BFD}" srcOrd="1" destOrd="0" presId="urn:microsoft.com/office/officeart/2005/8/layout/vProcess5"/>
    <dgm:cxn modelId="{F8D56182-D3CF-3941-AE1D-98045FBD61F7}" type="presOf" srcId="{9B271A35-4BAE-3646-8745-8E1EACD5D5DD}" destId="{5CEB0E60-504D-CE49-B169-29E0A28DB7B6}" srcOrd="0" destOrd="0" presId="urn:microsoft.com/office/officeart/2005/8/layout/vProcess5"/>
    <dgm:cxn modelId="{0E2DDBD1-871E-0940-9381-070ECDA613DE}" type="presOf" srcId="{8E30C7F5-84A2-A040-8ECF-544A284C0CB9}" destId="{1CAE22EE-BFC2-5548-AEC6-96670C0FBE00}" srcOrd="0" destOrd="0" presId="urn:microsoft.com/office/officeart/2005/8/layout/vProcess5"/>
    <dgm:cxn modelId="{BDC4F3D4-2DA6-B141-9608-08EBF07E3902}" srcId="{9B271A35-4BAE-3646-8745-8E1EACD5D5DD}" destId="{3394A9ED-F475-F34A-94D6-4E680FA18997}" srcOrd="1" destOrd="0" parTransId="{50E575AD-24C5-E947-AD22-F3E4A58C3F7B}" sibTransId="{0746E736-A3F3-9E48-8F15-1DA2BF4BC204}"/>
    <dgm:cxn modelId="{883455D6-1E35-F444-BEB9-9DEC537C30D2}" srcId="{9B271A35-4BAE-3646-8745-8E1EACD5D5DD}" destId="{8E30C7F5-84A2-A040-8ECF-544A284C0CB9}" srcOrd="2" destOrd="0" parTransId="{47BD466C-88D3-6948-AC3F-2700E49143B2}" sibTransId="{C97B076A-9418-124D-8A4D-2EE20A711F22}"/>
    <dgm:cxn modelId="{A3B7213A-F298-4F4B-B6D6-1D0A63239E16}" type="presParOf" srcId="{5CEB0E60-504D-CE49-B169-29E0A28DB7B6}" destId="{8F6AEFFD-C0BB-114B-B94E-5C8E05CF3AD2}" srcOrd="0" destOrd="0" presId="urn:microsoft.com/office/officeart/2005/8/layout/vProcess5"/>
    <dgm:cxn modelId="{7117D6A0-18C0-F548-9AE3-57850507D62A}" type="presParOf" srcId="{5CEB0E60-504D-CE49-B169-29E0A28DB7B6}" destId="{0AA2E1C2-98F5-EC48-8A08-255F91817599}" srcOrd="1" destOrd="0" presId="urn:microsoft.com/office/officeart/2005/8/layout/vProcess5"/>
    <dgm:cxn modelId="{42ABD3FD-7A13-B843-A16B-4AC9A29844D2}" type="presParOf" srcId="{5CEB0E60-504D-CE49-B169-29E0A28DB7B6}" destId="{2122BDE3-8A62-8740-B843-1D36472F7EBB}" srcOrd="2" destOrd="0" presId="urn:microsoft.com/office/officeart/2005/8/layout/vProcess5"/>
    <dgm:cxn modelId="{00992937-6A80-BF46-A68C-EAAFFEB53F0D}" type="presParOf" srcId="{5CEB0E60-504D-CE49-B169-29E0A28DB7B6}" destId="{1CAE22EE-BFC2-5548-AEC6-96670C0FBE00}" srcOrd="3" destOrd="0" presId="urn:microsoft.com/office/officeart/2005/8/layout/vProcess5"/>
    <dgm:cxn modelId="{5F4430B0-4139-BA41-9915-8EF33785D624}" type="presParOf" srcId="{5CEB0E60-504D-CE49-B169-29E0A28DB7B6}" destId="{77790A62-C9E8-FD48-A204-5FA3CF37838A}" srcOrd="4" destOrd="0" presId="urn:microsoft.com/office/officeart/2005/8/layout/vProcess5"/>
    <dgm:cxn modelId="{41CA83E6-16C8-5441-A46B-1D08139F9BE3}" type="presParOf" srcId="{5CEB0E60-504D-CE49-B169-29E0A28DB7B6}" destId="{A1D65591-2FD9-674C-B1A2-5889556B04EB}" srcOrd="5" destOrd="0" presId="urn:microsoft.com/office/officeart/2005/8/layout/vProcess5"/>
    <dgm:cxn modelId="{2617FBBD-D860-3645-8AA4-504761B0DF59}" type="presParOf" srcId="{5CEB0E60-504D-CE49-B169-29E0A28DB7B6}" destId="{92030E54-952D-784A-8B20-D22695855BFD}" srcOrd="6" destOrd="0" presId="urn:microsoft.com/office/officeart/2005/8/layout/vProcess5"/>
    <dgm:cxn modelId="{5D7410A6-FC04-424B-A256-0476CB72D71D}" type="presParOf" srcId="{5CEB0E60-504D-CE49-B169-29E0A28DB7B6}" destId="{A1038409-2E24-3D40-8F91-220F2C0DFF3D}" srcOrd="7" destOrd="0" presId="urn:microsoft.com/office/officeart/2005/8/layout/vProcess5"/>
    <dgm:cxn modelId="{59A7BC82-AFEF-C84C-930B-3A78FA003AD3}" type="presParOf" srcId="{5CEB0E60-504D-CE49-B169-29E0A28DB7B6}" destId="{DC4114D5-B70C-4748-B9E5-E5E0644D113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4CB208-7B6B-B84B-8178-11AF81E79EB8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35E6D30-4315-1B4E-86C1-3614DB46A968}">
      <dgm:prSet phldrT="[Text]" custT="1"/>
      <dgm:spPr>
        <a:solidFill>
          <a:srgbClr val="50BDBC"/>
        </a:solidFill>
      </dgm:spPr>
      <dgm:t>
        <a:bodyPr/>
        <a:lstStyle/>
        <a:p>
          <a:r>
            <a:rPr lang="cs-CZ" sz="2000" dirty="0" err="1"/>
            <a:t>Mikromobilita</a:t>
          </a:r>
          <a:r>
            <a:rPr lang="cs-CZ" sz="2000" dirty="0"/>
            <a:t> = transport po městě na krátké vzdálenosti  s využitím malých bezemisních vozidel, např. jízdního kola, koloběžky, skateboardu apod.</a:t>
          </a:r>
        </a:p>
      </dgm:t>
    </dgm:pt>
    <dgm:pt modelId="{870BF591-2D7F-0F42-A08F-152754616BFB}" type="parTrans" cxnId="{8138DC36-3841-D746-AC74-0F6E20E3227D}">
      <dgm:prSet/>
      <dgm:spPr/>
      <dgm:t>
        <a:bodyPr/>
        <a:lstStyle/>
        <a:p>
          <a:endParaRPr lang="cs-CZ"/>
        </a:p>
      </dgm:t>
    </dgm:pt>
    <dgm:pt modelId="{60250DFC-62C0-E04E-82CA-DC609DFF1C1F}" type="sibTrans" cxnId="{8138DC36-3841-D746-AC74-0F6E20E3227D}">
      <dgm:prSet/>
      <dgm:spPr/>
      <dgm:t>
        <a:bodyPr/>
        <a:lstStyle/>
        <a:p>
          <a:endParaRPr lang="cs-CZ"/>
        </a:p>
      </dgm:t>
    </dgm:pt>
    <dgm:pt modelId="{6BBF5261-D836-0D40-B02E-69572ECECB8B}" type="pres">
      <dgm:prSet presAssocID="{734CB208-7B6B-B84B-8178-11AF81E79EB8}" presName="diagram" presStyleCnt="0">
        <dgm:presLayoutVars>
          <dgm:dir/>
          <dgm:resizeHandles val="exact"/>
        </dgm:presLayoutVars>
      </dgm:prSet>
      <dgm:spPr/>
    </dgm:pt>
    <dgm:pt modelId="{96CE1E90-BE9A-D84D-8742-04BA316532D2}" type="pres">
      <dgm:prSet presAssocID="{635E6D30-4315-1B4E-86C1-3614DB46A968}" presName="node" presStyleLbl="node1" presStyleIdx="0" presStyleCnt="1" custScaleX="353713" custLinFactNeighborX="-65572" custLinFactNeighborY="14101">
        <dgm:presLayoutVars>
          <dgm:bulletEnabled val="1"/>
        </dgm:presLayoutVars>
      </dgm:prSet>
      <dgm:spPr/>
    </dgm:pt>
  </dgm:ptLst>
  <dgm:cxnLst>
    <dgm:cxn modelId="{8138DC36-3841-D746-AC74-0F6E20E3227D}" srcId="{734CB208-7B6B-B84B-8178-11AF81E79EB8}" destId="{635E6D30-4315-1B4E-86C1-3614DB46A968}" srcOrd="0" destOrd="0" parTransId="{870BF591-2D7F-0F42-A08F-152754616BFB}" sibTransId="{60250DFC-62C0-E04E-82CA-DC609DFF1C1F}"/>
    <dgm:cxn modelId="{AD1D6599-B54A-AE45-9C07-CF0AC1650297}" type="presOf" srcId="{635E6D30-4315-1B4E-86C1-3614DB46A968}" destId="{96CE1E90-BE9A-D84D-8742-04BA316532D2}" srcOrd="0" destOrd="0" presId="urn:microsoft.com/office/officeart/2005/8/layout/default"/>
    <dgm:cxn modelId="{CFDCA1C3-D0BD-B442-B44F-1F4450C65F83}" type="presOf" srcId="{734CB208-7B6B-B84B-8178-11AF81E79EB8}" destId="{6BBF5261-D836-0D40-B02E-69572ECECB8B}" srcOrd="0" destOrd="0" presId="urn:microsoft.com/office/officeart/2005/8/layout/default"/>
    <dgm:cxn modelId="{63B558C4-B4D7-284B-8866-742B01AE0D5C}" type="presParOf" srcId="{6BBF5261-D836-0D40-B02E-69572ECECB8B}" destId="{96CE1E90-BE9A-D84D-8742-04BA316532D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6B789-1976-BC42-8BA3-FEBCC4051354}">
      <dsp:nvSpPr>
        <dsp:cNvPr id="0" name=""/>
        <dsp:cNvSpPr/>
      </dsp:nvSpPr>
      <dsp:spPr>
        <a:xfrm>
          <a:off x="0" y="0"/>
          <a:ext cx="11476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7C46CA-FB03-5142-B6D5-9C09F091C528}">
      <dsp:nvSpPr>
        <dsp:cNvPr id="0" name=""/>
        <dsp:cNvSpPr/>
      </dsp:nvSpPr>
      <dsp:spPr>
        <a:xfrm>
          <a:off x="0" y="0"/>
          <a:ext cx="3408587" cy="4028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Autoři se neshodují na jednotné definici</a:t>
          </a:r>
        </a:p>
      </dsp:txBody>
      <dsp:txXfrm>
        <a:off x="0" y="0"/>
        <a:ext cx="3408587" cy="4028161"/>
      </dsp:txXfrm>
    </dsp:sp>
    <dsp:sp modelId="{17E0D8CE-0E66-F24C-8099-3B7271ADEB28}">
      <dsp:nvSpPr>
        <dsp:cNvPr id="0" name=""/>
        <dsp:cNvSpPr/>
      </dsp:nvSpPr>
      <dsp:spPr>
        <a:xfrm>
          <a:off x="3559719" y="44992"/>
          <a:ext cx="7909234" cy="89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online platforma, která má za cíl zjednodušovat a dávat přístup určitým službám a zdrojům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Wosskow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2014)</a:t>
          </a:r>
        </a:p>
      </dsp:txBody>
      <dsp:txXfrm>
        <a:off x="3559719" y="44992"/>
        <a:ext cx="7909234" cy="899845"/>
      </dsp:txXfrm>
    </dsp:sp>
    <dsp:sp modelId="{D1C6F660-27FE-2843-B846-F79DEB6252B2}">
      <dsp:nvSpPr>
        <dsp:cNvPr id="0" name=""/>
        <dsp:cNvSpPr/>
      </dsp:nvSpPr>
      <dsp:spPr>
        <a:xfrm>
          <a:off x="3408587" y="944837"/>
          <a:ext cx="80603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E90ADE-C839-B348-B31D-7EA876FB58CC}">
      <dsp:nvSpPr>
        <dsp:cNvPr id="0" name=""/>
        <dsp:cNvSpPr/>
      </dsp:nvSpPr>
      <dsp:spPr>
        <a:xfrm>
          <a:off x="3559719" y="989830"/>
          <a:ext cx="7909234" cy="89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koncept sdílení nevyužívaných věcí zadarmo nebo za určitý poplatek jiným jedincům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Botsman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2015)</a:t>
          </a:r>
        </a:p>
      </dsp:txBody>
      <dsp:txXfrm>
        <a:off x="3559719" y="989830"/>
        <a:ext cx="7909234" cy="899845"/>
      </dsp:txXfrm>
    </dsp:sp>
    <dsp:sp modelId="{251DDD3C-E75F-C24B-8B09-F1FCA14E635E}">
      <dsp:nvSpPr>
        <dsp:cNvPr id="0" name=""/>
        <dsp:cNvSpPr/>
      </dsp:nvSpPr>
      <dsp:spPr>
        <a:xfrm>
          <a:off x="3408587" y="1889675"/>
          <a:ext cx="80603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AD0D26-8277-7B42-8E84-496C5933D5BE}">
      <dsp:nvSpPr>
        <dsp:cNvPr id="0" name=""/>
        <dsp:cNvSpPr/>
      </dsp:nvSpPr>
      <dsp:spPr>
        <a:xfrm>
          <a:off x="3559719" y="1934667"/>
          <a:ext cx="7909234" cy="89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sdílení skupinových statků různými uživateli, kteří se finančními platbami podílí na jejich financování majitelem (Vorlíček, 2016)</a:t>
          </a:r>
        </a:p>
      </dsp:txBody>
      <dsp:txXfrm>
        <a:off x="3559719" y="1934667"/>
        <a:ext cx="7909234" cy="899845"/>
      </dsp:txXfrm>
    </dsp:sp>
    <dsp:sp modelId="{9550DAEF-5C8B-EE4E-BF88-EAD3C95C67BE}">
      <dsp:nvSpPr>
        <dsp:cNvPr id="0" name=""/>
        <dsp:cNvSpPr/>
      </dsp:nvSpPr>
      <dsp:spPr>
        <a:xfrm>
          <a:off x="3408587" y="2834513"/>
          <a:ext cx="80603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3D6517-7596-7448-A2D2-92A10F3A6C2A}">
      <dsp:nvSpPr>
        <dsp:cNvPr id="0" name=""/>
        <dsp:cNvSpPr/>
      </dsp:nvSpPr>
      <dsp:spPr>
        <a:xfrm>
          <a:off x="3559719" y="2879505"/>
          <a:ext cx="7909234" cy="110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upřednostňování přístupu ke zboží dlouhodobé spotřeby a výrobním faktorům za pomocí digitálních platforem spíše než vlastnictví tohoto zboží a výrobních faktorů (</a:t>
          </a:r>
          <a:r>
            <a:rPr lang="cs-CZ" sz="20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Deloitte</a:t>
          </a:r>
          <a:r>
            <a:rPr lang="cs-CZ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ea typeface="+mn-ea"/>
              <a:cs typeface="+mn-cs"/>
            </a:rPr>
            <a:t>, 2017)</a:t>
          </a:r>
        </a:p>
      </dsp:txBody>
      <dsp:txXfrm>
        <a:off x="3559719" y="2879505"/>
        <a:ext cx="7909234" cy="1101122"/>
      </dsp:txXfrm>
    </dsp:sp>
    <dsp:sp modelId="{23A913E0-4CCB-6340-BC8F-8FABFA90D129}">
      <dsp:nvSpPr>
        <dsp:cNvPr id="0" name=""/>
        <dsp:cNvSpPr/>
      </dsp:nvSpPr>
      <dsp:spPr>
        <a:xfrm>
          <a:off x="3408587" y="3980628"/>
          <a:ext cx="80603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2E1C2-98F5-EC48-8A08-255F91817599}">
      <dsp:nvSpPr>
        <dsp:cNvPr id="0" name=""/>
        <dsp:cNvSpPr/>
      </dsp:nvSpPr>
      <dsp:spPr>
        <a:xfrm>
          <a:off x="0" y="0"/>
          <a:ext cx="7703312" cy="819761"/>
        </a:xfrm>
        <a:prstGeom prst="roundRect">
          <a:avLst>
            <a:gd name="adj" fmla="val 10000"/>
          </a:avLst>
        </a:prstGeom>
        <a:solidFill>
          <a:srgbClr val="50BD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Existence jistého statku, který má větší kapacitu, než je jeho vlastník schopen využít</a:t>
          </a:r>
        </a:p>
      </dsp:txBody>
      <dsp:txXfrm>
        <a:off x="24010" y="24010"/>
        <a:ext cx="6818725" cy="771741"/>
      </dsp:txXfrm>
    </dsp:sp>
    <dsp:sp modelId="{2122BDE3-8A62-8740-B843-1D36472F7EBB}">
      <dsp:nvSpPr>
        <dsp:cNvPr id="0" name=""/>
        <dsp:cNvSpPr/>
      </dsp:nvSpPr>
      <dsp:spPr>
        <a:xfrm>
          <a:off x="679703" y="956388"/>
          <a:ext cx="7703312" cy="819761"/>
        </a:xfrm>
        <a:prstGeom prst="roundRect">
          <a:avLst>
            <a:gd name="adj" fmla="val 10000"/>
          </a:avLst>
        </a:prstGeom>
        <a:solidFill>
          <a:srgbClr val="52C1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Ochota tento statek či službu poskytnout jinému uživateli</a:t>
          </a:r>
        </a:p>
      </dsp:txBody>
      <dsp:txXfrm>
        <a:off x="703713" y="980398"/>
        <a:ext cx="6442742" cy="771741"/>
      </dsp:txXfrm>
    </dsp:sp>
    <dsp:sp modelId="{1CAE22EE-BFC2-5548-AEC6-96670C0FBE00}">
      <dsp:nvSpPr>
        <dsp:cNvPr id="0" name=""/>
        <dsp:cNvSpPr/>
      </dsp:nvSpPr>
      <dsp:spPr>
        <a:xfrm>
          <a:off x="1359407" y="1912777"/>
          <a:ext cx="7703312" cy="819761"/>
        </a:xfrm>
        <a:prstGeom prst="roundRect">
          <a:avLst>
            <a:gd name="adj" fmla="val 10000"/>
          </a:avLst>
        </a:prstGeom>
        <a:solidFill>
          <a:srgbClr val="56C8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Existence subjektu mající zájem využívat takový statek či službu (bezplatně či za úplatu)</a:t>
          </a:r>
        </a:p>
      </dsp:txBody>
      <dsp:txXfrm>
        <a:off x="1383417" y="1936787"/>
        <a:ext cx="6442742" cy="771741"/>
      </dsp:txXfrm>
    </dsp:sp>
    <dsp:sp modelId="{77790A62-C9E8-FD48-A204-5FA3CF37838A}">
      <dsp:nvSpPr>
        <dsp:cNvPr id="0" name=""/>
        <dsp:cNvSpPr/>
      </dsp:nvSpPr>
      <dsp:spPr>
        <a:xfrm>
          <a:off x="7170466" y="621652"/>
          <a:ext cx="532845" cy="532845"/>
        </a:xfrm>
        <a:prstGeom prst="downArrow">
          <a:avLst>
            <a:gd name="adj1" fmla="val 55000"/>
            <a:gd name="adj2" fmla="val 45000"/>
          </a:avLst>
        </a:prstGeom>
        <a:solidFill>
          <a:srgbClr val="1EA2C1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7290356" y="621652"/>
        <a:ext cx="293065" cy="400966"/>
      </dsp:txXfrm>
    </dsp:sp>
    <dsp:sp modelId="{A1D65591-2FD9-674C-B1A2-5889556B04EB}">
      <dsp:nvSpPr>
        <dsp:cNvPr id="0" name=""/>
        <dsp:cNvSpPr/>
      </dsp:nvSpPr>
      <dsp:spPr>
        <a:xfrm>
          <a:off x="7850170" y="1572576"/>
          <a:ext cx="532845" cy="532845"/>
        </a:xfrm>
        <a:prstGeom prst="downArrow">
          <a:avLst>
            <a:gd name="adj1" fmla="val 55000"/>
            <a:gd name="adj2" fmla="val 45000"/>
          </a:avLst>
        </a:prstGeom>
        <a:solidFill>
          <a:srgbClr val="1EA2C1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7970060" y="1572576"/>
        <a:ext cx="293065" cy="400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E1E90-BE9A-D84D-8742-04BA316532D2}">
      <dsp:nvSpPr>
        <dsp:cNvPr id="0" name=""/>
        <dsp:cNvSpPr/>
      </dsp:nvSpPr>
      <dsp:spPr>
        <a:xfrm>
          <a:off x="0" y="737"/>
          <a:ext cx="7403683" cy="1255879"/>
        </a:xfrm>
        <a:prstGeom prst="rect">
          <a:avLst/>
        </a:prstGeom>
        <a:solidFill>
          <a:srgbClr val="50BD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Mikromobilita</a:t>
          </a:r>
          <a:r>
            <a:rPr lang="cs-CZ" sz="2000" kern="1200" dirty="0"/>
            <a:t> = transport po městě na krátké vzdálenosti  s využitím malých bezemisních vozidel, např. jízdního kola, koloběžky, skateboardu apod.</a:t>
          </a:r>
        </a:p>
      </dsp:txBody>
      <dsp:txXfrm>
        <a:off x="0" y="737"/>
        <a:ext cx="7403683" cy="1255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833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16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96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0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7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88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2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95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54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9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0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7422-3587-41E8-B69A-AC744C47F59C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865A0-C6C3-4F59-AA1C-33A7F75F56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33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guruwebapp.azurewebsites.net/media/1938/deloitte-studie-sd%C3%ADlen%C3%A1-ekonomika.pdf" TargetMode="External"/><Relationship Id="rId2" Type="http://schemas.openxmlformats.org/officeDocument/2006/relationships/hyperlink" Target="http://ceskycarsharing.cz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hyperlink" Target="https://www.vspp.cz/wp-content/uploads/2017/05/zprava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obilita-ieep.cz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obilita-ieep.cz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2461847"/>
            <a:ext cx="9421935" cy="1608268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New mobility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services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and </a:t>
            </a:r>
            <a:r>
              <a:rPr lang="cs-CZ" sz="40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shared</a:t>
            </a:r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mobility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30922" y="4097103"/>
            <a:ext cx="9421936" cy="1195875"/>
          </a:xfrm>
        </p:spPr>
        <p:txBody>
          <a:bodyPr/>
          <a:lstStyle/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Sdílená ekonomika v dopravě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4865863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sdílení aut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možnost využívání automobilu bez jeho vlastnictví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Ridesharing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sdílení jízd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Carpooling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spolujízda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Bikesharing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= sdílení jízdních kol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2102B2-AD8E-EE47-ADB3-74F2AD7C2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02" y="2591300"/>
            <a:ext cx="5131844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7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Carsharing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4601703" cy="385346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Sdílení automobilu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Účtování dle hodinového využití nebo ujetých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One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way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– jednosměrné, zahájení a ukončení jízdy na různých místech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Two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way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– nutnost vrácení do původního místa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Free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floating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– vrácení kdekoliv v určité oblasti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Peet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-to-peer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(P2P </a:t>
            </a:r>
            <a:r>
              <a:rPr 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– sdílení automobilů mezi lidmi vzájemně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58CA67-9C79-4E4F-AAB8-85FB223CB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60" y="1889518"/>
            <a:ext cx="6441440" cy="496848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23A647-A91C-ED47-BDE3-55A5E9B4D3A8}"/>
              </a:ext>
            </a:extLst>
          </p:cNvPr>
          <p:cNvSpPr txBox="1"/>
          <p:nvPr/>
        </p:nvSpPr>
        <p:spPr>
          <a:xfrm>
            <a:off x="6819994" y="1705707"/>
            <a:ext cx="455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Carsharing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market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Europe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(2006-2020)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127DF2-B6CA-0A40-B7F5-B946C591C3F6}"/>
              </a:ext>
            </a:extLst>
          </p:cNvPr>
          <p:cNvSpPr txBox="1"/>
          <p:nvPr/>
        </p:nvSpPr>
        <p:spPr>
          <a:xfrm>
            <a:off x="10864645" y="6604084"/>
            <a:ext cx="1327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Deloitte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4240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Carsharing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A85CAD-9F85-864D-A6B0-6D094755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16" y="1705707"/>
            <a:ext cx="6413909" cy="496075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82ADAE-D74A-3F41-BBBE-A8969483786A}"/>
              </a:ext>
            </a:extLst>
          </p:cNvPr>
          <p:cNvSpPr txBox="1"/>
          <p:nvPr/>
        </p:nvSpPr>
        <p:spPr>
          <a:xfrm>
            <a:off x="6762702" y="1705707"/>
            <a:ext cx="455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Classification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car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among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existing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mobility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concepts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4A36E5-3C4E-064E-9E0C-5F479A7170A3}"/>
              </a:ext>
            </a:extLst>
          </p:cNvPr>
          <p:cNvSpPr txBox="1"/>
          <p:nvPr/>
        </p:nvSpPr>
        <p:spPr>
          <a:xfrm>
            <a:off x="10864645" y="6604084"/>
            <a:ext cx="1327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Deloitte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08944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838200" y="1711857"/>
            <a:ext cx="10515600" cy="632004"/>
          </a:xfrm>
        </p:spPr>
        <p:txBody>
          <a:bodyPr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Výhody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carsharingu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21" name="Zástupný symbol pro obsah 20"/>
          <p:cNvSpPr>
            <a:spLocks noGrp="1"/>
          </p:cNvSpPr>
          <p:nvPr>
            <p:ph sz="half" idx="1"/>
          </p:nvPr>
        </p:nvSpPr>
        <p:spPr>
          <a:xfrm>
            <a:off x="838200" y="2597555"/>
            <a:ext cx="5181600" cy="3988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 společnost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Méně kongescí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Méně znečištění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Méně míst potřebných k parkování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Rozvoj dopravní infrastruktury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Modernizace vozového parku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Nižší opotřebení silnic</a:t>
            </a:r>
          </a:p>
        </p:txBody>
      </p:sp>
      <p:sp>
        <p:nvSpPr>
          <p:cNvPr id="22" name="Zástupný symbol pro obsah 21"/>
          <p:cNvSpPr>
            <a:spLocks noGrp="1"/>
          </p:cNvSpPr>
          <p:nvPr>
            <p:ph sz="half" idx="2"/>
          </p:nvPr>
        </p:nvSpPr>
        <p:spPr>
          <a:xfrm>
            <a:off x="6163408" y="2597555"/>
            <a:ext cx="5190392" cy="3988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 jednotlivce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Snížení nákladů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Méně stresu s řízením a údržbou vozidla – pohodlnější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Zdravotní benefity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Přístup pro všechny příjmové skupiny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Nižší parkovné v některých městech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61604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Nevýhody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carsharingu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Nutnost dojít/dojet k půjčovanému vozu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 všude je dostupný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Riziko nemožnosti půjčit si vozidlo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Nejistota aktuálního hygienického a technického stavu vozidla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Nutnost plánování a omezené možnosti volby vozidla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Výbava vozidla nemusí odpovídat požadavkům a představám (komfort, bezpečnost apod.)</a:t>
            </a:r>
          </a:p>
          <a:p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328659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carsharingových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společností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Anytime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Car4way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GreenGo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HappyGo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(peer-to-peer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Re.volt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– elektřinou poháněná vozidla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OnlvyFY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6C187B-8970-D845-99BA-4DD09EE0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77" y="5197434"/>
            <a:ext cx="2841963" cy="1494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31A2A2-5A08-914D-AB77-7341912FF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838" y="5197434"/>
            <a:ext cx="2774933" cy="1560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09F52-85DE-FF4C-84AA-69247FC4A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015" y="5558613"/>
            <a:ext cx="1612578" cy="8385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522D25-30F2-BC4D-8215-7845A7A77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544" y="5690870"/>
            <a:ext cx="1905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ze zahraničí - Itálie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Regulace ze strany vlády – zvýšená pozornost inovativním přístupům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Vytvoření integrovaného systému v celém státě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Založena asociace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Iniziativa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Car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Sharing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(IZS) – administrace a přidělování grantů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Podpora v začátcích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carsharingových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společností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Zajišťování požadavků kvality a provozních standardů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Komunikace a propagace na celostátní úrovni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Technické a právní konzultace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Technologie pro management vozového parku a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Služby call center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0323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ze zahraničí – velká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británie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8" y="2591300"/>
            <a:ext cx="6736614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Společnost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Easycar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Club – nízkonákladové služby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Nízkonákladové lety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Easyjet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a půjčování automobilů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Easycar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Šetření nákladů (nízké náklady na technologie)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 vozidla pronajímána velmi levně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Rezervace prostřednictvím internetu, mobilního telefonu, odemykání vozidla na dálku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AB3FEB-2CB8-BB46-A09D-7D1EA9B81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63" y="1458163"/>
            <a:ext cx="3328983" cy="54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8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ze zahraničí - Rakousko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Společnost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Denzeldrive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– propojení půjčování automobilů s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carsharingem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Některé vozy umístěny v provozovnách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Denzeldrive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kde jsou poskytovány rady, členství, půjčování a prodej automobilů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Cena je založena na čase používání vozidla, nutný vstupní poplatek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Firemní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carsharing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751222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Bikesharing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Sdílení jízdních kol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Zpravidla je možné půjčit a vrátit na jiném místě/v jiném stojanu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 free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floating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Dochází k rozšiřování na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elektrokola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, elektrické koloběžky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Častokrát provozovateli samotná města – zahrnuto do systému MHD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Problém: finanční udržitelnost (poplatek od uživatele uhradí 5-10 % nákladů)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78B726-A265-3B4A-88C1-D101D49EE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762053"/>
              </p:ext>
            </p:extLst>
          </p:nvPr>
        </p:nvGraphicFramePr>
        <p:xfrm>
          <a:off x="2408806" y="5014450"/>
          <a:ext cx="7403690" cy="125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952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838200" y="1711857"/>
            <a:ext cx="10515600" cy="632004"/>
          </a:xfrm>
        </p:spPr>
        <p:txBody>
          <a:bodyPr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Řešená oblast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sump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cyklu 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84095"/>
            <a:ext cx="5536223" cy="3773770"/>
          </a:xfrm>
        </p:spPr>
      </p:pic>
      <p:sp>
        <p:nvSpPr>
          <p:cNvPr id="22" name="Zástupný symbol pro obsah 21"/>
          <p:cNvSpPr>
            <a:spLocks noGrp="1"/>
          </p:cNvSpPr>
          <p:nvPr>
            <p:ph sz="half" idx="2"/>
          </p:nvPr>
        </p:nvSpPr>
        <p:spPr>
          <a:xfrm>
            <a:off x="6567854" y="2597555"/>
            <a:ext cx="4785946" cy="3760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03 – Analyse mobility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situation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05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Develop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vision and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strategy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with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stakeholders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06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Select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targets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indicators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07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Select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measure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packages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with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stakeholders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61671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Výhody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bikesharingu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Zlepšení dopravní situace, snižování kongescí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Pozitivní vliv na životní prostředí, zlepšení ovzduší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Zrychlení pohybu v centru (ve srovnání s chůzí i např. MHD)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Možnost zapůjčení a vrácení kola na různých místech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Automatizované, jednoduché na obsluhu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Relativně nízký poplatek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Možnost zapůjčení kdykoliv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96855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neVýhody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bikesharingu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Financování – cena kola, náklady na údržbu a opravy, redistribuci kol, personál, počítačová podpora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Problémy zabezpečení vůči krádeži, vandalizmu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Špatná dopravní infrastruktura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Zvyky lidí – málokdo považuje kolo za dopravní prostředek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 některých kol nemožnost vrátit kdykoliv – přeplněné stanice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Provoz v zimních měsících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78445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Příklady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bikesharingových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společností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Rekola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Bolt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Re.volt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627278-1935-574C-BC30-B467DF09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82" t="16880" r="-1"/>
          <a:stretch/>
        </p:blipFill>
        <p:spPr>
          <a:xfrm>
            <a:off x="8332840" y="3158307"/>
            <a:ext cx="3415581" cy="27920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61BB3C-EA7E-084E-9B62-821AB63FB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078" y="3158307"/>
            <a:ext cx="4188069" cy="27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8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838200" y="1711857"/>
            <a:ext cx="10515600" cy="632004"/>
          </a:xfrm>
        </p:spPr>
        <p:txBody>
          <a:bodyPr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Spolujízda (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ridesharing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a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carpooling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)</a:t>
            </a:r>
          </a:p>
        </p:txBody>
      </p:sp>
      <p:sp>
        <p:nvSpPr>
          <p:cNvPr id="21" name="Zástupný symbol pro obsah 20"/>
          <p:cNvSpPr>
            <a:spLocks noGrp="1"/>
          </p:cNvSpPr>
          <p:nvPr>
            <p:ph sz="half" idx="1"/>
          </p:nvPr>
        </p:nvSpPr>
        <p:spPr>
          <a:xfrm>
            <a:off x="838200" y="3211865"/>
            <a:ext cx="5181600" cy="337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Motivace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Úspora peněz, časová úspora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Pohodlí, snadný přístup díky sociálním sítím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Environmentální aspekty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Socializace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Nedostatek parkovacích míst (parkovací preference pro vozy spolujízdy)</a:t>
            </a:r>
          </a:p>
        </p:txBody>
      </p:sp>
      <p:sp>
        <p:nvSpPr>
          <p:cNvPr id="22" name="Zástupný symbol pro obsah 21"/>
          <p:cNvSpPr>
            <a:spLocks noGrp="1"/>
          </p:cNvSpPr>
          <p:nvPr>
            <p:ph sz="half" idx="2"/>
          </p:nvPr>
        </p:nvSpPr>
        <p:spPr>
          <a:xfrm>
            <a:off x="6163408" y="3211865"/>
            <a:ext cx="5190392" cy="337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Bariéry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Časové ztráty (zejména pro řidiče)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Ztráta pohodlí, soukromí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Osobní bezpečnost (jízda s cizím člověkem)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25CAB44C-259A-074B-83E5-C74B6C707F69}"/>
              </a:ext>
            </a:extLst>
          </p:cNvPr>
          <p:cNvSpPr txBox="1">
            <a:spLocks/>
          </p:cNvSpPr>
          <p:nvPr/>
        </p:nvSpPr>
        <p:spPr>
          <a:xfrm>
            <a:off x="844057" y="2591300"/>
            <a:ext cx="10533189" cy="373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Interní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x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externí spolujízda</a:t>
            </a:r>
          </a:p>
        </p:txBody>
      </p:sp>
    </p:spTree>
    <p:extLst>
      <p:ext uri="{BB962C8B-B14F-4D97-AF65-F5344CB8AC3E}">
        <p14:creationId xmlns:p14="http://schemas.microsoft.com/office/powerpoint/2010/main" val="284442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Ride-hailning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(alternativní taxislužby)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1EA2C1"/>
                </a:solidFill>
                <a:latin typeface="Lora" pitchFamily="2" charset="-18"/>
              </a:rPr>
              <a:t>= svezení cizí osoby řidičem za úplatu na základě předchozí online dohody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Zákazník platí za odvezení na požadované místo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Využívání mobilních aplikací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Alternativní taxislužby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Např. Uber,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Bolt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Lyft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,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Liftago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Primární motivací je osobní profit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69662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Společnost Uber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technologies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inc.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Dopravní a mobilní společnost, vznik v roce 2009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První myšlenka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Garrett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Camp a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Travis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Kalanick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v Paříži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První jízda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Uberem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5. července 2010 po San Franciscu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Prosinec 2011 – Uber expanduje do zahraničí (Paříž)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Srpen 2014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UberPool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(spolujízda)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30.12. 2015 – první miliarda jízd prostřednictvím Uber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20.5. 2017 – 5 miliard jízd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10. 6. 2018 – 10 miliard jízd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6" name="Uber-Asset-Logo-33.jpg" descr="Uber-Asset-Logo-33.jpg">
            <a:extLst>
              <a:ext uri="{FF2B5EF4-FFF2-40B4-BE49-F238E27FC236}">
                <a16:creationId xmlns:a16="http://schemas.microsoft.com/office/drawing/2014/main" id="{D90ED0FE-80B8-274D-AC2C-E3FB2B34F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0948" y="1886757"/>
            <a:ext cx="1419681" cy="14090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5144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Regulovat či neregulovat?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Jedno z nejdiskutovanějších témat – sdílená ekonomika se odlišuje od původní ideje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Problémem je chybějící definice sdílené ekonomiky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Diskutabilní je efekt zkvalitnění služeb pro spotřebitele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Samoregulace díky referencím a hodnocení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Stanovisko Evropské komise: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1EA2C1"/>
                </a:solidFill>
              </a:rPr>
              <a:t>„S ohledem na významné výhody, které mohou přinést nové obchodní modely v rámci ekonomiky sdílení, by měla být Evropa otevřená přijetí těchto nových příležitostí. EU by měla aktivně podpořit inovace, konkurenceschopnost a příležitosti k růstu, které nabízí modernizace ekonomiky. Zároveň je důležité zajistit rovné pracovní podmínky a přiměřenou a udržitelnou ochranu spotřebitele a sociální ochranu.”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846203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Regulace sdílené ekonomiky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6" name="Snímek obrazovky 2020-11-07 v 17.53.25.png" descr="Snímek obrazovky 2020-11-07 v 17.53.25.png">
            <a:extLst>
              <a:ext uri="{FF2B5EF4-FFF2-40B4-BE49-F238E27FC236}">
                <a16:creationId xmlns:a16="http://schemas.microsoft.com/office/drawing/2014/main" id="{D9337C22-F7B7-0B45-B7B3-A182C4419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1032" y="2591300"/>
            <a:ext cx="8276460" cy="3799771"/>
          </a:xfrm>
          <a:prstGeom prst="rect">
            <a:avLst/>
          </a:prstGeom>
          <a:ln w="12700">
            <a:solidFill>
              <a:srgbClr val="838787"/>
            </a:solidFill>
            <a:miter lim="400000"/>
          </a:ln>
        </p:spPr>
      </p:pic>
      <p:sp>
        <p:nvSpPr>
          <p:cNvPr id="7" name="Zdroj: Deloitte, 2017">
            <a:extLst>
              <a:ext uri="{FF2B5EF4-FFF2-40B4-BE49-F238E27FC236}">
                <a16:creationId xmlns:a16="http://schemas.microsoft.com/office/drawing/2014/main" id="{633504B8-EF01-8D44-880D-3F10F03EDA89}"/>
              </a:ext>
            </a:extLst>
          </p:cNvPr>
          <p:cNvSpPr txBox="1"/>
          <p:nvPr/>
        </p:nvSpPr>
        <p:spPr>
          <a:xfrm>
            <a:off x="9899141" y="6410826"/>
            <a:ext cx="202587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Zdroj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Deloitte, 2017</a:t>
            </a:r>
          </a:p>
        </p:txBody>
      </p:sp>
    </p:spTree>
    <p:extLst>
      <p:ext uri="{BB962C8B-B14F-4D97-AF65-F5344CB8AC3E}">
        <p14:creationId xmlns:p14="http://schemas.microsoft.com/office/powerpoint/2010/main" val="257222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Odkazy, zdroje, literatura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 lnSpcReduction="10000"/>
          </a:bodyPr>
          <a:lstStyle/>
          <a:p>
            <a:pPr marL="222250" indent="-222250">
              <a:buChar char="‣"/>
              <a:defRPr sz="1700"/>
            </a:pPr>
            <a:r>
              <a:rPr lang="cs-CZ" sz="2000" dirty="0"/>
              <a:t>Asociace českého </a:t>
            </a:r>
            <a:r>
              <a:rPr lang="cs-CZ" sz="2000" dirty="0" err="1"/>
              <a:t>carsharingu</a:t>
            </a:r>
            <a:r>
              <a:rPr lang="cs-CZ" sz="2000" dirty="0"/>
              <a:t>. (2020). </a:t>
            </a:r>
            <a:r>
              <a:rPr lang="cs-CZ" sz="2000" dirty="0" err="1"/>
              <a:t>Retrieved</a:t>
            </a:r>
            <a:r>
              <a:rPr lang="cs-CZ" sz="2000" dirty="0"/>
              <a:t> </a:t>
            </a:r>
            <a:r>
              <a:rPr lang="cs-CZ" sz="2000" dirty="0" err="1"/>
              <a:t>November</a:t>
            </a:r>
            <a:r>
              <a:rPr lang="cs-CZ" sz="2000" dirty="0"/>
              <a:t> 07, 2020,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u="sng" dirty="0">
                <a:solidFill>
                  <a:schemeClr val="accent1"/>
                </a:solidFill>
                <a:hlinkClick r:id="rId2"/>
              </a:rPr>
              <a:t>http://ceskycarsharing.cz</a:t>
            </a:r>
          </a:p>
          <a:p>
            <a:pPr marL="222250" indent="-222250">
              <a:buChar char="‣"/>
              <a:defRPr sz="1700"/>
            </a:pPr>
            <a:r>
              <a:rPr lang="cs-CZ" sz="2000" dirty="0" err="1"/>
              <a:t>Deloitte</a:t>
            </a:r>
            <a:r>
              <a:rPr lang="cs-CZ" sz="2000" dirty="0"/>
              <a:t>. (2017). Sdílená ekonomika: Bohatství bez vlastnictví. </a:t>
            </a:r>
            <a:r>
              <a:rPr lang="cs-CZ" sz="2000" dirty="0" err="1"/>
              <a:t>Retrieved</a:t>
            </a:r>
            <a:r>
              <a:rPr lang="cs-CZ" sz="2000" dirty="0"/>
              <a:t> </a:t>
            </a:r>
            <a:r>
              <a:rPr lang="cs-CZ" sz="2000" dirty="0" err="1"/>
              <a:t>November</a:t>
            </a:r>
            <a:r>
              <a:rPr lang="cs-CZ" sz="2000" dirty="0"/>
              <a:t> 07, 2020,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u="sng" dirty="0">
                <a:solidFill>
                  <a:schemeClr val="accent1"/>
                </a:solidFill>
                <a:hlinkClick r:id="rId3"/>
              </a:rPr>
              <a:t>https://mediaguruwebapp.azurewebsites.net/media/1938/deloitte-studie-sd%C3%ADlená-ekonomika.pdf</a:t>
            </a:r>
          </a:p>
          <a:p>
            <a:pPr marL="222250" indent="-222250">
              <a:buChar char="‣"/>
              <a:defRPr sz="1700"/>
            </a:pPr>
            <a:r>
              <a:rPr lang="cs-CZ" sz="2000" dirty="0" err="1"/>
              <a:t>Nourinejad</a:t>
            </a:r>
            <a:r>
              <a:rPr lang="cs-CZ" sz="2000" dirty="0"/>
              <a:t>, M., &amp; </a:t>
            </a:r>
            <a:r>
              <a:rPr lang="cs-CZ" sz="2000" dirty="0" err="1"/>
              <a:t>Roorda</a:t>
            </a:r>
            <a:r>
              <a:rPr lang="cs-CZ" sz="2000" dirty="0"/>
              <a:t>, M. J. (2015). </a:t>
            </a:r>
            <a:r>
              <a:rPr lang="cs-CZ" sz="2000" dirty="0" err="1"/>
              <a:t>Carsharing</a:t>
            </a:r>
            <a:r>
              <a:rPr lang="cs-CZ" sz="2000" dirty="0"/>
              <a:t> </a:t>
            </a:r>
            <a:r>
              <a:rPr lang="cs-CZ" sz="2000" dirty="0" err="1"/>
              <a:t>operations</a:t>
            </a:r>
            <a:r>
              <a:rPr lang="cs-CZ" sz="2000" dirty="0"/>
              <a:t> </a:t>
            </a:r>
            <a:r>
              <a:rPr lang="cs-CZ" sz="2000" dirty="0" err="1"/>
              <a:t>policies</a:t>
            </a:r>
            <a:r>
              <a:rPr lang="cs-CZ" sz="2000" dirty="0"/>
              <a:t>: a </a:t>
            </a:r>
            <a:r>
              <a:rPr lang="cs-CZ" sz="2000" dirty="0" err="1"/>
              <a:t>comparison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one-way</a:t>
            </a:r>
            <a:r>
              <a:rPr lang="cs-CZ" sz="2000" dirty="0"/>
              <a:t> and </a:t>
            </a:r>
            <a:r>
              <a:rPr lang="cs-CZ" sz="2000" dirty="0" err="1"/>
              <a:t>two-way</a:t>
            </a:r>
            <a:r>
              <a:rPr lang="cs-CZ" sz="2000" dirty="0"/>
              <a:t> </a:t>
            </a:r>
            <a:r>
              <a:rPr lang="cs-CZ" sz="2000" dirty="0" err="1"/>
              <a:t>systems</a:t>
            </a:r>
            <a:r>
              <a:rPr lang="cs-CZ" sz="2000" dirty="0"/>
              <a:t>. </a:t>
            </a:r>
            <a:r>
              <a:rPr lang="cs-CZ" sz="2000" i="1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Transportation</a:t>
            </a:r>
            <a:r>
              <a:rPr lang="cs-CZ" sz="2000"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, 42</a:t>
            </a:r>
            <a:r>
              <a:rPr lang="cs-CZ" sz="2000" dirty="0"/>
              <a:t>(3), 497-518.</a:t>
            </a:r>
          </a:p>
          <a:p>
            <a:pPr marL="222250" indent="-222250">
              <a:buChar char="‣"/>
              <a:defRPr sz="1700"/>
            </a:pPr>
            <a:r>
              <a:rPr lang="cs-CZ" sz="2000" dirty="0"/>
              <a:t>Valentová, M. ([2007]). Car-</a:t>
            </a:r>
            <a:r>
              <a:rPr lang="cs-CZ" sz="2000" dirty="0" err="1"/>
              <a:t>sharing</a:t>
            </a:r>
            <a:r>
              <a:rPr lang="cs-CZ" sz="2000" dirty="0"/>
              <a:t>: Sdílení vozidel : inteligentní způsob využívání automobilů šetrný vůči životnímu prostředí. Ústav pro ekopolitiku.</a:t>
            </a:r>
          </a:p>
          <a:p>
            <a:pPr marL="222250" indent="-222250">
              <a:buChar char="‣"/>
              <a:defRPr sz="1700"/>
            </a:pPr>
            <a:r>
              <a:rPr lang="cs-CZ" sz="2000" dirty="0"/>
              <a:t>Veber, J., Krajčík, V., Hruška, L., &amp; Makovský, P. (2016). Sdílená ekonomika: „Vymezení metodologických postupů pro zajištění datové základny a ekonomických východisek pro regulatorní ošetření tzv. sdílené ekonomiky“. </a:t>
            </a:r>
            <a:r>
              <a:rPr lang="cs-CZ" sz="2000" dirty="0" err="1"/>
              <a:t>Retrieved</a:t>
            </a:r>
            <a:r>
              <a:rPr lang="cs-CZ" sz="2000" dirty="0"/>
              <a:t> </a:t>
            </a:r>
            <a:r>
              <a:rPr lang="cs-CZ" sz="2000" dirty="0" err="1"/>
              <a:t>November</a:t>
            </a:r>
            <a:r>
              <a:rPr lang="cs-CZ" sz="2000" dirty="0"/>
              <a:t> 07, 2020,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u="sng" dirty="0">
                <a:solidFill>
                  <a:schemeClr val="accent1"/>
                </a:solidFill>
                <a:hlinkClick r:id="rId4"/>
              </a:rPr>
              <a:t>https://www.vspp.cz/wp-content/uploads/2017/05/zprava.pdf</a:t>
            </a:r>
          </a:p>
          <a:p>
            <a:pPr marL="222250" indent="-222250">
              <a:buChar char="‣"/>
              <a:defRPr sz="1700"/>
            </a:pPr>
            <a:endParaRPr lang="cs-CZ" sz="2000" u="sng" dirty="0">
              <a:solidFill>
                <a:schemeClr val="accent1"/>
              </a:solidFill>
              <a:hlinkClick r:id="rId4"/>
            </a:endParaRPr>
          </a:p>
          <a:p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62369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1564078"/>
            <a:ext cx="9421935" cy="746623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Děkuji za pozornost!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  <p:sp>
        <p:nvSpPr>
          <p:cNvPr id="10" name="Zástupný symbol pro text 2"/>
          <p:cNvSpPr txBox="1">
            <a:spLocks/>
          </p:cNvSpPr>
          <p:nvPr/>
        </p:nvSpPr>
        <p:spPr>
          <a:xfrm>
            <a:off x="717662" y="2447992"/>
            <a:ext cx="10756676" cy="3228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Informace o projektu:</a:t>
            </a:r>
          </a:p>
          <a:p>
            <a:pPr algn="just"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Hlavním cílem projektu je zvýšit kvalitu výuky na zapojených univerzitách v oblasti managementu udržitelné městské mobility. Naší snahou je rozšířit praktické dovednosti studentů díky implementaci praktické projektové metody výuky. Důraz je kladen na reflexi výzev, s kterými se města potýkají v reálném světě, především pak na problematiku Plánu udržitelné městské mobility (SUMP). Projekt by měl přispět ke zlepšení znalostí a dovedností studentů souvisejících s pozicí manažerů mobility.</a:t>
            </a: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Zpracovatel tématu: Lucie Vávrová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hlinkClick r:id="rId6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6"/>
              </a:rPr>
              <a:t>mobilita-ieep.cz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Link na web databáze</a:t>
            </a:r>
          </a:p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76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Nové skutečnosti, které VEDLY K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rozvojI</a:t>
            </a:r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 sdílené </a:t>
            </a:r>
            <a:r>
              <a:rPr lang="cs-CZ" sz="2800" b="1" cap="all" dirty="0" err="1">
                <a:solidFill>
                  <a:srgbClr val="1EA2C1"/>
                </a:solidFill>
                <a:latin typeface="Montserrat" panose="00000500000000000000" pitchFamily="2" charset="-18"/>
              </a:rPr>
              <a:t>ekonOmiky</a:t>
            </a:r>
            <a:endParaRPr lang="cs-CZ" sz="2800" b="1" cap="all" dirty="0">
              <a:solidFill>
                <a:srgbClr val="1EA2C1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Nástup moderních ICT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Chytré telefony, internet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Vznik internetových aplikací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 možná komunikace i s neznámými lidmi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Posun v životním stylu, hodnotách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„Méně věcí, více zážitků“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Posun od práva vlastnického k právu uživatelskému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Touha objevovat něco nového, nevšední zážitek, vzdor vůči tradičním modelům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24084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0000" t="20073" r="10067" b="49977"/>
          <a:stretch/>
        </p:blipFill>
        <p:spPr>
          <a:xfrm>
            <a:off x="0" y="0"/>
            <a:ext cx="12192001" cy="9143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191" y="248324"/>
            <a:ext cx="4299617" cy="13703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37592" y="3323492"/>
            <a:ext cx="8818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latin typeface="Montserrat" panose="00000500000000000000" pitchFamily="2" charset="-18"/>
              </a:rPr>
              <a:t>NAVAZUJÍCÍ ČÁST ÚKOLŮ URČENA PRO UČITELE</a:t>
            </a:r>
          </a:p>
          <a:p>
            <a:pPr algn="ctr"/>
            <a:endParaRPr lang="cs-CZ" sz="3600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81164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úkoly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Definujte výhody a nevýhody sdílené ekonomiky ve městě. Měla by být regulována? Proč ano/ne?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Jaké jsou přínosy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bikesharingu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pro jednotlivá města? Měl by být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bikesharing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 zajišťován či podporován městem? Proč ano/ne? Jakým způsobem by měl být financován?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795684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14581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2" y="1564078"/>
            <a:ext cx="9421935" cy="746623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Děkuji za pozornost!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0130" y="286867"/>
            <a:ext cx="709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S@mpler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Mobility </a:t>
            </a:r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22" y="5813922"/>
            <a:ext cx="2650923" cy="921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78" y="5795998"/>
            <a:ext cx="3463939" cy="9460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9" y="5778754"/>
            <a:ext cx="2163114" cy="950981"/>
          </a:xfrm>
          <a:prstGeom prst="rect">
            <a:avLst/>
          </a:prstGeom>
        </p:spPr>
      </p:pic>
      <p:sp>
        <p:nvSpPr>
          <p:cNvPr id="10" name="Zástupný symbol pro text 2"/>
          <p:cNvSpPr txBox="1">
            <a:spLocks/>
          </p:cNvSpPr>
          <p:nvPr/>
        </p:nvSpPr>
        <p:spPr>
          <a:xfrm>
            <a:off x="717662" y="2447992"/>
            <a:ext cx="10756676" cy="3228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Informace o projektu:</a:t>
            </a:r>
          </a:p>
          <a:p>
            <a:pPr algn="just">
              <a:lnSpc>
                <a:spcPct val="120000"/>
              </a:lnSpc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Hlavním cílem projektu je zvýšit kvalitu výuky na zapojených univerzitách v oblasti managementu udržitelné městské mobility. Naší snahou je rozšířit praktické dovednosti studentů díky implementaci praktické projektové metody výuky. Důraz je kladen na reflexi výzev, s kterými se města potýkají v reálném světě, především pak na problematiku Plánu udržitelné městské mobility (SUMP). Projekt by měl přispět ke zlepšení znalostí a dovedností studentů souvisejících s pozicí manažerů mobility.</a:t>
            </a: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just">
              <a:lnSpc>
                <a:spcPct val="120000"/>
              </a:lnSpc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Zpracovatel tématu: Lucie Vávrová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hlinkClick r:id="rId6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hlinkClick r:id="rId6"/>
              </a:rPr>
              <a:t>mobilita-ieep.cz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Link na web databáze</a:t>
            </a:r>
          </a:p>
          <a:p>
            <a:pPr algn="ctr"/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776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Sdílená ekonomika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623454E-A10E-F540-B440-F1497CABA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705907"/>
              </p:ext>
            </p:extLst>
          </p:nvPr>
        </p:nvGraphicFramePr>
        <p:xfrm>
          <a:off x="331303" y="2591300"/>
          <a:ext cx="11476383" cy="4028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221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Základní předpoklady pro vznik sdílené ekonomiky: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5750560"/>
            <a:ext cx="10533189" cy="69420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Aby sdílení fungovalo, musí být transakce výhodnější než tradiční způsob distribuce a užívání (např. ekonomicky, zážitek, nový přístup…)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53093E6-C549-444F-A6BC-ECD53D0D4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323877"/>
              </p:ext>
            </p:extLst>
          </p:nvPr>
        </p:nvGraphicFramePr>
        <p:xfrm>
          <a:off x="1442720" y="2591301"/>
          <a:ext cx="9062720" cy="273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90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  <p:pic>
        <p:nvPicPr>
          <p:cNvPr id="7" name="Obrázek" descr="Obrázek">
            <a:extLst>
              <a:ext uri="{FF2B5EF4-FFF2-40B4-BE49-F238E27FC236}">
                <a16:creationId xmlns:a16="http://schemas.microsoft.com/office/drawing/2014/main" id="{C984A6A3-F6DB-0846-820F-64AE2F1DB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900" y="2002578"/>
            <a:ext cx="8050199" cy="443879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droj: AČC, 2020">
            <a:extLst>
              <a:ext uri="{FF2B5EF4-FFF2-40B4-BE49-F238E27FC236}">
                <a16:creationId xmlns:a16="http://schemas.microsoft.com/office/drawing/2014/main" id="{2C1D340D-6F89-4B42-98BA-9D04A3761AD4}"/>
              </a:ext>
            </a:extLst>
          </p:cNvPr>
          <p:cNvSpPr txBox="1"/>
          <p:nvPr/>
        </p:nvSpPr>
        <p:spPr>
          <a:xfrm>
            <a:off x="10121099" y="6346470"/>
            <a:ext cx="16538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Zdroj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AČC, 2020</a:t>
            </a:r>
          </a:p>
        </p:txBody>
      </p:sp>
    </p:spTree>
    <p:extLst>
      <p:ext uri="{BB962C8B-B14F-4D97-AF65-F5344CB8AC3E}">
        <p14:creationId xmlns:p14="http://schemas.microsoft.com/office/powerpoint/2010/main" val="129822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Pozitiva sdílené ekonomiky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Přehlednější a otevřenější distribuční systém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Rychlejší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Svobodnější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Častokrát levnější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Nový model propojení nabídky a poptávky, redukce transakčních nákladů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Minimalizace informační asymetrie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Zvýšení efektivity využívání zdrojů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Nový sektor služeb = nový zaměstnavatel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226410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Negativa sdílené ekonomiky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Nevzniká nový trh – pouze přebírá část od stávajícího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Obavy z pohledu bezpečnosti, dodržování hygieny, dohodnutých podmínek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(Ne)možnosti reklamování, vymáhání náhrady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Spory s konkurenčními subjekty nabízejícími statky či služby tradičním způsobem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Nedostatečná regulace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 neplnění daňové povinnosti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Snižování cen</a:t>
            </a:r>
          </a:p>
          <a:p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96159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057" y="1705707"/>
            <a:ext cx="10533189" cy="638049"/>
          </a:xfrm>
        </p:spPr>
        <p:txBody>
          <a:bodyPr anchor="ctr">
            <a:normAutofit/>
          </a:bodyPr>
          <a:lstStyle/>
          <a:p>
            <a:r>
              <a:rPr lang="cs-CZ" sz="2800" b="1" cap="all" dirty="0">
                <a:solidFill>
                  <a:srgbClr val="1EA2C1"/>
                </a:solidFill>
                <a:latin typeface="Montserrat" panose="00000500000000000000" pitchFamily="2" charset="-18"/>
              </a:rPr>
              <a:t>Velký potenciál sdílené ekonomiky v dopravě: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057" y="2591300"/>
            <a:ext cx="10533189" cy="38534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Automobily jsou relativně drahé, rychle se opotřebovávají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Automobily = málo využívané aktivum (pouze 10-20 % času jsou v pohybu)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Volné sedačky  mohou být obsazeny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  <a:sym typeface="Wingdings" pitchFamily="2" charset="2"/>
              </a:rPr>
              <a:t>Možnost využití automobilu i nižšími příjmovými skupinami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>
                  <a:lumMod val="65000"/>
                  <a:lumOff val="35000"/>
                </a:schemeClr>
              </a:solidFill>
              <a:latin typeface="Lora" pitchFamily="2" charset="-18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ora" pitchFamily="2" charset="-18"/>
              </a:rPr>
              <a:t>Nevyužité kapacity představují plýtvání zdroji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8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3577" y="544415"/>
            <a:ext cx="656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New mobility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services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latin typeface="Lora" pitchFamily="2" charset="-18"/>
              </a:rPr>
              <a:t>shared</a:t>
            </a:r>
            <a:r>
              <a:rPr lang="cs-CZ" sz="2000" dirty="0">
                <a:solidFill>
                  <a:schemeClr val="bg1"/>
                </a:solidFill>
                <a:latin typeface="Lora" pitchFamily="2" charset="-18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9005132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1850</Words>
  <Application>Microsoft Office PowerPoint</Application>
  <PresentationFormat>Širokoúhlá obrazovka</PresentationFormat>
  <Paragraphs>240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Avenir Next Regular</vt:lpstr>
      <vt:lpstr>Calibri</vt:lpstr>
      <vt:lpstr>Calibri Light</vt:lpstr>
      <vt:lpstr>Lora</vt:lpstr>
      <vt:lpstr>Montserrat</vt:lpstr>
      <vt:lpstr>Wingdings</vt:lpstr>
      <vt:lpstr>Motiv Office</vt:lpstr>
      <vt:lpstr>New mobility services and shared mobility</vt:lpstr>
      <vt:lpstr>Řešená oblast sump cyklu </vt:lpstr>
      <vt:lpstr>Nové skutečnosti, které VEDLY K rozvojI sdílené ekonOmiky</vt:lpstr>
      <vt:lpstr>Sdílená ekonomika</vt:lpstr>
      <vt:lpstr>Základní předpoklady pro vznik sdílené ekonomiky:</vt:lpstr>
      <vt:lpstr>Prezentace aplikace PowerPoint</vt:lpstr>
      <vt:lpstr>Pozitiva sdílené ekonomiky</vt:lpstr>
      <vt:lpstr>Negativa sdílené ekonomiky</vt:lpstr>
      <vt:lpstr>Velký potenciál sdílené ekonomiky v dopravě:</vt:lpstr>
      <vt:lpstr>Sdílená ekonomika v dopravě</vt:lpstr>
      <vt:lpstr>Carsharing</vt:lpstr>
      <vt:lpstr>Carsharing</vt:lpstr>
      <vt:lpstr>Výhody carsharingu</vt:lpstr>
      <vt:lpstr>Nevýhody carsharingu</vt:lpstr>
      <vt:lpstr>Příklady carsharingových společností</vt:lpstr>
      <vt:lpstr>Příklady ze zahraničí - Itálie</vt:lpstr>
      <vt:lpstr>Příklady ze zahraničí – velká británie</vt:lpstr>
      <vt:lpstr>Příklady ze zahraničí - Rakousko</vt:lpstr>
      <vt:lpstr>Bikesharing</vt:lpstr>
      <vt:lpstr>Výhody bikesharingu</vt:lpstr>
      <vt:lpstr>neVýhody bikesharingu</vt:lpstr>
      <vt:lpstr>Příklady bikesharingových společností</vt:lpstr>
      <vt:lpstr>Spolujízda (ridesharing a carpooling)</vt:lpstr>
      <vt:lpstr>Ride-hailning (alternativní taxislužby)</vt:lpstr>
      <vt:lpstr>Společnost Uber technologies inc.</vt:lpstr>
      <vt:lpstr>Regulovat či neregulovat?</vt:lpstr>
      <vt:lpstr>Regulace sdílené ekonomiky</vt:lpstr>
      <vt:lpstr>Odkazy, zdroje, literatura</vt:lpstr>
      <vt:lpstr>Děkuji za pozornost!</vt:lpstr>
      <vt:lpstr>Prezentace aplikace PowerPoint</vt:lpstr>
      <vt:lpstr>úkoly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Ing. Alice Králiková</dc:creator>
  <cp:lastModifiedBy>Hana.Bruhova-Foltynova</cp:lastModifiedBy>
  <cp:revision>33</cp:revision>
  <dcterms:created xsi:type="dcterms:W3CDTF">2021-04-05T10:49:40Z</dcterms:created>
  <dcterms:modified xsi:type="dcterms:W3CDTF">2022-02-28T14:36:44Z</dcterms:modified>
</cp:coreProperties>
</file>