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837" r:id="rId15"/>
    <p:sldId id="849" r:id="rId16"/>
    <p:sldId id="850" r:id="rId17"/>
    <p:sldId id="896" r:id="rId18"/>
    <p:sldId id="897" r:id="rId19"/>
    <p:sldId id="898" r:id="rId20"/>
    <p:sldId id="899" r:id="rId21"/>
    <p:sldId id="854" r:id="rId22"/>
    <p:sldId id="855" r:id="rId23"/>
    <p:sldId id="894" r:id="rId24"/>
    <p:sldId id="900" r:id="rId25"/>
    <p:sldId id="901" r:id="rId26"/>
    <p:sldId id="902" r:id="rId27"/>
    <p:sldId id="903" r:id="rId28"/>
    <p:sldId id="861" r:id="rId29"/>
    <p:sldId id="862" r:id="rId30"/>
    <p:sldId id="904" r:id="rId31"/>
    <p:sldId id="905" r:id="rId32"/>
    <p:sldId id="865" r:id="rId33"/>
    <p:sldId id="869" r:id="rId34"/>
    <p:sldId id="867" r:id="rId35"/>
    <p:sldId id="906" r:id="rId36"/>
    <p:sldId id="873" r:id="rId37"/>
    <p:sldId id="874" r:id="rId38"/>
    <p:sldId id="875" r:id="rId39"/>
    <p:sldId id="907" r:id="rId40"/>
    <p:sldId id="877" r:id="rId41"/>
    <p:sldId id="878" r:id="rId42"/>
    <p:sldId id="879" r:id="rId43"/>
    <p:sldId id="880" r:id="rId44"/>
    <p:sldId id="881" r:id="rId45"/>
    <p:sldId id="882" r:id="rId46"/>
    <p:sldId id="908" r:id="rId47"/>
    <p:sldId id="909" r:id="rId48"/>
    <p:sldId id="886" r:id="rId49"/>
    <p:sldId id="883" r:id="rId50"/>
    <p:sldId id="888" r:id="rId51"/>
    <p:sldId id="884" r:id="rId52"/>
    <p:sldId id="910" r:id="rId53"/>
    <p:sldId id="912" r:id="rId54"/>
    <p:sldId id="911" r:id="rId55"/>
    <p:sldId id="893" r:id="rId56"/>
    <p:sldId id="913" r:id="rId57"/>
  </p:sldIdLst>
  <p:sldSz cx="12192000" cy="6858000"/>
  <p:notesSz cx="6858000" cy="9144000"/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marie Baldauf" initials="RB" lastIdx="2" clrIdx="0">
    <p:extLst>
      <p:ext uri="{19B8F6BF-5375-455C-9EA6-DF929625EA0E}">
        <p15:presenceInfo xmlns:p15="http://schemas.microsoft.com/office/powerpoint/2012/main" userId="Rosemarie Baldau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3C4"/>
    <a:srgbClr val="888885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98" autoAdjust="0"/>
  </p:normalViewPr>
  <p:slideViewPr>
    <p:cSldViewPr snapToGrid="0" showGuides="1">
      <p:cViewPr varScale="1">
        <p:scale>
          <a:sx n="61" d="100"/>
          <a:sy n="61" d="100"/>
        </p:scale>
        <p:origin x="92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ssner\Desktop\studentische%20Arbeiten\2019_DA_Kurtze\Berechnung_S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-Arbeitsblat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6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</a:t>
            </a:r>
            <a:r>
              <a:rPr lang="de-DE" sz="1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instead</a:t>
            </a:r>
            <a:r>
              <a:rPr lang="de-DE" sz="1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e-</a:t>
            </a:r>
            <a:r>
              <a:rPr lang="de-DE" sz="16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scooters</a:t>
            </a:r>
            <a:r>
              <a:rPr lang="de-DE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3129339780477"/>
          <c:y val="0.10071283028307987"/>
          <c:w val="0.80071170679126935"/>
          <c:h val="0.768632378138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Tabelle1!$D$3</c:f>
              <c:strCache>
                <c:ptCount val="1"/>
                <c:pt idx="0">
                  <c:v>Portland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Tabelle1!$C$4:$C$11</c:f>
              <c:strCache>
                <c:ptCount val="8"/>
                <c:pt idx="0">
                  <c:v>Fuß</c:v>
                </c:pt>
                <c:pt idx="1">
                  <c:v>Uber</c:v>
                </c:pt>
                <c:pt idx="2">
                  <c:v>Eigener Pkw</c:v>
                </c:pt>
                <c:pt idx="3">
                  <c:v>ÖPNV</c:v>
                </c:pt>
                <c:pt idx="4">
                  <c:v>kein Weg</c:v>
                </c:pt>
                <c:pt idx="5">
                  <c:v>eigenes Fahrrad</c:v>
                </c:pt>
                <c:pt idx="6">
                  <c:v>Leihfahrrad</c:v>
                </c:pt>
                <c:pt idx="7">
                  <c:v>sonstiges</c:v>
                </c:pt>
              </c:strCache>
            </c:strRef>
          </c:cat>
          <c:val>
            <c:numRef>
              <c:f>Tabelle1!$D$4:$D$11</c:f>
              <c:numCache>
                <c:formatCode>0%</c:formatCode>
                <c:ptCount val="8"/>
                <c:pt idx="0">
                  <c:v>0.36</c:v>
                </c:pt>
                <c:pt idx="1">
                  <c:v>0.2</c:v>
                </c:pt>
                <c:pt idx="2">
                  <c:v>0.18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0.04</c:v>
                </c:pt>
                <c:pt idx="6">
                  <c:v>0.04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6-4948-98D6-285143CEDFD4}"/>
            </c:ext>
          </c:extLst>
        </c:ser>
        <c:ser>
          <c:idx val="1"/>
          <c:order val="1"/>
          <c:tx>
            <c:strRef>
              <c:f>Tabelle1!$E$3</c:f>
              <c:strCache>
                <c:ptCount val="1"/>
                <c:pt idx="0">
                  <c:v>Paris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Tabelle1!$C$4:$C$11</c:f>
              <c:strCache>
                <c:ptCount val="8"/>
                <c:pt idx="0">
                  <c:v>Fuß</c:v>
                </c:pt>
                <c:pt idx="1">
                  <c:v>Uber</c:v>
                </c:pt>
                <c:pt idx="2">
                  <c:v>Eigener Pkw</c:v>
                </c:pt>
                <c:pt idx="3">
                  <c:v>ÖPNV</c:v>
                </c:pt>
                <c:pt idx="4">
                  <c:v>kein Weg</c:v>
                </c:pt>
                <c:pt idx="5">
                  <c:v>eigenes Fahrrad</c:v>
                </c:pt>
                <c:pt idx="6">
                  <c:v>Leihfahrrad</c:v>
                </c:pt>
                <c:pt idx="7">
                  <c:v>sonstiges</c:v>
                </c:pt>
              </c:strCache>
            </c:strRef>
          </c:cat>
          <c:val>
            <c:numRef>
              <c:f>Tabelle1!$E$4:$E$11</c:f>
              <c:numCache>
                <c:formatCode>0%</c:formatCode>
                <c:ptCount val="8"/>
                <c:pt idx="0">
                  <c:v>0.47</c:v>
                </c:pt>
                <c:pt idx="1">
                  <c:v>0.04</c:v>
                </c:pt>
                <c:pt idx="2">
                  <c:v>0.03</c:v>
                </c:pt>
                <c:pt idx="3">
                  <c:v>0.28999999999999998</c:v>
                </c:pt>
                <c:pt idx="4">
                  <c:v>0.03</c:v>
                </c:pt>
                <c:pt idx="5">
                  <c:v>0.02</c:v>
                </c:pt>
                <c:pt idx="6">
                  <c:v>7.0000000000000007E-2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E6-4948-98D6-285143CED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39584640"/>
        <c:axId val="539587264"/>
      </c:barChart>
      <c:catAx>
        <c:axId val="539584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539587264"/>
        <c:crosses val="autoZero"/>
        <c:auto val="1"/>
        <c:lblAlgn val="ctr"/>
        <c:lblOffset val="100"/>
        <c:noMultiLvlLbl val="0"/>
      </c:catAx>
      <c:valAx>
        <c:axId val="539587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58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F-4BEF-A8AB-945455217A0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BF-4BEF-A8AB-945455217A0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BF-4BEF-A8AB-945455217A0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BF-4BEF-A8AB-945455217A02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BBF-4BEF-A8AB-945455217A02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BBF-4BEF-A8AB-945455217A02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BBF-4BEF-A8AB-945455217A02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BBF-4BEF-A8AB-945455217A02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BBF-4BEF-A8AB-945455217A02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BBF-4BEF-A8AB-945455217A02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BBF-4BEF-A8AB-945455217A02}"/>
              </c:ext>
            </c:extLst>
          </c:dPt>
          <c:dLbls>
            <c:dLbl>
              <c:idx val="0"/>
              <c:layout>
                <c:manualLayout>
                  <c:x val="-7.7569474946815403E-2"/>
                  <c:y val="2.1190825235137354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BF-4BEF-A8AB-945455217A02}"/>
                </c:ext>
              </c:extLst>
            </c:dLbl>
            <c:dLbl>
              <c:idx val="3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BBF-4BEF-A8AB-945455217A02}"/>
                </c:ext>
              </c:extLst>
            </c:dLbl>
            <c:dLbl>
              <c:idx val="4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BBF-4BEF-A8AB-945455217A02}"/>
                </c:ext>
              </c:extLst>
            </c:dLbl>
            <c:dLbl>
              <c:idx val="10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BBF-4BEF-A8AB-945455217A02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'Sachbilanz Scooter'!$A$4:$A$14</c:f>
              <c:strCache>
                <c:ptCount val="11"/>
                <c:pt idx="0">
                  <c:v>Aluminiumrahmen</c:v>
                </c:pt>
                <c:pt idx="1">
                  <c:v>Stahlteile</c:v>
                </c:pt>
                <c:pt idx="2">
                  <c:v>Li-ion Akku</c:v>
                </c:pt>
                <c:pt idx="3">
                  <c:v>Elektromotor</c:v>
                </c:pt>
                <c:pt idx="4">
                  <c:v>Reifen und Schläuche</c:v>
                </c:pt>
                <c:pt idx="5">
                  <c:v>Ladegerät</c:v>
                </c:pt>
                <c:pt idx="6">
                  <c:v>LED´s</c:v>
                </c:pt>
                <c:pt idx="7">
                  <c:v>Plastik</c:v>
                </c:pt>
                <c:pt idx="8">
                  <c:v>Pulverbeschichtung</c:v>
                </c:pt>
                <c:pt idx="9">
                  <c:v>Leiterplatten</c:v>
                </c:pt>
                <c:pt idx="10">
                  <c:v>Verdrahtung</c:v>
                </c:pt>
              </c:strCache>
            </c:strRef>
          </c:cat>
          <c:val>
            <c:numRef>
              <c:f>'Sachbilanz Scooter'!$B$4:$B$14</c:f>
              <c:numCache>
                <c:formatCode>General</c:formatCode>
                <c:ptCount val="11"/>
                <c:pt idx="0">
                  <c:v>50.2</c:v>
                </c:pt>
                <c:pt idx="1">
                  <c:v>11.7</c:v>
                </c:pt>
                <c:pt idx="2">
                  <c:v>10</c:v>
                </c:pt>
                <c:pt idx="3">
                  <c:v>10</c:v>
                </c:pt>
                <c:pt idx="4">
                  <c:v>6.9</c:v>
                </c:pt>
                <c:pt idx="5">
                  <c:v>1.8</c:v>
                </c:pt>
                <c:pt idx="6">
                  <c:v>1.8</c:v>
                </c:pt>
                <c:pt idx="7">
                  <c:v>1.8</c:v>
                </c:pt>
                <c:pt idx="8">
                  <c:v>1.8</c:v>
                </c:pt>
                <c:pt idx="9">
                  <c:v>1.8</c:v>
                </c:pt>
                <c:pt idx="10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BBF-4BEF-A8AB-945455217A0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089874614057934"/>
          <c:y val="0.21173717008982323"/>
          <c:w val="0.16308439457699886"/>
          <c:h val="0.64519191339086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>
                <a:solidFill>
                  <a:schemeClr val="tx1"/>
                </a:solidFill>
              </a:rPr>
              <a:t>Charger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16-4622-852A-CBC1B624C0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16-4622-852A-CBC1B624C0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16-4622-852A-CBC1B624C0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16-4622-852A-CBC1B624C0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A16-4622-852A-CBC1B624C0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A16-4622-852A-CBC1B624C0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A16-4622-852A-CBC1B624C0F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A16-4622-852A-CBC1B624C0F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A16-4622-852A-CBC1B624C0F8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A16-4622-852A-CBC1B624C0F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CA16-4622-852A-CBC1B624C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'Sachbilanz Scooter'!$B$29:$B$37</c:f>
              <c:strCache>
                <c:ptCount val="9"/>
                <c:pt idx="0">
                  <c:v>Aluminium</c:v>
                </c:pt>
                <c:pt idx="1">
                  <c:v>Ferrite</c:v>
                </c:pt>
                <c:pt idx="2">
                  <c:v>Kupfer</c:v>
                </c:pt>
                <c:pt idx="3">
                  <c:v>Stahl</c:v>
                </c:pt>
                <c:pt idx="4">
                  <c:v>Leiterplatten</c:v>
                </c:pt>
                <c:pt idx="5">
                  <c:v>Kondensator</c:v>
                </c:pt>
                <c:pt idx="6">
                  <c:v>Kunststoffe</c:v>
                </c:pt>
                <c:pt idx="7">
                  <c:v>Messing</c:v>
                </c:pt>
                <c:pt idx="8">
                  <c:v>Keramik</c:v>
                </c:pt>
              </c:strCache>
            </c:strRef>
          </c:cat>
          <c:val>
            <c:numRef>
              <c:f>'Sachbilanz Scooter'!$C$29:$C$37</c:f>
              <c:numCache>
                <c:formatCode>General</c:formatCode>
                <c:ptCount val="9"/>
                <c:pt idx="0">
                  <c:v>49.8</c:v>
                </c:pt>
                <c:pt idx="1">
                  <c:v>12.1</c:v>
                </c:pt>
                <c:pt idx="2">
                  <c:v>11.7</c:v>
                </c:pt>
                <c:pt idx="3">
                  <c:v>8.4</c:v>
                </c:pt>
                <c:pt idx="4">
                  <c:v>6.9</c:v>
                </c:pt>
                <c:pt idx="5">
                  <c:v>5.5</c:v>
                </c:pt>
                <c:pt idx="6">
                  <c:v>3.9</c:v>
                </c:pt>
                <c:pt idx="7">
                  <c:v>1.8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A16-4622-852A-CBC1B624C0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>
                <a:solidFill>
                  <a:schemeClr val="tx1"/>
                </a:solidFill>
              </a:rPr>
              <a:t>Electric motor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B7-4D0C-BC4C-1C47B567A2A6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B7-4D0C-BC4C-1C47B567A2A6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B7-4D0C-BC4C-1C47B567A2A6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B7-4D0C-BC4C-1C47B567A2A6}"/>
              </c:ext>
            </c:extLst>
          </c:dPt>
          <c:dLbls>
            <c:dLbl>
              <c:idx val="0"/>
              <c:layout>
                <c:manualLayout>
                  <c:x val="-7.2928783713877079E-2"/>
                  <c:y val="-9.27531893688272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B7-4D0C-BC4C-1C47B567A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'Sachbilanz Scooter'!$B$20:$B$23</c:f>
              <c:strCache>
                <c:ptCount val="4"/>
                <c:pt idx="0">
                  <c:v>Eisen</c:v>
                </c:pt>
                <c:pt idx="1">
                  <c:v>Aluminium</c:v>
                </c:pt>
                <c:pt idx="2">
                  <c:v>Kupfer</c:v>
                </c:pt>
                <c:pt idx="3">
                  <c:v>Polyethylen</c:v>
                </c:pt>
              </c:strCache>
            </c:strRef>
          </c:cat>
          <c:val>
            <c:numRef>
              <c:f>'Sachbilanz Scooter'!$C$20:$C$23</c:f>
              <c:numCache>
                <c:formatCode>General</c:formatCode>
                <c:ptCount val="4"/>
                <c:pt idx="0">
                  <c:v>58</c:v>
                </c:pt>
                <c:pt idx="1">
                  <c:v>20</c:v>
                </c:pt>
                <c:pt idx="2">
                  <c:v>20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B7-4D0C-BC4C-1C47B567A2A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6266297259723E-2"/>
          <c:y val="0.86234698839253066"/>
          <c:w val="0.87597403342740676"/>
          <c:h val="0.116407595264223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>
                <a:solidFill>
                  <a:schemeClr val="tx2"/>
                </a:solidFill>
              </a:rPr>
              <a:t>E-scooter CO2</a:t>
            </a:r>
            <a:r>
              <a:rPr lang="en-US" sz="1600" b="1" baseline="0" noProof="0" dirty="0">
                <a:solidFill>
                  <a:schemeClr val="tx2"/>
                </a:solidFill>
              </a:rPr>
              <a:t> equivalent emissions in g per </a:t>
            </a:r>
            <a:r>
              <a:rPr lang="en-US" sz="1600" b="1" baseline="0" noProof="0" dirty="0" err="1">
                <a:solidFill>
                  <a:schemeClr val="tx2"/>
                </a:solidFill>
              </a:rPr>
              <a:t>pkm</a:t>
            </a:r>
            <a:endParaRPr lang="en-US" sz="1600" b="1" noProof="0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 noProof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086700700873937E-2"/>
          <c:y val="0.14220963172804532"/>
          <c:w val="0.9043308817167085"/>
          <c:h val="0.701403939238473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53-4BE6-98EA-CDA488470FB4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Dashboard!$V$17:$V$29</c:f>
              <c:strCache>
                <c:ptCount val="13"/>
                <c:pt idx="0">
                  <c:v>51</c:v>
                </c:pt>
                <c:pt idx="1">
                  <c:v>164</c:v>
                </c:pt>
                <c:pt idx="2">
                  <c:v>242</c:v>
                </c:pt>
                <c:pt idx="3">
                  <c:v>328</c:v>
                </c:pt>
                <c:pt idx="4">
                  <c:v>357</c:v>
                </c:pt>
                <c:pt idx="5">
                  <c:v>655</c:v>
                </c:pt>
                <c:pt idx="6">
                  <c:v>778</c:v>
                </c:pt>
                <c:pt idx="7">
                  <c:v>Pkw</c:v>
                </c:pt>
                <c:pt idx="8">
                  <c:v>1146</c:v>
                </c:pt>
                <c:pt idx="9">
                  <c:v>1557</c:v>
                </c:pt>
                <c:pt idx="10">
                  <c:v>2293</c:v>
                </c:pt>
                <c:pt idx="11">
                  <c:v>3113</c:v>
                </c:pt>
                <c:pt idx="12">
                  <c:v>4586</c:v>
                </c:pt>
              </c:strCache>
            </c:strRef>
          </c:cat>
          <c:val>
            <c:numRef>
              <c:f>Dashboard!$W$17:$W$29</c:f>
              <c:numCache>
                <c:formatCode>0.0</c:formatCode>
                <c:ptCount val="13"/>
                <c:pt idx="0">
                  <c:v>3490.843605601176</c:v>
                </c:pt>
                <c:pt idx="1">
                  <c:v>1089.4522634140749</c:v>
                </c:pt>
                <c:pt idx="2">
                  <c:v>738.57008421861224</c:v>
                </c:pt>
                <c:pt idx="3">
                  <c:v>547.20260550085834</c:v>
                </c:pt>
                <c:pt idx="4">
                  <c:v>503.01551609012523</c:v>
                </c:pt>
                <c:pt idx="5">
                  <c:v>276.07777654425013</c:v>
                </c:pt>
                <c:pt idx="6">
                  <c:v>233.18939009505493</c:v>
                </c:pt>
                <c:pt idx="7">
                  <c:v>185</c:v>
                </c:pt>
                <c:pt idx="8">
                  <c:v>159.90517602764015</c:v>
                </c:pt>
                <c:pt idx="9">
                  <c:v>119.07116884134844</c:v>
                </c:pt>
                <c:pt idx="10">
                  <c:v>82.429061807641034</c:v>
                </c:pt>
                <c:pt idx="11">
                  <c:v>62.012058214495184</c:v>
                </c:pt>
                <c:pt idx="12">
                  <c:v>43.691004697641482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53-4BE6-98EA-CDA488470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7145984"/>
        <c:axId val="637146312"/>
      </c:barChart>
      <c:catAx>
        <c:axId val="637145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 noProof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noProof="0" dirty="0">
                    <a:solidFill>
                      <a:schemeClr val="tx2"/>
                    </a:solidFill>
                  </a:rPr>
                  <a:t>Driving performance over lifespan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400" b="0" i="0" u="none" strike="noStrike" kern="1200" baseline="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146312"/>
        <c:crosses val="autoZero"/>
        <c:auto val="1"/>
        <c:lblAlgn val="ctr"/>
        <c:lblOffset val="100"/>
        <c:noMultiLvlLbl val="0"/>
      </c:catAx>
      <c:valAx>
        <c:axId val="63714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dirty="0">
                    <a:solidFill>
                      <a:schemeClr val="tx2"/>
                    </a:solidFill>
                  </a:rPr>
                  <a:t>CO2</a:t>
                </a:r>
                <a:r>
                  <a:rPr lang="de-DE" sz="1400" baseline="0" dirty="0">
                    <a:solidFill>
                      <a:schemeClr val="tx2"/>
                    </a:solidFill>
                  </a:rPr>
                  <a:t> </a:t>
                </a:r>
                <a:r>
                  <a:rPr lang="de-DE" sz="1400" baseline="0" dirty="0" err="1">
                    <a:solidFill>
                      <a:schemeClr val="tx2"/>
                    </a:solidFill>
                  </a:rPr>
                  <a:t>eq</a:t>
                </a:r>
                <a:r>
                  <a:rPr lang="de-DE" sz="1400" dirty="0">
                    <a:solidFill>
                      <a:schemeClr val="tx2"/>
                    </a:solidFill>
                  </a:rPr>
                  <a:t> in g/</a:t>
                </a:r>
                <a:r>
                  <a:rPr lang="de-DE" sz="1400" dirty="0" err="1">
                    <a:solidFill>
                      <a:schemeClr val="tx2"/>
                    </a:solidFill>
                  </a:rPr>
                  <a:t>pkm</a:t>
                </a:r>
                <a:endParaRPr lang="de-DE" sz="1400" dirty="0">
                  <a:solidFill>
                    <a:schemeClr val="tx2"/>
                  </a:solidFill>
                </a:endParaRPr>
              </a:p>
            </c:rich>
          </c:tx>
          <c:layout>
            <c:manualLayout>
              <c:xMode val="edge"/>
              <c:yMode val="edge"/>
              <c:x val="4.2621725495699441E-3"/>
              <c:y val="0.28703109614567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14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0.71533</cdr:x>
      <cdr:y>0.19723</cdr:y>
    </cdr:from>
    <cdr:to>
      <cdr:x>0.91098</cdr:x>
      <cdr:y>0.92147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7827066" y="860105"/>
          <a:ext cx="2140772" cy="315831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aluminium frame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steel parts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li-ion battery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electric motor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tyres and tubes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charger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LEDs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plastic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powder coating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circuit boards</a:t>
          </a:r>
        </a:p>
        <a:p xmlns:a="http://schemas.openxmlformats.org/drawingml/2006/main">
          <a:pPr>
            <a:lnSpc>
              <a:spcPct val="112000"/>
            </a:lnSpc>
          </a:pPr>
          <a:r>
            <a:rPr lang="en-GB" sz="1500" dirty="0">
              <a:solidFill>
                <a:schemeClr val="tx2"/>
              </a:solidFill>
            </a:rPr>
            <a:t>cabling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20.0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1 130,'0'-11,"-1"0,2 0,0-1,0 1,1 0,0 0,1 0,7-18,-9 28,1 0,-1 0,0 0,1 0,-1 0,1 0,0 0,-1 0,1 1,0-1,-1 1,1-1,0 1,0 0,-1-1,1 1,0 0,0 0,-1 1,1-1,0 0,0 0,-1 1,1-1,0 1,0 0,-1-1,1 1,-1 0,1 0,-1 0,1 0,-1 0,0 0,1 0,-1 1,0-1,0 0,0 1,0-1,0 1,0-1,0 1,0 0,0 3,-1 1,0 1,0 0,-1-1,1 1,-2 0,1-1,-1 1,-4 8,6-13,-1-1,0 0,0 1,1-1,-1 0,0 0,0 0,0 0,-1 0,1 0,0 0,0 0,-1 0,1-1,0 1,-1 0,1-1,0 1,-1-1,1 1,-1-1,1 0,-1 0,1 0,-1 0,1 0,-1 0,1 0,-1 0,1 0,-1-1,1 1,-1-1,1 1,0-1,-1 1,1-1,0 0,-1 0,1 0,0 0,-2-2,2 3,1 0,-1 0,1 0,-1 0,1-1,-1 1,1 0,-1 0,1-1,0 1,-1 0,1-1,-1 1,1 0,0-1,-1 1,1-1,0 1,-1-1,1 1,0-1,0 1,0-1,-1 1,1-1,0 1,0-1,0 1,0-1,0 1,0-1,0 1,0-2,17-5,28 6,-44 2,0-1,0 0,0 0,0 0,0 0,0 0,1 0,-1 0,0-1,0 1,0 0,0 0,0-1,0 1,0-1,0 1,0-1,0 1,0-1,0 0,0 1,0-1,-1 0,1 0,0 0,-1 0,1 0,0 1,-1-1,1 0,-1 0,1-1,-1 1,0 0,1 0,-1 0,0 0,0 0,0 0,0-3,0 3,0 0,1 0,-1 0,0 0,0 0,1-1,-1 1,1 0,-1 0,1 0,-1 0,1 0,0 0,-1 0,1 0,0 0,0 1,0-1,-1 0,1 0,0 1,0-1,0 0,0 1,3-1,-4 1,1 0,-1 1,1-1,-1 1,1-1,-1 1,1-1,-1 1,1 0,-1-1,0 1,1-1,-1 1,0 0,0-1,1 1,-1 0,0-1,0 1,0 0,0 0,0-1,0 1,0 0,0-1,0 1,0 0,0 0,-1-1,1 1,0 0,0-1,-1 2,-7 24,-5 0,11-22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11.79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234 265,'-6'-3,"0"-1,1 0,-1 0,1 0,-8-9,6 7,-26-17,30 22,-1-1,0 0,1 0,0-1,-1 1,1-1,0 0,0 1,0-1,1-1,-1 1,1 0,0-1,0 1,0-1,-2-4,1-2,-1 0,0 1,0-1,-1 1,0 0,-1 1,1-1,-2 1,1 1,-1-1,-1 1,-7-7,71 73,-17-18,-26-27,0 0,1-1,22 17,-24-21,14 8,-43-36,-62-63,52 51,-2 2,-40-33,57 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13.321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1 113,'7'0,"0"-1,0 0,0 0,0 0,0-1,0 0,-1 0,1-1,-1 0,11-6,0-3,0 0,19-19,-2 2,-27 26,-9 11,-9 11,6-14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16.54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420 270,'0'0,"0"0,0 0,0 0,0-1,0 1,0 0,0 0,0 0,-1-1,1 1,0 0,0 0,0 0,0 0,0-1,0 1,0 0,0 0,-1 0,1 0,0 0,0-1,0 1,0 0,0 0,-1 0,1 0,0 0,0 0,0 0,-1 0,1 0,0-1,0 1,0 0,-1 0,1 0,0 0,0 0,0 0,-1 0,1 1,0-1,0 0,-1 0,-13 5,-9 11,20-14,0 0,0 0,1 0,-1 1,0 0,1-1,0 1,0 0,0 0,0 0,0 0,0 0,-1 5,3-5,0-1,0 0,0 1,1-1,-1 0,1 1,-1-1,1 0,0 1,0-1,0 0,0 0,0 0,1 0,-1 0,1 0,-1 0,1-1,0 1,-1-1,4 3,-5-4,0 0,0 0,0 0,0 0,0 0,0 0,0-1,0 1,0 0,0 0,0 0,0 0,1 0,-1 0,0 0,0 0,0 0,0 0,0 0,0 0,0 0,0-1,0 1,0 0,0 0,0 0,0 0,0 0,0 0,0 0,1 0,-11-16,-15-21,-27-20,-11-16,54 62,0 1,-1 0,0 0,0 1,-1 1,0 0,-14-8,-21-15,-30-47,160 176,-44-62,115 112,-149-141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19.686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13 262,'0'1,"-1"-1,1 0,-1 0,1-1,-1 1,1 0,-1 0,1 0,-1 0,1 0,-1 0,1-1,-1 1,1 0,0 0,-1-1,1 1,-1 0,1-1,0 1,-1 0,1-1,0 1,-1-1,1 1,0 0,0-1,-1 1,1-1,0 1,0-1,0 0,1-20,16-20,-17 41,3-5,4-12,2 1,1 0,20-28,-26 40,-1 0,1 1,0-1,0 1,0-1,1 1,-1 0,1 1,0-1,0 1,0 0,0 0,0 1,0-1,0 1,1 0,-1 1,7-1,-11 1,0 1,0-1,0 1,0-1,0 1,0 0,0-1,0 1,-1 0,1-1,0 1,0 0,-1 0,1 0,0 0,-1 0,1 0,-1 0,1 0,-1 0,0 0,1 0,-1 0,0 0,0 0,0 0,0 0,0 0,0 0,0 1,0-1,0 0,0 0,-1 0,1 0,0 0,-1 2,0 1,0 1,0-1,0 1,-1-1,1 1,-1-1,0 0,-3 5,1-5,-1 0,1 0,-1-1,0 0,-1 0,1 0,0 0,-1-1,1 0,-10 2,-58 10,72-14,1 0,0 0,-1 0,1 0,-1 0,1 0,0 0,-1 0,1 0,0 0,-1 0,1 0,-1 0,1 0,0 0,-1 0,1-1,0 1,-1 0,1 0,0 0,-1-1,1 1,0 0,0 0,-1-1,1 1,0 0,0 0,-1-1,1 1,0 0,0-1,0 1,-1-1,4-15,13-15,-8 18,2 0,-1 0,2 1,-1 0,2 1,-1 0,2 1,23-16,-36 26,1 0,-1-1,0 1,1 0,-1 0,1 0,-1-1,0 1,1 0,-1 0,1 0,-1 0,0 0,1 0,-1 0,1 0,-1 0,1 0,-1 0,0 0,1 0,-1 0,1 0,-1 0,0 1,1-1,-1 0,1 0,-1 0,0 1,1-1,-1 0,0 0,1 1,-1-1,0 0,1 1,1 18,-12 22,-7-10,-1-1,-1 0,-2-2,-36 40,57-67,0-1,0 0,0 0,-1 0,1 0,0 0,0 0,0 0,0 1,0-1,0 0,0 0,0 0,0 0,0 0,0 0,0 0,0 0,0 0,0 0,0 1,-1-1,1 0,0 0,0 0,0 0,0 0,0 0,0 0,0 0,0 0,-1 0,1 0,0 0,0 0,0 0,0 0,0 0,0 0,0 0,-1 0,1 0,0 0,0 0,0 0,0 0,0 0,0 0,0 0,0-1,0 1,-1 0,1 0,0 0,0 0,0 0,0 0,0 0,0 0,0 0,0 0,0-1,0 1,0 0,0 0,0 0,0 0,0 0,1-13,6-16,1 6,2 1,0 0,1 1,1 0,1 1,0 0,19-20,-31 40,-1-1,0 0,1 1,0-1,-1 0,1 1,-1-1,1 1,0-1,-1 1,1-1,0 1,-1-1,1 1,0 0,0-1,0 1,-1 0,1 0,0-1,0 1,0 0,-1 0,1 0,2 0,-3 1,1 0,-1 0,1-1,-1 1,1 0,-1 0,1 0,-1-1,0 1,0 0,1 0,-1 0,0 0,0 0,0 0,0 0,0-1,0 3,-9 47,0-26,-1 0,-1-1,-1-1,-24 34,36-56,0 0,0 1,0-1,0 0,0 1,0-1,0 0,0 1,0-1,0 0,0 1,-1-1,1 0,0 1,0-1,0 0,-1 0,1 1,0-1,0 0,-1 0,1 0,0 1,-1-1,1 0,0 0,0 0,-1 0,1 0,0 1,-1-1,1 0,0 0,-1 0,1 0,-1 0,1 0,0 0,-1 0,1 0,0 0,-1 0,1-1,1-17,12-29,12-12,-10 24,-13 28,-4 9,-9 19,5-8,-1 0,-1-1,0 0,-15 18,22-31,1 1,0-1,-1 0,1 1,0-1,0 0,-1 0,1 1,0-1,0 0,0 1,0-1,0 0,0 0,0 1,0-1,0 0,0 0,1 1,-1-1,0 0,0 0,1 1,-1-1,0 0,1 1,0-2,7-29,3-5,-11 37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22.688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64 69,'-3'-10,"0"0,-1 0,0 0,0 0,-6-9,19 36,0-1,1-1,21 28,-30-43,-1 0,0 0,1 0,-1 0,0 0,0 0,1 0,-1 1,0-1,1 0,-1 0,0 0,0 1,0-1,1 0,-1 0,0 1,0-1,0 0,1 1,-1-1,0 0,0 0,0 1,0-1,0 0,0 1,0-1,0 0,0 1,0-1,0 0,0 1,0-1,0 0,0 1,0-1,0 0,0 1,0-1,0 0,0 0,-1 1,-16-6,11 3,1-1,-1 0,1-1,0 1,-9-9,0-14,13 23,0 0,0 0,0 0,-1 0,0 0,1 0,-1 1,0-1,0 0,0 1,-4-3,3 4,1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25.26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189 21,'-11'2,"1"0,-1 0,1 1,-1 1,1 0,0 0,1 1,-17 10,-26 12,28-20,24-6,0-1,-1 0,1 0,0 0,0 0,0 0,0 0,0 0,0 0,0 0,-1 0,1 0,0 0,0 0,0 0,0 0,0 0,0 0,-1 0,1 0,0 0,0 0,0 0,0 0,0 0,0 0,0 0,-1 0,1 0,0 0,0-1,0 1,0 0,0 0,0 0,0 0,0 0,0 0,-1 0,1 0,0 0,0-1,0 1,0 0,0 0,0 0,0 0,0 0,0 0,0-1,0 1,0 0,0 0,0 0,0 0,0 0,0 0,0-1,0 1,0 0,0 0,0 0,1 0,25-27,-3 4,1-13,-21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31.0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31 113,'-3'-31,"2"26,0 0,0 0,0-1,1 1,-1 0,2-1,-1 1,0-1,1 1,0 0,0 0,3-7,-4 12,1-1,-1 0,1 1,-1-1,1 1,0 0,-1-1,1 1,-1-1,1 1,0 0,-1-1,1 1,0 0,-1 0,1 0,0 0,0-1,-1 1,1 0,0 0,0 0,-1 0,1 1,0-1,-1 0,1 0,0 0,-1 1,1-1,0 0,-1 0,1 1,0-1,-1 1,1-1,-1 1,1-1,-1 1,1-1,-1 1,1-1,-1 1,1-1,-1 1,0 0,1-1,-1 1,0 0,1 0,16 34,-17-35,0 0,0 0,0 0,0 0,0 0,0 0,0 0,0-1,0 1,0 0,0 0,0 0,0 0,0 0,1 0,-1 0,0 0,0 0,0 0,0 0,0 0,0 0,0-1,0 1,0 0,1 0,-1 0,0 0,0 0,0 0,0 0,0 0,0 0,0 0,1 0,-1 0,0 0,0 0,0 1,0-1,0 0,0 0,0 0,0 0,0 0,1 0,-1 0,0 0,0 0,0 0,0 0,0 0,0 0,0 1,0-1,0 0,0 0,0 0,0 0,0 0,0 0,0 0,0 0,0 1,0-1,0 0,0 0,0 0,0 0,2-13,-2 12,0 0,0 0,0 0,0 0,0 0,-1 0,1 0,0 0,-1 0,1 0,-1 0,1 0,-1 1,0-1,1 0,-1 0,0 0,1 1,-1-1,0 0,0 1,0-1,0 1,0-1,0 1,1-1,-1 1,0 0,0-1,0 1,0 0,-1 0,1 0,0 0,-2 0,1-1,0 1,0 0,0 0,0 0,-1 0,1 0,0 1,0-1,0 1,0-1,0 1,0 0,0 0,0 0,0 0,0 0,0 0,0 1,1-1,-1 0,-2 3,3 0,-1 0,1 0,0 0,0 0,0-1,0 1,1 0,0 0,0 1,0 6,-3 10,3-6,1-14,0 0,0-1,0 1,0-1,0 1,0-1,0 0,1 1,-1-1,0 0,0 0,0 1,1-1,-1 0,0 0,0-1,2 1,2 0,0-1,-1 1,1-1,-1 0,1 0,-1 0,1-1,-1 1,1-1,-1 0,0-1,4-2,-6 4,0-1,-1 1,1-1,-1 0,1 1,-1-1,0 0,1 0,-1 0,0 0,0 0,0 0,-1 0,1 0,0-1,-1 1,0 0,1 0,-1-1,0 1,0 0,0 0,0-1,-1 1,1 0,-1 0,0-3,-1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36.7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31 104,'0'0,"1"0,-1-1,1 1,-1 0,0 0,1-1,-1 1,1 0,-1-1,0 1,1-1,-1 1,0 0,1-1,-1 1,0-1,0 1,0-1,1 1,-1-1,0 1,0-1,0 1,0-1,0 1,0-1,0 1,0-1,0 1,0-1,0 1,0-1,0 1,0-1,0 1,-1-1,1 1,0-1,0 1,-1 0,1-1,0 1,-1-1,1 1,0 0,-1-1,-16-22,16 23,0 1,0-1,0 0,0 1,1-1,-1 1,0 0,0-1,1 1,-1 0,0-1,0 1,1 0,-1 0,1 0,-1-1,1 1,-1 0,1 0,0 0,-1 2,-1 2,9-19,-5 11,0 0,-1 0,2 0,-1 0,0 0,1 1,-1-1,1 1,0-1,0 1,0 0,0 1,0-1,0 0,0 1,1-1,-1 1,0 0,6-1,4 0,0 0,1 0,23 1,-21 0,5 3,-21-1,-1-1,1 1,0 0,0 0,0 0,0 0,-1 0,1 0,0 0,-1-1,1 1,-1 0,1 0,-1 0,1-1,-1 1,0 0,1-1,-1 1,0 0,0-1,1 1,-1-1,0 1,-1 0,-5 4,-1 4,0-2,-1 1,0-1,0 0,-1-1,0 0,0-1,-12 5,21-10,1 0,0 0,-1 0,1 0,0 0,-1 0,1-1,0 1,-1 0,1 0,0 0,-1 0,1-1,0 1,-1 0,1 0,0-1,0 1,-1 0,1-1,0 1,0 0,0 0,-1-1,1 1,0 0,0-1,0 1,0-1,0 1,0 0,0-1,0 1,0 0,0-1,0 1,0 0,0-1,0 1,0-1,0 1,0 0,0-1,0 1,1-1,4-27,-2 12,-3 15,-1 0,0 1,1-1,-1 0,1 1,-1-1,0 1,0-1,0 1,1-1,-1 1,0-1,0 1,0-1,0 1,0 0,0 0,1 0,-1-1,0 1,-2 0,0 1,19 0,-7-1,-1-1,1 0,-1 0,17-6,2 0,-26 7,0 1,-1-1,1 0,0 1,-1-1,1 0,0 1,-1-1,1 1,-1-1,1 1,-1 0,1-1,-1 1,1-1,-1 1,0 0,1-1,-1 1,0 0,1 0,-1-1,0 1,0 0,0 0,0-1,0 1,0 0,0 0,0-1,0 1,0 0,-1 1,1 38,-1-31,10-23,-2 0,1 1,0 0,1 1,15-17,-21 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40.79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0 110,'1'-3,"0"-1,-1 0,1 1,1-1,-1 1,1-1,-1 1,1 0,0-1,0 1,0 0,1 0,-1 0,1 1,-1-1,6-3,-4 2,0 1,0-1,-1 0,1 0,-1 0,0-1,0 1,3-9,-6 13,0-1,1 1,-1 0,0-1,0 1,0 0,0-1,1 1,-1 0,0 0,0-1,1 1,-1 0,0 0,0-1,1 1,-1 0,0 0,1 0,-1 0,0-1,1 1,-1 0,0 0,1 0,-1 0,0 0,1 0,-1 0,0 0,1 0,-1 0,0 0,1 0,-1 0,1 0,16 9,20 24,-30-27,-6-5,-1-1,1 1,0-1,-1 0,1 1,0-1,-1 1,1 0,-1-1,1 1,-1 0,1-1,-1 1,1 0,-1-1,1 1,-1 0,0 0,0 0,1-1,-1 1,0 0,0 0,0 0,0 0,0-1,0 1,0 0,0 0,0 0,0-1,-1 1,1 1,-2-1,1 0,-1 0,1 0,-1 0,1 0,-1 0,0 0,1-1,-1 1,0-1,1 1,-1-1,0 0,-2 0,-4 1,1 0,0-1,-1 0,1-1,-1 0,1 0,-9-2,16 2,-1 0,1 0,-1 0,1 0,0 0,0 0,0 0,0 0,-1-1,1 1,0 0,1 0,-1 0,0 0,0 0,0 0,1 0,-1 0,0 0,1 0,-1 0,1 0,-1 1,1-1,0 0,0-1,20-25,-17 26,0 1,-1-1,1 0,0 1,0 0,0 0,0 0,0 0,0 1,7 1,-7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45.34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49 81,'-2'-1,"-1"-1,1 0,-1 0,1-1,0 1,0 0,0-1,0 1,1-1,-1 0,1 0,-1 1,1-1,0 0,-1-5,-5-9,-4-2,22 30,-9-8,0-1,0 1,1 0,-1-1,0 1,1-1,0 0,0 0,-1 0,1 0,0-1,0 1,5 1,-7-4,-1 1,1-1,-1 0,1 0,-1 1,0-1,1 0,-1 0,0 0,0 1,0-1,1 0,-1 0,0 0,0 0,0 0,0 1,-1-1,1 0,0 0,0 0,0 0,-1 1,1-1,0 0,-1 0,1 1,-1-1,1 0,-1 0,1 1,-1-1,1 1,-1-1,0 0,1 1,-1-1,0 1,0 0,1-1,-1 1,-1-1,1 1,1-1,-1 1,0-1,0 1,0-1,0 1,1 0,-1-1,0 1,0 0,0 0,0 0,0 0,0 0,0 0,0 0,0 0,0 0,0 0,1 0,-1 1,0-1,0 0,0 1,0-1,0 1,1-1,-1 1,0-1,0 1,1-1,-1 1,0 0,1-1,-1 1,1 0,-1 0,1-1,-1 1,1 0,-1 0,1 0,0 0,-1 0,1 0,0-1,0 3,-2 3,2-5,-1 0,1 0,0 0,-1-1,1 1,0 0,0 0,-1 0,1 0,0 0,0 0,0 0,0 0,0 0,1 0,-1 0,0 0,0 0,1 0,-1 0,0 0,1 0,-1 0,1 0,-1 0,1-1,0 1,-1 0,1 0,0-1,-1 1,1 0,0-1,0 1,1 0,11 12,-12-12,3 3,0 0,0 1,0 0,-1-1,6 10,-8-9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47.72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121 143,'0'-1,"0"0,0 1,0-1,0 0,0 0,0 1,0-1,0 0,0 0,0 1,-1-1,1 0,0 1,0-1,-1 0,1 1,0-1,-1 0,1 1,-1-1,1 1,-1-1,1 0,-1 1,0-1,1 1,-1 0,1-1,-1 1,0 0,1-1,-1 1,0 0,0-1,1 1,-1 0,0 0,1 0,-1 0,-1 0,0 0,-1-1,1 1,0-1,0 0,0 1,0-1,0 0,0 0,0-1,0 1,0 0,0-1,1 1,-3-2,-27-46,27 41,0 0,-1 1,0-1,0 1,-8-8,9 11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50.0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20 101,'-14'-52,"10"11,2 34,2 27,1-17,0 0,0 0,0 1,0-1,0 0,1 0,0 0,-1-1,1 1,0 0,0 0,1-1,-1 0,0 1,1-1,0 0,-1 0,1 0,0-1,0 1,6 2,-6-3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09:52.2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51,'0'-1,"0"-1,0 0,1 1,-1-1,0 0,1 0,-1 1,1-1,0 1,0-1,-1 0,1 1,0 0,0-1,2-1,-3 3,1-1,-1 1,1 0,-1-1,0 1,1 0,-1 0,1 0,-1 0,1-1,-1 1,1 0,-1 0,1 0,-1 0,1 0,-1 0,1 0,-1 0,1 0,-1 0,1 1,-1-1,1 0,-1 0,1 0,-1 1,1-1,-1 0,0 0,1 1,-1-1,1 0,-1 1,0-1,1 1,-1-1,0 0,0 1,1-1,-1 1,0-1,0 1,0-1,1 1,-1-1,0 0,0 1,0-1,0 1,0 0,3-9,-3-11,0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1T15:10:08.834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1 386,'2'-4,"1"1,0-1,0 1,0-1,0 1,0 0,1 1,-1-1,1 0,7-3,2-3,26-19,-25 18,0 0,-1-1,0-1,22-25,12-35,6-7,2 26,-25 26,-100 69,59-34,0 2,0-1,0 2,1-1,1 1,0 1,-8 12,14-16,-2-1,1-1,-1 1,0-1,0 0,-1 0,0 0,0-1,0 0,-10 7,11-9,-38 25,41-26,1-1,-1 0,0 1,0-1,1 1,-1-1,1 1,-1 0,1 0,0 0,0-1,0 1,0 0,0 1,0-1,0 0,1 0,-1 2,1-3,0-1,1 0,-1 1,1-1,-1 0,0 1,1-1,-1 0,1 0,-1 0,1 1,-1-1,1 0,-1 0,1 0,-1 0,1 0,-1 0,1 0,-1 0,1 0,-1 0,1 0,-1 0,1-1,-1 1,1 0,-1 0,1 0,-1-1,1 1,-1 0,1-1,18-8,-10 5,-1-1,1-1,-1 1,0-1,-1-1,1 1,-2-1,1-1,-1 1,0-1,8-12,10-5,-21 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1697A-5CFE-4516-A50D-9650B04433D6}" type="datetimeFigureOut">
              <a:rPr lang="de-DE" smtClean="0"/>
              <a:t>20.10.2021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D7DA-7EE5-4773-A2D4-1D745A9B01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2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2935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436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2599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466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1306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81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FD7DA-7EE5-4773-A2D4-1D745A9B013C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147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FD7DA-7EE5-4773-A2D4-1D745A9B013C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53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7610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8834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701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FD7DA-7EE5-4773-A2D4-1D745A9B013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064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FD7DA-7EE5-4773-A2D4-1D745A9B013C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41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591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352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795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056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185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195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570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Titelmasterformat</a:t>
            </a:r>
            <a:br>
              <a:rPr lang="en-US" noProof="0"/>
            </a:br>
            <a:r>
              <a:rPr lang="en-US" noProof="0"/>
              <a:t>durch Klicken bearbeiten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1505BD1E-3F65-4B7F-9DCC-E4C80E841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3"/>
          <a:stretch/>
        </p:blipFill>
        <p:spPr>
          <a:xfrm>
            <a:off x="10082942" y="349731"/>
            <a:ext cx="1485332" cy="52582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7E37400-FDE5-4A13-B370-659EB5735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4" y="5967199"/>
            <a:ext cx="3380238" cy="693951"/>
          </a:xfrm>
          <a:prstGeom prst="rect">
            <a:avLst/>
          </a:prstGeom>
        </p:spPr>
      </p:pic>
      <p:pic>
        <p:nvPicPr>
          <p:cNvPr id="15" name="Obraz 2">
            <a:extLst>
              <a:ext uri="{FF2B5EF4-FFF2-40B4-BE49-F238E27FC236}">
                <a16:creationId xmlns:a16="http://schemas.microsoft.com/office/drawing/2014/main" id="{55E566E5-5C88-4AD6-A46A-9239787D02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77" y="6298151"/>
            <a:ext cx="1027961" cy="36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Faculty of Transport and Traffic Sciences – Chair of Transport Ecology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Prof. Dr.-Ing. Udo Becker</a:t>
            </a:r>
          </a:p>
        </p:txBody>
      </p:sp>
    </p:spTree>
    <p:extLst>
      <p:ext uri="{BB962C8B-B14F-4D97-AF65-F5344CB8AC3E}">
        <p14:creationId xmlns:p14="http://schemas.microsoft.com/office/powerpoint/2010/main" val="2153624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60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349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24029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65D20-5AA4-4ACB-BE3E-8B1892F9D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C05458-50B0-4FF5-8EBB-E620AEEF0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022F75-AC3D-4C5D-BE60-A905891C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C6D0-52A4-48A6-8FFA-582ECA45E842}" type="datetimeFigureOut">
              <a:rPr lang="de-DE" smtClean="0"/>
              <a:t>20.10.2021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7453DC-86EF-4A6C-A3F4-A910664B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193FB-C37A-454D-A0A8-E2032DC7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F6240-AE16-4A00-9644-CE79D39DE9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2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CB5FA3-BC1D-4C4D-9F05-8E8173BFB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3"/>
          <a:stretch/>
        </p:blipFill>
        <p:spPr>
          <a:xfrm>
            <a:off x="10082942" y="349731"/>
            <a:ext cx="1485332" cy="5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en-US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43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40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307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666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570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4616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58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Das </a:t>
            </a:r>
            <a:r>
              <a:rPr lang="en-US" noProof="0" dirty="0" err="1"/>
              <a:t>ist</a:t>
            </a:r>
            <a:r>
              <a:rPr lang="en-US" noProof="0" dirty="0"/>
              <a:t> </a:t>
            </a:r>
            <a:r>
              <a:rPr lang="en-US" noProof="0" dirty="0" err="1"/>
              <a:t>eine</a:t>
            </a:r>
            <a:r>
              <a:rPr lang="en-US" noProof="0" dirty="0"/>
              <a:t> </a:t>
            </a:r>
            <a:r>
              <a:rPr lang="en-US" noProof="0" dirty="0" err="1"/>
              <a:t>Überschrift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in </a:t>
            </a:r>
            <a:r>
              <a:rPr lang="en-US" noProof="0" dirty="0" err="1"/>
              <a:t>zwei</a:t>
            </a:r>
            <a:r>
              <a:rPr lang="en-US" noProof="0" dirty="0"/>
              <a:t> </a:t>
            </a:r>
            <a:r>
              <a:rPr lang="en-US" noProof="0" dirty="0" err="1"/>
              <a:t>Zeilen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Erste</a:t>
            </a:r>
            <a:r>
              <a:rPr lang="en-US" noProof="0" dirty="0"/>
              <a:t> </a:t>
            </a:r>
            <a:r>
              <a:rPr lang="en-US" noProof="0" dirty="0" err="1"/>
              <a:t>Textebene</a:t>
            </a:r>
            <a:r>
              <a:rPr lang="en-US" noProof="0" dirty="0"/>
              <a:t> (16pt)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Textebene</a:t>
            </a:r>
            <a:r>
              <a:rPr lang="en-US" noProof="0" dirty="0"/>
              <a:t>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Aufzählungen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Textebene</a:t>
            </a:r>
            <a:r>
              <a:rPr lang="en-US" noProof="0" dirty="0"/>
              <a:t> </a:t>
            </a:r>
            <a:r>
              <a:rPr lang="en-US" noProof="0" dirty="0" err="1"/>
              <a:t>bei</a:t>
            </a:r>
            <a:r>
              <a:rPr lang="en-US" noProof="0" dirty="0"/>
              <a:t> </a:t>
            </a:r>
            <a:r>
              <a:rPr lang="en-US" noProof="0" dirty="0" err="1"/>
              <a:t>viel</a:t>
            </a:r>
            <a:r>
              <a:rPr lang="en-US" noProof="0" dirty="0"/>
              <a:t> Text (14pt)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Textebene</a:t>
            </a:r>
            <a:r>
              <a:rPr lang="en-US" noProof="0" dirty="0"/>
              <a:t>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Aufzählungen</a:t>
            </a:r>
            <a:r>
              <a:rPr lang="en-US" noProof="0" dirty="0"/>
              <a:t> </a:t>
            </a:r>
            <a:r>
              <a:rPr lang="en-US" noProof="0" dirty="0" err="1"/>
              <a:t>bei</a:t>
            </a:r>
            <a:r>
              <a:rPr lang="en-US" noProof="0" dirty="0"/>
              <a:t> </a:t>
            </a:r>
            <a:r>
              <a:rPr lang="en-US" noProof="0" dirty="0" err="1"/>
              <a:t>viel</a:t>
            </a:r>
            <a:r>
              <a:rPr lang="en-US" noProof="0" dirty="0"/>
              <a:t> Text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  <a:p>
            <a:pPr lvl="5"/>
            <a:r>
              <a:rPr lang="en-US" noProof="0" dirty="0" err="1"/>
              <a:t>Zwischenseite</a:t>
            </a:r>
            <a:endParaRPr lang="en-US" noProof="0" dirty="0"/>
          </a:p>
          <a:p>
            <a:pPr lvl="6"/>
            <a:r>
              <a:rPr lang="en-US" noProof="0" dirty="0" err="1"/>
              <a:t>Für</a:t>
            </a:r>
            <a:r>
              <a:rPr lang="en-US" noProof="0" dirty="0"/>
              <a:t> den </a:t>
            </a:r>
            <a:r>
              <a:rPr lang="en-US" noProof="0" dirty="0" err="1"/>
              <a:t>nächsten</a:t>
            </a:r>
            <a:r>
              <a:rPr lang="en-US" noProof="0" dirty="0"/>
              <a:t> </a:t>
            </a:r>
            <a:r>
              <a:rPr lang="en-US" noProof="0" dirty="0" err="1"/>
              <a:t>Präsentationsabschnitt</a:t>
            </a:r>
            <a:endParaRPr lang="en-US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3575050" y="6319797"/>
            <a:ext cx="51879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bg2"/>
                </a:solidFill>
              </a:rPr>
              <a:t>Micromobility</a:t>
            </a:r>
          </a:p>
          <a:p>
            <a:pPr eaLnBrk="1" hangingPunct="1"/>
            <a:r>
              <a:rPr lang="de-DE" altLang="de-DE" sz="800" dirty="0">
                <a:solidFill>
                  <a:schemeClr val="bg2"/>
                </a:solidFill>
                <a:cs typeface="Open Sans" panose="020B0606030504020204" pitchFamily="34" charset="0"/>
                <a:sym typeface="Wingdings" panose="05000000000000000000" pitchFamily="2" charset="2"/>
              </a:rPr>
              <a:t>TU Dresden / </a:t>
            </a:r>
            <a:r>
              <a:rPr lang="de-DE" altLang="de-DE" sz="800" baseline="0" dirty="0">
                <a:solidFill>
                  <a:schemeClr val="bg2"/>
                </a:solidFill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800" dirty="0">
                <a:solidFill>
                  <a:schemeClr val="bg2"/>
                </a:solidFill>
                <a:cs typeface="Open Sans" panose="020B0606030504020204" pitchFamily="34" charset="0"/>
              </a:rPr>
              <a:t>Prof. Dr.-Ing. Udo Becker</a:t>
            </a:r>
          </a:p>
          <a:p>
            <a:pPr algn="l"/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2139E0-ADBF-423C-9657-EB9B25BAB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3"/>
          <a:stretch/>
        </p:blipFill>
        <p:spPr>
          <a:xfrm>
            <a:off x="10566400" y="6323674"/>
            <a:ext cx="945736" cy="33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9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706" userDrawn="1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38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customXml" Target="../ink/ink1.xml"/><Relationship Id="rId18" Type="http://schemas.openxmlformats.org/officeDocument/2006/relationships/image" Target="../media/image910.png"/><Relationship Id="rId26" Type="http://schemas.openxmlformats.org/officeDocument/2006/relationships/image" Target="../media/image95.png"/><Relationship Id="rId39" Type="http://schemas.openxmlformats.org/officeDocument/2006/relationships/customXml" Target="../ink/ink14.xml"/><Relationship Id="rId3" Type="http://schemas.openxmlformats.org/officeDocument/2006/relationships/image" Target="../media/image86.png"/><Relationship Id="rId21" Type="http://schemas.openxmlformats.org/officeDocument/2006/relationships/customXml" Target="../ink/ink5.xml"/><Relationship Id="rId34" Type="http://schemas.openxmlformats.org/officeDocument/2006/relationships/image" Target="../media/image99.png"/><Relationship Id="rId42" Type="http://schemas.openxmlformats.org/officeDocument/2006/relationships/image" Target="../media/image103.png"/><Relationship Id="rId7" Type="http://schemas.microsoft.com/office/2007/relationships/hdphoto" Target="../media/hdphoto6.wdp"/><Relationship Id="rId12" Type="http://schemas.openxmlformats.org/officeDocument/2006/relationships/image" Target="../media/image92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38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00.png"/><Relationship Id="rId20" Type="http://schemas.openxmlformats.org/officeDocument/2006/relationships/image" Target="../media/image920.png"/><Relationship Id="rId29" Type="http://schemas.openxmlformats.org/officeDocument/2006/relationships/customXml" Target="../ink/ink9.xml"/><Relationship Id="rId41" Type="http://schemas.openxmlformats.org/officeDocument/2006/relationships/customXml" Target="../ink/ink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24" Type="http://schemas.openxmlformats.org/officeDocument/2006/relationships/image" Target="../media/image94.png"/><Relationship Id="rId32" Type="http://schemas.openxmlformats.org/officeDocument/2006/relationships/image" Target="../media/image98.png"/><Relationship Id="rId37" Type="http://schemas.openxmlformats.org/officeDocument/2006/relationships/customXml" Target="../ink/ink13.xml"/><Relationship Id="rId40" Type="http://schemas.openxmlformats.org/officeDocument/2006/relationships/image" Target="../media/image102.png"/><Relationship Id="rId5" Type="http://schemas.microsoft.com/office/2007/relationships/hdphoto" Target="../media/hdphoto5.wdp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96.png"/><Relationship Id="rId36" Type="http://schemas.openxmlformats.org/officeDocument/2006/relationships/image" Target="../media/image100.png"/><Relationship Id="rId10" Type="http://schemas.microsoft.com/office/2007/relationships/hdphoto" Target="../media/hdphoto7.wdp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image" Target="../media/image890.png"/><Relationship Id="rId22" Type="http://schemas.openxmlformats.org/officeDocument/2006/relationships/image" Target="../media/image93.png"/><Relationship Id="rId27" Type="http://schemas.openxmlformats.org/officeDocument/2006/relationships/customXml" Target="../ink/ink8.xml"/><Relationship Id="rId30" Type="http://schemas.openxmlformats.org/officeDocument/2006/relationships/image" Target="../media/image97.png"/><Relationship Id="rId35" Type="http://schemas.openxmlformats.org/officeDocument/2006/relationships/customXml" Target="../ink/ink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">
            <a:extLst>
              <a:ext uri="{FF2B5EF4-FFF2-40B4-BE49-F238E27FC236}">
                <a16:creationId xmlns:a16="http://schemas.microsoft.com/office/drawing/2014/main" id="{85B83280-967A-42F2-8228-49E8EA397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714" y="4494775"/>
            <a:ext cx="10438871" cy="1334525"/>
          </a:xfrm>
        </p:spPr>
        <p:txBody>
          <a:bodyPr/>
          <a:lstStyle/>
          <a:p>
            <a:r>
              <a:rPr lang="en-US" dirty="0"/>
              <a:t>Dipl.-Ing. Sven Lißner</a:t>
            </a:r>
          </a:p>
          <a:p>
            <a:r>
              <a:rPr lang="en-US" dirty="0"/>
              <a:t>2021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38A3F70-5EB0-45D0-9644-9C5E0FC8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92203"/>
            <a:ext cx="10438873" cy="972108"/>
          </a:xfrm>
        </p:spPr>
        <p:txBody>
          <a:bodyPr/>
          <a:lstStyle/>
          <a:p>
            <a:r>
              <a:rPr lang="en-US" dirty="0"/>
              <a:t>Micromobility</a:t>
            </a:r>
            <a:br>
              <a:rPr lang="en-US" dirty="0"/>
            </a:br>
            <a:r>
              <a:rPr lang="en-US" sz="2400" i="1" dirty="0"/>
              <a:t>Especially in Germany</a:t>
            </a:r>
            <a:endParaRPr lang="en-US" i="1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2B9299-8722-49F0-BCF3-55619831B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4713" y="2420841"/>
            <a:ext cx="10438873" cy="82867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Faculty of Transport and Traffic Sciences – Chair of Transport Ecology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Prof. Dr.-Ing. Udo Becker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8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have we learned so far?</a:t>
            </a:r>
            <a:br>
              <a:rPr lang="en-US"/>
            </a:b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Micromobility wants to be used primarily in route chains.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offers itself as a solution for the last mile.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small!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often electric (but does not have to be).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can be organised privately, commercially and (partly) publicly.</a:t>
            </a:r>
            <a:endParaRPr lang="de-DE" dirty="0"/>
          </a:p>
        </p:txBody>
      </p:sp>
      <p:pic>
        <p:nvPicPr>
          <p:cNvPr id="8" name="Grafik 7" descr="Lichter an Silhouette">
            <a:extLst>
              <a:ext uri="{FF2B5EF4-FFF2-40B4-BE49-F238E27FC236}">
                <a16:creationId xmlns:a16="http://schemas.microsoft.com/office/drawing/2014/main" id="{87F9D9AB-5510-4149-94BD-A109DBA5D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88594" y="1579618"/>
            <a:ext cx="3164911" cy="31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b="1" dirty="0"/>
              <a:t>Why are we doing this lecture?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Germany, </a:t>
            </a:r>
            <a:r>
              <a:rPr lang="en-US" dirty="0"/>
              <a:t>there are two triggers: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1. The </a:t>
            </a:r>
            <a:r>
              <a:rPr lang="en-US" dirty="0" err="1"/>
              <a:t>bikesharing</a:t>
            </a:r>
            <a:r>
              <a:rPr lang="en-US" dirty="0"/>
              <a:t> boom in 2016: </a:t>
            </a:r>
          </a:p>
          <a:p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36C677D-13B4-40E5-8122-77F02826A9CE}"/>
              </a:ext>
            </a:extLst>
          </p:cNvPr>
          <p:cNvGrpSpPr/>
          <p:nvPr/>
        </p:nvGrpSpPr>
        <p:grpSpPr>
          <a:xfrm>
            <a:off x="874713" y="3381375"/>
            <a:ext cx="10580687" cy="2145528"/>
            <a:chOff x="0" y="3200400"/>
            <a:chExt cx="8562975" cy="1600200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FDFE83C-21BF-474C-BABE-D52B20204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200400"/>
              <a:ext cx="2857500" cy="16002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0785625-7590-4BAC-8906-A64D51B1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00" y="3200400"/>
              <a:ext cx="2857500" cy="16002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DCFD874-0754-429C-BFF7-1E2CEB51E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0" y="3200400"/>
              <a:ext cx="2847975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23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A3A04C7-F498-44AB-9C88-5FCC78D57D08}"/>
              </a:ext>
            </a:extLst>
          </p:cNvPr>
          <p:cNvGrpSpPr/>
          <p:nvPr/>
        </p:nvGrpSpPr>
        <p:grpSpPr>
          <a:xfrm>
            <a:off x="874712" y="3390900"/>
            <a:ext cx="10580687" cy="2381250"/>
            <a:chOff x="0" y="3584575"/>
            <a:chExt cx="8532418" cy="184785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B3876DC-1475-4953-A84F-174AF37C0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84575"/>
              <a:ext cx="2466975" cy="1847850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CE4961C-F123-464D-BE1C-620B0D271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975" y="3584575"/>
              <a:ext cx="3299732" cy="18478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74112CB-C11A-4F8A-8DBE-0FA75C96B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5594" y="3584575"/>
              <a:ext cx="2776824" cy="18478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b="1" dirty="0"/>
              <a:t>Why are we doing this lecture?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Germany, </a:t>
            </a:r>
            <a:r>
              <a:rPr lang="en-US" dirty="0"/>
              <a:t>there are two triggers: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The e-scooter boom driven by the </a:t>
            </a:r>
            <a:r>
              <a:rPr lang="en-US" i="1" dirty="0"/>
              <a:t>small electric vehicles regulation </a:t>
            </a:r>
            <a:r>
              <a:rPr lang="en-US" dirty="0"/>
              <a:t>2019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75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electric vehicles regulation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r>
              <a:rPr lang="de-DE" dirty="0"/>
              <a:t>§ 1 </a:t>
            </a:r>
            <a:r>
              <a:rPr lang="de-DE" dirty="0" err="1"/>
              <a:t>Scope</a:t>
            </a:r>
            <a:r>
              <a:rPr lang="de-DE" dirty="0"/>
              <a:t> of </a:t>
            </a:r>
            <a:r>
              <a:rPr lang="de-DE" dirty="0" err="1"/>
              <a:t>application</a:t>
            </a:r>
            <a:endParaRPr lang="de-DE" dirty="0"/>
          </a:p>
          <a:p>
            <a:pPr marL="228600" indent="-228600">
              <a:buFont typeface="+mj-lt"/>
              <a:buAutoNum type="arabicParenBoth"/>
            </a:pPr>
            <a:r>
              <a:rPr lang="en-GB" sz="1600" b="1" dirty="0"/>
              <a:t> For the purposes of this ordinance, micro electric vehicles are motor vehicles with electric propulsion and a maximum design speed of not less than 6 km/h and not more than 20 km/h, which have the following characteristics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vehicle without seat or self-balancing vehicle with or without seat,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a steering or grab bar of at least 500 mm for motor vehicles with a seat and of at least 700 mm for motor vehicles without a seat</a:t>
            </a:r>
            <a:r>
              <a:rPr lang="de-DE" sz="1600" dirty="0"/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a rated continuous output of not more than </a:t>
            </a:r>
            <a:r>
              <a:rPr lang="en-GB" sz="1600" b="1" dirty="0"/>
              <a:t>500 watts</a:t>
            </a:r>
            <a:r>
              <a:rPr lang="en-GB" sz="1600" dirty="0"/>
              <a:t>, or of not more than 1400 watts if at least 60 per cent of the output is used for self-balancing[...],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an overall width of not more than 700 mm, an overall height of not more than 1400 mm and an overall length of not more than 2000 mm; and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 dirty="0"/>
              <a:t>a maximum vehicle mass without driver of not more than 55 kg.</a:t>
            </a:r>
            <a:endParaRPr lang="de-DE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589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electric vehicles regulation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§ 2 </a:t>
            </a:r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</a:p>
          <a:p>
            <a:pPr marL="342900" indent="-342900">
              <a:buAutoNum type="arabicParenBoth"/>
            </a:pPr>
            <a:r>
              <a:rPr lang="en-GB" sz="1400" dirty="0"/>
              <a:t>A small electric vehicle may only be put into operation on public roads if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it corresponds to a type for which a general type-approval has been granted or an individual type-approval has been granted for the vehicle,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it carries a valid insurance sticker for very small electric vehicles in accordance with § 29a of the Vehicle Registration Ordinance,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it [...] is marked with a vehicle identification number and a manufacturer's plate with the following specifications:</a:t>
            </a:r>
          </a:p>
          <a:p>
            <a:pPr marL="738188" lvl="1" indent="-342900">
              <a:buFont typeface="+mj-lt"/>
              <a:buAutoNum type="arabicPeriod"/>
            </a:pPr>
            <a:r>
              <a:rPr lang="en-GB" sz="1400" dirty="0"/>
              <a:t>the vehicle type must be indicated on the factory plate as “small electric vehicle",</a:t>
            </a:r>
          </a:p>
          <a:p>
            <a:pPr marL="738188" lvl="1" indent="-342900">
              <a:buFont typeface="+mj-lt"/>
              <a:buAutoNum type="arabicPeriod"/>
            </a:pPr>
            <a:r>
              <a:rPr lang="en-GB" sz="1400" dirty="0"/>
              <a:t>[...] the maximum design speed and the approval number of the general type-approval or individual type-approval for the vehicle shall be indicated on the factory plate, and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It </a:t>
            </a:r>
            <a:r>
              <a:rPr lang="de-DE" sz="1400" dirty="0" err="1"/>
              <a:t>meets</a:t>
            </a:r>
            <a:endParaRPr lang="de-DE" sz="1400" dirty="0"/>
          </a:p>
          <a:p>
            <a:pPr marL="738188" lvl="1" indent="-342900">
              <a:buFont typeface="+mj-lt"/>
              <a:buAutoNum type="arabicPeriod"/>
            </a:pPr>
            <a:r>
              <a:rPr lang="en-GB" sz="1400" dirty="0"/>
              <a:t>the requirements for the deceleration device according to § 4,</a:t>
            </a:r>
          </a:p>
          <a:p>
            <a:pPr marL="738188" lvl="1" indent="-342900">
              <a:buFont typeface="+mj-lt"/>
              <a:buAutoNum type="arabicPeriod"/>
            </a:pPr>
            <a:r>
              <a:rPr lang="en-GB" sz="1400" dirty="0"/>
              <a:t>the requirements for the lighting equipment according to § 5 paragraph 1 sentence 1 and paragraph 3,</a:t>
            </a:r>
          </a:p>
          <a:p>
            <a:pPr marL="738188" lvl="1" indent="-342900">
              <a:buFont typeface="+mj-lt"/>
              <a:buAutoNum type="arabicPeriod"/>
            </a:pPr>
            <a:r>
              <a:rPr lang="en-GB" sz="1400" dirty="0"/>
              <a:t>the requirements for the device for acoustic signals according to § 6 sentence 1 as well as</a:t>
            </a:r>
          </a:p>
          <a:p>
            <a:pPr marL="738188" lvl="1" indent="-342900">
              <a:buFont typeface="+mj-lt"/>
              <a:buAutoNum type="arabicPeriod"/>
            </a:pPr>
            <a:r>
              <a:rPr lang="en-GB" sz="1400" dirty="0"/>
              <a:t>the other safety requirements according to § 7.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0335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electric vehicles regulation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Must ride on the cycle path, even if it is not obligatory to use!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Must not be moved on the footpath even when switched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there is no cycle path, the road may be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Insurance is compulsory.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0.5 ‰</a:t>
            </a:r>
            <a:r>
              <a:rPr lang="en-GB" dirty="0"/>
              <a:t> blood alcohol limit applies. Except for new drivers and people under 21 years (</a:t>
            </a:r>
            <a:r>
              <a:rPr lang="en-GB" b="1" dirty="0"/>
              <a:t>0.0‰</a:t>
            </a:r>
            <a:r>
              <a:rPr lang="en-GB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No one </a:t>
            </a:r>
            <a:r>
              <a:rPr lang="en-GB" dirty="0"/>
              <a:t>is allowed to be carried! Also no objects on the running board!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672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electric vehicles regulation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r>
              <a:rPr lang="en-GB" b="1" dirty="0"/>
              <a:t>So the idea is that a new mobility offer is given a legal framework!</a:t>
            </a:r>
            <a:br>
              <a:rPr lang="en-GB" b="1" dirty="0"/>
            </a:b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But how does this work in practice?</a:t>
            </a:r>
            <a:br>
              <a:rPr lang="en-GB" dirty="0"/>
            </a:br>
            <a:endParaRPr lang="en-GB" dirty="0"/>
          </a:p>
          <a:p>
            <a:pPr marL="860425" lvl="4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Distribution is a problem.</a:t>
            </a:r>
            <a:br>
              <a:rPr lang="en-GB" sz="1600" dirty="0"/>
            </a:br>
            <a:endParaRPr lang="en-GB" sz="1600" dirty="0"/>
          </a:p>
          <a:p>
            <a:pPr marL="860425" lvl="4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Vehicles block footpaths.</a:t>
            </a:r>
            <a:br>
              <a:rPr lang="en-GB" sz="1600" dirty="0"/>
            </a:br>
            <a:endParaRPr lang="en-GB" sz="1600" dirty="0"/>
          </a:p>
          <a:p>
            <a:pPr marL="860425" lvl="4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In pedestrian zones, the ban is often ignored!</a:t>
            </a:r>
            <a:br>
              <a:rPr lang="en-GB" sz="1600" dirty="0"/>
            </a:br>
            <a:endParaRPr lang="en-GB" sz="1600" dirty="0"/>
          </a:p>
          <a:p>
            <a:pPr marL="860425" lvl="4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There are conflicts of use with pedestrians.</a:t>
            </a:r>
            <a:br>
              <a:rPr lang="en-GB" sz="1600" dirty="0"/>
            </a:br>
            <a:endParaRPr lang="en-GB" sz="1600" dirty="0"/>
          </a:p>
          <a:p>
            <a:pPr marL="860425" lvl="4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And cyclists are often not happy about 20 km/h obstacles either.</a:t>
            </a:r>
            <a:endParaRPr lang="de-DE" sz="1600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03EC2B-260C-4F49-BE54-33B436D35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7" r="27567"/>
          <a:stretch/>
        </p:blipFill>
        <p:spPr>
          <a:xfrm rot="5400000">
            <a:off x="9022281" y="1253619"/>
            <a:ext cx="2192814" cy="267342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2429B8-2197-4CA3-BF95-0BFDAD61665C}"/>
              </a:ext>
            </a:extLst>
          </p:cNvPr>
          <p:cNvSpPr txBox="1"/>
          <p:nvPr/>
        </p:nvSpPr>
        <p:spPr>
          <a:xfrm>
            <a:off x="9990953" y="1308740"/>
            <a:ext cx="15445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Clemens Rath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32DC65-8C75-4F00-9C12-80CB40A6C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976" y="3676653"/>
            <a:ext cx="2673424" cy="1782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7110A4-5818-47A3-86D9-56E36F689CEB}"/>
              </a:ext>
            </a:extLst>
          </p:cNvPr>
          <p:cNvSpPr txBox="1"/>
          <p:nvPr/>
        </p:nvSpPr>
        <p:spPr>
          <a:xfrm>
            <a:off x="9990953" y="5413285"/>
            <a:ext cx="15445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Philipp Böhme</a:t>
            </a:r>
          </a:p>
        </p:txBody>
      </p:sp>
    </p:spTree>
    <p:extLst>
      <p:ext uri="{BB962C8B-B14F-4D97-AF65-F5344CB8AC3E}">
        <p14:creationId xmlns:p14="http://schemas.microsoft.com/office/powerpoint/2010/main" val="92979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electric vehicles regulation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1283" t="808" b="1"/>
          <a:stretch/>
        </p:blipFill>
        <p:spPr>
          <a:xfrm>
            <a:off x="825499" y="1009650"/>
            <a:ext cx="6841841" cy="47824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53835" y="2872568"/>
            <a:ext cx="3701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Around 50% of respondents feel that the scooters are annoying.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Just under 40% accept e-scooters!</a:t>
            </a:r>
            <a:endParaRPr lang="de-DE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24CD52-F2CF-498F-B5F6-2E982BE96AA7}"/>
              </a:ext>
            </a:extLst>
          </p:cNvPr>
          <p:cNvSpPr txBox="1"/>
          <p:nvPr/>
        </p:nvSpPr>
        <p:spPr>
          <a:xfrm>
            <a:off x="1753975" y="1009650"/>
            <a:ext cx="455841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“Disruptive”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half of Germans want to get rid of e-scooters</a:t>
            </a:r>
            <a:endParaRPr lang="de-D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17E4BF-9771-4F30-B309-22E7FB51F995}"/>
              </a:ext>
            </a:extLst>
          </p:cNvPr>
          <p:cNvSpPr txBox="1"/>
          <p:nvPr/>
        </p:nvSpPr>
        <p:spPr>
          <a:xfrm>
            <a:off x="1753975" y="5124310"/>
            <a:ext cx="485637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block sidewalks, disturb pedestrians and cause accidents. Germans have not yet become accustomed to using e-scooters. This is also shown by a representative survey. </a:t>
            </a:r>
            <a:endParaRPr 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3DD57937-4EAB-4246-95DE-E960258EE948}"/>
              </a:ext>
            </a:extLst>
          </p:cNvPr>
          <p:cNvSpPr/>
          <p:nvPr/>
        </p:nvSpPr>
        <p:spPr>
          <a:xfrm>
            <a:off x="4325051" y="1868585"/>
            <a:ext cx="2225212" cy="87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8743BB-37D3-41BE-A957-7EB04C38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Who </a:t>
            </a:r>
            <a:r>
              <a:rPr lang="de-DE" dirty="0" err="1"/>
              <a:t>offers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61543D-B254-4DA5-ADB3-B41752C8A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8" t="28523" r="5308" b="27615"/>
          <a:stretch/>
        </p:blipFill>
        <p:spPr>
          <a:xfrm>
            <a:off x="2048671" y="1868592"/>
            <a:ext cx="2370857" cy="878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81CB14-0F61-42E5-B687-7C979CF76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354" y="1868592"/>
            <a:ext cx="2813252" cy="878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75E995-3E42-451F-8A88-6133A91C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263" y="1868592"/>
            <a:ext cx="1964593" cy="878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6EFD19-5108-4FF2-94F0-BBBC3017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747" y="1868592"/>
            <a:ext cx="878400" cy="8784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49677C5-A16D-4784-9753-61ACF07C729D}"/>
              </a:ext>
            </a:extLst>
          </p:cNvPr>
          <p:cNvSpPr/>
          <p:nvPr/>
        </p:nvSpPr>
        <p:spPr>
          <a:xfrm>
            <a:off x="0" y="1868592"/>
            <a:ext cx="2179608" cy="87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30EF42-27ED-48E3-97FE-71D8028A99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" y="1964562"/>
            <a:ext cx="1856560" cy="6864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E8C57C-0B3D-4F15-849E-5EBE5303A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23" y="1868585"/>
            <a:ext cx="1681148" cy="878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10A0D54-6EBA-4A06-844D-90C629A1B6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36644" r="8148" b="37274"/>
          <a:stretch/>
        </p:blipFill>
        <p:spPr>
          <a:xfrm>
            <a:off x="2239243" y="1983364"/>
            <a:ext cx="2085808" cy="6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8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provider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r>
              <a:rPr lang="en-GB" b="1" dirty="0"/>
              <a:t>Which providers are there in Germany? </a:t>
            </a:r>
          </a:p>
          <a:p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4799F35-6B7B-414B-BC2B-B780B08858EA}"/>
              </a:ext>
            </a:extLst>
          </p:cNvPr>
          <p:cNvGrpSpPr/>
          <p:nvPr/>
        </p:nvGrpSpPr>
        <p:grpSpPr>
          <a:xfrm>
            <a:off x="874711" y="2338041"/>
            <a:ext cx="2179608" cy="878400"/>
            <a:chOff x="1109932" y="2777241"/>
            <a:chExt cx="2179608" cy="8784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E6CC8DF-3546-4FDA-893E-42ECFADCA229}"/>
                </a:ext>
              </a:extLst>
            </p:cNvPr>
            <p:cNvSpPr/>
            <p:nvPr/>
          </p:nvSpPr>
          <p:spPr>
            <a:xfrm>
              <a:off x="1109932" y="2777241"/>
              <a:ext cx="2179608" cy="87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D9D98F0-E816-4E22-9372-E7F9B2983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512" y="2873211"/>
              <a:ext cx="1856560" cy="686459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90368831-6626-4FA3-885D-BE5A2ADCBA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50" y="2254299"/>
            <a:ext cx="1104986" cy="11049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81A561-8EE3-4F4B-A507-ACE759352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85" y="2338040"/>
            <a:ext cx="1681148" cy="8784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804216F-C2AA-43F9-A670-6BC9ACEA4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36644" r="8148" b="37274"/>
          <a:stretch/>
        </p:blipFill>
        <p:spPr>
          <a:xfrm>
            <a:off x="3800653" y="2505579"/>
            <a:ext cx="2085808" cy="66765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DE47424-7500-4A68-BA28-39384C5CB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139" y="3381374"/>
            <a:ext cx="2491295" cy="165996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B787A4-BDAE-4377-AFEE-C32FAEC93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10" y="3381375"/>
            <a:ext cx="2491295" cy="165996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4BA0BB1-77DE-4892-A015-9EA30CF91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568" y="3385568"/>
            <a:ext cx="2463559" cy="168968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39146CB-8380-4257-9BCF-03F783762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8262" y="3381375"/>
            <a:ext cx="2567137" cy="170831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9C66A94F-52AF-4B13-A0C2-A21C91A508AE}"/>
              </a:ext>
            </a:extLst>
          </p:cNvPr>
          <p:cNvSpPr txBox="1"/>
          <p:nvPr/>
        </p:nvSpPr>
        <p:spPr>
          <a:xfrm>
            <a:off x="3555138" y="5049884"/>
            <a:ext cx="249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11.600 </a:t>
            </a:r>
            <a:r>
              <a:rPr lang="de-DE" sz="1200" dirty="0" err="1"/>
              <a:t>scooters</a:t>
            </a:r>
            <a:r>
              <a:rPr lang="de-DE" sz="1200" dirty="0"/>
              <a:t> at 9 </a:t>
            </a:r>
            <a:r>
              <a:rPr lang="de-DE" sz="1200" dirty="0" err="1"/>
              <a:t>locations</a:t>
            </a:r>
            <a:r>
              <a:rPr lang="de-DE" sz="1200" dirty="0"/>
              <a:t> (09/2019)</a:t>
            </a:r>
          </a:p>
          <a:p>
            <a:pPr algn="ctr"/>
            <a:r>
              <a:rPr lang="de-DE" sz="1200" dirty="0"/>
              <a:t>In 2021: 57 </a:t>
            </a:r>
            <a:r>
              <a:rPr lang="de-DE" sz="1200" dirty="0" err="1"/>
              <a:t>locations</a:t>
            </a:r>
            <a:endParaRPr lang="de-DE" sz="12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11433C3-BCBB-4413-AB5F-53490B7807CB}"/>
              </a:ext>
            </a:extLst>
          </p:cNvPr>
          <p:cNvSpPr txBox="1"/>
          <p:nvPr/>
        </p:nvSpPr>
        <p:spPr>
          <a:xfrm>
            <a:off x="888576" y="5041335"/>
            <a:ext cx="249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32.000 </a:t>
            </a:r>
            <a:r>
              <a:rPr lang="de-DE" sz="1200" dirty="0" err="1"/>
              <a:t>scooters</a:t>
            </a:r>
            <a:r>
              <a:rPr lang="de-DE" sz="1200" dirty="0"/>
              <a:t> at 12 </a:t>
            </a:r>
            <a:r>
              <a:rPr lang="de-DE" sz="1200" dirty="0" err="1"/>
              <a:t>locations</a:t>
            </a:r>
            <a:r>
              <a:rPr lang="de-DE" sz="1200" dirty="0"/>
              <a:t> (09/2019)</a:t>
            </a:r>
            <a:br>
              <a:rPr lang="de-DE" sz="1200" dirty="0"/>
            </a:br>
            <a:r>
              <a:rPr lang="de-DE" sz="1200" dirty="0"/>
              <a:t>In 2021: 16 </a:t>
            </a:r>
            <a:r>
              <a:rPr lang="de-DE" sz="1200" dirty="0" err="1"/>
              <a:t>locations</a:t>
            </a:r>
            <a:endParaRPr lang="de-DE" sz="12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6214D21-BE24-478F-8D78-4BFA5DD63CD9}"/>
              </a:ext>
            </a:extLst>
          </p:cNvPr>
          <p:cNvSpPr txBox="1"/>
          <p:nvPr/>
        </p:nvSpPr>
        <p:spPr>
          <a:xfrm>
            <a:off x="6235568" y="5089687"/>
            <a:ext cx="246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11.500 </a:t>
            </a:r>
            <a:r>
              <a:rPr lang="de-DE" sz="1200" dirty="0" err="1"/>
              <a:t>scooters</a:t>
            </a:r>
            <a:r>
              <a:rPr lang="de-DE" sz="1200" dirty="0"/>
              <a:t> at 7 </a:t>
            </a:r>
            <a:r>
              <a:rPr lang="de-DE" sz="1200" dirty="0" err="1"/>
              <a:t>locations</a:t>
            </a:r>
            <a:r>
              <a:rPr lang="de-DE" sz="1200" dirty="0"/>
              <a:t> (09/2019)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977CE73-BE85-4E68-B92F-71CB49EF42DD}"/>
              </a:ext>
            </a:extLst>
          </p:cNvPr>
          <p:cNvSpPr txBox="1"/>
          <p:nvPr/>
        </p:nvSpPr>
        <p:spPr>
          <a:xfrm>
            <a:off x="8888262" y="5070812"/>
            <a:ext cx="256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??? </a:t>
            </a:r>
            <a:r>
              <a:rPr lang="de-DE" sz="1200" dirty="0" err="1"/>
              <a:t>scooters</a:t>
            </a:r>
            <a:r>
              <a:rPr lang="de-DE" sz="1200" dirty="0"/>
              <a:t> at 5 </a:t>
            </a:r>
            <a:r>
              <a:rPr lang="de-DE" sz="1200" dirty="0" err="1"/>
              <a:t>locations</a:t>
            </a:r>
            <a:r>
              <a:rPr lang="de-DE" sz="1200" dirty="0"/>
              <a:t> (09/2019)</a:t>
            </a:r>
            <a:br>
              <a:rPr lang="de-DE" sz="1200" dirty="0"/>
            </a:br>
            <a:r>
              <a:rPr lang="de-DE" sz="1200" dirty="0"/>
              <a:t>In 2021: 28 </a:t>
            </a:r>
            <a:r>
              <a:rPr lang="de-DE" sz="1200" dirty="0" err="1"/>
              <a:t>locations</a:t>
            </a:r>
            <a:endParaRPr lang="de-DE" sz="12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C8A41C2-25D6-4C6B-B9F3-6F0954FC6D2A}"/>
              </a:ext>
            </a:extLst>
          </p:cNvPr>
          <p:cNvSpPr txBox="1"/>
          <p:nvPr/>
        </p:nvSpPr>
        <p:spPr>
          <a:xfrm>
            <a:off x="8258364" y="5928672"/>
            <a:ext cx="3284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</a:t>
            </a:r>
            <a:r>
              <a:rPr lang="de-DE" sz="900" dirty="0" err="1"/>
              <a:t>Lime</a:t>
            </a:r>
            <a:r>
              <a:rPr lang="de-DE" sz="900" dirty="0"/>
              <a:t>, TIER, </a:t>
            </a:r>
            <a:r>
              <a:rPr lang="de-DE" sz="900" dirty="0" err="1"/>
              <a:t>voi</a:t>
            </a:r>
            <a:r>
              <a:rPr lang="de-DE" sz="900" dirty="0"/>
              <a:t>, Bird </a:t>
            </a:r>
          </a:p>
        </p:txBody>
      </p:sp>
    </p:spTree>
    <p:extLst>
      <p:ext uri="{BB962C8B-B14F-4D97-AF65-F5344CB8AC3E}">
        <p14:creationId xmlns:p14="http://schemas.microsoft.com/office/powerpoint/2010/main" val="195103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learning objectives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/>
              <a:t>Content:</a:t>
            </a:r>
            <a:endParaRPr lang="de-DE" b="1" dirty="0"/>
          </a:p>
          <a:p>
            <a:pPr marL="342900" indent="-342900">
              <a:buAutoNum type="arabicPeriod"/>
            </a:pPr>
            <a:r>
              <a:rPr lang="en-GB" sz="1600" dirty="0"/>
              <a:t>What is </a:t>
            </a:r>
            <a:r>
              <a:rPr lang="en-GB" sz="1600" i="1" dirty="0"/>
              <a:t>micromobility</a:t>
            </a:r>
            <a:r>
              <a:rPr lang="en-GB" sz="1600" dirty="0"/>
              <a:t>?</a:t>
            </a:r>
          </a:p>
          <a:p>
            <a:pPr marL="342900" indent="-342900">
              <a:buAutoNum type="arabicPeriod"/>
            </a:pPr>
            <a:r>
              <a:rPr lang="en-GB" sz="1600" dirty="0"/>
              <a:t>Which forms exist?</a:t>
            </a:r>
          </a:p>
          <a:p>
            <a:pPr marL="342900" indent="-342900">
              <a:buAutoNum type="arabicPeriod"/>
            </a:pPr>
            <a:r>
              <a:rPr lang="en-GB" sz="1600" dirty="0"/>
              <a:t>Environmental impacts of </a:t>
            </a:r>
            <a:r>
              <a:rPr lang="en-GB" sz="1600" i="1" dirty="0"/>
              <a:t>micromobility</a:t>
            </a:r>
          </a:p>
          <a:p>
            <a:pPr marL="342900" indent="-342900">
              <a:buAutoNum type="arabicPeriod"/>
            </a:pPr>
            <a:r>
              <a:rPr lang="en-GB" sz="1600" dirty="0"/>
              <a:t>Safety aspects</a:t>
            </a:r>
          </a:p>
          <a:p>
            <a:pPr marL="342900" indent="-342900">
              <a:buAutoNum type="arabicPeriod"/>
            </a:pPr>
            <a:endParaRPr lang="de-DE" dirty="0"/>
          </a:p>
          <a:p>
            <a:r>
              <a:rPr lang="en-US" b="1" dirty="0"/>
              <a:t>Learning objectives: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To get to know </a:t>
            </a:r>
            <a:r>
              <a:rPr lang="en-GB" sz="1600" i="1" dirty="0"/>
              <a:t>micromobility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Know and classify impacts</a:t>
            </a:r>
            <a:endParaRPr lang="de-DE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3054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provider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algn="ctr"/>
            <a:r>
              <a:rPr lang="en-GB" b="1" dirty="0"/>
              <a:t>Number of e-scooters in German cities by provider (09/2019)</a:t>
            </a:r>
          </a:p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0405E3C-AE76-4CC5-B48B-BCDEDAB45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7"/>
          <a:stretch/>
        </p:blipFill>
        <p:spPr>
          <a:xfrm>
            <a:off x="2520652" y="1879920"/>
            <a:ext cx="7150696" cy="406021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B08B159-3ABE-4367-A1A1-80E7A14FE2BD}"/>
              </a:ext>
            </a:extLst>
          </p:cNvPr>
          <p:cNvSpPr txBox="1"/>
          <p:nvPr/>
        </p:nvSpPr>
        <p:spPr>
          <a:xfrm>
            <a:off x="8433424" y="5653887"/>
            <a:ext cx="2732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Source: Statista, 2020</a:t>
            </a:r>
          </a:p>
        </p:txBody>
      </p:sp>
    </p:spTree>
    <p:extLst>
      <p:ext uri="{BB962C8B-B14F-4D97-AF65-F5344CB8AC3E}">
        <p14:creationId xmlns:p14="http://schemas.microsoft.com/office/powerpoint/2010/main" val="3158935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A3D8FB5B-1CFB-4770-A32B-5719670F5865}"/>
              </a:ext>
            </a:extLst>
          </p:cNvPr>
          <p:cNvSpPr txBox="1">
            <a:spLocks/>
          </p:cNvSpPr>
          <p:nvPr/>
        </p:nvSpPr>
        <p:spPr>
          <a:xfrm>
            <a:off x="874711" y="1487649"/>
            <a:ext cx="10580688" cy="434498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Status 2020</a:t>
            </a:r>
            <a:endParaRPr lang="de-DE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22F74E2D-A927-4290-9C25-ABAFC831FB1B}"/>
              </a:ext>
            </a:extLst>
          </p:cNvPr>
          <p:cNvSpPr txBox="1">
            <a:spLocks/>
          </p:cNvSpPr>
          <p:nvPr/>
        </p:nvSpPr>
        <p:spPr>
          <a:xfrm>
            <a:off x="874711" y="1484313"/>
            <a:ext cx="10580688" cy="434498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Status 2018</a:t>
            </a:r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Sharing </a:t>
            </a:r>
            <a:r>
              <a:rPr lang="de-DE" dirty="0" err="1"/>
              <a:t>provider</a:t>
            </a:r>
            <a:r>
              <a:rPr lang="de-DE" dirty="0"/>
              <a:t> - </a:t>
            </a:r>
            <a:r>
              <a:rPr lang="de-DE" dirty="0" err="1"/>
              <a:t>bicycles</a:t>
            </a:r>
            <a:r>
              <a:rPr lang="de-DE" dirty="0"/>
              <a:t>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80692" y="1960460"/>
            <a:ext cx="1438275" cy="7143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813" y="2359469"/>
            <a:ext cx="2163085" cy="4154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62" y="3007244"/>
            <a:ext cx="1130132" cy="11301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910" y="1773034"/>
            <a:ext cx="1315285" cy="13152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207" y="1773034"/>
            <a:ext cx="1438552" cy="14385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686" y="3694148"/>
            <a:ext cx="1438275" cy="10191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1910" y="3484599"/>
            <a:ext cx="1438275" cy="14382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5933" y="3973162"/>
            <a:ext cx="3041645" cy="94971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8209" y="1947134"/>
            <a:ext cx="1438275" cy="143827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5686" y="4922644"/>
            <a:ext cx="1981200" cy="88582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9962C6C-CA0A-43DE-B3CA-4D701AEA58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09" y="4814079"/>
            <a:ext cx="1949150" cy="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EDE50BE-60E7-4AE3-AFC6-65721A2EB552}"/>
              </a:ext>
            </a:extLst>
          </p:cNvPr>
          <p:cNvSpPr txBox="1">
            <a:spLocks/>
          </p:cNvSpPr>
          <p:nvPr/>
        </p:nvSpPr>
        <p:spPr>
          <a:xfrm>
            <a:off x="874711" y="1497013"/>
            <a:ext cx="10580688" cy="434498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Status 2020 - Germany</a:t>
            </a:r>
            <a:endParaRPr lang="de-DE" dirty="0"/>
          </a:p>
          <a:p>
            <a:endParaRPr lang="de-DE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843294"/>
              </p:ext>
            </p:extLst>
          </p:nvPr>
        </p:nvGraphicFramePr>
        <p:xfrm>
          <a:off x="874713" y="1803642"/>
          <a:ext cx="10580687" cy="2770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7755">
                  <a:extLst>
                    <a:ext uri="{9D8B030D-6E8A-4147-A177-3AD203B41FA5}">
                      <a16:colId xmlns:a16="http://schemas.microsoft.com/office/drawing/2014/main" val="718831917"/>
                    </a:ext>
                  </a:extLst>
                </a:gridCol>
                <a:gridCol w="2041585">
                  <a:extLst>
                    <a:ext uri="{9D8B030D-6E8A-4147-A177-3AD203B41FA5}">
                      <a16:colId xmlns:a16="http://schemas.microsoft.com/office/drawing/2014/main" val="2008311787"/>
                    </a:ext>
                  </a:extLst>
                </a:gridCol>
                <a:gridCol w="2093343">
                  <a:extLst>
                    <a:ext uri="{9D8B030D-6E8A-4147-A177-3AD203B41FA5}">
                      <a16:colId xmlns:a16="http://schemas.microsoft.com/office/drawing/2014/main" val="4190994672"/>
                    </a:ext>
                  </a:extLst>
                </a:gridCol>
                <a:gridCol w="2697193">
                  <a:extLst>
                    <a:ext uri="{9D8B030D-6E8A-4147-A177-3AD203B41FA5}">
                      <a16:colId xmlns:a16="http://schemas.microsoft.com/office/drawing/2014/main" val="3100736651"/>
                    </a:ext>
                  </a:extLst>
                </a:gridCol>
                <a:gridCol w="1770811">
                  <a:extLst>
                    <a:ext uri="{9D8B030D-6E8A-4147-A177-3AD203B41FA5}">
                      <a16:colId xmlns:a16="http://schemas.microsoft.com/office/drawing/2014/main" val="1202529126"/>
                    </a:ext>
                  </a:extLst>
                </a:gridCol>
              </a:tblGrid>
              <a:tr h="15814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4849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/>
                        <a:t>63 cities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/>
                        <a:t>station-bound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/>
                        <a:t>also e-bikes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3 </a:t>
                      </a:r>
                      <a:r>
                        <a:rPr lang="en-GB" baseline="0" dirty="0"/>
                        <a:t>cities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free</a:t>
                      </a:r>
                      <a:r>
                        <a:rPr lang="de-DE" dirty="0"/>
                        <a:t>-floating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no</a:t>
                      </a:r>
                      <a:r>
                        <a:rPr lang="de-DE" dirty="0"/>
                        <a:t> e-bikes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43 </a:t>
                      </a:r>
                      <a:r>
                        <a:rPr lang="en-GB" baseline="0" dirty="0"/>
                        <a:t>cities</a:t>
                      </a:r>
                      <a:r>
                        <a:rPr lang="de-DE" dirty="0"/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aseline="0" dirty="0"/>
                        <a:t>station-bound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no</a:t>
                      </a:r>
                      <a:r>
                        <a:rPr lang="de-DE" dirty="0"/>
                        <a:t> e-bikes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7 </a:t>
                      </a:r>
                      <a:r>
                        <a:rPr lang="en-GB" baseline="0" dirty="0"/>
                        <a:t>cities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free</a:t>
                      </a:r>
                      <a:r>
                        <a:rPr lang="de-DE" dirty="0"/>
                        <a:t>-floating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low</a:t>
                      </a:r>
                      <a:r>
                        <a:rPr lang="de-DE" dirty="0"/>
                        <a:t> e-bike </a:t>
                      </a:r>
                      <a:r>
                        <a:rPr lang="de-DE" dirty="0" err="1"/>
                        <a:t>share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2 </a:t>
                      </a:r>
                      <a:r>
                        <a:rPr lang="en-GB" baseline="0" dirty="0"/>
                        <a:t>cities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free</a:t>
                      </a:r>
                      <a:r>
                        <a:rPr lang="de-DE" dirty="0"/>
                        <a:t>-floating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e-bikes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3509445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Sharing </a:t>
            </a:r>
            <a:r>
              <a:rPr lang="de-DE" dirty="0" err="1"/>
              <a:t>provider</a:t>
            </a:r>
            <a:r>
              <a:rPr lang="de-DE" dirty="0"/>
              <a:t> - </a:t>
            </a:r>
            <a:r>
              <a:rPr lang="de-DE" dirty="0" err="1"/>
              <a:t>bicycles</a:t>
            </a:r>
            <a:r>
              <a:rPr lang="de-DE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03A5C9-CAFA-42C0-A3BF-7A41447E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143" y="2515036"/>
            <a:ext cx="1562601" cy="30010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2195C24-BDF6-446B-A71E-60A7579A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1" y="2129973"/>
            <a:ext cx="1130132" cy="11301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945F7F9-DBA3-4682-96AC-001875254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0" y="2042509"/>
            <a:ext cx="1162899" cy="116289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80A6F91-9689-4999-A2E5-8353DE36D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53" y="2445936"/>
            <a:ext cx="2364889" cy="7384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1897251-8886-4AB0-A3AC-8BCBE67454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26" y="2532162"/>
            <a:ext cx="1668067" cy="6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8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Sharing </a:t>
            </a:r>
            <a:r>
              <a:rPr lang="de-DE" dirty="0" err="1"/>
              <a:t>provider</a:t>
            </a:r>
            <a:r>
              <a:rPr lang="de-DE" dirty="0"/>
              <a:t> - </a:t>
            </a:r>
            <a:r>
              <a:rPr lang="de-DE" dirty="0" err="1"/>
              <a:t>bicycles</a:t>
            </a:r>
            <a:r>
              <a:rPr lang="de-DE" dirty="0"/>
              <a:t>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412942" y="1481527"/>
            <a:ext cx="4050421" cy="22682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3" y="1481138"/>
            <a:ext cx="4705415" cy="30349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295" y="2154937"/>
            <a:ext cx="2872105" cy="36870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28" y="3320767"/>
            <a:ext cx="3003167" cy="255012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97020" y="4711244"/>
            <a:ext cx="456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Bicycles and e-bikes are becoming a throwaway resource in the battle for market share!</a:t>
            </a:r>
            <a:endParaRPr lang="de-DE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7337684" y="5804358"/>
            <a:ext cx="25224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velobiz.de, 2020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98707" y="4480412"/>
            <a:ext cx="22097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Source: theatlantic.com, 2019</a:t>
            </a:r>
          </a:p>
        </p:txBody>
      </p:sp>
    </p:spTree>
    <p:extLst>
      <p:ext uri="{BB962C8B-B14F-4D97-AF65-F5344CB8AC3E}">
        <p14:creationId xmlns:p14="http://schemas.microsoft.com/office/powerpoint/2010/main" val="373785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provider – company bike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Since 2012, company bicycles for private use have been treated the same as cars (1% regulation).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Since 2019, the 0.5% rule has applied (in the course of the improved status of e-cars).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Since 2020, only 0.25% of the imputed income has been taxed.</a:t>
            </a:r>
            <a:br>
              <a:rPr lang="en-GB" dirty="0"/>
            </a:br>
            <a:endParaRPr lang="en-GB" dirty="0"/>
          </a:p>
          <a:p>
            <a:r>
              <a:rPr lang="en-US" b="1" dirty="0"/>
              <a:t>How does it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employer must participate in a service bike programme.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employee chooses a bicycle and leases it for 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employer pays the leasing fees and deducts them from the employee's gross salary.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0.25% of the list price is taxed as imputed income.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employee has a new bicycle and, due to the reduced tax burden, almost no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3 years, the employee can decide whether to return the bike or to buy it at a favourable final instalment.</a:t>
            </a:r>
            <a:endParaRPr lang="de-DE" dirty="0"/>
          </a:p>
          <a:p>
            <a:endParaRPr lang="de-DE" dirty="0"/>
          </a:p>
        </p:txBody>
      </p:sp>
      <p:pic>
        <p:nvPicPr>
          <p:cNvPr id="5" name="Video 4" title="Person in einem Anzug, die auf einem Fahrrad fährt">
            <a:hlinkClick r:id="" action="ppaction://media"/>
            <a:extLst>
              <a:ext uri="{FF2B5EF4-FFF2-40B4-BE49-F238E27FC236}">
                <a16:creationId xmlns:a16="http://schemas.microsoft.com/office/drawing/2014/main" id="{E1CDAD26-218C-45B2-A794-BC78FDC32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200" y="2225861"/>
            <a:ext cx="3121200" cy="17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provider – company bike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2019, 220,000 bicycles were already leased.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2020, 350,000 bikes are already forecast. A total of approx. 700,000 leased bikes on the road.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Mostly high-priced bikes are leased (according to IBK, most bikes cost over €2,500).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80% - 90% e-bikes!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are still no statistics on use! </a:t>
            </a:r>
            <a:br>
              <a:rPr lang="en-GB" dirty="0"/>
            </a:br>
            <a:r>
              <a:rPr lang="en-GB" dirty="0"/>
              <a:t>(i.e. whether the bikes are actually used instead of cars)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are already secondary recyclers who take care of returns (but there are only a few returns).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9E6766-1D5D-4B88-8FEB-7234CE597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3" y="1336909"/>
            <a:ext cx="1485900" cy="5905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4F231C-EF86-42E8-A0B7-945182D15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562" y="1120497"/>
            <a:ext cx="1126506" cy="10233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77BDA42-074D-4EC2-94CE-45D1404A7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17" y="1290078"/>
            <a:ext cx="1999324" cy="6842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5CE7AE-5B2D-4909-B998-CEB459E35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290" y="1290078"/>
            <a:ext cx="2061083" cy="6842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5DAFCE-D8B2-4B2A-9D19-955E08693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323" y="1434779"/>
            <a:ext cx="2688077" cy="3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96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743BB-37D3-41BE-A957-7EB04C38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?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DC0F7A4-CE78-4618-BC10-20A0109D500D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Sources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: 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2644188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37168" y="4605363"/>
            <a:ext cx="4741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Age distribution of e-scooter users in </a:t>
            </a:r>
            <a:r>
              <a:rPr lang="en-GB" sz="1100" b="1" dirty="0" err="1"/>
              <a:t>Portlan</a:t>
            </a:r>
            <a:r>
              <a:rPr lang="de-DE" sz="1100" b="1" dirty="0"/>
              <a:t>d </a:t>
            </a:r>
            <a:br>
              <a:rPr lang="de-DE" sz="1100" b="1" dirty="0"/>
            </a:br>
            <a:r>
              <a:rPr lang="de-DE" sz="1100" dirty="0"/>
              <a:t>(Source: </a:t>
            </a:r>
            <a:r>
              <a:rPr lang="de-DE" sz="1100" dirty="0" err="1"/>
              <a:t>PBoT</a:t>
            </a:r>
            <a:r>
              <a:rPr lang="de-DE" sz="1100" dirty="0"/>
              <a:t>, 2019)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045" y="1482724"/>
            <a:ext cx="4258752" cy="333293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82890" y="4816223"/>
            <a:ext cx="4991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Age </a:t>
            </a:r>
            <a:r>
              <a:rPr lang="de-DE" sz="1100" dirty="0" err="1"/>
              <a:t>distribution</a:t>
            </a:r>
            <a:r>
              <a:rPr lang="de-DE" sz="1100" dirty="0"/>
              <a:t> </a:t>
            </a:r>
            <a:r>
              <a:rPr lang="de-DE" sz="1100" dirty="0" err="1"/>
              <a:t>e-scooter</a:t>
            </a:r>
            <a:r>
              <a:rPr lang="de-DE" sz="1100" dirty="0"/>
              <a:t> </a:t>
            </a:r>
            <a:r>
              <a:rPr lang="de-DE" sz="1100" dirty="0" err="1"/>
              <a:t>users</a:t>
            </a:r>
            <a:r>
              <a:rPr lang="de-DE" sz="1100" dirty="0"/>
              <a:t> </a:t>
            </a:r>
            <a:r>
              <a:rPr lang="de-DE" sz="1100" b="1" dirty="0"/>
              <a:t>Paris</a:t>
            </a:r>
            <a:r>
              <a:rPr lang="de-DE" sz="1100" dirty="0"/>
              <a:t/>
            </a:r>
            <a:br>
              <a:rPr lang="de-DE" sz="1100" dirty="0"/>
            </a:br>
            <a:r>
              <a:rPr lang="de-DE" sz="1100" dirty="0"/>
              <a:t>(Source: 6t –</a:t>
            </a:r>
            <a:r>
              <a:rPr lang="de-DE" sz="1100" dirty="0" err="1"/>
              <a:t>buereau</a:t>
            </a:r>
            <a:r>
              <a:rPr lang="de-DE" sz="1100" dirty="0"/>
              <a:t> de </a:t>
            </a:r>
            <a:r>
              <a:rPr lang="de-DE" sz="1100" dirty="0" err="1"/>
              <a:t>recherche</a:t>
            </a:r>
            <a:r>
              <a:rPr lang="de-DE" sz="1100" dirty="0"/>
              <a:t>, 2019)</a:t>
            </a:r>
          </a:p>
        </p:txBody>
      </p:sp>
      <p:sp>
        <p:nvSpPr>
          <p:cNvPr id="10" name="Rechteck 9"/>
          <p:cNvSpPr/>
          <p:nvPr/>
        </p:nvSpPr>
        <p:spPr>
          <a:xfrm rot="5400000">
            <a:off x="8296230" y="153187"/>
            <a:ext cx="783115" cy="44300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b="16964"/>
          <a:stretch/>
        </p:blipFill>
        <p:spPr>
          <a:xfrm>
            <a:off x="865785" y="1452789"/>
            <a:ext cx="4741773" cy="309446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173744" y="1907567"/>
            <a:ext cx="827853" cy="2300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7B6E66-DCE6-4650-BC6C-A70F1E7F64A0}"/>
              </a:ext>
            </a:extLst>
          </p:cNvPr>
          <p:cNvSpPr txBox="1"/>
          <p:nvPr/>
        </p:nvSpPr>
        <p:spPr>
          <a:xfrm>
            <a:off x="978815" y="1510901"/>
            <a:ext cx="457903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Age distribution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1D48F4-6051-445A-8EA6-B36A827202B7}"/>
              </a:ext>
            </a:extLst>
          </p:cNvPr>
          <p:cNvSpPr txBox="1"/>
          <p:nvPr/>
        </p:nvSpPr>
        <p:spPr>
          <a:xfrm>
            <a:off x="2910020" y="4208563"/>
            <a:ext cx="99411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Age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3809E1-B6B2-4D7C-A48B-D31BB3CE56C8}"/>
              </a:ext>
            </a:extLst>
          </p:cNvPr>
          <p:cNvSpPr txBox="1"/>
          <p:nvPr/>
        </p:nvSpPr>
        <p:spPr>
          <a:xfrm rot="16200000">
            <a:off x="293070" y="2694559"/>
            <a:ext cx="164849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Share in percent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C7F5ED-9700-4E2A-88AB-E80FA44D3842}"/>
              </a:ext>
            </a:extLst>
          </p:cNvPr>
          <p:cNvSpPr txBox="1"/>
          <p:nvPr/>
        </p:nvSpPr>
        <p:spPr>
          <a:xfrm>
            <a:off x="6658112" y="1481138"/>
            <a:ext cx="2278800" cy="276999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Their Age: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E6DAB08-0090-40BB-B5FF-A1BCF59E7E30}"/>
              </a:ext>
            </a:extLst>
          </p:cNvPr>
          <p:cNvSpPr/>
          <p:nvPr/>
        </p:nvSpPr>
        <p:spPr>
          <a:xfrm>
            <a:off x="8233784" y="1765171"/>
            <a:ext cx="696094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CE66F5-A921-4691-81F1-8042386A54E4}"/>
              </a:ext>
            </a:extLst>
          </p:cNvPr>
          <p:cNvSpPr txBox="1"/>
          <p:nvPr/>
        </p:nvSpPr>
        <p:spPr>
          <a:xfrm>
            <a:off x="8084772" y="1728889"/>
            <a:ext cx="994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Quantity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6A6BB43-93CD-4236-98EA-3E91F2ECAF8F}"/>
              </a:ext>
            </a:extLst>
          </p:cNvPr>
          <p:cNvSpPr/>
          <p:nvPr/>
        </p:nvSpPr>
        <p:spPr>
          <a:xfrm>
            <a:off x="6679213" y="2055126"/>
            <a:ext cx="1519401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1CF7D16-E5A3-401E-90DE-E3535D0069CC}"/>
              </a:ext>
            </a:extLst>
          </p:cNvPr>
          <p:cNvSpPr/>
          <p:nvPr/>
        </p:nvSpPr>
        <p:spPr>
          <a:xfrm>
            <a:off x="7263113" y="2292821"/>
            <a:ext cx="949569" cy="160808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C5D0444-061A-4FA0-A281-30611398310A}"/>
              </a:ext>
            </a:extLst>
          </p:cNvPr>
          <p:cNvSpPr txBox="1"/>
          <p:nvPr/>
        </p:nvSpPr>
        <p:spPr>
          <a:xfrm>
            <a:off x="6508283" y="1996571"/>
            <a:ext cx="19639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Younger than </a:t>
            </a:r>
            <a:r>
              <a:rPr lang="en-US" sz="1200" b="1" dirty="0">
                <a:solidFill>
                  <a:srgbClr val="000000"/>
                </a:solidFill>
              </a:rPr>
              <a:t>25</a:t>
            </a:r>
            <a:r>
              <a:rPr lang="en-US" sz="1200" dirty="0">
                <a:solidFill>
                  <a:srgbClr val="000000"/>
                </a:solidFill>
              </a:rPr>
              <a:t> years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1BA74F2-CCFB-45CF-AFFD-9A7765902570}"/>
              </a:ext>
            </a:extLst>
          </p:cNvPr>
          <p:cNvSpPr txBox="1"/>
          <p:nvPr/>
        </p:nvSpPr>
        <p:spPr>
          <a:xfrm>
            <a:off x="7129716" y="2253746"/>
            <a:ext cx="678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years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47ACBAD-B849-4CC9-A7D4-B1DD2A74BE00}"/>
              </a:ext>
            </a:extLst>
          </p:cNvPr>
          <p:cNvSpPr/>
          <p:nvPr/>
        </p:nvSpPr>
        <p:spPr>
          <a:xfrm>
            <a:off x="7263113" y="2561488"/>
            <a:ext cx="545497" cy="17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8A387FD-CCDD-42BB-9ABC-F43B2F38C75F}"/>
              </a:ext>
            </a:extLst>
          </p:cNvPr>
          <p:cNvSpPr/>
          <p:nvPr/>
        </p:nvSpPr>
        <p:spPr>
          <a:xfrm>
            <a:off x="7258875" y="2803076"/>
            <a:ext cx="545497" cy="17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B9827A0-7E6E-4319-BD73-8ECC1FF898BD}"/>
              </a:ext>
            </a:extLst>
          </p:cNvPr>
          <p:cNvSpPr/>
          <p:nvPr/>
        </p:nvSpPr>
        <p:spPr>
          <a:xfrm>
            <a:off x="7258874" y="3021579"/>
            <a:ext cx="545497" cy="17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FDC026E-E322-4A52-B6D4-5D30A9C707F7}"/>
              </a:ext>
            </a:extLst>
          </p:cNvPr>
          <p:cNvSpPr/>
          <p:nvPr/>
        </p:nvSpPr>
        <p:spPr>
          <a:xfrm>
            <a:off x="6674802" y="3564242"/>
            <a:ext cx="869665" cy="17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0338CEA-72FD-44B9-82C0-EB19B49781AD}"/>
              </a:ext>
            </a:extLst>
          </p:cNvPr>
          <p:cNvSpPr txBox="1"/>
          <p:nvPr/>
        </p:nvSpPr>
        <p:spPr>
          <a:xfrm>
            <a:off x="7150818" y="2506751"/>
            <a:ext cx="678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years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45E8200-D4ED-4170-9AFA-C84DB8EA53D7}"/>
              </a:ext>
            </a:extLst>
          </p:cNvPr>
          <p:cNvSpPr txBox="1"/>
          <p:nvPr/>
        </p:nvSpPr>
        <p:spPr>
          <a:xfrm>
            <a:off x="7171920" y="2763772"/>
            <a:ext cx="678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years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CE7A850-8B02-4890-BC69-DA4B8800BFF3}"/>
              </a:ext>
            </a:extLst>
          </p:cNvPr>
          <p:cNvSpPr txBox="1"/>
          <p:nvPr/>
        </p:nvSpPr>
        <p:spPr>
          <a:xfrm>
            <a:off x="7154710" y="3000020"/>
            <a:ext cx="678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years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BE14CF8-67FC-4779-B077-288C7DB93543}"/>
              </a:ext>
            </a:extLst>
          </p:cNvPr>
          <p:cNvSpPr txBox="1"/>
          <p:nvPr/>
        </p:nvSpPr>
        <p:spPr>
          <a:xfrm>
            <a:off x="6544719" y="3509087"/>
            <a:ext cx="678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1302F72-0733-4670-8F2C-1A817C6E6F86}"/>
              </a:ext>
            </a:extLst>
          </p:cNvPr>
          <p:cNvSpPr/>
          <p:nvPr/>
        </p:nvSpPr>
        <p:spPr>
          <a:xfrm>
            <a:off x="6940517" y="3277019"/>
            <a:ext cx="1201827" cy="195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62F0A48-846F-4F99-8F46-098276E1F147}"/>
              </a:ext>
            </a:extLst>
          </p:cNvPr>
          <p:cNvSpPr txBox="1"/>
          <p:nvPr/>
        </p:nvSpPr>
        <p:spPr>
          <a:xfrm>
            <a:off x="6765274" y="3244874"/>
            <a:ext cx="1390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years and older 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F609101-78A3-42E4-A55C-80121D75BE8F}"/>
              </a:ext>
            </a:extLst>
          </p:cNvPr>
          <p:cNvSpPr/>
          <p:nvPr/>
        </p:nvSpPr>
        <p:spPr>
          <a:xfrm>
            <a:off x="6686538" y="3786086"/>
            <a:ext cx="886355" cy="22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0A539AF-432A-4B3E-877D-FAC5F4B14482}"/>
              </a:ext>
            </a:extLst>
          </p:cNvPr>
          <p:cNvSpPr txBox="1"/>
          <p:nvPr/>
        </p:nvSpPr>
        <p:spPr>
          <a:xfrm>
            <a:off x="6526623" y="3745349"/>
            <a:ext cx="124838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Mean value</a:t>
            </a:r>
          </a:p>
        </p:txBody>
      </p:sp>
    </p:spTree>
    <p:extLst>
      <p:ext uri="{BB962C8B-B14F-4D97-AF65-F5344CB8AC3E}">
        <p14:creationId xmlns:p14="http://schemas.microsoft.com/office/powerpoint/2010/main" val="3688568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5CDFC2B-5E4F-4F34-96B7-57E58833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2" y="1481138"/>
            <a:ext cx="4741774" cy="24882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21842"/>
          <a:stretch/>
        </p:blipFill>
        <p:spPr>
          <a:xfrm>
            <a:off x="6165055" y="1958273"/>
            <a:ext cx="5488731" cy="16777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49312" y="3989305"/>
            <a:ext cx="4741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E-scooter</a:t>
            </a:r>
            <a:r>
              <a:rPr lang="de-DE" sz="1100" dirty="0"/>
              <a:t> </a:t>
            </a:r>
            <a:r>
              <a:rPr lang="de-DE" sz="1100" dirty="0" err="1"/>
              <a:t>user</a:t>
            </a:r>
            <a:r>
              <a:rPr lang="de-DE" sz="1100" dirty="0"/>
              <a:t> </a:t>
            </a:r>
            <a:r>
              <a:rPr lang="de-DE" sz="1100" dirty="0" err="1"/>
              <a:t>frequency</a:t>
            </a:r>
            <a:r>
              <a:rPr lang="de-DE" sz="1100" dirty="0"/>
              <a:t> </a:t>
            </a:r>
            <a:r>
              <a:rPr lang="de-DE" sz="1100" b="1" dirty="0"/>
              <a:t>Portland </a:t>
            </a:r>
            <a:br>
              <a:rPr lang="de-DE" sz="1100" b="1" dirty="0"/>
            </a:br>
            <a:r>
              <a:rPr lang="de-DE" sz="1100" dirty="0"/>
              <a:t>(Source: </a:t>
            </a:r>
            <a:r>
              <a:rPr lang="de-DE" sz="1100" dirty="0" err="1"/>
              <a:t>PBoT</a:t>
            </a:r>
            <a:r>
              <a:rPr lang="de-DE" sz="1100" dirty="0"/>
              <a:t>, 2019)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136214" y="3619043"/>
            <a:ext cx="4991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E-scooter</a:t>
            </a:r>
            <a:r>
              <a:rPr lang="de-DE" sz="1100" dirty="0"/>
              <a:t> </a:t>
            </a:r>
            <a:r>
              <a:rPr lang="de-DE" sz="1100" dirty="0" err="1"/>
              <a:t>user</a:t>
            </a:r>
            <a:r>
              <a:rPr lang="de-DE" sz="1100" dirty="0"/>
              <a:t> </a:t>
            </a:r>
            <a:r>
              <a:rPr lang="de-DE" sz="1100" dirty="0" err="1"/>
              <a:t>frequency</a:t>
            </a:r>
            <a:r>
              <a:rPr lang="de-DE" sz="1100" dirty="0"/>
              <a:t> </a:t>
            </a:r>
            <a:r>
              <a:rPr lang="de-DE" sz="1100" b="1" dirty="0"/>
              <a:t>Paris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/>
              <a:t>(Source: 6t –</a:t>
            </a:r>
            <a:r>
              <a:rPr lang="de-DE" sz="1100" dirty="0" err="1"/>
              <a:t>buereau</a:t>
            </a:r>
            <a:r>
              <a:rPr lang="de-DE" sz="1100" dirty="0"/>
              <a:t> de </a:t>
            </a:r>
            <a:r>
              <a:rPr lang="de-DE" sz="1100" dirty="0" err="1"/>
              <a:t>recherche</a:t>
            </a:r>
            <a:r>
              <a:rPr lang="de-DE" sz="1100" dirty="0"/>
              <a:t>, 2019)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03124" y="2000622"/>
            <a:ext cx="1882748" cy="1576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dirty="0"/>
              <a:t>(almost) daily</a:t>
            </a:r>
          </a:p>
          <a:p>
            <a:pPr>
              <a:lnSpc>
                <a:spcPct val="125000"/>
              </a:lnSpc>
            </a:pPr>
            <a:r>
              <a:rPr lang="en-US" sz="1100" dirty="0"/>
              <a:t>2-3 times a week</a:t>
            </a:r>
          </a:p>
          <a:p>
            <a:pPr>
              <a:lnSpc>
                <a:spcPct val="125000"/>
              </a:lnSpc>
            </a:pPr>
            <a:r>
              <a:rPr lang="en-US" sz="1100" dirty="0"/>
              <a:t>once a week</a:t>
            </a:r>
          </a:p>
          <a:p>
            <a:pPr>
              <a:lnSpc>
                <a:spcPct val="125000"/>
              </a:lnSpc>
            </a:pPr>
            <a:r>
              <a:rPr lang="en-US" sz="1100" dirty="0"/>
              <a:t>1-3 times a month</a:t>
            </a:r>
          </a:p>
          <a:p>
            <a:pPr>
              <a:lnSpc>
                <a:spcPct val="125000"/>
              </a:lnSpc>
            </a:pPr>
            <a:r>
              <a:rPr lang="en-US" sz="1100" dirty="0"/>
              <a:t>less </a:t>
            </a:r>
          </a:p>
          <a:p>
            <a:pPr>
              <a:lnSpc>
                <a:spcPct val="125000"/>
              </a:lnSpc>
            </a:pPr>
            <a:r>
              <a:rPr lang="en-US" sz="1100" dirty="0"/>
              <a:t>once</a:t>
            </a:r>
          </a:p>
          <a:p>
            <a:pPr>
              <a:lnSpc>
                <a:spcPct val="140000"/>
              </a:lnSpc>
            </a:pPr>
            <a:r>
              <a:rPr lang="en-US" sz="1100" b="1" dirty="0"/>
              <a:t>In total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03124" y="1425523"/>
            <a:ext cx="5252276" cy="4592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1600" b="1" dirty="0">
                <a:solidFill>
                  <a:schemeClr val="tx2"/>
                </a:solidFill>
              </a:rPr>
              <a:t>User frequency Paris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9E40DA8-76A2-4CA0-82D3-56CED8085F9C}"/>
              </a:ext>
            </a:extLst>
          </p:cNvPr>
          <p:cNvSpPr/>
          <p:nvPr/>
        </p:nvSpPr>
        <p:spPr>
          <a:xfrm>
            <a:off x="2330824" y="1547906"/>
            <a:ext cx="1739152" cy="26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20750" y="1402569"/>
            <a:ext cx="4699176" cy="45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1600" b="1" dirty="0">
                <a:solidFill>
                  <a:schemeClr val="tx2"/>
                </a:solidFill>
              </a:rPr>
              <a:t>User frequency Portland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940ACEA-DD46-48FB-8ACE-AA5F0BC78C3B}"/>
              </a:ext>
            </a:extLst>
          </p:cNvPr>
          <p:cNvSpPr/>
          <p:nvPr/>
        </p:nvSpPr>
        <p:spPr>
          <a:xfrm>
            <a:off x="6203124" y="3118130"/>
            <a:ext cx="1984562" cy="2376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once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B7E04AA-9E83-4782-A264-7FD352C26234}"/>
              </a:ext>
            </a:extLst>
          </p:cNvPr>
          <p:cNvCxnSpPr>
            <a:cxnSpLocks/>
          </p:cNvCxnSpPr>
          <p:nvPr/>
        </p:nvCxnSpPr>
        <p:spPr>
          <a:xfrm flipH="1">
            <a:off x="6203124" y="3352799"/>
            <a:ext cx="2807526" cy="0"/>
          </a:xfrm>
          <a:prstGeom prst="line">
            <a:avLst/>
          </a:prstGeom>
          <a:ln w="12700">
            <a:solidFill>
              <a:srgbClr val="8888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58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06450" y="5770226"/>
            <a:ext cx="4741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Alternative </a:t>
            </a:r>
            <a:r>
              <a:rPr lang="de-DE" sz="1100" dirty="0" err="1"/>
              <a:t>mode</a:t>
            </a:r>
            <a:r>
              <a:rPr lang="de-DE" sz="1100" dirty="0"/>
              <a:t> of </a:t>
            </a:r>
            <a:r>
              <a:rPr lang="de-DE" sz="1100" dirty="0" err="1"/>
              <a:t>transport</a:t>
            </a:r>
            <a:r>
              <a:rPr lang="de-DE" sz="1100" dirty="0"/>
              <a:t> </a:t>
            </a:r>
            <a:r>
              <a:rPr lang="de-DE" sz="1100" b="1" dirty="0"/>
              <a:t>Portland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/>
              <a:t>(Source: </a:t>
            </a:r>
            <a:r>
              <a:rPr lang="de-DE" sz="1100" dirty="0" err="1"/>
              <a:t>PBoT</a:t>
            </a:r>
            <a:r>
              <a:rPr lang="de-DE" sz="1100" dirty="0"/>
              <a:t>, 2019)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705850" y="5770226"/>
            <a:ext cx="3028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Alternative </a:t>
            </a:r>
            <a:r>
              <a:rPr lang="de-DE" sz="1100" dirty="0" err="1"/>
              <a:t>mode</a:t>
            </a:r>
            <a:r>
              <a:rPr lang="de-DE" sz="1100" dirty="0"/>
              <a:t> of </a:t>
            </a:r>
            <a:r>
              <a:rPr lang="de-DE" sz="1100" dirty="0" err="1"/>
              <a:t>transport</a:t>
            </a:r>
            <a:r>
              <a:rPr lang="de-DE" sz="1100" dirty="0"/>
              <a:t> </a:t>
            </a:r>
            <a:r>
              <a:rPr lang="de-DE" sz="1100" b="1" dirty="0"/>
              <a:t>Paris</a:t>
            </a:r>
            <a:r>
              <a:rPr lang="de-DE" sz="1100" dirty="0"/>
              <a:t/>
            </a:r>
            <a:br>
              <a:rPr lang="de-DE" sz="1100" dirty="0"/>
            </a:br>
            <a:r>
              <a:rPr lang="de-DE" sz="1100" dirty="0"/>
              <a:t>(Source: 6t –</a:t>
            </a:r>
            <a:r>
              <a:rPr lang="de-DE" sz="1100" dirty="0" err="1"/>
              <a:t>buereau</a:t>
            </a:r>
            <a:r>
              <a:rPr lang="de-DE" sz="1100" dirty="0"/>
              <a:t> de </a:t>
            </a:r>
            <a:r>
              <a:rPr lang="de-DE" sz="1100" dirty="0" err="1"/>
              <a:t>recherche</a:t>
            </a:r>
            <a:r>
              <a:rPr lang="de-DE" sz="1100" dirty="0"/>
              <a:t>, 2019)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B6C872A-6CDD-4D4B-9C33-A98B3901C5B1}"/>
              </a:ext>
            </a:extLst>
          </p:cNvPr>
          <p:cNvGrpSpPr/>
          <p:nvPr/>
        </p:nvGrpSpPr>
        <p:grpSpPr>
          <a:xfrm>
            <a:off x="2606509" y="1342738"/>
            <a:ext cx="7064541" cy="4499262"/>
            <a:chOff x="2606509" y="1342738"/>
            <a:chExt cx="7064541" cy="4499262"/>
          </a:xfrm>
        </p:grpSpPr>
        <p:graphicFrame>
          <p:nvGraphicFramePr>
            <p:cNvPr id="9" name="Diagramm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513786"/>
                </p:ext>
              </p:extLst>
            </p:nvPr>
          </p:nvGraphicFramePr>
          <p:xfrm>
            <a:off x="2982967" y="1342738"/>
            <a:ext cx="6688083" cy="44992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feld 7"/>
            <p:cNvSpPr txBox="1"/>
            <p:nvPr/>
          </p:nvSpPr>
          <p:spPr>
            <a:xfrm>
              <a:off x="2606509" y="1659156"/>
              <a:ext cx="1393991" cy="35396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260000"/>
                </a:lnSpc>
              </a:pPr>
              <a:r>
                <a:rPr lang="en-US" sz="1100" dirty="0"/>
                <a:t>others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bike sharing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own bike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no trip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Public transport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own car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Uber</a:t>
              </a:r>
            </a:p>
            <a:p>
              <a:pPr algn="r">
                <a:lnSpc>
                  <a:spcPct val="260000"/>
                </a:lnSpc>
              </a:pPr>
              <a:r>
                <a:rPr lang="en-US" sz="1100" dirty="0"/>
                <a:t>walking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83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 err="1"/>
              <a:t>micromobility</a:t>
            </a:r>
            <a:r>
              <a:rPr lang="en-US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i="1" dirty="0"/>
              <a:t>This term covers short-distance mobility concepts, usually the first and last "mile" of a trip. According to a study by the McKinsey </a:t>
            </a:r>
            <a:r>
              <a:rPr lang="en-GB" i="1" dirty="0" err="1"/>
              <a:t>Center</a:t>
            </a:r>
            <a:r>
              <a:rPr lang="en-GB" i="1" dirty="0"/>
              <a:t> for Future Mobility, about 60 per cent of car trips worldwide involve a distance of less than eight kilometres, making these trips eligible for micromobility solutions. </a:t>
            </a:r>
            <a:r>
              <a:rPr lang="de-DE" i="1" dirty="0"/>
              <a:t>[McKinsey, 2019]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So 0-8 km distance is </a:t>
            </a:r>
            <a:r>
              <a:rPr lang="en-GB" b="1" i="1" dirty="0"/>
              <a:t>micromobility</a:t>
            </a:r>
            <a:r>
              <a:rPr lang="en-GB" b="1" dirty="0"/>
              <a:t>, the mode doesn't matter?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r>
              <a:rPr lang="en-GB" i="1" dirty="0"/>
              <a:t>Micromobility is the term for electrically powered micro-vehicles. These mainly electric vehicles are used as an alternative to the usual means of transport</a:t>
            </a:r>
            <a:r>
              <a:rPr lang="de-DE" i="1" dirty="0"/>
              <a:t>. [Mobilität365, 2019]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So you mean electric vehicles?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i="1" dirty="0"/>
          </a:p>
          <a:p>
            <a:pPr algn="ctr"/>
            <a:r>
              <a:rPr lang="en-GB" dirty="0"/>
              <a:t>There is probably no universally valid definition yet.</a:t>
            </a:r>
          </a:p>
          <a:p>
            <a:pPr algn="ctr"/>
            <a:r>
              <a:rPr lang="en-GB" dirty="0"/>
              <a:t>Rather a </a:t>
            </a:r>
            <a:r>
              <a:rPr lang="en-GB" b="1" dirty="0"/>
              <a:t>cloud of possible interpretations </a:t>
            </a:r>
            <a:r>
              <a:rPr lang="en-GB" dirty="0"/>
              <a:t>of the word </a:t>
            </a:r>
            <a:r>
              <a:rPr lang="en-GB" i="1" dirty="0"/>
              <a:t>micromobility</a:t>
            </a:r>
            <a:endParaRPr lang="de-DE" dirty="0"/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F2B3AA-1F09-459D-9439-C8429A4FBF1C}"/>
              </a:ext>
            </a:extLst>
          </p:cNvPr>
          <p:cNvSpPr/>
          <p:nvPr/>
        </p:nvSpPr>
        <p:spPr>
          <a:xfrm>
            <a:off x="2737449" y="4416242"/>
            <a:ext cx="6889629" cy="966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169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E-Scooter in Dresden (Germany)</a:t>
            </a:r>
          </a:p>
        </p:txBody>
      </p:sp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496D3190-2B5D-483B-A7D7-10359CCAC69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870815" y="1176423"/>
            <a:ext cx="5212911" cy="274478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9665D50-5283-4560-9BB3-E193AB86A6DD}"/>
              </a:ext>
            </a:extLst>
          </p:cNvPr>
          <p:cNvSpPr txBox="1"/>
          <p:nvPr/>
        </p:nvSpPr>
        <p:spPr>
          <a:xfrm>
            <a:off x="2574952" y="1121962"/>
            <a:ext cx="1882748" cy="4592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600" b="1" dirty="0"/>
              <a:t>Age distribution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F025EBD-9E27-41A0-9D7B-761C12FFC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033" y="1176423"/>
            <a:ext cx="5212912" cy="361245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1253D9B-7AD8-4A76-A0D7-EFBFA15F029D}"/>
              </a:ext>
            </a:extLst>
          </p:cNvPr>
          <p:cNvSpPr/>
          <p:nvPr/>
        </p:nvSpPr>
        <p:spPr>
          <a:xfrm>
            <a:off x="3575050" y="3577087"/>
            <a:ext cx="473614" cy="15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BB5D2ED-1AA0-45D9-BE2D-E29FB9F802E2}"/>
              </a:ext>
            </a:extLst>
          </p:cNvPr>
          <p:cNvSpPr/>
          <p:nvPr/>
        </p:nvSpPr>
        <p:spPr>
          <a:xfrm rot="16200000">
            <a:off x="829997" y="2578278"/>
            <a:ext cx="547358" cy="12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4744BB-D111-4B33-9195-AFC9A1F20ACB}"/>
              </a:ext>
            </a:extLst>
          </p:cNvPr>
          <p:cNvSpPr txBox="1"/>
          <p:nvPr/>
        </p:nvSpPr>
        <p:spPr>
          <a:xfrm rot="16200000">
            <a:off x="266782" y="2321550"/>
            <a:ext cx="1546245" cy="41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400" dirty="0"/>
              <a:t>Share in percent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2CB71F1-C0C3-4948-98FC-F980C7704563}"/>
              </a:ext>
            </a:extLst>
          </p:cNvPr>
          <p:cNvSpPr txBox="1"/>
          <p:nvPr/>
        </p:nvSpPr>
        <p:spPr>
          <a:xfrm>
            <a:off x="3241762" y="3485413"/>
            <a:ext cx="503967" cy="41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400" dirty="0"/>
              <a:t>Age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DE10FAA-934B-49D2-B60C-EF0FFFA3CC35}"/>
              </a:ext>
            </a:extLst>
          </p:cNvPr>
          <p:cNvSpPr txBox="1"/>
          <p:nvPr/>
        </p:nvSpPr>
        <p:spPr>
          <a:xfrm>
            <a:off x="827471" y="3898796"/>
            <a:ext cx="5243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65% 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55% </a:t>
            </a:r>
            <a:r>
              <a:rPr lang="de-DE" sz="1600" dirty="0" err="1"/>
              <a:t>touristic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33% out of </a:t>
            </a:r>
            <a:r>
              <a:rPr lang="de-DE" sz="1600" dirty="0" err="1"/>
              <a:t>curiosity</a:t>
            </a:r>
            <a:endParaRPr lang="de-DE" sz="16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AD6D077-EEC5-4E3E-9C07-404812FA7514}"/>
              </a:ext>
            </a:extLst>
          </p:cNvPr>
          <p:cNvSpPr txBox="1"/>
          <p:nvPr/>
        </p:nvSpPr>
        <p:spPr>
          <a:xfrm rot="18811608">
            <a:off x="6901418" y="3570344"/>
            <a:ext cx="699585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pupils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1985659-C1A8-400C-A6B6-6A580A09071D}"/>
              </a:ext>
            </a:extLst>
          </p:cNvPr>
          <p:cNvSpPr txBox="1"/>
          <p:nvPr/>
        </p:nvSpPr>
        <p:spPr>
          <a:xfrm rot="18811608">
            <a:off x="7415384" y="3622823"/>
            <a:ext cx="840274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students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CF2ABE3-E9F8-451E-B6AA-251422CC62DA}"/>
              </a:ext>
            </a:extLst>
          </p:cNvPr>
          <p:cNvSpPr txBox="1"/>
          <p:nvPr/>
        </p:nvSpPr>
        <p:spPr>
          <a:xfrm rot="18811608">
            <a:off x="8062460" y="3632557"/>
            <a:ext cx="895876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trainees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DB10215-B4B8-4938-9DC4-7DEA645DA427}"/>
              </a:ext>
            </a:extLst>
          </p:cNvPr>
          <p:cNvSpPr txBox="1"/>
          <p:nvPr/>
        </p:nvSpPr>
        <p:spPr>
          <a:xfrm rot="18811608">
            <a:off x="9344958" y="3715027"/>
            <a:ext cx="1094609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unemployed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C153160-C323-4E6F-98B2-AC2539E3FDB8}"/>
              </a:ext>
            </a:extLst>
          </p:cNvPr>
          <p:cNvSpPr txBox="1"/>
          <p:nvPr/>
        </p:nvSpPr>
        <p:spPr>
          <a:xfrm rot="18811608">
            <a:off x="10052649" y="3736778"/>
            <a:ext cx="1094609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others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F92E7B7-EC6B-45DE-81FC-0BE5F9C09354}"/>
              </a:ext>
            </a:extLst>
          </p:cNvPr>
          <p:cNvSpPr/>
          <p:nvPr/>
        </p:nvSpPr>
        <p:spPr>
          <a:xfrm rot="19085141">
            <a:off x="8294259" y="3941961"/>
            <a:ext cx="1485042" cy="26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EF8F638-D19E-4C15-A2ED-C96E9DD93C45}"/>
              </a:ext>
            </a:extLst>
          </p:cNvPr>
          <p:cNvSpPr txBox="1"/>
          <p:nvPr/>
        </p:nvSpPr>
        <p:spPr>
          <a:xfrm rot="18811608">
            <a:off x="8221550" y="3789963"/>
            <a:ext cx="1571357" cy="68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employees/</a:t>
            </a:r>
            <a:br>
              <a:rPr lang="en-US" sz="1200" dirty="0"/>
            </a:br>
            <a:r>
              <a:rPr lang="en-US" sz="1200" dirty="0"/>
              <a:t>self-employed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4E89158-5AA2-4DBF-8620-49B7E7162088}"/>
              </a:ext>
            </a:extLst>
          </p:cNvPr>
          <p:cNvSpPr txBox="1"/>
          <p:nvPr/>
        </p:nvSpPr>
        <p:spPr>
          <a:xfrm>
            <a:off x="8207038" y="1118927"/>
            <a:ext cx="1882748" cy="4592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600" b="1" dirty="0"/>
              <a:t>Employment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AD27A4E-55D1-463C-A358-40B3D3EECEB8}"/>
              </a:ext>
            </a:extLst>
          </p:cNvPr>
          <p:cNvSpPr/>
          <p:nvPr/>
        </p:nvSpPr>
        <p:spPr>
          <a:xfrm rot="16200000">
            <a:off x="5480610" y="5060933"/>
            <a:ext cx="547358" cy="12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39C5D64-4B72-47C7-BE79-3FC0914A2609}"/>
              </a:ext>
            </a:extLst>
          </p:cNvPr>
          <p:cNvSpPr/>
          <p:nvPr/>
        </p:nvSpPr>
        <p:spPr>
          <a:xfrm>
            <a:off x="6376086" y="1944130"/>
            <a:ext cx="304800" cy="116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ED7777B-5E0C-4C31-ACBF-AD1CC67B4DD8}"/>
              </a:ext>
            </a:extLst>
          </p:cNvPr>
          <p:cNvSpPr txBox="1"/>
          <p:nvPr/>
        </p:nvSpPr>
        <p:spPr>
          <a:xfrm rot="16200000">
            <a:off x="5610955" y="2321549"/>
            <a:ext cx="1546245" cy="41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400" dirty="0"/>
              <a:t>Share in percent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ACDECA3-FF9B-4E25-A78D-4A3EF5D97DD8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von Rechenberg, 2020</a:t>
            </a:r>
          </a:p>
        </p:txBody>
      </p:sp>
    </p:spTree>
    <p:extLst>
      <p:ext uri="{BB962C8B-B14F-4D97-AF65-F5344CB8AC3E}">
        <p14:creationId xmlns:p14="http://schemas.microsoft.com/office/powerpoint/2010/main" val="2341623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8C9AEC76-230D-4417-9E97-E888801F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341" y="1464662"/>
            <a:ext cx="5632181" cy="349745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CA974BEC-D1CA-45BB-A955-28CE400B5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67" y="1464662"/>
            <a:ext cx="5445769" cy="34945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E-Scooter in Dresden (Germany)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F2B8EA22-355A-49AB-A5B7-1BB6E410365A}"/>
              </a:ext>
            </a:extLst>
          </p:cNvPr>
          <p:cNvSpPr/>
          <p:nvPr/>
        </p:nvSpPr>
        <p:spPr>
          <a:xfrm>
            <a:off x="2484120" y="1654524"/>
            <a:ext cx="1451061" cy="34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63ABA57-8B63-44F4-8770-3335AE8E90F1}"/>
              </a:ext>
            </a:extLst>
          </p:cNvPr>
          <p:cNvSpPr/>
          <p:nvPr/>
        </p:nvSpPr>
        <p:spPr>
          <a:xfrm>
            <a:off x="8181111" y="1635493"/>
            <a:ext cx="1451061" cy="34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617B574-F72F-45C8-BD6C-8311DD6CC9CE}"/>
              </a:ext>
            </a:extLst>
          </p:cNvPr>
          <p:cNvSpPr txBox="1"/>
          <p:nvPr/>
        </p:nvSpPr>
        <p:spPr>
          <a:xfrm>
            <a:off x="7749424" y="1461728"/>
            <a:ext cx="1882748" cy="45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600" b="1" dirty="0"/>
              <a:t>User frequency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2C6AFD3-74B8-4199-8719-189B6310F718}"/>
              </a:ext>
            </a:extLst>
          </p:cNvPr>
          <p:cNvSpPr txBox="1"/>
          <p:nvPr/>
        </p:nvSpPr>
        <p:spPr>
          <a:xfrm>
            <a:off x="2052433" y="1443786"/>
            <a:ext cx="1882748" cy="45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600" b="1" dirty="0"/>
              <a:t>Purpose of route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C18070-F823-4199-A56E-25B0FA9F1E19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von Rechenberg, 2020</a:t>
            </a:r>
          </a:p>
        </p:txBody>
      </p:sp>
    </p:spTree>
    <p:extLst>
      <p:ext uri="{BB962C8B-B14F-4D97-AF65-F5344CB8AC3E}">
        <p14:creationId xmlns:p14="http://schemas.microsoft.com/office/powerpoint/2010/main" val="2669562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 (Germany)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833522" y="1163723"/>
            <a:ext cx="6648450" cy="40290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16563" y="1199098"/>
            <a:ext cx="3972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87% </a:t>
            </a:r>
            <a:r>
              <a:rPr lang="en-GB" sz="1600" dirty="0"/>
              <a:t>of the respondents said that their choice of transport had not changed!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7% </a:t>
            </a:r>
            <a:r>
              <a:rPr lang="en-GB" sz="1600" dirty="0"/>
              <a:t>said they used the car slightly less.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5% </a:t>
            </a:r>
            <a:r>
              <a:rPr lang="en-GB" sz="1600" dirty="0"/>
              <a:t>said they used public transport more often.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 rot="18811608">
            <a:off x="1353211" y="3820365"/>
            <a:ext cx="1009705" cy="40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walking</a:t>
            </a:r>
          </a:p>
        </p:txBody>
      </p:sp>
      <p:sp>
        <p:nvSpPr>
          <p:cNvPr id="9" name="Textfeld 8"/>
          <p:cNvSpPr txBox="1"/>
          <p:nvPr/>
        </p:nvSpPr>
        <p:spPr>
          <a:xfrm rot="18811608">
            <a:off x="1712340" y="3861135"/>
            <a:ext cx="1206641" cy="40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cycling</a:t>
            </a:r>
          </a:p>
        </p:txBody>
      </p:sp>
      <p:sp>
        <p:nvSpPr>
          <p:cNvPr id="10" name="Textfeld 9"/>
          <p:cNvSpPr txBox="1"/>
          <p:nvPr/>
        </p:nvSpPr>
        <p:spPr>
          <a:xfrm rot="18811608">
            <a:off x="2369449" y="3880498"/>
            <a:ext cx="1206641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bike </a:t>
            </a:r>
            <a:r>
              <a:rPr lang="en-US" sz="1200" dirty="0" err="1"/>
              <a:t>sahring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 rot="18811608">
            <a:off x="2970712" y="3874476"/>
            <a:ext cx="1206641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own car</a:t>
            </a:r>
          </a:p>
        </p:txBody>
      </p:sp>
      <p:sp>
        <p:nvSpPr>
          <p:cNvPr id="12" name="Textfeld 11"/>
          <p:cNvSpPr txBox="1"/>
          <p:nvPr/>
        </p:nvSpPr>
        <p:spPr>
          <a:xfrm rot="18811608">
            <a:off x="3628204" y="3903909"/>
            <a:ext cx="1206641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Car sharing</a:t>
            </a:r>
          </a:p>
        </p:txBody>
      </p:sp>
      <p:sp>
        <p:nvSpPr>
          <p:cNvPr id="13" name="Textfeld 12"/>
          <p:cNvSpPr txBox="1"/>
          <p:nvPr/>
        </p:nvSpPr>
        <p:spPr>
          <a:xfrm rot="18811608">
            <a:off x="4230616" y="3911122"/>
            <a:ext cx="1206641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taxi</a:t>
            </a:r>
          </a:p>
        </p:txBody>
      </p:sp>
      <p:sp>
        <p:nvSpPr>
          <p:cNvPr id="14" name="Textfeld 13"/>
          <p:cNvSpPr txBox="1"/>
          <p:nvPr/>
        </p:nvSpPr>
        <p:spPr>
          <a:xfrm rot="18811608">
            <a:off x="4684187" y="3940551"/>
            <a:ext cx="1341235" cy="40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public transport</a:t>
            </a:r>
          </a:p>
        </p:txBody>
      </p:sp>
      <p:sp>
        <p:nvSpPr>
          <p:cNvPr id="15" name="Textfeld 14"/>
          <p:cNvSpPr txBox="1"/>
          <p:nvPr/>
        </p:nvSpPr>
        <p:spPr>
          <a:xfrm rot="18811608">
            <a:off x="5367015" y="3925086"/>
            <a:ext cx="1206641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no trip</a:t>
            </a:r>
          </a:p>
        </p:txBody>
      </p:sp>
      <p:sp>
        <p:nvSpPr>
          <p:cNvPr id="16" name="Textfeld 15"/>
          <p:cNvSpPr txBox="1"/>
          <p:nvPr/>
        </p:nvSpPr>
        <p:spPr>
          <a:xfrm rot="18811608">
            <a:off x="5931329" y="3952387"/>
            <a:ext cx="1206641" cy="367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/>
              <a:t>pedal scooter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50123" y="1238099"/>
            <a:ext cx="4433875" cy="50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dirty="0"/>
              <a:t>Which transport mode was replaced?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313107" y="4635579"/>
            <a:ext cx="2364350" cy="413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400" dirty="0"/>
              <a:t>Replaced transport mode</a:t>
            </a:r>
          </a:p>
        </p:txBody>
      </p:sp>
      <p:sp>
        <p:nvSpPr>
          <p:cNvPr id="19" name="Textfeld 18"/>
          <p:cNvSpPr txBox="1"/>
          <p:nvPr/>
        </p:nvSpPr>
        <p:spPr>
          <a:xfrm rot="16200000">
            <a:off x="190494" y="2414564"/>
            <a:ext cx="1931818" cy="413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400" dirty="0"/>
              <a:t>Share in percentage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28464" y="4948553"/>
            <a:ext cx="49919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von Rechenberg, 2020</a:t>
            </a:r>
          </a:p>
        </p:txBody>
      </p:sp>
    </p:spTree>
    <p:extLst>
      <p:ext uri="{BB962C8B-B14F-4D97-AF65-F5344CB8AC3E}">
        <p14:creationId xmlns:p14="http://schemas.microsoft.com/office/powerpoint/2010/main" val="161032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3F6543-F32F-4E14-9870-8880635274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Daily pattern shows peaks in the afternoon and evening.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sz="1600" dirty="0"/>
              <a:t>n addition, increased use at weekends.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1120 trips per day in the city = 1.85 trips per scooter per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sz="1600" dirty="0"/>
              <a:t>verage utilisation of 50% =&gt; half of the scooters were not used.</a:t>
            </a:r>
            <a:endParaRPr lang="de-DE" sz="1600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 (Germany)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5A7F555-091D-4335-B3F5-D79498465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58" y="1334140"/>
            <a:ext cx="6918284" cy="276528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348151" y="1490878"/>
            <a:ext cx="1993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solidFill>
                  <a:schemeClr val="tx2"/>
                </a:solidFill>
              </a:rPr>
              <a:t>Source: </a:t>
            </a:r>
            <a:r>
              <a:rPr lang="de-DE" sz="800" dirty="0" err="1">
                <a:solidFill>
                  <a:schemeClr val="tx2"/>
                </a:solidFill>
              </a:rPr>
              <a:t>Poroijkow</a:t>
            </a:r>
            <a:r>
              <a:rPr lang="de-DE" sz="800" dirty="0">
                <a:solidFill>
                  <a:schemeClr val="tx2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670211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Bike </a:t>
            </a:r>
            <a:r>
              <a:rPr lang="de-DE" dirty="0" err="1"/>
              <a:t>sharing</a:t>
            </a:r>
            <a:r>
              <a:rPr lang="de-DE" dirty="0"/>
              <a:t> in </a:t>
            </a:r>
            <a:r>
              <a:rPr lang="de-DE" dirty="0" err="1"/>
              <a:t>Copenhagen</a:t>
            </a:r>
            <a:r>
              <a:rPr lang="de-DE" dirty="0"/>
              <a:t> (</a:t>
            </a:r>
            <a:r>
              <a:rPr lang="de-DE" dirty="0" err="1"/>
              <a:t>Denmark</a:t>
            </a:r>
            <a:r>
              <a:rPr lang="de-DE" dirty="0"/>
              <a:t>)</a:t>
            </a:r>
          </a:p>
        </p:txBody>
      </p:sp>
      <p:pic>
        <p:nvPicPr>
          <p:cNvPr id="9" name="Inhaltsplatzhalter 3">
            <a:extLst>
              <a:ext uri="{FF2B5EF4-FFF2-40B4-BE49-F238E27FC236}">
                <a16:creationId xmlns:a16="http://schemas.microsoft.com/office/drawing/2014/main" id="{1BF54956-4526-4F2D-AB6B-967DAA9F520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t="1241" b="1"/>
          <a:stretch/>
        </p:blipFill>
        <p:spPr>
          <a:xfrm>
            <a:off x="874713" y="1481138"/>
            <a:ext cx="9751275" cy="418306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A586978-03D4-4552-B3B8-C052EE4F795C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von Harten, 2020</a:t>
            </a:r>
          </a:p>
        </p:txBody>
      </p:sp>
    </p:spTree>
    <p:extLst>
      <p:ext uri="{BB962C8B-B14F-4D97-AF65-F5344CB8AC3E}">
        <p14:creationId xmlns:p14="http://schemas.microsoft.com/office/powerpoint/2010/main" val="3420384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Bike </a:t>
            </a:r>
            <a:r>
              <a:rPr lang="de-DE" dirty="0" err="1"/>
              <a:t>sharing</a:t>
            </a:r>
            <a:r>
              <a:rPr lang="de-DE" dirty="0"/>
              <a:t> in </a:t>
            </a:r>
            <a:r>
              <a:rPr lang="de-DE" dirty="0" err="1"/>
              <a:t>Copenhagen</a:t>
            </a:r>
            <a:r>
              <a:rPr lang="de-DE" dirty="0"/>
              <a:t> (</a:t>
            </a:r>
            <a:r>
              <a:rPr lang="de-DE" dirty="0" err="1"/>
              <a:t>Denmark</a:t>
            </a:r>
            <a:r>
              <a:rPr lang="de-DE" dirty="0"/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636AD1-57B0-4E37-AA47-6CACBDBF9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3" y="1484313"/>
            <a:ext cx="9438134" cy="406487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779C210-7226-42F6-80FE-FE5B2678071C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von Harten, 2020</a:t>
            </a:r>
          </a:p>
        </p:txBody>
      </p:sp>
    </p:spTree>
    <p:extLst>
      <p:ext uri="{BB962C8B-B14F-4D97-AF65-F5344CB8AC3E}">
        <p14:creationId xmlns:p14="http://schemas.microsoft.com/office/powerpoint/2010/main" val="2940271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C75C7CC4-F65A-4085-AB88-C7A6A4E21A0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440929" y="1492232"/>
            <a:ext cx="7310142" cy="4349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b="1" kern="1200" baseline="0">
                <a:latin typeface="Open Sans" panose="020B0606030504020204" pitchFamily="34" charset="0"/>
                <a:ea typeface="+mj-ea"/>
                <a:cs typeface="+mj-cs"/>
              </a:rPr>
              <a:t>Bike sharing in Copenhagen (Denmark)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081692-05E7-4BF3-8F92-0CA9D999EB40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</a:t>
            </a:r>
            <a:r>
              <a:rPr lang="de-DE" sz="900" dirty="0" err="1"/>
              <a:t>Poroijkow</a:t>
            </a:r>
            <a:r>
              <a:rPr lang="de-DE" sz="9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663761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Bike </a:t>
            </a:r>
            <a:r>
              <a:rPr lang="de-DE" dirty="0" err="1"/>
              <a:t>sharing</a:t>
            </a:r>
            <a:r>
              <a:rPr lang="de-DE" dirty="0"/>
              <a:t> in </a:t>
            </a:r>
            <a:r>
              <a:rPr lang="de-DE" dirty="0" err="1"/>
              <a:t>Copenhagen</a:t>
            </a:r>
            <a:r>
              <a:rPr lang="de-DE" dirty="0"/>
              <a:t> (</a:t>
            </a:r>
            <a:r>
              <a:rPr lang="de-DE" dirty="0" err="1"/>
              <a:t>Denmark</a:t>
            </a:r>
            <a:r>
              <a:rPr lang="de-DE" dirty="0"/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6FFE9-AD2B-4AA4-A57B-2EB4383A7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481159"/>
            <a:ext cx="9504488" cy="38956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839F4D-3EBE-4B3E-9B30-3081E9377DCD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von Harten, 2020</a:t>
            </a:r>
          </a:p>
        </p:txBody>
      </p:sp>
    </p:spTree>
    <p:extLst>
      <p:ext uri="{BB962C8B-B14F-4D97-AF65-F5344CB8AC3E}">
        <p14:creationId xmlns:p14="http://schemas.microsoft.com/office/powerpoint/2010/main" val="3328008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 available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 far, there are no statistics on other </a:t>
            </a:r>
            <a:r>
              <a:rPr lang="en-GB" i="1" dirty="0"/>
              <a:t>micromobility </a:t>
            </a:r>
            <a:r>
              <a:rPr lang="en-GB" dirty="0"/>
              <a:t>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However, their role is currently still very limited.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are also no further statistics on bicycle leasing.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Unfortunately, this means that these offers cannot be evaluated yet. </a:t>
            </a:r>
            <a:endParaRPr lang="de-DE" dirty="0"/>
          </a:p>
        </p:txBody>
      </p:sp>
      <p:pic>
        <p:nvPicPr>
          <p:cNvPr id="5" name="Grafik 4" descr="A bicycle">
            <a:extLst>
              <a:ext uri="{FF2B5EF4-FFF2-40B4-BE49-F238E27FC236}">
                <a16:creationId xmlns:a16="http://schemas.microsoft.com/office/drawing/2014/main" id="{A03BB47E-E3C3-4BFE-A666-EDAE22171F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57977" y="1433313"/>
            <a:ext cx="5853285" cy="58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5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743BB-37D3-41BE-A957-7EB04C38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of a life cycle assessment of </a:t>
            </a:r>
            <a:r>
              <a:rPr lang="en-US" i="1" dirty="0" err="1"/>
              <a:t>micromobility</a:t>
            </a:r>
            <a:endParaRPr lang="en-US" i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62A5585-F4A7-4A47-98C3-909873151DEF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Sources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: 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102696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r>
              <a:rPr lang="de-DE" dirty="0"/>
              <a:t>– </a:t>
            </a:r>
            <a:r>
              <a:rPr lang="en-GB" dirty="0"/>
              <a:t>We try to find our own definition.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Mobility characterises the enabling of necessary changes of location to satisfy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So: What possibilities are there for me to get from point A to point 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can be done directly: door-to-door by car, but politically this is less desired.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Alternatively, of course, the bicycle can also be used.</a:t>
            </a:r>
            <a:endParaRPr lang="de-DE" dirty="0"/>
          </a:p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4E4F21C-FA00-413C-B263-0119D18833F7}"/>
              </a:ext>
            </a:extLst>
          </p:cNvPr>
          <p:cNvGrpSpPr/>
          <p:nvPr/>
        </p:nvGrpSpPr>
        <p:grpSpPr>
          <a:xfrm>
            <a:off x="3028570" y="4134435"/>
            <a:ext cx="5937630" cy="1041292"/>
            <a:chOff x="1033272" y="3146883"/>
            <a:chExt cx="5937630" cy="1041292"/>
          </a:xfrm>
        </p:grpSpPr>
        <p:sp>
          <p:nvSpPr>
            <p:cNvPr id="5" name="Freihandform 3">
              <a:extLst>
                <a:ext uri="{FF2B5EF4-FFF2-40B4-BE49-F238E27FC236}">
                  <a16:creationId xmlns:a16="http://schemas.microsoft.com/office/drawing/2014/main" id="{BC27C98C-CEA0-406A-8787-1EBE92F45033}"/>
                </a:ext>
              </a:extLst>
            </p:cNvPr>
            <p:cNvSpPr/>
            <p:nvPr/>
          </p:nvSpPr>
          <p:spPr>
            <a:xfrm>
              <a:off x="1746504" y="3189383"/>
              <a:ext cx="4014216" cy="778917"/>
            </a:xfrm>
            <a:custGeom>
              <a:avLst/>
              <a:gdLst>
                <a:gd name="connsiteX0" fmla="*/ 0 w 4014216"/>
                <a:gd name="connsiteY0" fmla="*/ 596233 h 778917"/>
                <a:gd name="connsiteX1" fmla="*/ 758952 w 4014216"/>
                <a:gd name="connsiteY1" fmla="*/ 1873 h 778917"/>
                <a:gd name="connsiteX2" fmla="*/ 1828800 w 4014216"/>
                <a:gd name="connsiteY2" fmla="*/ 769969 h 778917"/>
                <a:gd name="connsiteX3" fmla="*/ 2432304 w 4014216"/>
                <a:gd name="connsiteY3" fmla="*/ 440785 h 778917"/>
                <a:gd name="connsiteX4" fmla="*/ 2852928 w 4014216"/>
                <a:gd name="connsiteY4" fmla="*/ 751681 h 778917"/>
                <a:gd name="connsiteX5" fmla="*/ 3419856 w 4014216"/>
                <a:gd name="connsiteY5" fmla="*/ 404209 h 778917"/>
                <a:gd name="connsiteX6" fmla="*/ 4014216 w 4014216"/>
                <a:gd name="connsiteY6" fmla="*/ 404209 h 77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4216" h="778917">
                  <a:moveTo>
                    <a:pt x="0" y="596233"/>
                  </a:moveTo>
                  <a:cubicBezTo>
                    <a:pt x="227076" y="284575"/>
                    <a:pt x="454152" y="-27083"/>
                    <a:pt x="758952" y="1873"/>
                  </a:cubicBezTo>
                  <a:cubicBezTo>
                    <a:pt x="1063752" y="30829"/>
                    <a:pt x="1549908" y="696817"/>
                    <a:pt x="1828800" y="769969"/>
                  </a:cubicBezTo>
                  <a:cubicBezTo>
                    <a:pt x="2107692" y="843121"/>
                    <a:pt x="2261616" y="443833"/>
                    <a:pt x="2432304" y="440785"/>
                  </a:cubicBezTo>
                  <a:cubicBezTo>
                    <a:pt x="2602992" y="437737"/>
                    <a:pt x="2688336" y="757777"/>
                    <a:pt x="2852928" y="751681"/>
                  </a:cubicBezTo>
                  <a:cubicBezTo>
                    <a:pt x="3017520" y="745585"/>
                    <a:pt x="3226308" y="462121"/>
                    <a:pt x="3419856" y="404209"/>
                  </a:cubicBezTo>
                  <a:cubicBezTo>
                    <a:pt x="3613404" y="346297"/>
                    <a:pt x="3813810" y="375253"/>
                    <a:pt x="4014216" y="404209"/>
                  </a:cubicBezTo>
                </a:path>
              </a:pathLst>
            </a:custGeom>
            <a:noFill/>
            <a:ln w="38100"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A5FCBDB-F960-4A5B-989A-2D20AE7D2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272" y="3663539"/>
              <a:ext cx="524636" cy="524636"/>
            </a:xfrm>
            <a:prstGeom prst="rect">
              <a:avLst/>
            </a:prstGeom>
          </p:spPr>
        </p:pic>
        <p:pic>
          <p:nvPicPr>
            <p:cNvPr id="7" name="Picture 2" descr="Fabrik - Kostenlose gebäude Icons">
              <a:extLst>
                <a:ext uri="{FF2B5EF4-FFF2-40B4-BE49-F238E27FC236}">
                  <a16:creationId xmlns:a16="http://schemas.microsoft.com/office/drawing/2014/main" id="{FCDBE587-ECF9-48E8-895E-51AE7808A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651" y="3264408"/>
              <a:ext cx="765251" cy="765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416C91A-2213-4438-B67E-8F9E4C2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2381" l="1556" r="97556">
                          <a14:foregroundMark x1="21111" y1="74524" x2="21111" y2="74524"/>
                          <a14:foregroundMark x1="86000" y1="75238" x2="86000" y2="752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787125" y="3146883"/>
              <a:ext cx="733808" cy="34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476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data for the life cycle assessment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attempt a life cycle analysis according to the DIN EN ISO 14040.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Principle Well - to – Wheel, so the complete life cycle is considered.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40" y="3955607"/>
            <a:ext cx="1125323" cy="100661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362" y="3018160"/>
            <a:ext cx="816811" cy="45457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782" y1="47090" x2="62782" y2="47090"/>
                        <a14:foregroundMark x1="63158" y1="52910" x2="63158" y2="52910"/>
                        <a14:foregroundMark x1="55263" y1="52910" x2="55263" y2="52910"/>
                        <a14:foregroundMark x1="55639" y1="48148" x2="55639" y2="48148"/>
                        <a14:foregroundMark x1="47744" y1="46561" x2="47744" y2="46561"/>
                        <a14:foregroundMark x1="49248" y1="52910" x2="49248" y2="52910"/>
                        <a14:foregroundMark x1="40602" y1="53439" x2="40602" y2="53439"/>
                        <a14:foregroundMark x1="41353" y1="49206" x2="41353" y2="49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897" y="3756542"/>
            <a:ext cx="2254684" cy="160201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749215" y="4187237"/>
            <a:ext cx="853636" cy="80315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62" l="9804" r="89804">
                        <a14:foregroundMark x1="61569" y1="22843" x2="61569" y2="22843"/>
                        <a14:foregroundMark x1="40784" y1="22843" x2="40784" y2="22843"/>
                        <a14:foregroundMark x1="75294" y1="54822" x2="75294" y2="54822"/>
                        <a14:foregroundMark x1="16078" y1="67513" x2="16078" y2="67513"/>
                        <a14:foregroundMark x1="32157" y1="80203" x2="32157" y2="80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622" y="4302749"/>
            <a:ext cx="853636" cy="659476"/>
          </a:xfrm>
          <a:prstGeom prst="rect">
            <a:avLst/>
          </a:prstGeom>
        </p:spPr>
      </p:pic>
      <p:cxnSp>
        <p:nvCxnSpPr>
          <p:cNvPr id="25" name="Gerade Verbindung mit Pfeil 24"/>
          <p:cNvCxnSpPr>
            <a:cxnSpLocks/>
          </p:cNvCxnSpPr>
          <p:nvPr/>
        </p:nvCxnSpPr>
        <p:spPr>
          <a:xfrm>
            <a:off x="9671050" y="4560432"/>
            <a:ext cx="991359" cy="76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7637" y="2706318"/>
            <a:ext cx="911963" cy="9119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42BE705-6A36-4ACA-B3D8-E48576871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8025" y="3009529"/>
            <a:ext cx="816811" cy="454573"/>
          </a:xfrm>
          <a:prstGeom prst="rect">
            <a:avLst/>
          </a:prstGeom>
        </p:spPr>
      </p:pic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E043F96B-B505-4AC7-AB1C-41FA1B3571D1}"/>
              </a:ext>
            </a:extLst>
          </p:cNvPr>
          <p:cNvCxnSpPr/>
          <p:nvPr/>
        </p:nvCxnSpPr>
        <p:spPr>
          <a:xfrm flipH="1">
            <a:off x="9183258" y="3595826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FC37FF2D-3DAF-4F52-8B29-7E5B49EE4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907" y="3009529"/>
            <a:ext cx="816811" cy="454573"/>
          </a:xfrm>
          <a:prstGeom prst="rect">
            <a:avLst/>
          </a:prstGeom>
        </p:spPr>
      </p:pic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7ECCB17C-333E-4E89-88AA-1D93C662929C}"/>
              </a:ext>
            </a:extLst>
          </p:cNvPr>
          <p:cNvCxnSpPr/>
          <p:nvPr/>
        </p:nvCxnSpPr>
        <p:spPr>
          <a:xfrm flipH="1">
            <a:off x="11104140" y="3595826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BDBC51AD-906C-4149-8204-282F620C977F}"/>
              </a:ext>
            </a:extLst>
          </p:cNvPr>
          <p:cNvCxnSpPr>
            <a:cxnSpLocks/>
          </p:cNvCxnSpPr>
          <p:nvPr/>
        </p:nvCxnSpPr>
        <p:spPr>
          <a:xfrm>
            <a:off x="7378320" y="4564244"/>
            <a:ext cx="991359" cy="76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195E65C7-98C8-4B2F-A9CB-D303BACA7DE3}"/>
              </a:ext>
            </a:extLst>
          </p:cNvPr>
          <p:cNvCxnSpPr/>
          <p:nvPr/>
        </p:nvCxnSpPr>
        <p:spPr>
          <a:xfrm flipH="1">
            <a:off x="6404180" y="3595826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DC77D09-86DC-4549-B81B-558E8C0D0AE5}"/>
              </a:ext>
            </a:extLst>
          </p:cNvPr>
          <p:cNvCxnSpPr>
            <a:cxnSpLocks/>
          </p:cNvCxnSpPr>
          <p:nvPr/>
        </p:nvCxnSpPr>
        <p:spPr>
          <a:xfrm>
            <a:off x="4318001" y="4568056"/>
            <a:ext cx="991359" cy="76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EBA39B3A-7B3F-4BC7-8A83-74E7F228A337}"/>
              </a:ext>
            </a:extLst>
          </p:cNvPr>
          <p:cNvCxnSpPr>
            <a:cxnSpLocks/>
          </p:cNvCxnSpPr>
          <p:nvPr/>
        </p:nvCxnSpPr>
        <p:spPr>
          <a:xfrm>
            <a:off x="1625855" y="4565295"/>
            <a:ext cx="991359" cy="76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2C599B0-D303-4E4F-B2A4-52D88750B7A6}"/>
              </a:ext>
            </a:extLst>
          </p:cNvPr>
          <p:cNvCxnSpPr/>
          <p:nvPr/>
        </p:nvCxnSpPr>
        <p:spPr>
          <a:xfrm flipH="1">
            <a:off x="3165354" y="3595826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0BEB775D-F904-4055-BD1D-3B1751507B13}"/>
              </a:ext>
            </a:extLst>
          </p:cNvPr>
          <p:cNvGrpSpPr/>
          <p:nvPr/>
        </p:nvGrpSpPr>
        <p:grpSpPr>
          <a:xfrm>
            <a:off x="888694" y="4254901"/>
            <a:ext cx="641575" cy="667822"/>
            <a:chOff x="888694" y="4254901"/>
            <a:chExt cx="641575" cy="66782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8694" y="4254901"/>
              <a:ext cx="641575" cy="66782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8FF86A0D-04CE-4C61-94FE-5092BA32DD42}"/>
                    </a:ext>
                  </a:extLst>
                </p14:cNvPr>
                <p14:cNvContentPartPr/>
                <p14:nvPr/>
              </p14:nvContentPartPr>
              <p14:xfrm>
                <a:off x="1109156" y="4548791"/>
                <a:ext cx="46800" cy="471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8FF86A0D-04CE-4C61-94FE-5092BA32DD4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0156" y="4539791"/>
                  <a:ext cx="644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28EA8072-E69D-4BE5-8329-404627F29355}"/>
                    </a:ext>
                  </a:extLst>
                </p14:cNvPr>
                <p14:cNvContentPartPr/>
                <p14:nvPr/>
              </p14:nvContentPartPr>
              <p14:xfrm>
                <a:off x="1179356" y="4562111"/>
                <a:ext cx="38160" cy="4392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28EA8072-E69D-4BE5-8329-404627F2935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70716" y="4553111"/>
                  <a:ext cx="558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46A4DDE2-54EF-4BE5-9A63-70E8FB592B29}"/>
                    </a:ext>
                  </a:extLst>
                </p14:cNvPr>
                <p14:cNvContentPartPr/>
                <p14:nvPr/>
              </p14:nvContentPartPr>
              <p14:xfrm>
                <a:off x="1255676" y="4555991"/>
                <a:ext cx="81000" cy="3960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46A4DDE2-54EF-4BE5-9A63-70E8FB592B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46676" y="4546991"/>
                  <a:ext cx="986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2105A347-8F9E-4C90-8525-C678FED523A7}"/>
                    </a:ext>
                  </a:extLst>
                </p14:cNvPr>
                <p14:cNvContentPartPr/>
                <p14:nvPr/>
              </p14:nvContentPartPr>
              <p14:xfrm>
                <a:off x="1345316" y="4563191"/>
                <a:ext cx="55080" cy="399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2105A347-8F9E-4C90-8525-C678FED523A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36316" y="4554551"/>
                  <a:ext cx="72720" cy="57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78324FA8-EA6F-464C-8087-172CA803F98F}"/>
                </a:ext>
              </a:extLst>
            </p:cNvPr>
            <p:cNvGrpSpPr/>
            <p:nvPr/>
          </p:nvGrpSpPr>
          <p:grpSpPr>
            <a:xfrm>
              <a:off x="1020956" y="4540151"/>
              <a:ext cx="131760" cy="63000"/>
              <a:chOff x="1020956" y="4540151"/>
              <a:chExt cx="131760" cy="63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C43D79EB-5AF4-4104-B796-D5F4E20B0474}"/>
                      </a:ext>
                    </a:extLst>
                  </p14:cNvPr>
                  <p14:cNvContentPartPr/>
                  <p14:nvPr/>
                </p14:nvContentPartPr>
                <p14:xfrm>
                  <a:off x="1037156" y="4540151"/>
                  <a:ext cx="21960" cy="4392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C43D79EB-5AF4-4104-B796-D5F4E20B047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028516" y="4531511"/>
                    <a:ext cx="3960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2E96439F-6149-4806-A902-C858BFE4EF36}"/>
                      </a:ext>
                    </a:extLst>
                  </p14:cNvPr>
                  <p14:cNvContentPartPr/>
                  <p14:nvPr/>
                </p14:nvContentPartPr>
                <p14:xfrm>
                  <a:off x="1020956" y="4546631"/>
                  <a:ext cx="43920" cy="5184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2E96439F-6149-4806-A902-C858BFE4EF3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11956" y="4537631"/>
                    <a:ext cx="61560" cy="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54" name="Freihand 53">
                    <a:extLst>
                      <a:ext uri="{FF2B5EF4-FFF2-40B4-BE49-F238E27FC236}">
                        <a16:creationId xmlns:a16="http://schemas.microsoft.com/office/drawing/2014/main" id="{F6F5FD48-7426-482F-BD3C-B9E794C1CBC2}"/>
                      </a:ext>
                    </a:extLst>
                  </p14:cNvPr>
                  <p14:cNvContentPartPr/>
                  <p14:nvPr/>
                </p14:nvContentPartPr>
                <p14:xfrm>
                  <a:off x="1090436" y="4552031"/>
                  <a:ext cx="19440" cy="36720"/>
                </p14:xfrm>
              </p:contentPart>
            </mc:Choice>
            <mc:Fallback xmlns="">
              <p:pic>
                <p:nvPicPr>
                  <p:cNvPr id="54" name="Freihand 53">
                    <a:extLst>
                      <a:ext uri="{FF2B5EF4-FFF2-40B4-BE49-F238E27FC236}">
                        <a16:creationId xmlns:a16="http://schemas.microsoft.com/office/drawing/2014/main" id="{F6F5FD48-7426-482F-BD3C-B9E794C1CBC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081436" y="4543391"/>
                    <a:ext cx="3708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6" name="Freihand 55">
                    <a:extLst>
                      <a:ext uri="{FF2B5EF4-FFF2-40B4-BE49-F238E27FC236}">
                        <a16:creationId xmlns:a16="http://schemas.microsoft.com/office/drawing/2014/main" id="{9C246D92-493B-4CDD-8172-B5556929DE2A}"/>
                      </a:ext>
                    </a:extLst>
                  </p14:cNvPr>
                  <p14:cNvContentPartPr/>
                  <p14:nvPr/>
                </p14:nvContentPartPr>
                <p14:xfrm>
                  <a:off x="1140476" y="4584431"/>
                  <a:ext cx="12240" cy="18720"/>
                </p14:xfrm>
              </p:contentPart>
            </mc:Choice>
            <mc:Fallback xmlns="">
              <p:pic>
                <p:nvPicPr>
                  <p:cNvPr id="56" name="Freihand 55">
                    <a:extLst>
                      <a:ext uri="{FF2B5EF4-FFF2-40B4-BE49-F238E27FC236}">
                        <a16:creationId xmlns:a16="http://schemas.microsoft.com/office/drawing/2014/main" id="{9C246D92-493B-4CDD-8172-B5556929DE2A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131476" y="4575431"/>
                    <a:ext cx="29880" cy="36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94DD79CD-93CC-442D-BCDA-1B9C98759BA0}"/>
                    </a:ext>
                  </a:extLst>
                </p14:cNvPr>
                <p14:cNvContentPartPr/>
                <p14:nvPr/>
              </p14:nvContentPartPr>
              <p14:xfrm>
                <a:off x="1354676" y="4292471"/>
                <a:ext cx="133200" cy="13932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94DD79CD-93CC-442D-BCDA-1B9C98759BA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46036" y="4283471"/>
                  <a:ext cx="1508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694396CF-8A1E-4E3C-9F05-5B832A0DCB92}"/>
                    </a:ext>
                  </a:extLst>
                </p14:cNvPr>
                <p14:cNvContentPartPr/>
                <p14:nvPr/>
              </p14:nvContentPartPr>
              <p14:xfrm>
                <a:off x="925196" y="4278791"/>
                <a:ext cx="84600" cy="9576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694396CF-8A1E-4E3C-9F05-5B832A0DCB9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16196" y="4269791"/>
                  <a:ext cx="1022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9D80CB8B-C920-4DB3-BE8C-3AE9D1A3DD82}"/>
                    </a:ext>
                  </a:extLst>
                </p14:cNvPr>
                <p14:cNvContentPartPr/>
                <p14:nvPr/>
              </p14:nvContentPartPr>
              <p14:xfrm>
                <a:off x="1433156" y="4290671"/>
                <a:ext cx="71280" cy="4068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9D80CB8B-C920-4DB3-BE8C-3AE9D1A3DD8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24516" y="4282031"/>
                  <a:ext cx="889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61A9E109-A7A8-42EA-ABEA-E9BE8DB4F655}"/>
                    </a:ext>
                  </a:extLst>
                </p14:cNvPr>
                <p14:cNvContentPartPr/>
                <p14:nvPr/>
              </p14:nvContentPartPr>
              <p14:xfrm>
                <a:off x="1356116" y="4719791"/>
                <a:ext cx="151200" cy="13572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61A9E109-A7A8-42EA-ABEA-E9BE8DB4F65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347476" y="4711151"/>
                  <a:ext cx="1688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D241F2E8-D15E-430A-A419-BD5A38A3D3F8}"/>
                    </a:ext>
                  </a:extLst>
                </p14:cNvPr>
                <p14:cNvContentPartPr/>
                <p14:nvPr/>
              </p14:nvContentPartPr>
              <p14:xfrm>
                <a:off x="950036" y="4748951"/>
                <a:ext cx="68760" cy="9468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D241F2E8-D15E-430A-A419-BD5A38A3D3F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41396" y="4740311"/>
                  <a:ext cx="86400" cy="112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8FF70C77-FA19-4827-AF55-CF7C231925EC}"/>
                </a:ext>
              </a:extLst>
            </p:cNvPr>
            <p:cNvGrpSpPr/>
            <p:nvPr/>
          </p:nvGrpSpPr>
          <p:grpSpPr>
            <a:xfrm>
              <a:off x="905756" y="4559591"/>
              <a:ext cx="134280" cy="46080"/>
              <a:chOff x="905756" y="4559591"/>
              <a:chExt cx="134280" cy="46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64" name="Freihand 63">
                    <a:extLst>
                      <a:ext uri="{FF2B5EF4-FFF2-40B4-BE49-F238E27FC236}">
                        <a16:creationId xmlns:a16="http://schemas.microsoft.com/office/drawing/2014/main" id="{095E458F-D399-41B7-86E2-CC54CC4B80CE}"/>
                      </a:ext>
                    </a:extLst>
                  </p14:cNvPr>
                  <p14:cNvContentPartPr/>
                  <p14:nvPr/>
                </p14:nvContentPartPr>
                <p14:xfrm>
                  <a:off x="1003316" y="4568591"/>
                  <a:ext cx="36720" cy="37080"/>
                </p14:xfrm>
              </p:contentPart>
            </mc:Choice>
            <mc:Fallback xmlns="">
              <p:pic>
                <p:nvPicPr>
                  <p:cNvPr id="64" name="Freihand 63">
                    <a:extLst>
                      <a:ext uri="{FF2B5EF4-FFF2-40B4-BE49-F238E27FC236}">
                        <a16:creationId xmlns:a16="http://schemas.microsoft.com/office/drawing/2014/main" id="{095E458F-D399-41B7-86E2-CC54CC4B80C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94316" y="4559591"/>
                    <a:ext cx="5436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5" name="Freihand 64">
                    <a:extLst>
                      <a:ext uri="{FF2B5EF4-FFF2-40B4-BE49-F238E27FC236}">
                        <a16:creationId xmlns:a16="http://schemas.microsoft.com/office/drawing/2014/main" id="{6098DBF0-7DE3-4A46-806F-E2CD67296268}"/>
                      </a:ext>
                    </a:extLst>
                  </p14:cNvPr>
                  <p14:cNvContentPartPr/>
                  <p14:nvPr/>
                </p14:nvContentPartPr>
                <p14:xfrm>
                  <a:off x="905756" y="4559591"/>
                  <a:ext cx="68400" cy="34920"/>
                </p14:xfrm>
              </p:contentPart>
            </mc:Choice>
            <mc:Fallback xmlns="">
              <p:pic>
                <p:nvPicPr>
                  <p:cNvPr id="65" name="Freihand 64">
                    <a:extLst>
                      <a:ext uri="{FF2B5EF4-FFF2-40B4-BE49-F238E27FC236}">
                        <a16:creationId xmlns:a16="http://schemas.microsoft.com/office/drawing/2014/main" id="{6098DBF0-7DE3-4A46-806F-E2CD67296268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96756" y="4550951"/>
                    <a:ext cx="86040" cy="52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41557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inventory of an e-scooter</a:t>
            </a: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44940D45-1B43-4707-A8B2-62AFF17573C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008918"/>
              </p:ext>
            </p:extLst>
          </p:nvPr>
        </p:nvGraphicFramePr>
        <p:xfrm>
          <a:off x="513556" y="1481139"/>
          <a:ext cx="10941843" cy="436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Lißner, 2020</a:t>
            </a:r>
          </a:p>
        </p:txBody>
      </p:sp>
    </p:spTree>
    <p:extLst>
      <p:ext uri="{BB962C8B-B14F-4D97-AF65-F5344CB8AC3E}">
        <p14:creationId xmlns:p14="http://schemas.microsoft.com/office/powerpoint/2010/main" val="4064672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inventory of an e-scooter</a:t>
            </a:r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5039A8F-A704-453F-A3D4-C76A4EBDE6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628043"/>
              </p:ext>
            </p:extLst>
          </p:nvPr>
        </p:nvGraphicFramePr>
        <p:xfrm>
          <a:off x="6005739" y="1481138"/>
          <a:ext cx="5449661" cy="439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3EF78131-8B62-4A3B-B5A5-300F56E8B3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600738"/>
              </p:ext>
            </p:extLst>
          </p:nvPr>
        </p:nvGraphicFramePr>
        <p:xfrm>
          <a:off x="874712" y="1481138"/>
          <a:ext cx="4929350" cy="411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feld 1"/>
          <p:cNvSpPr txBox="1"/>
          <p:nvPr/>
        </p:nvSpPr>
        <p:spPr>
          <a:xfrm>
            <a:off x="1627514" y="5101621"/>
            <a:ext cx="647700" cy="2837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tx2"/>
                </a:solidFill>
              </a:rPr>
              <a:t>iron</a:t>
            </a:r>
          </a:p>
        </p:txBody>
      </p:sp>
      <p:sp>
        <p:nvSpPr>
          <p:cNvPr id="8" name="Textfeld 1"/>
          <p:cNvSpPr txBox="1"/>
          <p:nvPr/>
        </p:nvSpPr>
        <p:spPr>
          <a:xfrm>
            <a:off x="2406922" y="5101621"/>
            <a:ext cx="1088477" cy="238672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tx2"/>
                </a:solidFill>
              </a:rPr>
              <a:t>aluminium</a:t>
            </a:r>
          </a:p>
        </p:txBody>
      </p:sp>
      <p:sp>
        <p:nvSpPr>
          <p:cNvPr id="9" name="Textfeld 1"/>
          <p:cNvSpPr txBox="1"/>
          <p:nvPr/>
        </p:nvSpPr>
        <p:spPr>
          <a:xfrm>
            <a:off x="3627107" y="5101621"/>
            <a:ext cx="769007" cy="2837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tx2"/>
                </a:solidFill>
              </a:rPr>
              <a:t>copper</a:t>
            </a:r>
          </a:p>
        </p:txBody>
      </p:sp>
      <p:sp>
        <p:nvSpPr>
          <p:cNvPr id="10" name="Textfeld 1"/>
          <p:cNvSpPr txBox="1"/>
          <p:nvPr/>
        </p:nvSpPr>
        <p:spPr>
          <a:xfrm>
            <a:off x="4527821" y="5101621"/>
            <a:ext cx="1300908" cy="2837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tx2"/>
                </a:solidFill>
              </a:rPr>
              <a:t>polyethylene</a:t>
            </a:r>
          </a:p>
        </p:txBody>
      </p:sp>
      <p:sp>
        <p:nvSpPr>
          <p:cNvPr id="11" name="Textfeld 1"/>
          <p:cNvSpPr txBox="1"/>
          <p:nvPr/>
        </p:nvSpPr>
        <p:spPr>
          <a:xfrm>
            <a:off x="6436289" y="5302780"/>
            <a:ext cx="892757" cy="227868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aluminium</a:t>
            </a:r>
          </a:p>
        </p:txBody>
      </p:sp>
      <p:sp>
        <p:nvSpPr>
          <p:cNvPr id="12" name="Textfeld 1"/>
          <p:cNvSpPr txBox="1"/>
          <p:nvPr/>
        </p:nvSpPr>
        <p:spPr>
          <a:xfrm>
            <a:off x="7438354" y="5295045"/>
            <a:ext cx="728135" cy="235603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ferrites</a:t>
            </a:r>
          </a:p>
        </p:txBody>
      </p:sp>
      <p:sp>
        <p:nvSpPr>
          <p:cNvPr id="13" name="Textfeld 1"/>
          <p:cNvSpPr txBox="1"/>
          <p:nvPr/>
        </p:nvSpPr>
        <p:spPr>
          <a:xfrm>
            <a:off x="8397593" y="5294313"/>
            <a:ext cx="728135" cy="235603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copper</a:t>
            </a:r>
          </a:p>
        </p:txBody>
      </p:sp>
      <p:sp>
        <p:nvSpPr>
          <p:cNvPr id="14" name="Textfeld 1"/>
          <p:cNvSpPr txBox="1"/>
          <p:nvPr/>
        </p:nvSpPr>
        <p:spPr>
          <a:xfrm>
            <a:off x="9356832" y="5294312"/>
            <a:ext cx="728135" cy="235603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steel</a:t>
            </a:r>
          </a:p>
        </p:txBody>
      </p:sp>
      <p:sp>
        <p:nvSpPr>
          <p:cNvPr id="15" name="Textfeld 1"/>
          <p:cNvSpPr txBox="1"/>
          <p:nvPr/>
        </p:nvSpPr>
        <p:spPr>
          <a:xfrm>
            <a:off x="10316071" y="5294312"/>
            <a:ext cx="1201511" cy="30261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circuit boards</a:t>
            </a:r>
          </a:p>
        </p:txBody>
      </p:sp>
      <p:sp>
        <p:nvSpPr>
          <p:cNvPr id="16" name="Textfeld 1"/>
          <p:cNvSpPr txBox="1"/>
          <p:nvPr/>
        </p:nvSpPr>
        <p:spPr>
          <a:xfrm>
            <a:off x="6436288" y="5555316"/>
            <a:ext cx="892757" cy="227868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condenser</a:t>
            </a:r>
          </a:p>
        </p:txBody>
      </p:sp>
      <p:sp>
        <p:nvSpPr>
          <p:cNvPr id="17" name="Textfeld 1"/>
          <p:cNvSpPr txBox="1"/>
          <p:nvPr/>
        </p:nvSpPr>
        <p:spPr>
          <a:xfrm>
            <a:off x="7438354" y="5555316"/>
            <a:ext cx="728135" cy="227868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plastics</a:t>
            </a:r>
          </a:p>
        </p:txBody>
      </p:sp>
      <p:sp>
        <p:nvSpPr>
          <p:cNvPr id="18" name="Textfeld 1"/>
          <p:cNvSpPr txBox="1"/>
          <p:nvPr/>
        </p:nvSpPr>
        <p:spPr>
          <a:xfrm>
            <a:off x="8381765" y="5555316"/>
            <a:ext cx="743964" cy="227868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brass</a:t>
            </a:r>
          </a:p>
        </p:txBody>
      </p:sp>
      <p:sp>
        <p:nvSpPr>
          <p:cNvPr id="19" name="Textfeld 1"/>
          <p:cNvSpPr txBox="1"/>
          <p:nvPr/>
        </p:nvSpPr>
        <p:spPr>
          <a:xfrm>
            <a:off x="9361132" y="5546849"/>
            <a:ext cx="892757" cy="227868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ceramics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D0B4F38-A3AD-4922-845D-C32EC6939A42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Lißner, 2020</a:t>
            </a:r>
          </a:p>
        </p:txBody>
      </p:sp>
    </p:spTree>
    <p:extLst>
      <p:ext uri="{BB962C8B-B14F-4D97-AF65-F5344CB8AC3E}">
        <p14:creationId xmlns:p14="http://schemas.microsoft.com/office/powerpoint/2010/main" val="2689174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55467184"/>
              </p:ext>
            </p:extLst>
          </p:nvPr>
        </p:nvGraphicFramePr>
        <p:xfrm>
          <a:off x="874713" y="1481138"/>
          <a:ext cx="10580687" cy="3807976"/>
        </p:xfrm>
        <a:graphic>
          <a:graphicData uri="http://schemas.openxmlformats.org/drawingml/2006/table">
            <a:tbl>
              <a:tblPr/>
              <a:tblGrid>
                <a:gridCol w="1937052">
                  <a:extLst>
                    <a:ext uri="{9D8B030D-6E8A-4147-A177-3AD203B41FA5}">
                      <a16:colId xmlns:a16="http://schemas.microsoft.com/office/drawing/2014/main" val="947564785"/>
                    </a:ext>
                  </a:extLst>
                </a:gridCol>
                <a:gridCol w="1078170">
                  <a:extLst>
                    <a:ext uri="{9D8B030D-6E8A-4147-A177-3AD203B41FA5}">
                      <a16:colId xmlns:a16="http://schemas.microsoft.com/office/drawing/2014/main" val="251129087"/>
                    </a:ext>
                  </a:extLst>
                </a:gridCol>
                <a:gridCol w="1443651">
                  <a:extLst>
                    <a:ext uri="{9D8B030D-6E8A-4147-A177-3AD203B41FA5}">
                      <a16:colId xmlns:a16="http://schemas.microsoft.com/office/drawing/2014/main" val="2369098007"/>
                    </a:ext>
                  </a:extLst>
                </a:gridCol>
                <a:gridCol w="1425377">
                  <a:extLst>
                    <a:ext uri="{9D8B030D-6E8A-4147-A177-3AD203B41FA5}">
                      <a16:colId xmlns:a16="http://schemas.microsoft.com/office/drawing/2014/main" val="2335166435"/>
                    </a:ext>
                  </a:extLst>
                </a:gridCol>
                <a:gridCol w="1571569">
                  <a:extLst>
                    <a:ext uri="{9D8B030D-6E8A-4147-A177-3AD203B41FA5}">
                      <a16:colId xmlns:a16="http://schemas.microsoft.com/office/drawing/2014/main" val="2784734281"/>
                    </a:ext>
                  </a:extLst>
                </a:gridCol>
                <a:gridCol w="822334">
                  <a:extLst>
                    <a:ext uri="{9D8B030D-6E8A-4147-A177-3AD203B41FA5}">
                      <a16:colId xmlns:a16="http://schemas.microsoft.com/office/drawing/2014/main" val="2770678912"/>
                    </a:ext>
                  </a:extLst>
                </a:gridCol>
                <a:gridCol w="1151267">
                  <a:extLst>
                    <a:ext uri="{9D8B030D-6E8A-4147-A177-3AD203B41FA5}">
                      <a16:colId xmlns:a16="http://schemas.microsoft.com/office/drawing/2014/main" val="2280924155"/>
                    </a:ext>
                  </a:extLst>
                </a:gridCol>
                <a:gridCol w="1151267">
                  <a:extLst>
                    <a:ext uri="{9D8B030D-6E8A-4147-A177-3AD203B41FA5}">
                      <a16:colId xmlns:a16="http://schemas.microsoft.com/office/drawing/2014/main" val="2206819676"/>
                    </a:ext>
                  </a:extLst>
                </a:gridCol>
              </a:tblGrid>
              <a:tr h="21963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Calculation of environmental impacts of the production of </a:t>
                      </a:r>
                      <a:r>
                        <a:rPr lang="en-GB" sz="1300" b="1" i="0" u="sng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e-scooters</a:t>
                      </a:r>
                      <a:endParaRPr lang="de-DE" sz="1300" b="1" i="0" u="sng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105426" marR="105426" marT="52713" marB="5271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52588"/>
                  </a:ext>
                </a:extLst>
              </a:tr>
              <a:tr h="460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Component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Mass Lime Scooter in 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Lime CO2</a:t>
                      </a:r>
                      <a:r>
                        <a:rPr lang="en-US" sz="13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 in kg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Lime SO2</a:t>
                      </a:r>
                      <a:r>
                        <a:rPr lang="en-US" sz="13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 in kg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Lime TOPP</a:t>
                      </a:r>
                      <a:r>
                        <a:rPr lang="en-US" sz="13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 in kg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Lime PO4 in kg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Lime NOX </a:t>
                      </a:r>
                      <a:b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Lime PM10</a:t>
                      </a:r>
                      <a:b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 kg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476041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604330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Aluminum frame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11,550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138,600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0,508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0,455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0,033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0,236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0,274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907726"/>
                  </a:ext>
                </a:extLst>
              </a:tr>
              <a:tr h="240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Steel parts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2,700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4,050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0,018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0,009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0,005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60434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Li-ion (NMC111) battery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2,310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14,361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0,213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0,004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0,012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0,066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597143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Electric motor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2,310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7,779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0,036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0,028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867346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Tires and tubes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5,248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0,018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0,026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49409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Charger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2,923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0,677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14809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LEDs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5426" marR="105426" marT="52713" marB="5271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801435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Plastic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1,096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0,007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2620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Powder</a:t>
                      </a:r>
                      <a:r>
                        <a:rPr lang="en-US" sz="13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coating</a:t>
                      </a:r>
                      <a:endParaRPr lang="en-US" sz="13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05426" marR="105426" marT="52713" marB="5271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454266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Circuit boards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1,764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0,007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0,005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95645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Cabling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1,764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0,012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0,007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0,005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057972"/>
                  </a:ext>
                </a:extLst>
              </a:tr>
              <a:tr h="21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Sum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22,990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177,59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0,827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0,56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0,053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1,031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0,289</a:t>
                      </a:r>
                    </a:p>
                  </a:txBody>
                  <a:tcPr marL="10982" marR="10982" marT="10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24720"/>
                  </a:ext>
                </a:extLst>
              </a:tr>
            </a:tbl>
          </a:graphicData>
        </a:graphic>
      </p:graphicFrame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inventory of an e-scooter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768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inventory of an e-scooter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35645173"/>
              </p:ext>
            </p:extLst>
          </p:nvPr>
        </p:nvGraphicFramePr>
        <p:xfrm>
          <a:off x="874713" y="1481138"/>
          <a:ext cx="10580685" cy="2595559"/>
        </p:xfrm>
        <a:graphic>
          <a:graphicData uri="http://schemas.openxmlformats.org/drawingml/2006/table">
            <a:tbl>
              <a:tblPr/>
              <a:tblGrid>
                <a:gridCol w="1613421">
                  <a:extLst>
                    <a:ext uri="{9D8B030D-6E8A-4147-A177-3AD203B41FA5}">
                      <a16:colId xmlns:a16="http://schemas.microsoft.com/office/drawing/2014/main" val="1425240790"/>
                    </a:ext>
                  </a:extLst>
                </a:gridCol>
                <a:gridCol w="900159">
                  <a:extLst>
                    <a:ext uri="{9D8B030D-6E8A-4147-A177-3AD203B41FA5}">
                      <a16:colId xmlns:a16="http://schemas.microsoft.com/office/drawing/2014/main" val="2552071257"/>
                    </a:ext>
                  </a:extLst>
                </a:gridCol>
                <a:gridCol w="1205298">
                  <a:extLst>
                    <a:ext uri="{9D8B030D-6E8A-4147-A177-3AD203B41FA5}">
                      <a16:colId xmlns:a16="http://schemas.microsoft.com/office/drawing/2014/main" val="2245962542"/>
                    </a:ext>
                  </a:extLst>
                </a:gridCol>
                <a:gridCol w="1190041">
                  <a:extLst>
                    <a:ext uri="{9D8B030D-6E8A-4147-A177-3AD203B41FA5}">
                      <a16:colId xmlns:a16="http://schemas.microsoft.com/office/drawing/2014/main" val="4077454805"/>
                    </a:ext>
                  </a:extLst>
                </a:gridCol>
                <a:gridCol w="1312096">
                  <a:extLst>
                    <a:ext uri="{9D8B030D-6E8A-4147-A177-3AD203B41FA5}">
                      <a16:colId xmlns:a16="http://schemas.microsoft.com/office/drawing/2014/main" val="2422376629"/>
                    </a:ext>
                  </a:extLst>
                </a:gridCol>
                <a:gridCol w="686562">
                  <a:extLst>
                    <a:ext uri="{9D8B030D-6E8A-4147-A177-3AD203B41FA5}">
                      <a16:colId xmlns:a16="http://schemas.microsoft.com/office/drawing/2014/main" val="3194330018"/>
                    </a:ext>
                  </a:extLst>
                </a:gridCol>
                <a:gridCol w="961187">
                  <a:extLst>
                    <a:ext uri="{9D8B030D-6E8A-4147-A177-3AD203B41FA5}">
                      <a16:colId xmlns:a16="http://schemas.microsoft.com/office/drawing/2014/main" val="3910185730"/>
                    </a:ext>
                  </a:extLst>
                </a:gridCol>
                <a:gridCol w="961187">
                  <a:extLst>
                    <a:ext uri="{9D8B030D-6E8A-4147-A177-3AD203B41FA5}">
                      <a16:colId xmlns:a16="http://schemas.microsoft.com/office/drawing/2014/main" val="1095339184"/>
                    </a:ext>
                  </a:extLst>
                </a:gridCol>
                <a:gridCol w="1750734">
                  <a:extLst>
                    <a:ext uri="{9D8B030D-6E8A-4147-A177-3AD203B41FA5}">
                      <a16:colId xmlns:a16="http://schemas.microsoft.com/office/drawing/2014/main" val="1334569807"/>
                    </a:ext>
                  </a:extLst>
                </a:gridCol>
              </a:tblGrid>
              <a:tr h="185397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Calculation of environmental impacts of the production of the </a:t>
                      </a:r>
                      <a:r>
                        <a:rPr lang="en-GB" sz="1000" b="1" i="0" u="sng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charger</a:t>
                      </a:r>
                      <a:endParaRPr lang="de-DE" sz="1000" b="1" i="0" u="sng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120249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Charger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Mass 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CO2 equivalent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SO2</a:t>
                      </a:r>
                      <a:r>
                        <a:rPr lang="en-US" sz="10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TOPP equivalent 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PO4 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NOX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Dust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220615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777375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Overall device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2,923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0,677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013294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474201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289851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Copper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962820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789272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Circuit boards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3308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Capacitor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211789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Plasticy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65894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953744"/>
                  </a:ext>
                </a:extLst>
              </a:tr>
              <a:tr h="18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Ceramics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63129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712175"/>
              </p:ext>
            </p:extLst>
          </p:nvPr>
        </p:nvGraphicFramePr>
        <p:xfrm>
          <a:off x="874713" y="4148138"/>
          <a:ext cx="10580685" cy="1693861"/>
        </p:xfrm>
        <a:graphic>
          <a:graphicData uri="http://schemas.openxmlformats.org/drawingml/2006/table">
            <a:tbl>
              <a:tblPr/>
              <a:tblGrid>
                <a:gridCol w="1613421">
                  <a:extLst>
                    <a:ext uri="{9D8B030D-6E8A-4147-A177-3AD203B41FA5}">
                      <a16:colId xmlns:a16="http://schemas.microsoft.com/office/drawing/2014/main" val="1896061347"/>
                    </a:ext>
                  </a:extLst>
                </a:gridCol>
                <a:gridCol w="900159">
                  <a:extLst>
                    <a:ext uri="{9D8B030D-6E8A-4147-A177-3AD203B41FA5}">
                      <a16:colId xmlns:a16="http://schemas.microsoft.com/office/drawing/2014/main" val="893230616"/>
                    </a:ext>
                  </a:extLst>
                </a:gridCol>
                <a:gridCol w="1205298">
                  <a:extLst>
                    <a:ext uri="{9D8B030D-6E8A-4147-A177-3AD203B41FA5}">
                      <a16:colId xmlns:a16="http://schemas.microsoft.com/office/drawing/2014/main" val="1451306630"/>
                    </a:ext>
                  </a:extLst>
                </a:gridCol>
                <a:gridCol w="1190041">
                  <a:extLst>
                    <a:ext uri="{9D8B030D-6E8A-4147-A177-3AD203B41FA5}">
                      <a16:colId xmlns:a16="http://schemas.microsoft.com/office/drawing/2014/main" val="2328281033"/>
                    </a:ext>
                  </a:extLst>
                </a:gridCol>
                <a:gridCol w="1312096">
                  <a:extLst>
                    <a:ext uri="{9D8B030D-6E8A-4147-A177-3AD203B41FA5}">
                      <a16:colId xmlns:a16="http://schemas.microsoft.com/office/drawing/2014/main" val="2667920086"/>
                    </a:ext>
                  </a:extLst>
                </a:gridCol>
                <a:gridCol w="686562">
                  <a:extLst>
                    <a:ext uri="{9D8B030D-6E8A-4147-A177-3AD203B41FA5}">
                      <a16:colId xmlns:a16="http://schemas.microsoft.com/office/drawing/2014/main" val="1076229155"/>
                    </a:ext>
                  </a:extLst>
                </a:gridCol>
                <a:gridCol w="961187">
                  <a:extLst>
                    <a:ext uri="{9D8B030D-6E8A-4147-A177-3AD203B41FA5}">
                      <a16:colId xmlns:a16="http://schemas.microsoft.com/office/drawing/2014/main" val="283597765"/>
                    </a:ext>
                  </a:extLst>
                </a:gridCol>
                <a:gridCol w="961187">
                  <a:extLst>
                    <a:ext uri="{9D8B030D-6E8A-4147-A177-3AD203B41FA5}">
                      <a16:colId xmlns:a16="http://schemas.microsoft.com/office/drawing/2014/main" val="4096328759"/>
                    </a:ext>
                  </a:extLst>
                </a:gridCol>
                <a:gridCol w="1750734">
                  <a:extLst>
                    <a:ext uri="{9D8B030D-6E8A-4147-A177-3AD203B41FA5}">
                      <a16:colId xmlns:a16="http://schemas.microsoft.com/office/drawing/2014/main" val="3570824334"/>
                    </a:ext>
                  </a:extLst>
                </a:gridCol>
              </a:tblGrid>
              <a:tr h="19117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Calculation of environmental impacts of the production of the </a:t>
                      </a:r>
                      <a:r>
                        <a:rPr lang="en-GB" sz="1000" b="1" i="0" u="sng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electric motor</a:t>
                      </a:r>
                      <a:endParaRPr lang="de-DE" sz="1000" b="1" i="0" u="sng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924882"/>
                  </a:ext>
                </a:extLst>
              </a:tr>
              <a:tr h="382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Electric motor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Mass 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CO2 equivalent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SO2</a:t>
                      </a:r>
                      <a:r>
                        <a:rPr lang="en-US" sz="10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TOPP equivalent 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PO4 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NOX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Dust</a:t>
                      </a:r>
                      <a:b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322477"/>
                  </a:ext>
                </a:extLst>
              </a:tr>
              <a:tr h="19117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63763"/>
                  </a:ext>
                </a:extLst>
              </a:tr>
              <a:tr h="191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Overall device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2,310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7,779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665667"/>
                  </a:ext>
                </a:extLst>
              </a:tr>
              <a:tr h="191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07039"/>
                  </a:ext>
                </a:extLst>
              </a:tr>
              <a:tr h="191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5,544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365972"/>
                  </a:ext>
                </a:extLst>
              </a:tr>
              <a:tr h="191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Copper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1,940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568134"/>
                  </a:ext>
                </a:extLst>
              </a:tr>
              <a:tr h="164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Polyethylene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752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68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assessment of an e-scooter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761023178"/>
              </p:ext>
            </p:extLst>
          </p:nvPr>
        </p:nvGraphicFramePr>
        <p:xfrm>
          <a:off x="874712" y="1481137"/>
          <a:ext cx="10580689" cy="3881443"/>
        </p:xfrm>
        <a:graphic>
          <a:graphicData uri="http://schemas.openxmlformats.org/drawingml/2006/table">
            <a:tbl>
              <a:tblPr/>
              <a:tblGrid>
                <a:gridCol w="3222196">
                  <a:extLst>
                    <a:ext uri="{9D8B030D-6E8A-4147-A177-3AD203B41FA5}">
                      <a16:colId xmlns:a16="http://schemas.microsoft.com/office/drawing/2014/main" val="1955668390"/>
                    </a:ext>
                  </a:extLst>
                </a:gridCol>
                <a:gridCol w="1203562">
                  <a:extLst>
                    <a:ext uri="{9D8B030D-6E8A-4147-A177-3AD203B41FA5}">
                      <a16:colId xmlns:a16="http://schemas.microsoft.com/office/drawing/2014/main" val="990859355"/>
                    </a:ext>
                  </a:extLst>
                </a:gridCol>
                <a:gridCol w="1188328">
                  <a:extLst>
                    <a:ext uri="{9D8B030D-6E8A-4147-A177-3AD203B41FA5}">
                      <a16:colId xmlns:a16="http://schemas.microsoft.com/office/drawing/2014/main" val="3026727471"/>
                    </a:ext>
                  </a:extLst>
                </a:gridCol>
                <a:gridCol w="1310207">
                  <a:extLst>
                    <a:ext uri="{9D8B030D-6E8A-4147-A177-3AD203B41FA5}">
                      <a16:colId xmlns:a16="http://schemas.microsoft.com/office/drawing/2014/main" val="1014612711"/>
                    </a:ext>
                  </a:extLst>
                </a:gridCol>
                <a:gridCol w="914099">
                  <a:extLst>
                    <a:ext uri="{9D8B030D-6E8A-4147-A177-3AD203B41FA5}">
                      <a16:colId xmlns:a16="http://schemas.microsoft.com/office/drawing/2014/main" val="1673128548"/>
                    </a:ext>
                  </a:extLst>
                </a:gridCol>
                <a:gridCol w="914099">
                  <a:extLst>
                    <a:ext uri="{9D8B030D-6E8A-4147-A177-3AD203B41FA5}">
                      <a16:colId xmlns:a16="http://schemas.microsoft.com/office/drawing/2014/main" val="1501349331"/>
                    </a:ext>
                  </a:extLst>
                </a:gridCol>
                <a:gridCol w="914099">
                  <a:extLst>
                    <a:ext uri="{9D8B030D-6E8A-4147-A177-3AD203B41FA5}">
                      <a16:colId xmlns:a16="http://schemas.microsoft.com/office/drawing/2014/main" val="2781478947"/>
                    </a:ext>
                  </a:extLst>
                </a:gridCol>
                <a:gridCol w="914099">
                  <a:extLst>
                    <a:ext uri="{9D8B030D-6E8A-4147-A177-3AD203B41FA5}">
                      <a16:colId xmlns:a16="http://schemas.microsoft.com/office/drawing/2014/main" val="4156444100"/>
                    </a:ext>
                  </a:extLst>
                </a:gridCol>
              </a:tblGrid>
              <a:tr h="25876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Raw data calculation of environmental impacts</a:t>
                      </a:r>
                      <a:endParaRPr lang="de-DE" sz="11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572175"/>
                  </a:ext>
                </a:extLst>
              </a:tr>
              <a:tr h="517524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Product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CO2 equivalent </a:t>
                      </a:r>
                    </a:p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SO2</a:t>
                      </a: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 </a:t>
                      </a:r>
                    </a:p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TOPP</a:t>
                      </a: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equivalent</a:t>
                      </a:r>
                    </a:p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NOX </a:t>
                      </a:r>
                    </a:p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PM10 </a:t>
                      </a:r>
                    </a:p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NH3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407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665928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 aluminium_De_2020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12000,00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23,70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0,612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2,854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185597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 metal_steel_mix_De_2020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-0,008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0,452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61882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 li-ion (NMC111) battery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6216,76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92,22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28,71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4,626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1264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 Chem-OrgGummi-DE2000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3280,00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452637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</a:t>
                      </a:r>
                      <a:r>
                        <a:rPr lang="en-US" sz="11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b="0" i="0" u="none" strike="noStrike" baseline="0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wire_</a:t>
                      </a:r>
                      <a:r>
                        <a:rPr lang="en-US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copper_circuit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board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4200,00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301339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 </a:t>
                      </a:r>
                      <a:r>
                        <a:rPr lang="en-US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wire_copper_wiring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02174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 MetalFe_Pellets_Import_mix_De_2020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277959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kg_LDPE_2020_De_Polyethylen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2610,00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64910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574488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2297,00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3,4351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391893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kg </a:t>
                      </a:r>
                      <a:r>
                        <a:rPr lang="en-US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stones_soils_ceramics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84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05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assessment of an e-scooter: Transport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Transport via cargo ship or air freight.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From Shanghai to Bremerhaven.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Further distribution by truck.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Transhipment operations and packaging not included!</a:t>
            </a:r>
            <a:r>
              <a:rPr lang="en-GB" dirty="0"/>
              <a:t> 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50B4B78-C4F9-452F-9C94-614BABF94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31" y="1484313"/>
            <a:ext cx="4948669" cy="3300412"/>
          </a:xfrm>
          <a:prstGeom prst="rect">
            <a:avLst/>
          </a:prstGeom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A47A33-EF45-4B4B-84F2-18A3020A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3222194"/>
            <a:ext cx="2569561" cy="16729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9D7FB6C-31AA-401B-9B27-0E3961610D6B}"/>
              </a:ext>
            </a:extLst>
          </p:cNvPr>
          <p:cNvSpPr txBox="1"/>
          <p:nvPr/>
        </p:nvSpPr>
        <p:spPr>
          <a:xfrm>
            <a:off x="10498704" y="4743535"/>
            <a:ext cx="1149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CMA CGM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9FC7514-7CF5-426D-981B-5DC682BEF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0" y="4586665"/>
            <a:ext cx="2205046" cy="12426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0B2FC3-B3D4-4BE1-9F01-058042BD9C29}"/>
              </a:ext>
            </a:extLst>
          </p:cNvPr>
          <p:cNvSpPr txBox="1"/>
          <p:nvPr/>
        </p:nvSpPr>
        <p:spPr>
          <a:xfrm>
            <a:off x="7009028" y="5669085"/>
            <a:ext cx="1149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</a:t>
            </a:r>
            <a:r>
              <a:rPr lang="de-DE" sz="800" dirty="0" err="1"/>
              <a:t>Cekay</a:t>
            </a:r>
            <a:endParaRPr lang="de-DE" sz="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0A4BD9-E99F-43BA-9FC7-C68C88F24805}"/>
              </a:ext>
            </a:extLst>
          </p:cNvPr>
          <p:cNvSpPr txBox="1"/>
          <p:nvPr/>
        </p:nvSpPr>
        <p:spPr>
          <a:xfrm>
            <a:off x="4694692" y="3043293"/>
            <a:ext cx="1884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Wikimedia </a:t>
            </a:r>
            <a:r>
              <a:rPr lang="de-DE" sz="800" dirty="0" err="1"/>
              <a:t>Commons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992453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assessment of an e-scooter: The use</a:t>
            </a:r>
            <a:endParaRPr lang="de-DE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7975599" y="1485901"/>
            <a:ext cx="347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Emission factor for electricity mix in Germany 2019 = 401g/CO2 per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Electricity consumption e-scooter per km: 0.01kwh/km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CO2 emissions per km: 5g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Additionally, charging losses have to be considered (20%)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8459BE-F1E6-4A64-9564-D1F1CAF4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3" y="1481138"/>
            <a:ext cx="7234345" cy="41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87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assessment of an e-scooter: The use</a:t>
            </a:r>
            <a:endParaRPr lang="de-DE" i="1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09482905"/>
              </p:ext>
            </p:extLst>
          </p:nvPr>
        </p:nvGraphicFramePr>
        <p:xfrm>
          <a:off x="874712" y="1491298"/>
          <a:ext cx="5546406" cy="4086545"/>
        </p:xfrm>
        <a:graphic>
          <a:graphicData uri="http://schemas.openxmlformats.org/drawingml/2006/table">
            <a:tbl>
              <a:tblPr/>
              <a:tblGrid>
                <a:gridCol w="1602508">
                  <a:extLst>
                    <a:ext uri="{9D8B030D-6E8A-4147-A177-3AD203B41FA5}">
                      <a16:colId xmlns:a16="http://schemas.microsoft.com/office/drawing/2014/main" val="394135455"/>
                    </a:ext>
                  </a:extLst>
                </a:gridCol>
                <a:gridCol w="537368">
                  <a:extLst>
                    <a:ext uri="{9D8B030D-6E8A-4147-A177-3AD203B41FA5}">
                      <a16:colId xmlns:a16="http://schemas.microsoft.com/office/drawing/2014/main" val="1320147290"/>
                    </a:ext>
                  </a:extLst>
                </a:gridCol>
                <a:gridCol w="1804022">
                  <a:extLst>
                    <a:ext uri="{9D8B030D-6E8A-4147-A177-3AD203B41FA5}">
                      <a16:colId xmlns:a16="http://schemas.microsoft.com/office/drawing/2014/main" val="335509800"/>
                    </a:ext>
                  </a:extLst>
                </a:gridCol>
                <a:gridCol w="1602508">
                  <a:extLst>
                    <a:ext uri="{9D8B030D-6E8A-4147-A177-3AD203B41FA5}">
                      <a16:colId xmlns:a16="http://schemas.microsoft.com/office/drawing/2014/main" val="960373349"/>
                    </a:ext>
                  </a:extLst>
                </a:gridCol>
              </a:tblGrid>
              <a:tr h="21395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consumption and emissions over the use phase Ford Transit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941060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Lifespan </a:t>
                      </a:r>
                    </a:p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days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Consumption</a:t>
                      </a:r>
                    </a:p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 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CO2 emissions </a:t>
                      </a:r>
                    </a:p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644080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3,352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     8.866,234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523771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12,849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  33.987,229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034299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22,346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  59.108,224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258243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64,643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170.991,648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580477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247,799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655.467,984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867925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430,955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1.139.944,320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118870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231.155,376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800774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334,987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886.095,608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954294"/>
                  </a:ext>
                </a:extLst>
              </a:tr>
              <a:tr h="387259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582,587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1.541.035,840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65737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885" y="1481138"/>
            <a:ext cx="3710514" cy="24691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37856" y="4322842"/>
            <a:ext cx="4617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Redistribution, maintenance and charging.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Assumption about the distances travelled by vans from own surveys and international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Calculated over the service life.</a:t>
            </a:r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9574770" y="3950317"/>
            <a:ext cx="1983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Source: </a:t>
            </a:r>
            <a:r>
              <a:rPr lang="de-DE" sz="1000" dirty="0" err="1"/>
              <a:t>imago</a:t>
            </a:r>
            <a:r>
              <a:rPr lang="de-DE" sz="1000" dirty="0"/>
              <a:t> </a:t>
            </a:r>
            <a:r>
              <a:rPr lang="de-DE" sz="1000" dirty="0" err="1"/>
              <a:t>images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306745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assessment of an e-scooter: The overall balance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697031723"/>
              </p:ext>
            </p:extLst>
          </p:nvPr>
        </p:nvGraphicFramePr>
        <p:xfrm>
          <a:off x="874713" y="1481137"/>
          <a:ext cx="10580688" cy="4649434"/>
        </p:xfrm>
        <a:graphic>
          <a:graphicData uri="http://schemas.openxmlformats.org/drawingml/2006/table">
            <a:tbl>
              <a:tblPr/>
              <a:tblGrid>
                <a:gridCol w="452515">
                  <a:extLst>
                    <a:ext uri="{9D8B030D-6E8A-4147-A177-3AD203B41FA5}">
                      <a16:colId xmlns:a16="http://schemas.microsoft.com/office/drawing/2014/main" val="3042089640"/>
                    </a:ext>
                  </a:extLst>
                </a:gridCol>
                <a:gridCol w="348156">
                  <a:extLst>
                    <a:ext uri="{9D8B030D-6E8A-4147-A177-3AD203B41FA5}">
                      <a16:colId xmlns:a16="http://schemas.microsoft.com/office/drawing/2014/main" val="1468963324"/>
                    </a:ext>
                  </a:extLst>
                </a:gridCol>
                <a:gridCol w="633010">
                  <a:extLst>
                    <a:ext uri="{9D8B030D-6E8A-4147-A177-3AD203B41FA5}">
                      <a16:colId xmlns:a16="http://schemas.microsoft.com/office/drawing/2014/main" val="3081838388"/>
                    </a:ext>
                  </a:extLst>
                </a:gridCol>
                <a:gridCol w="458933">
                  <a:extLst>
                    <a:ext uri="{9D8B030D-6E8A-4147-A177-3AD203B41FA5}">
                      <a16:colId xmlns:a16="http://schemas.microsoft.com/office/drawing/2014/main" val="1755031951"/>
                    </a:ext>
                  </a:extLst>
                </a:gridCol>
                <a:gridCol w="601774">
                  <a:extLst>
                    <a:ext uri="{9D8B030D-6E8A-4147-A177-3AD203B41FA5}">
                      <a16:colId xmlns:a16="http://schemas.microsoft.com/office/drawing/2014/main" val="217189015"/>
                    </a:ext>
                  </a:extLst>
                </a:gridCol>
                <a:gridCol w="560714">
                  <a:extLst>
                    <a:ext uri="{9D8B030D-6E8A-4147-A177-3AD203B41FA5}">
                      <a16:colId xmlns:a16="http://schemas.microsoft.com/office/drawing/2014/main" val="15678876"/>
                    </a:ext>
                  </a:extLst>
                </a:gridCol>
                <a:gridCol w="440186">
                  <a:extLst>
                    <a:ext uri="{9D8B030D-6E8A-4147-A177-3AD203B41FA5}">
                      <a16:colId xmlns:a16="http://schemas.microsoft.com/office/drawing/2014/main" val="414910521"/>
                    </a:ext>
                  </a:extLst>
                </a:gridCol>
                <a:gridCol w="831463">
                  <a:extLst>
                    <a:ext uri="{9D8B030D-6E8A-4147-A177-3AD203B41FA5}">
                      <a16:colId xmlns:a16="http://schemas.microsoft.com/office/drawing/2014/main" val="2598867647"/>
                    </a:ext>
                  </a:extLst>
                </a:gridCol>
                <a:gridCol w="865432">
                  <a:extLst>
                    <a:ext uri="{9D8B030D-6E8A-4147-A177-3AD203B41FA5}">
                      <a16:colId xmlns:a16="http://schemas.microsoft.com/office/drawing/2014/main" val="1837510771"/>
                    </a:ext>
                  </a:extLst>
                </a:gridCol>
                <a:gridCol w="536901">
                  <a:extLst>
                    <a:ext uri="{9D8B030D-6E8A-4147-A177-3AD203B41FA5}">
                      <a16:colId xmlns:a16="http://schemas.microsoft.com/office/drawing/2014/main" val="1464680677"/>
                    </a:ext>
                  </a:extLst>
                </a:gridCol>
                <a:gridCol w="594027">
                  <a:extLst>
                    <a:ext uri="{9D8B030D-6E8A-4147-A177-3AD203B41FA5}">
                      <a16:colId xmlns:a16="http://schemas.microsoft.com/office/drawing/2014/main" val="3101587936"/>
                    </a:ext>
                  </a:extLst>
                </a:gridCol>
                <a:gridCol w="1010888">
                  <a:extLst>
                    <a:ext uri="{9D8B030D-6E8A-4147-A177-3AD203B41FA5}">
                      <a16:colId xmlns:a16="http://schemas.microsoft.com/office/drawing/2014/main" val="708568297"/>
                    </a:ext>
                  </a:extLst>
                </a:gridCol>
                <a:gridCol w="802457">
                  <a:extLst>
                    <a:ext uri="{9D8B030D-6E8A-4147-A177-3AD203B41FA5}">
                      <a16:colId xmlns:a16="http://schemas.microsoft.com/office/drawing/2014/main" val="2305962647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1936696431"/>
                    </a:ext>
                  </a:extLst>
                </a:gridCol>
                <a:gridCol w="419225">
                  <a:extLst>
                    <a:ext uri="{9D8B030D-6E8A-4147-A177-3AD203B41FA5}">
                      <a16:colId xmlns:a16="http://schemas.microsoft.com/office/drawing/2014/main" val="2995320654"/>
                    </a:ext>
                  </a:extLst>
                </a:gridCol>
                <a:gridCol w="419225">
                  <a:extLst>
                    <a:ext uri="{9D8B030D-6E8A-4147-A177-3AD203B41FA5}">
                      <a16:colId xmlns:a16="http://schemas.microsoft.com/office/drawing/2014/main" val="3982427827"/>
                    </a:ext>
                  </a:extLst>
                </a:gridCol>
                <a:gridCol w="479267">
                  <a:extLst>
                    <a:ext uri="{9D8B030D-6E8A-4147-A177-3AD203B41FA5}">
                      <a16:colId xmlns:a16="http://schemas.microsoft.com/office/drawing/2014/main" val="3856409845"/>
                    </a:ext>
                  </a:extLst>
                </a:gridCol>
                <a:gridCol w="435195">
                  <a:extLst>
                    <a:ext uri="{9D8B030D-6E8A-4147-A177-3AD203B41FA5}">
                      <a16:colId xmlns:a16="http://schemas.microsoft.com/office/drawing/2014/main" val="4249909150"/>
                    </a:ext>
                  </a:extLst>
                </a:gridCol>
              </a:tblGrid>
              <a:tr h="4340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szenario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-span</a:t>
                      </a:r>
                    </a:p>
                  </a:txBody>
                  <a:tcPr marL="5531" marR="5531" marT="553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trips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trip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lenght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de-DE" sz="1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collection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driving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perfor-mance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 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TOPP</a:t>
                      </a:r>
                    </a:p>
                    <a:p>
                      <a:pPr algn="ctr" fontAlgn="ctr"/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958235"/>
                  </a:ext>
                </a:extLst>
              </a:tr>
              <a:tr h="4340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factor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(of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 (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</a:p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km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collection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usage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check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g/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pkm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749919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truck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51,0 </a:t>
                      </a:r>
                    </a:p>
                  </a:txBody>
                  <a:tcPr marL="49777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177.585,0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3.484,8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25,68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3.550,0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3.524,33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16,23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11,02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1,05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20,24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370185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truck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242,1 </a:t>
                      </a:r>
                    </a:p>
                  </a:txBody>
                  <a:tcPr marL="49777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733,4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5,40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751,0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745,62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3,42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4,26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576315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356,7 </a:t>
                      </a:r>
                    </a:p>
                  </a:txBody>
                  <a:tcPr marL="49777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497,9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3,67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511,5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507,80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1,58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2,89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595540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163,8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1.084,2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7,99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1.107,9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1.099,87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5,06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3,43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6,30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042812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vessel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778,3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228,2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1,68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237,1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235,38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1,07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0,73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56098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1.146,4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154,9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0,57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162,0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161,39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0,73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0,50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0,90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364222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327,6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542,1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3,99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556,4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552,41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2,53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1,72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3,15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321887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1.556,6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114,1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0,84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121,0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120,17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0,54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0,66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32954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2.292,8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77,5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0,29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83,5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83,17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0,45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250757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655,2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271,0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2,69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2,00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280,7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278,68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1,27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0,86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1,57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689228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 vessel/ 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3.113,3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57,0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0,42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63,0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62,56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552342"/>
                  </a:ext>
                </a:extLst>
              </a:tr>
              <a:tr h="29107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vessel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truck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4.585,7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38,7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0,14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44,2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44,06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983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28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you use public transport, the route almost inevitably becomes a chain of routes.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many cases, the location of bus stops results in access and departure routes.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routes are usually quite short (</a:t>
            </a:r>
            <a:r>
              <a:rPr lang="en-GB" b="1" dirty="0"/>
              <a:t>last mile</a:t>
            </a:r>
            <a:r>
              <a:rPr lang="en-GB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some cases, however, they are not short enough to walk.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Therefore, a mean of transport for short access and departure routes fulfils per se the definition of </a:t>
            </a:r>
            <a:r>
              <a:rPr lang="en-GB" i="1" dirty="0"/>
              <a:t>micromobility</a:t>
            </a:r>
            <a:r>
              <a:rPr lang="en-GB" dirty="0"/>
              <a:t>.</a:t>
            </a:r>
            <a:endParaRPr lang="de-DE" dirty="0"/>
          </a:p>
          <a:p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97E1772-106D-4225-A1B4-1D644FE20A4E}"/>
              </a:ext>
            </a:extLst>
          </p:cNvPr>
          <p:cNvGrpSpPr/>
          <p:nvPr/>
        </p:nvGrpSpPr>
        <p:grpSpPr>
          <a:xfrm>
            <a:off x="1975411" y="4189126"/>
            <a:ext cx="7756385" cy="1174424"/>
            <a:chOff x="1975411" y="4189126"/>
            <a:chExt cx="7756385" cy="1174424"/>
          </a:xfrm>
        </p:grpSpPr>
        <p:sp>
          <p:nvSpPr>
            <p:cNvPr id="10" name="Freihandform 4">
              <a:extLst>
                <a:ext uri="{FF2B5EF4-FFF2-40B4-BE49-F238E27FC236}">
                  <a16:creationId xmlns:a16="http://schemas.microsoft.com/office/drawing/2014/main" id="{9C498132-65EE-4E2F-A2AE-B8CB22EB1F4B}"/>
                </a:ext>
              </a:extLst>
            </p:cNvPr>
            <p:cNvSpPr/>
            <p:nvPr/>
          </p:nvSpPr>
          <p:spPr>
            <a:xfrm>
              <a:off x="3744768" y="4189126"/>
              <a:ext cx="4014216" cy="778917"/>
            </a:xfrm>
            <a:custGeom>
              <a:avLst/>
              <a:gdLst>
                <a:gd name="connsiteX0" fmla="*/ 0 w 4014216"/>
                <a:gd name="connsiteY0" fmla="*/ 596233 h 778917"/>
                <a:gd name="connsiteX1" fmla="*/ 758952 w 4014216"/>
                <a:gd name="connsiteY1" fmla="*/ 1873 h 778917"/>
                <a:gd name="connsiteX2" fmla="*/ 1828800 w 4014216"/>
                <a:gd name="connsiteY2" fmla="*/ 769969 h 778917"/>
                <a:gd name="connsiteX3" fmla="*/ 2432304 w 4014216"/>
                <a:gd name="connsiteY3" fmla="*/ 440785 h 778917"/>
                <a:gd name="connsiteX4" fmla="*/ 2852928 w 4014216"/>
                <a:gd name="connsiteY4" fmla="*/ 751681 h 778917"/>
                <a:gd name="connsiteX5" fmla="*/ 3419856 w 4014216"/>
                <a:gd name="connsiteY5" fmla="*/ 404209 h 778917"/>
                <a:gd name="connsiteX6" fmla="*/ 4014216 w 4014216"/>
                <a:gd name="connsiteY6" fmla="*/ 404209 h 77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4216" h="778917">
                  <a:moveTo>
                    <a:pt x="0" y="596233"/>
                  </a:moveTo>
                  <a:cubicBezTo>
                    <a:pt x="227076" y="284575"/>
                    <a:pt x="454152" y="-27083"/>
                    <a:pt x="758952" y="1873"/>
                  </a:cubicBezTo>
                  <a:cubicBezTo>
                    <a:pt x="1063752" y="30829"/>
                    <a:pt x="1549908" y="696817"/>
                    <a:pt x="1828800" y="769969"/>
                  </a:cubicBezTo>
                  <a:cubicBezTo>
                    <a:pt x="2107692" y="843121"/>
                    <a:pt x="2261616" y="443833"/>
                    <a:pt x="2432304" y="440785"/>
                  </a:cubicBezTo>
                  <a:cubicBezTo>
                    <a:pt x="2602992" y="437737"/>
                    <a:pt x="2688336" y="757777"/>
                    <a:pt x="2852928" y="751681"/>
                  </a:cubicBezTo>
                  <a:cubicBezTo>
                    <a:pt x="3017520" y="745585"/>
                    <a:pt x="3226308" y="462121"/>
                    <a:pt x="3419856" y="404209"/>
                  </a:cubicBezTo>
                  <a:cubicBezTo>
                    <a:pt x="3613404" y="346297"/>
                    <a:pt x="3813810" y="375253"/>
                    <a:pt x="4014216" y="404209"/>
                  </a:cubicBezTo>
                </a:path>
              </a:pathLst>
            </a:custGeom>
            <a:noFill/>
            <a:ln w="38100"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797DF28-F900-4CA7-9BE1-574B81DE0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5411" y="4838914"/>
              <a:ext cx="524636" cy="524636"/>
            </a:xfrm>
            <a:prstGeom prst="rect">
              <a:avLst/>
            </a:prstGeom>
          </p:spPr>
        </p:pic>
        <p:pic>
          <p:nvPicPr>
            <p:cNvPr id="12" name="Picture 2" descr="Fabrik - Kostenlose gebäude Icons">
              <a:extLst>
                <a:ext uri="{FF2B5EF4-FFF2-40B4-BE49-F238E27FC236}">
                  <a16:creationId xmlns:a16="http://schemas.microsoft.com/office/drawing/2014/main" id="{F64E8746-0DC1-46E1-9F5D-55BAB8B92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545" y="4554952"/>
              <a:ext cx="765251" cy="765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A522101A-490C-4E6C-9F5D-D1EC62EB6E23}"/>
                </a:ext>
              </a:extLst>
            </p:cNvPr>
            <p:cNvCxnSpPr>
              <a:cxnSpLocks/>
            </p:cNvCxnSpPr>
            <p:nvPr/>
          </p:nvCxnSpPr>
          <p:spPr>
            <a:xfrm>
              <a:off x="7887000" y="4578584"/>
              <a:ext cx="876000" cy="389459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8769D21-0D4A-4918-8B11-AC2940A19D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0650" y="4727963"/>
              <a:ext cx="956102" cy="36655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Datei:Sinnbild Straßenbahn.svg – Wikipedia">
              <a:extLst>
                <a:ext uri="{FF2B5EF4-FFF2-40B4-BE49-F238E27FC236}">
                  <a16:creationId xmlns:a16="http://schemas.microsoft.com/office/drawing/2014/main" id="{01A8B07E-150A-4B97-94B7-3D68137F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53513">
              <a:off x="4928547" y="4266345"/>
              <a:ext cx="766051" cy="372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55A9FDB-5BA9-4213-8595-0430230E7F38}"/>
                </a:ext>
              </a:extLst>
            </p:cNvPr>
            <p:cNvSpPr txBox="1"/>
            <p:nvPr/>
          </p:nvSpPr>
          <p:spPr>
            <a:xfrm>
              <a:off x="8257555" y="4469582"/>
              <a:ext cx="49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?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76A4742-83B4-4C5B-BBC9-DFA19CDDA08F}"/>
                </a:ext>
              </a:extLst>
            </p:cNvPr>
            <p:cNvSpPr txBox="1"/>
            <p:nvPr/>
          </p:nvSpPr>
          <p:spPr>
            <a:xfrm>
              <a:off x="2921083" y="4543297"/>
              <a:ext cx="49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541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cycle assessment of an e-scooter: The overall balance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09909440"/>
              </p:ext>
            </p:extLst>
          </p:nvPr>
        </p:nvGraphicFramePr>
        <p:xfrm>
          <a:off x="880745" y="1481138"/>
          <a:ext cx="10574654" cy="436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7035429" y="5167620"/>
            <a:ext cx="477892" cy="219402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</a:pPr>
            <a:r>
              <a:rPr lang="en-GB" dirty="0">
                <a:solidFill>
                  <a:schemeClr val="tx2"/>
                </a:solidFill>
              </a:rPr>
              <a:t>car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A6BEAA-5061-44DE-895C-6107FCD6AE69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/>
              <a:t>Source: Lißner, 2020</a:t>
            </a:r>
          </a:p>
        </p:txBody>
      </p:sp>
    </p:spTree>
    <p:extLst>
      <p:ext uri="{BB962C8B-B14F-4D97-AF65-F5344CB8AC3E}">
        <p14:creationId xmlns:p14="http://schemas.microsoft.com/office/powerpoint/2010/main" val="2077637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the life cycle assessment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 current conditions, e-scooters are in some cases much worse than cars in terms of their CO2 balance.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Lifecycle is too short (vandalism).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Usage rate is too low (price!).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the sharing model, a significant improvement currently appears difficult.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same applies to e-bike sharing. However, the distances are longer and the lifetimes longer!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8291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743BB-37D3-41BE-A957-7EB04C38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Safety of </a:t>
            </a:r>
            <a:r>
              <a:rPr lang="en-US" i="1" dirty="0" err="1"/>
              <a:t>micromobility</a:t>
            </a:r>
            <a:endParaRPr lang="en-US" i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85110F-71D2-42C8-92B1-E3D3819DBE73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Sources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: 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3830202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safety aspects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b="1" dirty="0"/>
              <a:t>Study from Tempe, Arizona (Sanders, 2019)</a:t>
            </a:r>
            <a:br>
              <a:rPr lang="en-GB" b="1" dirty="0"/>
            </a:b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Safety concerns regarding injury to others,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 inadequately safe traffic space,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 fitness to drive.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D3F4F3-450D-4E02-B436-4CC734232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484313"/>
            <a:ext cx="5509532" cy="43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87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743BB-37D3-41BE-A957-7EB04C38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  <a:endParaRPr lang="en-US" i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0828845-1496-4B00-93E9-AE19E85B2F14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Sources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: 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439100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Properly used, </a:t>
            </a:r>
            <a:r>
              <a:rPr lang="en-GB" i="1" dirty="0"/>
              <a:t>micromobility</a:t>
            </a:r>
            <a:r>
              <a:rPr lang="en-GB" dirty="0"/>
              <a:t> is a useful complement to public transport.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However, usage patterns do not currently indicate that a desired modal shift is taking place!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Instead, there is a lot of undesired modal shift from environmental transport.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organisational form is not yet coherent. Many things are possible, but currently with many undesirable side-effects.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Cities are currently rather driven and do not act with their own clear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3373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">
            <a:extLst>
              <a:ext uri="{FF2B5EF4-FFF2-40B4-BE49-F238E27FC236}">
                <a16:creationId xmlns:a16="http://schemas.microsoft.com/office/drawing/2014/main" id="{85B83280-967A-42F2-8228-49E8EA397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714" y="4494775"/>
            <a:ext cx="10438871" cy="1334525"/>
          </a:xfrm>
        </p:spPr>
        <p:txBody>
          <a:bodyPr/>
          <a:lstStyle/>
          <a:p>
            <a:r>
              <a:rPr lang="en-US" dirty="0"/>
              <a:t>Dipl.-Ing. Sven Lißner</a:t>
            </a:r>
          </a:p>
          <a:p>
            <a:r>
              <a:rPr lang="en-US" dirty="0"/>
              <a:t>2021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38A3F70-5EB0-45D0-9644-9C5E0FC8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92203"/>
            <a:ext cx="10438873" cy="972108"/>
          </a:xfrm>
        </p:spPr>
        <p:txBody>
          <a:bodyPr/>
          <a:lstStyle/>
          <a:p>
            <a:r>
              <a:rPr lang="en-US" dirty="0"/>
              <a:t>Micromobility</a:t>
            </a:r>
            <a:br>
              <a:rPr lang="en-US" dirty="0"/>
            </a:br>
            <a:r>
              <a:rPr lang="en-US" sz="2400" i="1" dirty="0"/>
              <a:t>Especially in Germany</a:t>
            </a:r>
            <a:endParaRPr lang="en-US" i="1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2B9299-8722-49F0-BCF3-55619831B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4713" y="2420841"/>
            <a:ext cx="10438873" cy="82867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Faculty of Transport and Traffic Sciences – Chair of Transport Ecology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Prof. Dr.-Ing. Udo Becker</a:t>
            </a:r>
          </a:p>
          <a:p>
            <a:endParaRPr lang="en-US" dirty="0"/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98291C80-88E8-4D98-977F-A2370A9F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5959764"/>
            <a:ext cx="2274733" cy="69395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732433" y="6192050"/>
            <a:ext cx="2149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Grant Agreement No.: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2019-1-PL01-K1203-065244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3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So, if we want to strengthen public transport, we need minimal discomfort along the route chain!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Micromobility</a:t>
            </a:r>
            <a:r>
              <a:rPr lang="en-GB" dirty="0"/>
              <a:t> offers can help in the pre- and post-commute.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the user needs:</a:t>
            </a:r>
            <a:br>
              <a:rPr lang="en-US" dirty="0"/>
            </a:br>
            <a:endParaRPr lang="en-US" dirty="0"/>
          </a:p>
          <a:p>
            <a:pPr marL="541338" lvl="1" indent="-2714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Flexibility</a:t>
            </a:r>
            <a:br>
              <a:rPr lang="en-GB" dirty="0"/>
            </a:br>
            <a:endParaRPr lang="en-GB" dirty="0"/>
          </a:p>
          <a:p>
            <a:pPr marL="541338" lvl="1" indent="-2714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Reliability</a:t>
            </a:r>
            <a:br>
              <a:rPr lang="en-GB" dirty="0"/>
            </a:br>
            <a:endParaRPr lang="en-GB" dirty="0"/>
          </a:p>
          <a:p>
            <a:pPr marL="541338" lvl="1" indent="-2714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Reasonable prices</a:t>
            </a:r>
            <a:br>
              <a:rPr lang="en-GB" dirty="0"/>
            </a:br>
            <a:endParaRPr lang="en-GB" dirty="0"/>
          </a:p>
          <a:p>
            <a:pPr marL="541338" lvl="1" indent="-2714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Easy booking</a:t>
            </a:r>
            <a:endParaRPr lang="de-DE" dirty="0"/>
          </a:p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FD55EB0-4363-4474-9B9A-CA7A0818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202" y="1945236"/>
            <a:ext cx="3062470" cy="229389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0814702-7275-4F41-B4DE-7583727C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791" y="3120419"/>
            <a:ext cx="3613499" cy="270888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8111C79-2BC3-4837-AFE6-F09CEE0CEE01}"/>
              </a:ext>
            </a:extLst>
          </p:cNvPr>
          <p:cNvSpPr txBox="1"/>
          <p:nvPr/>
        </p:nvSpPr>
        <p:spPr>
          <a:xfrm>
            <a:off x="8760437" y="4239132"/>
            <a:ext cx="1596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DVB AG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4EF272F-DDEB-4167-98BF-579A539900AF}"/>
              </a:ext>
            </a:extLst>
          </p:cNvPr>
          <p:cNvSpPr txBox="1"/>
          <p:nvPr/>
        </p:nvSpPr>
        <p:spPr>
          <a:xfrm>
            <a:off x="6722153" y="5672494"/>
            <a:ext cx="1596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Source: Tier Mobility GmbH</a:t>
            </a:r>
          </a:p>
        </p:txBody>
      </p:sp>
    </p:spTree>
    <p:extLst>
      <p:ext uri="{BB962C8B-B14F-4D97-AF65-F5344CB8AC3E}">
        <p14:creationId xmlns:p14="http://schemas.microsoft.com/office/powerpoint/2010/main" val="115400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Which means of transport can be used for this?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6DD97D-7303-4EEB-A2D0-3484FC9EAB3F}"/>
              </a:ext>
            </a:extLst>
          </p:cNvPr>
          <p:cNvSpPr txBox="1"/>
          <p:nvPr/>
        </p:nvSpPr>
        <p:spPr>
          <a:xfrm>
            <a:off x="1634161" y="3082439"/>
            <a:ext cx="74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</a:t>
            </a:r>
          </a:p>
          <a:p>
            <a:r>
              <a:rPr lang="de-DE" sz="800" dirty="0"/>
              <a:t>dpa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68952D8-4D7D-4854-9420-2F4E9DBC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823" y="3381375"/>
            <a:ext cx="2427538" cy="18483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C13DA0-5075-4108-AC2C-D749294E7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62" y="4838085"/>
            <a:ext cx="1790784" cy="100283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0DC2969-9098-4C16-A7EA-B60CFD90ECC4}"/>
              </a:ext>
            </a:extLst>
          </p:cNvPr>
          <p:cNvSpPr txBox="1"/>
          <p:nvPr/>
        </p:nvSpPr>
        <p:spPr>
          <a:xfrm>
            <a:off x="1778000" y="4389638"/>
            <a:ext cx="74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Constantin Müller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3209DEC-513D-4606-B6AB-B94A44CE1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439" y="4844428"/>
            <a:ext cx="1497406" cy="10778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D2931FA-AEC3-4F9F-A495-8B4060938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51" y="3407407"/>
            <a:ext cx="1999512" cy="150625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7225A81-5028-4575-BE28-435BE644C60F}"/>
              </a:ext>
            </a:extLst>
          </p:cNvPr>
          <p:cNvSpPr txBox="1"/>
          <p:nvPr/>
        </p:nvSpPr>
        <p:spPr>
          <a:xfrm>
            <a:off x="6701689" y="4895541"/>
            <a:ext cx="74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Verena Engel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7996A9-BB50-44BC-BC62-0BD0AF9EB707}"/>
              </a:ext>
            </a:extLst>
          </p:cNvPr>
          <p:cNvSpPr txBox="1"/>
          <p:nvPr/>
        </p:nvSpPr>
        <p:spPr>
          <a:xfrm>
            <a:off x="5804121" y="2959328"/>
            <a:ext cx="74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Dirk Schmidt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A99AFA-4F78-4886-A0E0-F3D529D24F17}"/>
              </a:ext>
            </a:extLst>
          </p:cNvPr>
          <p:cNvSpPr txBox="1"/>
          <p:nvPr/>
        </p:nvSpPr>
        <p:spPr>
          <a:xfrm>
            <a:off x="8065809" y="1890070"/>
            <a:ext cx="220370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E-scooter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E-bikes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Sharing-bikes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Skateboards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Monowheels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Hoverboards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Others</a:t>
            </a:r>
          </a:p>
        </p:txBody>
      </p:sp>
      <p:pic>
        <p:nvPicPr>
          <p:cNvPr id="22" name="Video 21" title="Personen, die Skateboard fahren">
            <a:hlinkClick r:id="" action="ppaction://media"/>
            <a:extLst>
              <a:ext uri="{FF2B5EF4-FFF2-40B4-BE49-F238E27FC236}">
                <a16:creationId xmlns:a16="http://schemas.microsoft.com/office/drawing/2014/main" id="{33DC20E5-A677-476F-8510-97B3124CE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5046" y="4843550"/>
            <a:ext cx="1459225" cy="81889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28075B8-5032-4D08-8949-8370C19C6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924" y="1979488"/>
            <a:ext cx="1459225" cy="14264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6C636B5-9F18-480B-BA9B-6F0FF224AE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5227" y="1890341"/>
            <a:ext cx="2273394" cy="151559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8FE37B0-4B7F-47F1-8695-8A56972B258A}"/>
              </a:ext>
            </a:extLst>
          </p:cNvPr>
          <p:cNvSpPr txBox="1"/>
          <p:nvPr/>
        </p:nvSpPr>
        <p:spPr>
          <a:xfrm>
            <a:off x="3765157" y="5644944"/>
            <a:ext cx="13481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Microsoft</a:t>
            </a:r>
          </a:p>
        </p:txBody>
      </p:sp>
    </p:spTree>
    <p:extLst>
      <p:ext uri="{BB962C8B-B14F-4D97-AF65-F5344CB8AC3E}">
        <p14:creationId xmlns:p14="http://schemas.microsoft.com/office/powerpoint/2010/main" val="220601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A9F0-4FCB-4BBD-822C-5017696BF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481138"/>
            <a:ext cx="10580688" cy="4344987"/>
          </a:xfrm>
        </p:spPr>
        <p:txBody>
          <a:bodyPr/>
          <a:lstStyle/>
          <a:p>
            <a:r>
              <a:rPr lang="en-US" b="1"/>
              <a:t>Who are the actors?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r>
              <a:rPr lang="en-US" i="1"/>
              <a:t>micromobility</a:t>
            </a:r>
            <a:r>
              <a:rPr lang="en-US"/>
              <a:t>? </a:t>
            </a:r>
            <a:br>
              <a:rPr lang="en-US"/>
            </a:br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04EC609-4DF2-4A02-8B75-D2366EF53E6E}"/>
              </a:ext>
            </a:extLst>
          </p:cNvPr>
          <p:cNvGrpSpPr/>
          <p:nvPr/>
        </p:nvGrpSpPr>
        <p:grpSpPr>
          <a:xfrm>
            <a:off x="2216134" y="2228840"/>
            <a:ext cx="1525694" cy="1184743"/>
            <a:chOff x="304800" y="1552575"/>
            <a:chExt cx="1638300" cy="127218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09E92C2-33AB-4B95-B74E-BC0C9CACD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983" l="0" r="100000">
                          <a14:foregroundMark x1="51835" y1="10345" x2="51835" y2="103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800" y="1724025"/>
              <a:ext cx="923925" cy="98326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2F7E9D7-C7C7-4187-873D-C1D34AB31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983" l="0" r="100000">
                          <a14:foregroundMark x1="51835" y1="10345" x2="51835" y2="103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975" y="1841500"/>
              <a:ext cx="923925" cy="98326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71DF96F-FA86-498C-96CE-9F43DD980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983" l="0" r="100000">
                          <a14:foregroundMark x1="51835" y1="10345" x2="51835" y2="103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9175" y="1552575"/>
              <a:ext cx="923925" cy="98326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5AADFDF-ED65-4E86-AE62-1523990C5D47}"/>
              </a:ext>
            </a:extLst>
          </p:cNvPr>
          <p:cNvGrpSpPr/>
          <p:nvPr/>
        </p:nvGrpSpPr>
        <p:grpSpPr>
          <a:xfrm>
            <a:off x="5365640" y="2064666"/>
            <a:ext cx="1512852" cy="1348917"/>
            <a:chOff x="3533798" y="1465905"/>
            <a:chExt cx="1512852" cy="1348917"/>
          </a:xfrm>
        </p:grpSpPr>
        <p:pic>
          <p:nvPicPr>
            <p:cNvPr id="13" name="Picture 6" descr="Datei:Bahn aus Zusatzzeichen 1024-15.svg – Wikipedia">
              <a:extLst>
                <a:ext uri="{FF2B5EF4-FFF2-40B4-BE49-F238E27FC236}">
                  <a16:creationId xmlns:a16="http://schemas.microsoft.com/office/drawing/2014/main" id="{1BECC990-3522-45AB-A2C3-8F5A2821E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98" y="1888607"/>
              <a:ext cx="829582" cy="74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Bus Icon Template Vector Stock-Vektorgrafik (Lizenzfrei) 1173470155">
              <a:extLst>
                <a:ext uri="{FF2B5EF4-FFF2-40B4-BE49-F238E27FC236}">
                  <a16:creationId xmlns:a16="http://schemas.microsoft.com/office/drawing/2014/main" id="{083BA847-EB88-4442-A29E-2FB9391BF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462" y1="38929" x2="28462" y2="38929"/>
                          <a14:foregroundMark x1="72692" y1="37857" x2="72692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47" y="1465905"/>
              <a:ext cx="1085803" cy="116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3F0F95A-4F96-47E8-B523-CD3F73CB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5314" y="2286865"/>
              <a:ext cx="527957" cy="527957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9B39A2F-09A1-4F7D-99E8-45DE8CDA3CE0}"/>
              </a:ext>
            </a:extLst>
          </p:cNvPr>
          <p:cNvGrpSpPr/>
          <p:nvPr/>
        </p:nvGrpSpPr>
        <p:grpSpPr>
          <a:xfrm>
            <a:off x="8378907" y="2469017"/>
            <a:ext cx="1420745" cy="959983"/>
            <a:chOff x="6759585" y="1715181"/>
            <a:chExt cx="1420745" cy="959983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EAA84F5-1A8D-48FF-B0E0-BAB68CDD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9585" y="1722664"/>
              <a:ext cx="952500" cy="9525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5DA5B48-CCCD-42FC-BDE8-EFF41CBC8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6597" y="1715181"/>
              <a:ext cx="483733" cy="483733"/>
            </a:xfrm>
            <a:prstGeom prst="rect">
              <a:avLst/>
            </a:prstGeom>
          </p:spPr>
        </p:pic>
      </p:grp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E7F4D48C-B69E-4C0E-AC7B-D68B2278B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60844"/>
              </p:ext>
            </p:extLst>
          </p:nvPr>
        </p:nvGraphicFramePr>
        <p:xfrm>
          <a:off x="1381994" y="1869281"/>
          <a:ext cx="9248172" cy="356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2724">
                  <a:extLst>
                    <a:ext uri="{9D8B030D-6E8A-4147-A177-3AD203B41FA5}">
                      <a16:colId xmlns:a16="http://schemas.microsoft.com/office/drawing/2014/main" val="946401956"/>
                    </a:ext>
                  </a:extLst>
                </a:gridCol>
                <a:gridCol w="3082724">
                  <a:extLst>
                    <a:ext uri="{9D8B030D-6E8A-4147-A177-3AD203B41FA5}">
                      <a16:colId xmlns:a16="http://schemas.microsoft.com/office/drawing/2014/main" val="3013869793"/>
                    </a:ext>
                  </a:extLst>
                </a:gridCol>
                <a:gridCol w="3082724">
                  <a:extLst>
                    <a:ext uri="{9D8B030D-6E8A-4147-A177-3AD203B41FA5}">
                      <a16:colId xmlns:a16="http://schemas.microsoft.com/office/drawing/2014/main" val="1930061042"/>
                    </a:ext>
                  </a:extLst>
                </a:gridCol>
              </a:tblGrid>
              <a:tr h="178435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057596"/>
                  </a:ext>
                </a:extLst>
              </a:tr>
              <a:tr h="1784350">
                <a:tc>
                  <a:txBody>
                    <a:bodyPr/>
                    <a:lstStyle/>
                    <a:p>
                      <a:pPr algn="ctr"/>
                      <a:r>
                        <a:rPr lang="de-DE" sz="1600" b="1" u="none" dirty="0"/>
                        <a:t>private </a:t>
                      </a:r>
                      <a:r>
                        <a:rPr lang="de-DE" sz="1600" b="1" u="none" dirty="0" err="1"/>
                        <a:t>individuals</a:t>
                      </a:r>
                      <a:endParaRPr lang="de-DE" sz="1600" b="1" u="none" dirty="0"/>
                    </a:p>
                    <a:p>
                      <a:endParaRPr lang="de-DE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owning and, if necessary, carrying scooters bicycles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large variety of individual solutions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/>
                        <a:t>transport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operators</a:t>
                      </a:r>
                      <a:endParaRPr lang="de-DE" sz="1600" b="1" dirty="0"/>
                    </a:p>
                    <a:p>
                      <a:endParaRPr lang="de-DE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offer bike-sharing services in the transport association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private </a:t>
                      </a:r>
                      <a:r>
                        <a:rPr lang="de-DE" sz="1600" b="1" dirty="0" err="1"/>
                        <a:t>business</a:t>
                      </a:r>
                      <a:endParaRPr lang="de-DE" sz="1600" b="1" dirty="0"/>
                    </a:p>
                    <a:p>
                      <a:endParaRPr lang="de-DE" sz="1600" dirty="0"/>
                    </a:p>
                    <a:p>
                      <a:pPr marL="536575" indent="-268288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offer sharing services (bike, scooter, e-scooter) </a:t>
                      </a:r>
                    </a:p>
                    <a:p>
                      <a:pPr marL="536575" indent="-268288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of </a:t>
                      </a:r>
                      <a:r>
                        <a:rPr lang="en-GB" sz="1400" dirty="0" err="1"/>
                        <a:t>MaaS</a:t>
                      </a:r>
                      <a:r>
                        <a:rPr lang="en-GB" sz="1400" dirty="0"/>
                        <a:t> concepts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482797"/>
                  </a:ext>
                </a:extLst>
              </a:tr>
            </a:tbl>
          </a:graphicData>
        </a:graphic>
      </p:graphicFrame>
      <p:sp>
        <p:nvSpPr>
          <p:cNvPr id="22" name="Textfeld 21">
            <a:extLst>
              <a:ext uri="{FF2B5EF4-FFF2-40B4-BE49-F238E27FC236}">
                <a16:creationId xmlns:a16="http://schemas.microsoft.com/office/drawing/2014/main" id="{4F1288FF-B450-4AFE-B60D-071235EBAC5F}"/>
              </a:ext>
            </a:extLst>
          </p:cNvPr>
          <p:cNvSpPr txBox="1"/>
          <p:nvPr/>
        </p:nvSpPr>
        <p:spPr>
          <a:xfrm>
            <a:off x="4786190" y="5500368"/>
            <a:ext cx="256881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Cities? - Indirectly, too!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47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4F605-4318-449F-80F7-2FBF5ECB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micromobility</a:t>
            </a:r>
            <a:r>
              <a:rPr lang="de-DE" dirty="0"/>
              <a:t>? </a:t>
            </a:r>
            <a:br>
              <a:rPr lang="de-DE" dirty="0"/>
            </a:br>
            <a:endParaRPr lang="en-US" dirty="0"/>
          </a:p>
        </p:txBody>
      </p:sp>
      <p:pic>
        <p:nvPicPr>
          <p:cNvPr id="23" name="Picture 2" descr="Piktogramm Informationen - schwarz graue Stadt silhouette png herunterladen  - 698*768 - Kostenlos transparent Rechteck png Herunterladen.">
            <a:extLst>
              <a:ext uri="{FF2B5EF4-FFF2-40B4-BE49-F238E27FC236}">
                <a16:creationId xmlns:a16="http://schemas.microsoft.com/office/drawing/2014/main" id="{6AC53C7B-31AB-4A0C-867F-AE4BD669B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3889" y1="82692" x2="83889" y2="82692"/>
                        <a14:foregroundMark x1="51556" y1="90385" x2="51556" y2="90385"/>
                        <a14:foregroundMark x1="52000" y1="87436" x2="52000" y2="87436"/>
                        <a14:foregroundMark x1="51778" y1="85128" x2="51778" y2="8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84" y="4133595"/>
            <a:ext cx="1491344" cy="12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80F4181-3349-4240-96A5-74CEC2ACE406}"/>
              </a:ext>
            </a:extLst>
          </p:cNvPr>
          <p:cNvGrpSpPr/>
          <p:nvPr/>
        </p:nvGrpSpPr>
        <p:grpSpPr>
          <a:xfrm>
            <a:off x="2663156" y="1406249"/>
            <a:ext cx="1512852" cy="1348917"/>
            <a:chOff x="3533798" y="1465905"/>
            <a:chExt cx="1512852" cy="1348917"/>
          </a:xfrm>
        </p:grpSpPr>
        <p:pic>
          <p:nvPicPr>
            <p:cNvPr id="25" name="Picture 6" descr="Datei:Bahn aus Zusatzzeichen 1024-15.svg – Wikipedia">
              <a:extLst>
                <a:ext uri="{FF2B5EF4-FFF2-40B4-BE49-F238E27FC236}">
                  <a16:creationId xmlns:a16="http://schemas.microsoft.com/office/drawing/2014/main" id="{410E449D-D257-412D-A5B4-89D89A21E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98" y="1888607"/>
              <a:ext cx="829582" cy="74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Bus Icon Template Vector Stock-Vektorgrafik (Lizenzfrei) 1173470155">
              <a:extLst>
                <a:ext uri="{FF2B5EF4-FFF2-40B4-BE49-F238E27FC236}">
                  <a16:creationId xmlns:a16="http://schemas.microsoft.com/office/drawing/2014/main" id="{151B8603-85BE-4BC9-BE6E-416D7F069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462" y1="38929" x2="28462" y2="38929"/>
                          <a14:foregroundMark x1="72692" y1="37857" x2="72692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47" y="1465905"/>
              <a:ext cx="1085803" cy="116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77C4EB88-1FE6-4893-98B7-ACECD91CA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5314" y="2286865"/>
              <a:ext cx="527957" cy="527957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0E48AC7-786E-46A7-9843-FDF6248C4F9C}"/>
              </a:ext>
            </a:extLst>
          </p:cNvPr>
          <p:cNvGrpSpPr/>
          <p:nvPr/>
        </p:nvGrpSpPr>
        <p:grpSpPr>
          <a:xfrm>
            <a:off x="7972000" y="1795183"/>
            <a:ext cx="1420745" cy="959983"/>
            <a:chOff x="6759585" y="1715181"/>
            <a:chExt cx="1420745" cy="95998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68109F4-8A81-4E30-A907-B62660671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9585" y="1722664"/>
              <a:ext cx="952500" cy="95250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7530DAE-39AC-4308-A4AC-7BAB953F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6597" y="1715181"/>
              <a:ext cx="483733" cy="483733"/>
            </a:xfrm>
            <a:prstGeom prst="rect">
              <a:avLst/>
            </a:prstGeom>
          </p:spPr>
        </p:pic>
      </p:grpSp>
      <p:sp>
        <p:nvSpPr>
          <p:cNvPr id="31" name="Nach unten gekrümmter Pfeil 3">
            <a:extLst>
              <a:ext uri="{FF2B5EF4-FFF2-40B4-BE49-F238E27FC236}">
                <a16:creationId xmlns:a16="http://schemas.microsoft.com/office/drawing/2014/main" id="{62C8B98E-DB23-425D-BAB0-1144822185AE}"/>
              </a:ext>
            </a:extLst>
          </p:cNvPr>
          <p:cNvSpPr/>
          <p:nvPr/>
        </p:nvSpPr>
        <p:spPr>
          <a:xfrm>
            <a:off x="4429750" y="1463190"/>
            <a:ext cx="3299107" cy="515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2" name="Nach rechts gekrümmter Pfeil 11">
            <a:extLst>
              <a:ext uri="{FF2B5EF4-FFF2-40B4-BE49-F238E27FC236}">
                <a16:creationId xmlns:a16="http://schemas.microsoft.com/office/drawing/2014/main" id="{F061193B-B8A8-4F68-BEE5-38811D1904AC}"/>
              </a:ext>
            </a:extLst>
          </p:cNvPr>
          <p:cNvSpPr/>
          <p:nvPr/>
        </p:nvSpPr>
        <p:spPr>
          <a:xfrm rot="8472300" flipH="1">
            <a:off x="3616693" y="2722093"/>
            <a:ext cx="720784" cy="2681647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" name="Nach rechts gekrümmter Pfeil 13">
            <a:extLst>
              <a:ext uri="{FF2B5EF4-FFF2-40B4-BE49-F238E27FC236}">
                <a16:creationId xmlns:a16="http://schemas.microsoft.com/office/drawing/2014/main" id="{216037F8-938A-48A8-A15B-85AC78C195A9}"/>
              </a:ext>
            </a:extLst>
          </p:cNvPr>
          <p:cNvSpPr/>
          <p:nvPr/>
        </p:nvSpPr>
        <p:spPr>
          <a:xfrm rot="13209372">
            <a:off x="8059304" y="2722680"/>
            <a:ext cx="692877" cy="2681647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97C1DCE-A994-45A0-850A-5D2A04E7C785}"/>
              </a:ext>
            </a:extLst>
          </p:cNvPr>
          <p:cNvSpPr txBox="1"/>
          <p:nvPr/>
        </p:nvSpPr>
        <p:spPr>
          <a:xfrm>
            <a:off x="5035006" y="1001525"/>
            <a:ext cx="226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Commissions operation, </a:t>
            </a:r>
            <a:br>
              <a:rPr lang="en-GB" sz="1200" dirty="0"/>
            </a:br>
            <a:r>
              <a:rPr lang="en-GB" sz="1200" dirty="0"/>
              <a:t>sells service to end customer</a:t>
            </a:r>
            <a:endParaRPr lang="de-DE" sz="12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604AF2F-A187-4A5E-9172-A0F72D9E85F2}"/>
              </a:ext>
            </a:extLst>
          </p:cNvPr>
          <p:cNvSpPr txBox="1"/>
          <p:nvPr/>
        </p:nvSpPr>
        <p:spPr>
          <a:xfrm>
            <a:off x="1528376" y="4062916"/>
            <a:ext cx="213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operates</a:t>
            </a:r>
            <a:r>
              <a:rPr lang="de-DE" sz="1200" dirty="0"/>
              <a:t> </a:t>
            </a:r>
            <a:r>
              <a:rPr lang="de-DE" sz="1200" dirty="0" err="1"/>
              <a:t>public</a:t>
            </a:r>
            <a:r>
              <a:rPr lang="de-DE" sz="1200" dirty="0"/>
              <a:t> </a:t>
            </a:r>
            <a:r>
              <a:rPr lang="de-DE" sz="1200" dirty="0" err="1"/>
              <a:t>transport</a:t>
            </a:r>
            <a:r>
              <a:rPr lang="de-DE" sz="1200" dirty="0"/>
              <a:t> via municipal </a:t>
            </a:r>
            <a:r>
              <a:rPr lang="de-DE" sz="1200" dirty="0" err="1"/>
              <a:t>enterprise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commissions</a:t>
            </a:r>
            <a:r>
              <a:rPr lang="de-DE" sz="1200" dirty="0"/>
              <a:t> </a:t>
            </a:r>
            <a:r>
              <a:rPr lang="de-DE" sz="1200" dirty="0" err="1"/>
              <a:t>enterprise</a:t>
            </a:r>
            <a:endParaRPr lang="de-DE" sz="120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461C847-ADF4-4E21-8C92-5523DB74C810}"/>
              </a:ext>
            </a:extLst>
          </p:cNvPr>
          <p:cNvSpPr txBox="1"/>
          <p:nvPr/>
        </p:nvSpPr>
        <p:spPr>
          <a:xfrm>
            <a:off x="8690564" y="4062916"/>
            <a:ext cx="183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specifies restricted areas and areas of use</a:t>
            </a:r>
            <a:endParaRPr lang="de-DE" sz="1200" dirty="0"/>
          </a:p>
        </p:txBody>
      </p:sp>
      <p:sp>
        <p:nvSpPr>
          <p:cNvPr id="37" name="Nach rechts gekrümmter Pfeil 17">
            <a:extLst>
              <a:ext uri="{FF2B5EF4-FFF2-40B4-BE49-F238E27FC236}">
                <a16:creationId xmlns:a16="http://schemas.microsoft.com/office/drawing/2014/main" id="{6C3902BA-6713-4520-9E41-6A2FABA40E19}"/>
              </a:ext>
            </a:extLst>
          </p:cNvPr>
          <p:cNvSpPr/>
          <p:nvPr/>
        </p:nvSpPr>
        <p:spPr>
          <a:xfrm rot="19394986" flipH="1">
            <a:off x="4590955" y="2553169"/>
            <a:ext cx="439646" cy="2197989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8" name="Nach rechts gekrümmter Pfeil 18">
            <a:extLst>
              <a:ext uri="{FF2B5EF4-FFF2-40B4-BE49-F238E27FC236}">
                <a16:creationId xmlns:a16="http://schemas.microsoft.com/office/drawing/2014/main" id="{48287BF1-9712-4086-96A0-E1484426F89A}"/>
              </a:ext>
            </a:extLst>
          </p:cNvPr>
          <p:cNvSpPr/>
          <p:nvPr/>
        </p:nvSpPr>
        <p:spPr>
          <a:xfrm rot="2671069">
            <a:off x="7380935" y="2432588"/>
            <a:ext cx="491743" cy="2197989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9" name="Nach unten gekrümmter Pfeil 19">
            <a:extLst>
              <a:ext uri="{FF2B5EF4-FFF2-40B4-BE49-F238E27FC236}">
                <a16:creationId xmlns:a16="http://schemas.microsoft.com/office/drawing/2014/main" id="{A8FC5869-131A-484C-91BF-64CB72ED5743}"/>
              </a:ext>
            </a:extLst>
          </p:cNvPr>
          <p:cNvSpPr/>
          <p:nvPr/>
        </p:nvSpPr>
        <p:spPr>
          <a:xfrm flipH="1" flipV="1">
            <a:off x="4315773" y="2250444"/>
            <a:ext cx="3316877" cy="4891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0E08A7A-358C-40C9-9546-3635725DA5DC}"/>
              </a:ext>
            </a:extLst>
          </p:cNvPr>
          <p:cNvSpPr txBox="1"/>
          <p:nvPr/>
        </p:nvSpPr>
        <p:spPr>
          <a:xfrm>
            <a:off x="5207155" y="2256138"/>
            <a:ext cx="183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Bike sharing service and operation </a:t>
            </a:r>
            <a:endParaRPr lang="de-DE" sz="1200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8A7A5E8-4320-43DA-A1D9-0D52FA613495}"/>
              </a:ext>
            </a:extLst>
          </p:cNvPr>
          <p:cNvSpPr txBox="1"/>
          <p:nvPr/>
        </p:nvSpPr>
        <p:spPr>
          <a:xfrm>
            <a:off x="4845409" y="3050755"/>
            <a:ext cx="174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Services of </a:t>
            </a:r>
            <a:br>
              <a:rPr lang="de-DE" sz="1200" dirty="0"/>
            </a:br>
            <a:r>
              <a:rPr lang="de-DE" sz="1200" dirty="0"/>
              <a:t>General Interest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19A1A5F-6BE9-42D0-9B28-8395AE540222}"/>
              </a:ext>
            </a:extLst>
          </p:cNvPr>
          <p:cNvSpPr txBox="1"/>
          <p:nvPr/>
        </p:nvSpPr>
        <p:spPr>
          <a:xfrm>
            <a:off x="6329113" y="3278532"/>
            <a:ext cx="220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      Voluntary   commitment </a:t>
            </a:r>
            <a:br>
              <a:rPr lang="en-GB" sz="1200" i="1" dirty="0"/>
            </a:br>
            <a:r>
              <a:rPr lang="en-GB" sz="1200" i="1" dirty="0"/>
              <a:t> for supply   quality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510647147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A3DDC62-2CE6-774E-8340-8260BC267E57}" vid="{CBF861B5-B793-E74B-9EAA-FF010F67C03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2020_Praesentationsvorlage_TUD_16zu9</Template>
  <TotalTime>0</TotalTime>
  <Words>3726</Words>
  <Application>Microsoft Office PowerPoint</Application>
  <PresentationFormat>Breitbild</PresentationFormat>
  <Paragraphs>1132</Paragraphs>
  <Slides>56</Slides>
  <Notes>20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3" baseType="lpstr">
      <vt:lpstr>Arial</vt:lpstr>
      <vt:lpstr>Calibri</vt:lpstr>
      <vt:lpstr>Open Sans</vt:lpstr>
      <vt:lpstr>Symbol</vt:lpstr>
      <vt:lpstr>Times New Roman</vt:lpstr>
      <vt:lpstr>Wingdings</vt:lpstr>
      <vt:lpstr>TUD_2018_16zu9</vt:lpstr>
      <vt:lpstr>Micromobility Especially in Germany</vt:lpstr>
      <vt:lpstr>Content and learning objectives</vt:lpstr>
      <vt:lpstr>What is micromobility?</vt:lpstr>
      <vt:lpstr>What is micromobility?  – We try to find our own definition.</vt:lpstr>
      <vt:lpstr>What is micromobility?  </vt:lpstr>
      <vt:lpstr>What is micromobility?  </vt:lpstr>
      <vt:lpstr>What is micromobility?  </vt:lpstr>
      <vt:lpstr>What is micromobility?  </vt:lpstr>
      <vt:lpstr>What is micromobility?  </vt:lpstr>
      <vt:lpstr>What have we learned so far? </vt:lpstr>
      <vt:lpstr>What is micromobility?  </vt:lpstr>
      <vt:lpstr>What is micromobility?  </vt:lpstr>
      <vt:lpstr>Small electric vehicles regulation </vt:lpstr>
      <vt:lpstr>Small electric vehicles regulation</vt:lpstr>
      <vt:lpstr>Small electric vehicles regulation </vt:lpstr>
      <vt:lpstr>Small electric vehicles regulation </vt:lpstr>
      <vt:lpstr>Small electric vehicles regulation</vt:lpstr>
      <vt:lpstr>Who offers micromobility?</vt:lpstr>
      <vt:lpstr>Sharing provider </vt:lpstr>
      <vt:lpstr>Sharing provider </vt:lpstr>
      <vt:lpstr>Sharing provider - bicycles </vt:lpstr>
      <vt:lpstr>Sharing provider - bicycles </vt:lpstr>
      <vt:lpstr>Sharing provider - bicycles </vt:lpstr>
      <vt:lpstr>Sharing provider – company bike </vt:lpstr>
      <vt:lpstr>Sharing provider – company bike </vt:lpstr>
      <vt:lpstr>How are micromobility services used?</vt:lpstr>
      <vt:lpstr>E-scooter</vt:lpstr>
      <vt:lpstr>E-scooter</vt:lpstr>
      <vt:lpstr>E-Scooter</vt:lpstr>
      <vt:lpstr>E-Scooter in Dresden (Germany)</vt:lpstr>
      <vt:lpstr>E-Scooter in Dresden (Germany)</vt:lpstr>
      <vt:lpstr>E-scooter in Dresden (Germany)</vt:lpstr>
      <vt:lpstr>E-scooter in Dresden (Germany)</vt:lpstr>
      <vt:lpstr>Bike sharing in Copenhagen (Denmark)</vt:lpstr>
      <vt:lpstr>Bike sharing in Copenhagen (Denmark)</vt:lpstr>
      <vt:lpstr>Bike sharing in Copenhagen (Denmark)</vt:lpstr>
      <vt:lpstr>Bike sharing in Copenhagen (Denmark)</vt:lpstr>
      <vt:lpstr>Other data available</vt:lpstr>
      <vt:lpstr>Results of a life cycle assessment of micromobility</vt:lpstr>
      <vt:lpstr>Input data for the life cycle assessment</vt:lpstr>
      <vt:lpstr>Life cycle inventory of an e-scooter</vt:lpstr>
      <vt:lpstr>Life cycle inventory of an e-scooter</vt:lpstr>
      <vt:lpstr>Life cycle inventory of an e-scooter</vt:lpstr>
      <vt:lpstr>Life cycle inventory of an e-scooter</vt:lpstr>
      <vt:lpstr>Life cycle assessment of an e-scooter</vt:lpstr>
      <vt:lpstr>Life cycle assessment of an e-scooter: Transport</vt:lpstr>
      <vt:lpstr>Life cycle assessment of an e-scooter: The use</vt:lpstr>
      <vt:lpstr>Life cycle assessment of an e-scooter: The use</vt:lpstr>
      <vt:lpstr>Life cycle assessment of an e-scooter: The overall balance</vt:lpstr>
      <vt:lpstr>Life cycle assessment of an e-scooter: The overall balance</vt:lpstr>
      <vt:lpstr>Evaluation of the life cycle assessment</vt:lpstr>
      <vt:lpstr>Safety of micromobility</vt:lpstr>
      <vt:lpstr>Road safety aspects</vt:lpstr>
      <vt:lpstr>Conclusion</vt:lpstr>
      <vt:lpstr>Conclusion</vt:lpstr>
      <vt:lpstr>Micromobility Especially in Germany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Langer</dc:creator>
  <cp:lastModifiedBy>Rosemarie Baldauf</cp:lastModifiedBy>
  <cp:revision>17</cp:revision>
  <dcterms:created xsi:type="dcterms:W3CDTF">2021-08-20T18:21:38Z</dcterms:created>
  <dcterms:modified xsi:type="dcterms:W3CDTF">2021-10-20T08:20:18Z</dcterms:modified>
</cp:coreProperties>
</file>