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758" r:id="rId3"/>
    <p:sldId id="760" r:id="rId4"/>
    <p:sldId id="937" r:id="rId5"/>
    <p:sldId id="938" r:id="rId6"/>
    <p:sldId id="939" r:id="rId7"/>
    <p:sldId id="940" r:id="rId8"/>
    <p:sldId id="941" r:id="rId9"/>
    <p:sldId id="942" r:id="rId10"/>
    <p:sldId id="915" r:id="rId11"/>
    <p:sldId id="943" r:id="rId12"/>
    <p:sldId id="944" r:id="rId13"/>
    <p:sldId id="945" r:id="rId14"/>
    <p:sldId id="946" r:id="rId15"/>
    <p:sldId id="947" r:id="rId16"/>
    <p:sldId id="948" r:id="rId17"/>
    <p:sldId id="837" r:id="rId18"/>
    <p:sldId id="949" r:id="rId19"/>
    <p:sldId id="950" r:id="rId20"/>
    <p:sldId id="951" r:id="rId21"/>
    <p:sldId id="952" r:id="rId22"/>
    <p:sldId id="953" r:id="rId23"/>
  </p:sldIdLst>
  <p:sldSz cx="12192000" cy="6858000"/>
  <p:notesSz cx="6858000" cy="9144000"/>
  <p:defaultTextStyle>
    <a:defPPr>
      <a:defRPr lang="de-DE"/>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marie Baldauf" initials="RB" lastIdx="2" clrIdx="0">
    <p:extLst>
      <p:ext uri="{19B8F6BF-5375-455C-9EA6-DF929625EA0E}">
        <p15:presenceInfo xmlns:p15="http://schemas.microsoft.com/office/powerpoint/2012/main" userId="Rosemarie Baldau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0FF"/>
    <a:srgbClr val="FFFF99"/>
    <a:srgbClr val="A6B7C7"/>
    <a:srgbClr val="D9D9D9"/>
    <a:srgbClr val="888885"/>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498" autoAdjust="0"/>
  </p:normalViewPr>
  <p:slideViewPr>
    <p:cSldViewPr snapToGrid="0" showGuides="1">
      <p:cViewPr varScale="1">
        <p:scale>
          <a:sx n="65" d="100"/>
          <a:sy n="65" d="100"/>
        </p:scale>
        <p:origin x="608" y="4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1697A-5CFE-4516-A50D-9650B04433D6}" type="datetimeFigureOut">
              <a:rPr lang="de-DE" smtClean="0"/>
              <a:t>20.10.2021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FD7DA-7EE5-4773-A2D4-1D745A9B013C}" type="slidenum">
              <a:rPr lang="de-DE" smtClean="0"/>
              <a:t>‹Nr.›</a:t>
            </a:fld>
            <a:endParaRPr lang="de-DE"/>
          </a:p>
        </p:txBody>
      </p:sp>
    </p:spTree>
    <p:extLst>
      <p:ext uri="{BB962C8B-B14F-4D97-AF65-F5344CB8AC3E}">
        <p14:creationId xmlns:p14="http://schemas.microsoft.com/office/powerpoint/2010/main" val="12332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elfolie_TUD">
    <p:spTree>
      <p:nvGrpSpPr>
        <p:cNvPr id="1" name=""/>
        <p:cNvGrpSpPr/>
        <p:nvPr/>
      </p:nvGrpSpPr>
      <p:grpSpPr>
        <a:xfrm>
          <a:off x="0" y="0"/>
          <a:ext cx="0" cy="0"/>
          <a:chOff x="0" y="0"/>
          <a:chExt cx="0" cy="0"/>
        </a:xfrm>
      </p:grpSpPr>
      <p:sp>
        <p:nvSpPr>
          <p:cNvPr id="13" name="Rechteck 12"/>
          <p:cNvSpPr/>
          <p:nvPr/>
        </p:nvSpPr>
        <p:spPr>
          <a:xfrm>
            <a:off x="0" y="1025526"/>
            <a:ext cx="12192000" cy="5832476"/>
          </a:xfrm>
          <a:prstGeom prst="rect">
            <a:avLst/>
          </a:prstGeom>
          <a:gradFill>
            <a:gsLst>
              <a:gs pos="14000">
                <a:schemeClr val="tx2"/>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Untertitel 2"/>
          <p:cNvSpPr>
            <a:spLocks noGrp="1"/>
          </p:cNvSpPr>
          <p:nvPr>
            <p:ph type="subTitle" idx="1" hasCustomPrompt="1"/>
          </p:nvPr>
        </p:nvSpPr>
        <p:spPr>
          <a:xfrm>
            <a:off x="874714" y="4494775"/>
            <a:ext cx="10438871" cy="1334525"/>
          </a:xfrm>
        </p:spPr>
        <p:txBody>
          <a:bodyPr/>
          <a:lstStyle>
            <a:lvl1pPr marL="0" indent="0" algn="l">
              <a:buNone/>
              <a:defRPr>
                <a:solidFill>
                  <a:schemeClr val="bg1">
                    <a:alpha val="80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2" indent="0" algn="ctr">
              <a:buNone/>
              <a:defRPr>
                <a:solidFill>
                  <a:schemeClr val="tx1">
                    <a:tint val="75000"/>
                  </a:schemeClr>
                </a:solidFill>
              </a:defRPr>
            </a:lvl4pPr>
            <a:lvl5pPr marL="1828534" indent="0" algn="ctr">
              <a:buNone/>
              <a:defRPr>
                <a:solidFill>
                  <a:schemeClr val="tx1">
                    <a:tint val="75000"/>
                  </a:schemeClr>
                </a:solidFill>
              </a:defRPr>
            </a:lvl5pPr>
            <a:lvl6pPr marL="2285670" indent="0" algn="ctr">
              <a:buNone/>
              <a:defRPr>
                <a:solidFill>
                  <a:schemeClr val="tx1">
                    <a:tint val="75000"/>
                  </a:schemeClr>
                </a:solidFill>
              </a:defRPr>
            </a:lvl6pPr>
            <a:lvl7pPr marL="2742803" indent="0" algn="ctr">
              <a:buNone/>
              <a:defRPr>
                <a:solidFill>
                  <a:schemeClr val="tx1">
                    <a:tint val="75000"/>
                  </a:schemeClr>
                </a:solidFill>
              </a:defRPr>
            </a:lvl7pPr>
            <a:lvl8pPr marL="3199936" indent="0" algn="ctr">
              <a:buNone/>
              <a:defRPr>
                <a:solidFill>
                  <a:schemeClr val="tx1">
                    <a:tint val="75000"/>
                  </a:schemeClr>
                </a:solidFill>
              </a:defRPr>
            </a:lvl8pPr>
            <a:lvl9pPr marL="3657070" indent="0" algn="ctr">
              <a:buNone/>
              <a:defRPr>
                <a:solidFill>
                  <a:schemeClr val="tx1">
                    <a:tint val="75000"/>
                  </a:schemeClr>
                </a:solidFill>
              </a:defRPr>
            </a:lvl9pPr>
          </a:lstStyle>
          <a:p>
            <a:r>
              <a:rPr lang="de-DE" dirty="0"/>
              <a:t>Datum</a:t>
            </a:r>
          </a:p>
        </p:txBody>
      </p:sp>
      <p:sp>
        <p:nvSpPr>
          <p:cNvPr id="4" name="Rechteck 3"/>
          <p:cNvSpPr/>
          <p:nvPr/>
        </p:nvSpPr>
        <p:spPr>
          <a:xfrm>
            <a:off x="0" y="1025525"/>
            <a:ext cx="12192000" cy="1714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itel 1"/>
          <p:cNvSpPr>
            <a:spLocks noGrp="1"/>
          </p:cNvSpPr>
          <p:nvPr>
            <p:ph type="title" hasCustomPrompt="1"/>
          </p:nvPr>
        </p:nvSpPr>
        <p:spPr>
          <a:xfrm>
            <a:off x="874713" y="3392203"/>
            <a:ext cx="10438873" cy="972108"/>
          </a:xfrm>
          <a:ln>
            <a:noFill/>
          </a:ln>
        </p:spPr>
        <p:txBody>
          <a:bodyPr/>
          <a:lstStyle>
            <a:lvl1pPr>
              <a:defRPr sz="3200" b="1">
                <a:solidFill>
                  <a:schemeClr val="bg1"/>
                </a:solidFill>
              </a:defRPr>
            </a:lvl1pPr>
          </a:lstStyle>
          <a:p>
            <a:r>
              <a:rPr lang="en-US" noProof="0"/>
              <a:t>Titelmasterformat</a:t>
            </a:r>
            <a:br>
              <a:rPr lang="en-US" noProof="0"/>
            </a:br>
            <a:r>
              <a:rPr lang="en-US" noProof="0"/>
              <a:t>durch Klicken bearbeiten</a:t>
            </a: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304" y="349731"/>
            <a:ext cx="1764738" cy="513188"/>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1505BD1E-3F65-4B7F-9DCC-E4C80E84199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783"/>
          <a:stretch/>
        </p:blipFill>
        <p:spPr>
          <a:xfrm>
            <a:off x="10082942" y="349731"/>
            <a:ext cx="1485332" cy="525827"/>
          </a:xfrm>
          <a:prstGeom prst="rect">
            <a:avLst/>
          </a:prstGeom>
        </p:spPr>
      </p:pic>
      <p:pic>
        <p:nvPicPr>
          <p:cNvPr id="14" name="Grafik 13">
            <a:extLst>
              <a:ext uri="{FF2B5EF4-FFF2-40B4-BE49-F238E27FC236}">
                <a16:creationId xmlns:a16="http://schemas.microsoft.com/office/drawing/2014/main" id="{07E37400-FDE5-4A13-B370-659EB5735C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5074" y="5967199"/>
            <a:ext cx="3380238" cy="693951"/>
          </a:xfrm>
          <a:prstGeom prst="rect">
            <a:avLst/>
          </a:prstGeom>
        </p:spPr>
      </p:pic>
      <p:pic>
        <p:nvPicPr>
          <p:cNvPr id="15" name="Obraz 2">
            <a:extLst>
              <a:ext uri="{FF2B5EF4-FFF2-40B4-BE49-F238E27FC236}">
                <a16:creationId xmlns:a16="http://schemas.microsoft.com/office/drawing/2014/main" id="{55E566E5-5C88-4AD6-A46A-9239787D021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435677" y="6298151"/>
            <a:ext cx="1027961" cy="362999"/>
          </a:xfrm>
          <a:prstGeom prst="rect">
            <a:avLst/>
          </a:prstGeom>
          <a:noFill/>
          <a:ln>
            <a:noFill/>
          </a:ln>
        </p:spPr>
      </p:pic>
      <p:sp>
        <p:nvSpPr>
          <p:cNvPr id="26" name="Textplatzhalter 25"/>
          <p:cNvSpPr>
            <a:spLocks noGrp="1"/>
          </p:cNvSpPr>
          <p:nvPr>
            <p:ph type="body" sz="quarter" idx="10" hasCustomPrompt="1"/>
          </p:nvPr>
        </p:nvSpPr>
        <p:spPr>
          <a:xfrm>
            <a:off x="874713" y="2420841"/>
            <a:ext cx="10438873" cy="828676"/>
          </a:xfrm>
          <a:ln>
            <a:noFill/>
          </a:ln>
        </p:spPr>
        <p:txBody>
          <a:bodyPr/>
          <a:lstStyle>
            <a:lvl1pPr>
              <a:spcBef>
                <a:spcPts val="0"/>
              </a:spcBef>
              <a:defRPr sz="1600">
                <a:solidFill>
                  <a:schemeClr val="bg1">
                    <a:alpha val="80000"/>
                  </a:schemeClr>
                </a:solidFill>
              </a:defRPr>
            </a:lvl1pPr>
          </a:lstStyle>
          <a:p>
            <a:pPr eaLnBrk="1" fontAlgn="auto" hangingPunct="1">
              <a:spcAft>
                <a:spcPts val="0"/>
              </a:spcAft>
              <a:defRPr/>
            </a:pPr>
            <a:r>
              <a:rPr lang="de-DE" dirty="0"/>
              <a:t>Faculty of Transport and Traffic Sciences – Chair of Transport Ecology </a:t>
            </a:r>
          </a:p>
          <a:p>
            <a:pPr eaLnBrk="1" fontAlgn="auto" hangingPunct="1">
              <a:spcAft>
                <a:spcPts val="0"/>
              </a:spcAft>
              <a:defRPr/>
            </a:pPr>
            <a:r>
              <a:rPr lang="de-DE" dirty="0"/>
              <a:t>Prof. Dr.-Ing. Udo Becker</a:t>
            </a:r>
          </a:p>
        </p:txBody>
      </p:sp>
    </p:spTree>
    <p:extLst>
      <p:ext uri="{BB962C8B-B14F-4D97-AF65-F5344CB8AC3E}">
        <p14:creationId xmlns:p14="http://schemas.microsoft.com/office/powerpoint/2010/main" val="215362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Mastertitelformat bearbeiten</a:t>
            </a:r>
            <a:endParaRPr lang="de-DE" dirty="0"/>
          </a:p>
        </p:txBody>
      </p:sp>
    </p:spTree>
    <p:extLst>
      <p:ext uri="{BB962C8B-B14F-4D97-AF65-F5344CB8AC3E}">
        <p14:creationId xmlns:p14="http://schemas.microsoft.com/office/powerpoint/2010/main" val="327860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Mastertitelformat bearbeiten</a:t>
            </a:r>
            <a:endParaRPr lang="de-DE" dirty="0"/>
          </a:p>
        </p:txBody>
      </p:sp>
      <p:sp>
        <p:nvSpPr>
          <p:cNvPr id="7" name="Bildplatzhalter 6"/>
          <p:cNvSpPr>
            <a:spLocks noGrp="1"/>
          </p:cNvSpPr>
          <p:nvPr>
            <p:ph type="pic" sz="quarter" idx="10"/>
          </p:nvPr>
        </p:nvSpPr>
        <p:spPr>
          <a:xfrm>
            <a:off x="0" y="1030288"/>
            <a:ext cx="12192000" cy="5099050"/>
          </a:xfrm>
        </p:spPr>
        <p:txBody>
          <a:bodyPr/>
          <a:lstStyle/>
          <a:p>
            <a:r>
              <a:rPr lang="de-DE"/>
              <a:t>Bild durch Klicken auf Symbol hinzufügen</a:t>
            </a:r>
          </a:p>
        </p:txBody>
      </p:sp>
    </p:spTree>
    <p:extLst>
      <p:ext uri="{BB962C8B-B14F-4D97-AF65-F5344CB8AC3E}">
        <p14:creationId xmlns:p14="http://schemas.microsoft.com/office/powerpoint/2010/main" val="233499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6"/>
            <a:ext cx="12192000" cy="6129331"/>
          </a:xfrm>
        </p:spPr>
        <p:txBody>
          <a:bodyPr/>
          <a:lstStyle/>
          <a:p>
            <a:r>
              <a:rPr lang="de-DE"/>
              <a:t>Bild durch Klicken auf Symbol hinzufügen</a:t>
            </a:r>
          </a:p>
        </p:txBody>
      </p:sp>
    </p:spTree>
    <p:extLst>
      <p:ext uri="{BB962C8B-B14F-4D97-AF65-F5344CB8AC3E}">
        <p14:creationId xmlns:p14="http://schemas.microsoft.com/office/powerpoint/2010/main" val="2324029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65D20-5AA4-4ACB-BE3E-8B1892F9D60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6C05458-50B0-4FF5-8EBB-E620AEEF05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D022F75-AC3D-4C5D-BE60-A905891C568C}"/>
              </a:ext>
            </a:extLst>
          </p:cNvPr>
          <p:cNvSpPr>
            <a:spLocks noGrp="1"/>
          </p:cNvSpPr>
          <p:nvPr>
            <p:ph type="dt" sz="half" idx="10"/>
          </p:nvPr>
        </p:nvSpPr>
        <p:spPr/>
        <p:txBody>
          <a:bodyPr/>
          <a:lstStyle/>
          <a:p>
            <a:fld id="{8108C6D0-52A4-48A6-8FFA-582ECA45E842}" type="datetimeFigureOut">
              <a:rPr lang="de-DE" smtClean="0"/>
              <a:t>20.10.2021</a:t>
            </a:fld>
            <a:endParaRPr lang="de-DE"/>
          </a:p>
        </p:txBody>
      </p:sp>
      <p:sp>
        <p:nvSpPr>
          <p:cNvPr id="5" name="Fußzeilenplatzhalter 4">
            <a:extLst>
              <a:ext uri="{FF2B5EF4-FFF2-40B4-BE49-F238E27FC236}">
                <a16:creationId xmlns:a16="http://schemas.microsoft.com/office/drawing/2014/main" id="{A77453DC-86EF-4A6C-A3F4-A910664B5EC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E8193FB-C37A-454D-A0A8-E2032DC7FC6D}"/>
              </a:ext>
            </a:extLst>
          </p:cNvPr>
          <p:cNvSpPr>
            <a:spLocks noGrp="1"/>
          </p:cNvSpPr>
          <p:nvPr>
            <p:ph type="sldNum" sz="quarter" idx="12"/>
          </p:nvPr>
        </p:nvSpPr>
        <p:spPr/>
        <p:txBody>
          <a:bodyPr/>
          <a:lstStyle/>
          <a:p>
            <a:fld id="{0D3F6240-AE16-4A00-9644-CE79D39DE95A}" type="slidenum">
              <a:rPr lang="de-DE" smtClean="0"/>
              <a:t>‹Nr.›</a:t>
            </a:fld>
            <a:endParaRPr lang="de-DE"/>
          </a:p>
        </p:txBody>
      </p:sp>
    </p:spTree>
    <p:extLst>
      <p:ext uri="{BB962C8B-B14F-4D97-AF65-F5344CB8AC3E}">
        <p14:creationId xmlns:p14="http://schemas.microsoft.com/office/powerpoint/2010/main" val="26952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folie_TUD">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874712" y="4494775"/>
            <a:ext cx="10438873" cy="1334525"/>
          </a:xfrm>
        </p:spPr>
        <p:txBody>
          <a:bodyPr/>
          <a:lstStyle>
            <a:lvl1pPr marL="0" indent="0" algn="l">
              <a:buNone/>
              <a:defRPr>
                <a:solidFill>
                  <a:schemeClr val="bg2"/>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2" indent="0" algn="ctr">
              <a:buNone/>
              <a:defRPr>
                <a:solidFill>
                  <a:schemeClr val="tx1">
                    <a:tint val="75000"/>
                  </a:schemeClr>
                </a:solidFill>
              </a:defRPr>
            </a:lvl4pPr>
            <a:lvl5pPr marL="1828534" indent="0" algn="ctr">
              <a:buNone/>
              <a:defRPr>
                <a:solidFill>
                  <a:schemeClr val="tx1">
                    <a:tint val="75000"/>
                  </a:schemeClr>
                </a:solidFill>
              </a:defRPr>
            </a:lvl5pPr>
            <a:lvl6pPr marL="2285670" indent="0" algn="ctr">
              <a:buNone/>
              <a:defRPr>
                <a:solidFill>
                  <a:schemeClr val="tx1">
                    <a:tint val="75000"/>
                  </a:schemeClr>
                </a:solidFill>
              </a:defRPr>
            </a:lvl6pPr>
            <a:lvl7pPr marL="2742803" indent="0" algn="ctr">
              <a:buNone/>
              <a:defRPr>
                <a:solidFill>
                  <a:schemeClr val="tx1">
                    <a:tint val="75000"/>
                  </a:schemeClr>
                </a:solidFill>
              </a:defRPr>
            </a:lvl7pPr>
            <a:lvl8pPr marL="3199936" indent="0" algn="ctr">
              <a:buNone/>
              <a:defRPr>
                <a:solidFill>
                  <a:schemeClr val="tx1">
                    <a:tint val="75000"/>
                  </a:schemeClr>
                </a:solidFill>
              </a:defRPr>
            </a:lvl8pPr>
            <a:lvl9pPr marL="3657070" indent="0" algn="ctr">
              <a:buNone/>
              <a:defRPr>
                <a:solidFill>
                  <a:schemeClr val="tx1">
                    <a:tint val="75000"/>
                  </a:schemeClr>
                </a:solidFill>
              </a:defRPr>
            </a:lvl9pPr>
          </a:lstStyle>
          <a:p>
            <a:r>
              <a:rPr lang="de-DE" dirty="0"/>
              <a:t>Formatvorlage des Untertitelmasters durch Klicken bearbeiten</a:t>
            </a:r>
            <a:br>
              <a:rPr lang="de-DE" dirty="0"/>
            </a:br>
            <a:r>
              <a:rPr lang="de-DE" dirty="0"/>
              <a:t>Ort oder Anlass des Vortrags // Samstag, 13. Januar 2018</a:t>
            </a:r>
          </a:p>
        </p:txBody>
      </p:sp>
      <p:sp>
        <p:nvSpPr>
          <p:cNvPr id="26" name="Textplatzhalter 25"/>
          <p:cNvSpPr>
            <a:spLocks noGrp="1"/>
          </p:cNvSpPr>
          <p:nvPr>
            <p:ph type="body" sz="quarter" idx="10" hasCustomPrompt="1"/>
          </p:nvPr>
        </p:nvSpPr>
        <p:spPr>
          <a:xfrm>
            <a:off x="874713" y="2420841"/>
            <a:ext cx="10438873" cy="828676"/>
          </a:xfrm>
          <a:ln>
            <a:noFill/>
          </a:ln>
        </p:spPr>
        <p:txBody>
          <a:bodyPr/>
          <a:lstStyle>
            <a:lvl1pPr>
              <a:spcBef>
                <a:spcPts val="0"/>
              </a:spcBef>
              <a:defRPr sz="1600">
                <a:solidFill>
                  <a:schemeClr val="bg2"/>
                </a:solidFill>
              </a:defRPr>
            </a:lvl1pPr>
          </a:lstStyle>
          <a:p>
            <a:pPr lvl="0"/>
            <a:r>
              <a:rPr lang="de-DE" dirty="0"/>
              <a:t>Vorname Name</a:t>
            </a:r>
            <a:br>
              <a:rPr lang="de-DE" dirty="0"/>
            </a:br>
            <a:r>
              <a:rPr lang="de-DE" dirty="0"/>
              <a:t>Struktureinheit  der TU Dresden</a:t>
            </a:r>
          </a:p>
        </p:txBody>
      </p:sp>
      <p:sp>
        <p:nvSpPr>
          <p:cNvPr id="2" name="Titel 1"/>
          <p:cNvSpPr>
            <a:spLocks noGrp="1"/>
          </p:cNvSpPr>
          <p:nvPr>
            <p:ph type="title" hasCustomPrompt="1"/>
          </p:nvPr>
        </p:nvSpPr>
        <p:spPr>
          <a:xfrm>
            <a:off x="874713" y="3392203"/>
            <a:ext cx="10438873" cy="972108"/>
          </a:xfrm>
          <a:ln>
            <a:noFill/>
          </a:ln>
        </p:spPr>
        <p:txBody>
          <a:bodyPr/>
          <a:lstStyle>
            <a:lvl1pPr>
              <a:defRPr sz="3200" b="1">
                <a:solidFill>
                  <a:schemeClr val="tx2"/>
                </a:solidFill>
              </a:defRPr>
            </a:lvl1pPr>
          </a:lstStyle>
          <a:p>
            <a:r>
              <a:rPr lang="de-DE" dirty="0"/>
              <a:t>Titelmasterformat</a:t>
            </a:r>
            <a:br>
              <a:rPr lang="de-DE" dirty="0"/>
            </a:br>
            <a:r>
              <a:rPr lang="de-DE" dirty="0"/>
              <a:t>durch Klicken bearbeiten</a:t>
            </a:r>
          </a:p>
        </p:txBody>
      </p:sp>
      <p:cxnSp>
        <p:nvCxnSpPr>
          <p:cNvPr id="8" name="Gerade Verbindung 14"/>
          <p:cNvCxnSpPr/>
          <p:nvPr/>
        </p:nvCxnSpPr>
        <p:spPr>
          <a:xfrm>
            <a:off x="0" y="1026000"/>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Gerade Verbindung 14"/>
          <p:cNvCxnSpPr/>
          <p:nvPr/>
        </p:nvCxnSpPr>
        <p:spPr>
          <a:xfrm>
            <a:off x="0" y="1206000"/>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304" y="349731"/>
            <a:ext cx="1764738" cy="513188"/>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A5CB5FA3-BC1D-4C4D-9F05-8E8173BFB7C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783"/>
          <a:stretch/>
        </p:blipFill>
        <p:spPr>
          <a:xfrm>
            <a:off x="10082942" y="349731"/>
            <a:ext cx="1485332" cy="525827"/>
          </a:xfrm>
          <a:prstGeom prst="rect">
            <a:avLst/>
          </a:prstGeom>
        </p:spPr>
      </p:pic>
    </p:spTree>
    <p:extLst>
      <p:ext uri="{BB962C8B-B14F-4D97-AF65-F5344CB8AC3E}">
        <p14:creationId xmlns:p14="http://schemas.microsoft.com/office/powerpoint/2010/main" val="172494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a:lvl1pPr>
          </a:lstStyle>
          <a:p>
            <a:r>
              <a:rPr lang="en-US" noProof="0"/>
              <a:t>Mastertitelformat bearbeiten</a:t>
            </a:r>
          </a:p>
        </p:txBody>
      </p:sp>
      <p:sp>
        <p:nvSpPr>
          <p:cNvPr id="6" name="Inhaltsplatzhalter 5"/>
          <p:cNvSpPr>
            <a:spLocks noGrp="1"/>
          </p:cNvSpPr>
          <p:nvPr>
            <p:ph sz="quarter" idx="10"/>
          </p:nvPr>
        </p:nvSpPr>
        <p:spPr>
          <a:xfrm>
            <a:off x="874711" y="1484313"/>
            <a:ext cx="10580688" cy="4344987"/>
          </a:xfrm>
        </p:spPr>
        <p:txBody>
          <a:bodyPr/>
          <a:lstStyle>
            <a:lvl1pPr>
              <a:spcBef>
                <a:spcPts val="1200"/>
              </a:spcBef>
              <a:defRPr/>
            </a:lvl1pPr>
            <a:lvl3pPr>
              <a:spcBef>
                <a:spcPts val="1200"/>
              </a:spcBef>
              <a:defRPr/>
            </a:lvl3pPr>
          </a:lstStyle>
          <a:p>
            <a:pPr lvl="0"/>
            <a:r>
              <a:rPr lang="en-US" noProof="0"/>
              <a:t>Mastertextformat bearbeiten</a:t>
            </a:r>
          </a:p>
        </p:txBody>
      </p:sp>
    </p:spTree>
    <p:extLst>
      <p:ext uri="{BB962C8B-B14F-4D97-AF65-F5344CB8AC3E}">
        <p14:creationId xmlns:p14="http://schemas.microsoft.com/office/powerpoint/2010/main" val="4943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3" name="Rechteck 2"/>
          <p:cNvSpPr/>
          <p:nvPr/>
        </p:nvSpPr>
        <p:spPr>
          <a:xfrm>
            <a:off x="0" y="2"/>
            <a:ext cx="12192000" cy="6129336"/>
          </a:xfrm>
          <a:prstGeom prst="rect">
            <a:avLst/>
          </a:prstGeom>
          <a:gradFill>
            <a:gsLst>
              <a:gs pos="14000">
                <a:schemeClr val="tx2"/>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p:nvPr>
        </p:nvSpPr>
        <p:spPr>
          <a:xfrm>
            <a:off x="874712" y="3387259"/>
            <a:ext cx="10580687" cy="1198491"/>
          </a:xfrm>
        </p:spPr>
        <p:txBody>
          <a:bodyPr/>
          <a:lstStyle>
            <a:lvl1pPr>
              <a:defRPr sz="3200" b="1">
                <a:solidFill>
                  <a:schemeClr val="bg1"/>
                </a:solidFill>
              </a:defRPr>
            </a:lvl1pPr>
          </a:lstStyle>
          <a:p>
            <a:r>
              <a:rPr lang="de-DE"/>
              <a:t>Mastertitelformat bearbeiten</a:t>
            </a:r>
            <a:endParaRPr lang="de-DE" dirty="0"/>
          </a:p>
        </p:txBody>
      </p:sp>
    </p:spTree>
    <p:extLst>
      <p:ext uri="{BB962C8B-B14F-4D97-AF65-F5344CB8AC3E}">
        <p14:creationId xmlns:p14="http://schemas.microsoft.com/office/powerpoint/2010/main" val="125240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5365749" y="1484313"/>
            <a:ext cx="6089649" cy="4344987"/>
          </a:xfrm>
        </p:spPr>
        <p:txBody>
          <a:bodyPr/>
          <a:lstStyle/>
          <a:p>
            <a:pPr lvl="0"/>
            <a:r>
              <a:rPr lang="de-DE"/>
              <a:t>Mastertextformat bearbeiten</a:t>
            </a:r>
          </a:p>
        </p:txBody>
      </p:sp>
      <p:sp>
        <p:nvSpPr>
          <p:cNvPr id="9" name="Bildplatzhalter 7"/>
          <p:cNvSpPr>
            <a:spLocks noGrp="1"/>
          </p:cNvSpPr>
          <p:nvPr>
            <p:ph type="pic" sz="quarter" idx="13"/>
          </p:nvPr>
        </p:nvSpPr>
        <p:spPr>
          <a:xfrm>
            <a:off x="874711" y="1484313"/>
            <a:ext cx="4300539" cy="1332000"/>
          </a:xfrm>
        </p:spPr>
        <p:txBody>
          <a:bodyPr/>
          <a:lstStyle/>
          <a:p>
            <a:r>
              <a:rPr lang="de-DE"/>
              <a:t>Bild durch Klicken auf Symbol hinzufügen</a:t>
            </a:r>
            <a:endParaRPr lang="de-DE" dirty="0"/>
          </a:p>
        </p:txBody>
      </p:sp>
      <p:sp>
        <p:nvSpPr>
          <p:cNvPr id="10" name="Bildplatzhalter 7"/>
          <p:cNvSpPr>
            <a:spLocks noGrp="1"/>
          </p:cNvSpPr>
          <p:nvPr>
            <p:ph type="pic" sz="quarter" idx="14"/>
          </p:nvPr>
        </p:nvSpPr>
        <p:spPr>
          <a:xfrm>
            <a:off x="874712" y="2943181"/>
            <a:ext cx="4300537" cy="1332000"/>
          </a:xfrm>
        </p:spPr>
        <p:txBody>
          <a:bodyPr/>
          <a:lstStyle/>
          <a:p>
            <a:r>
              <a:rPr lang="de-DE"/>
              <a:t>Bild durch Klicken auf Symbol hinzufügen</a:t>
            </a:r>
            <a:endParaRPr lang="de-DE" dirty="0"/>
          </a:p>
        </p:txBody>
      </p:sp>
      <p:sp>
        <p:nvSpPr>
          <p:cNvPr id="11" name="Bildplatzhalter 7"/>
          <p:cNvSpPr>
            <a:spLocks noGrp="1"/>
          </p:cNvSpPr>
          <p:nvPr>
            <p:ph type="pic" sz="quarter" idx="15"/>
          </p:nvPr>
        </p:nvSpPr>
        <p:spPr>
          <a:xfrm>
            <a:off x="874710" y="4402050"/>
            <a:ext cx="4300537" cy="1427249"/>
          </a:xfrm>
        </p:spPr>
        <p:txBody>
          <a:bodyPr/>
          <a:lstStyle/>
          <a:p>
            <a:r>
              <a:rPr lang="de-DE"/>
              <a:t>Bild durch Klicken auf Symbol hinzufügen</a:t>
            </a:r>
            <a:endParaRPr lang="de-DE" dirty="0"/>
          </a:p>
        </p:txBody>
      </p:sp>
      <p:sp>
        <p:nvSpPr>
          <p:cNvPr id="4" name="Titel 3"/>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72307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9" name="Bildplatzhalter 7"/>
          <p:cNvSpPr>
            <a:spLocks noGrp="1"/>
          </p:cNvSpPr>
          <p:nvPr>
            <p:ph type="pic" sz="quarter" idx="13"/>
          </p:nvPr>
        </p:nvSpPr>
        <p:spPr>
          <a:xfrm>
            <a:off x="6267449" y="1484314"/>
            <a:ext cx="5187950" cy="4344985"/>
          </a:xfrm>
        </p:spPr>
        <p:txBody>
          <a:bodyPr/>
          <a:lstStyle/>
          <a:p>
            <a:r>
              <a:rPr lang="de-DE"/>
              <a:t>Bild durch Klicken auf Symbol hinzufügen</a:t>
            </a:r>
            <a:endParaRPr lang="de-DE" dirty="0"/>
          </a:p>
        </p:txBody>
      </p:sp>
      <p:sp>
        <p:nvSpPr>
          <p:cNvPr id="7" name="Textplatzhalter 6"/>
          <p:cNvSpPr>
            <a:spLocks noGrp="1"/>
          </p:cNvSpPr>
          <p:nvPr>
            <p:ph type="body" sz="quarter" idx="14"/>
          </p:nvPr>
        </p:nvSpPr>
        <p:spPr>
          <a:xfrm>
            <a:off x="874713" y="1484314"/>
            <a:ext cx="5195887" cy="4344985"/>
          </a:xfrm>
        </p:spPr>
        <p:txBody>
          <a:bodyPr/>
          <a:lstStyle/>
          <a:p>
            <a:pPr lvl="0"/>
            <a:r>
              <a:rPr lang="de-DE"/>
              <a:t>Mastertextformat bearbeiten</a:t>
            </a:r>
          </a:p>
        </p:txBody>
      </p:sp>
    </p:spTree>
    <p:extLst>
      <p:ext uri="{BB962C8B-B14F-4D97-AF65-F5344CB8AC3E}">
        <p14:creationId xmlns:p14="http://schemas.microsoft.com/office/powerpoint/2010/main" val="160666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Mastertitelformat bearbeiten</a:t>
            </a:r>
          </a:p>
        </p:txBody>
      </p:sp>
      <p:sp>
        <p:nvSpPr>
          <p:cNvPr id="6" name="Textplatzhalter 5"/>
          <p:cNvSpPr>
            <a:spLocks noGrp="1"/>
          </p:cNvSpPr>
          <p:nvPr>
            <p:ph type="body" sz="quarter" idx="10"/>
          </p:nvPr>
        </p:nvSpPr>
        <p:spPr>
          <a:xfrm>
            <a:off x="874713" y="1484314"/>
            <a:ext cx="5195887" cy="4344985"/>
          </a:xfrm>
        </p:spPr>
        <p:txBody>
          <a:bodyPr/>
          <a:lstStyle/>
          <a:p>
            <a:pPr lvl="0"/>
            <a:r>
              <a:rPr lang="de-DE"/>
              <a:t>Mastertextformat bearbeiten</a:t>
            </a:r>
          </a:p>
        </p:txBody>
      </p:sp>
      <p:sp>
        <p:nvSpPr>
          <p:cNvPr id="8" name="Textplatzhalter 7"/>
          <p:cNvSpPr>
            <a:spLocks noGrp="1"/>
          </p:cNvSpPr>
          <p:nvPr>
            <p:ph type="body" sz="quarter" idx="11"/>
          </p:nvPr>
        </p:nvSpPr>
        <p:spPr>
          <a:xfrm>
            <a:off x="6267449" y="1484315"/>
            <a:ext cx="5187950" cy="4344984"/>
          </a:xfrm>
        </p:spPr>
        <p:txBody>
          <a:bodyPr/>
          <a:lstStyle/>
          <a:p>
            <a:pPr lvl="0"/>
            <a:r>
              <a:rPr lang="de-DE"/>
              <a:t>Mastertextformat bearbeiten</a:t>
            </a:r>
          </a:p>
        </p:txBody>
      </p:sp>
    </p:spTree>
    <p:extLst>
      <p:ext uri="{BB962C8B-B14F-4D97-AF65-F5344CB8AC3E}">
        <p14:creationId xmlns:p14="http://schemas.microsoft.com/office/powerpoint/2010/main" val="415705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5"/>
            <a:ext cx="10580687" cy="684213"/>
          </a:xfrm>
        </p:spPr>
        <p:txBody>
          <a:bodyPr/>
          <a:lstStyle/>
          <a:p>
            <a:r>
              <a:rPr lang="de-DE"/>
              <a:t>Mastertitelformat bearbeiten</a:t>
            </a:r>
            <a:endParaRPr lang="de-DE" dirty="0"/>
          </a:p>
        </p:txBody>
      </p:sp>
      <p:sp>
        <p:nvSpPr>
          <p:cNvPr id="6" name="Textplatzhalter 5"/>
          <p:cNvSpPr>
            <a:spLocks noGrp="1"/>
          </p:cNvSpPr>
          <p:nvPr>
            <p:ph type="body" sz="quarter" idx="10"/>
          </p:nvPr>
        </p:nvSpPr>
        <p:spPr>
          <a:xfrm>
            <a:off x="874712" y="1484314"/>
            <a:ext cx="3399576" cy="4344985"/>
          </a:xfrm>
        </p:spPr>
        <p:txBody>
          <a:bodyPr/>
          <a:lstStyle/>
          <a:p>
            <a:pPr lvl="0"/>
            <a:r>
              <a:rPr lang="de-DE"/>
              <a:t>Mastertextformat bearbeiten</a:t>
            </a:r>
          </a:p>
        </p:txBody>
      </p:sp>
      <p:sp>
        <p:nvSpPr>
          <p:cNvPr id="7" name="Textplatzhalter 7"/>
          <p:cNvSpPr>
            <a:spLocks noGrp="1"/>
          </p:cNvSpPr>
          <p:nvPr>
            <p:ph type="body" sz="quarter" idx="11"/>
          </p:nvPr>
        </p:nvSpPr>
        <p:spPr>
          <a:xfrm>
            <a:off x="8070849" y="1484315"/>
            <a:ext cx="3384550" cy="4344984"/>
          </a:xfrm>
        </p:spPr>
        <p:txBody>
          <a:bodyPr/>
          <a:lstStyle/>
          <a:p>
            <a:pPr lvl="0"/>
            <a:r>
              <a:rPr lang="de-DE"/>
              <a:t>Mastertextformat bearbeiten</a:t>
            </a:r>
          </a:p>
        </p:txBody>
      </p:sp>
      <p:sp>
        <p:nvSpPr>
          <p:cNvPr id="9" name="Textplatzhalter 5"/>
          <p:cNvSpPr>
            <a:spLocks noGrp="1"/>
          </p:cNvSpPr>
          <p:nvPr>
            <p:ph type="body" sz="quarter" idx="12"/>
          </p:nvPr>
        </p:nvSpPr>
        <p:spPr>
          <a:xfrm>
            <a:off x="4457700" y="1484315"/>
            <a:ext cx="3416300" cy="4344984"/>
          </a:xfrm>
        </p:spPr>
        <p:txBody>
          <a:bodyPr/>
          <a:lstStyle/>
          <a:p>
            <a:pPr lvl="0"/>
            <a:r>
              <a:rPr lang="de-DE"/>
              <a:t>Mastertextformat bearbeiten</a:t>
            </a:r>
          </a:p>
        </p:txBody>
      </p:sp>
    </p:spTree>
    <p:extLst>
      <p:ext uri="{BB962C8B-B14F-4D97-AF65-F5344CB8AC3E}">
        <p14:creationId xmlns:p14="http://schemas.microsoft.com/office/powerpoint/2010/main" val="154616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7" name="Titel 1"/>
          <p:cNvSpPr txBox="1">
            <a:spLocks/>
          </p:cNvSpPr>
          <p:nvPr/>
        </p:nvSpPr>
        <p:spPr>
          <a:xfrm>
            <a:off x="6267450" y="368305"/>
            <a:ext cx="5046135" cy="662147"/>
          </a:xfrm>
          <a:prstGeom prst="rect">
            <a:avLst/>
          </a:prstGeom>
          <a:ln>
            <a:noFill/>
          </a:ln>
        </p:spPr>
        <p:txBody>
          <a:bodyPr vert="horz" lIns="0" tIns="0" rIns="0" bIns="0" rtlCol="0" anchor="t" anchorCtr="0">
            <a:noAutofit/>
          </a:bodyPr>
          <a:lstStyle>
            <a:lvl1pPr algn="l" defTabSz="914400" rtl="0" eaLnBrk="1" latinLnBrk="0" hangingPunct="1">
              <a:spcBef>
                <a:spcPct val="0"/>
              </a:spcBef>
              <a:buNone/>
              <a:defRPr sz="2400" b="1" kern="1200" baseline="0">
                <a:solidFill>
                  <a:schemeClr val="tx2"/>
                </a:solidFill>
                <a:latin typeface="Open Sans" panose="020B0606030504020204" pitchFamily="34" charset="0"/>
                <a:ea typeface="+mj-ea"/>
                <a:cs typeface="+mj-cs"/>
              </a:defRPr>
            </a:lvl1pPr>
          </a:lstStyle>
          <a:p>
            <a:r>
              <a:rPr lang="de-DE" sz="2400" dirty="0"/>
              <a:t>Titelmasterformat durch Klicken bearbeiten</a:t>
            </a:r>
          </a:p>
        </p:txBody>
      </p:sp>
      <p:sp>
        <p:nvSpPr>
          <p:cNvPr id="8" name="Textplatzhalter 5"/>
          <p:cNvSpPr>
            <a:spLocks noGrp="1"/>
          </p:cNvSpPr>
          <p:nvPr>
            <p:ph type="body" sz="quarter" idx="10"/>
          </p:nvPr>
        </p:nvSpPr>
        <p:spPr>
          <a:xfrm>
            <a:off x="874712" y="1484314"/>
            <a:ext cx="5195887" cy="4344985"/>
          </a:xfrm>
        </p:spPr>
        <p:txBody>
          <a:bodyPr/>
          <a:lstStyle/>
          <a:p>
            <a:pPr lvl="0"/>
            <a:r>
              <a:rPr lang="de-DE"/>
              <a:t>Mastertextformat bearbeiten</a:t>
            </a:r>
          </a:p>
        </p:txBody>
      </p:sp>
      <p:sp>
        <p:nvSpPr>
          <p:cNvPr id="9" name="Textplatzhalter 7"/>
          <p:cNvSpPr>
            <a:spLocks noGrp="1"/>
          </p:cNvSpPr>
          <p:nvPr>
            <p:ph type="body" sz="quarter" idx="11"/>
          </p:nvPr>
        </p:nvSpPr>
        <p:spPr>
          <a:xfrm>
            <a:off x="6267450" y="1484315"/>
            <a:ext cx="5187950" cy="4344984"/>
          </a:xfrm>
        </p:spPr>
        <p:txBody>
          <a:bodyPr/>
          <a:lstStyle/>
          <a:p>
            <a:pPr lvl="0"/>
            <a:r>
              <a:rPr lang="de-DE"/>
              <a:t>Mastertextformat bearbeiten</a:t>
            </a:r>
          </a:p>
        </p:txBody>
      </p:sp>
      <p:sp>
        <p:nvSpPr>
          <p:cNvPr id="3" name="Titel 2"/>
          <p:cNvSpPr>
            <a:spLocks noGrp="1"/>
          </p:cNvSpPr>
          <p:nvPr>
            <p:ph type="title"/>
          </p:nvPr>
        </p:nvSpPr>
        <p:spPr>
          <a:xfrm>
            <a:off x="874712" y="367507"/>
            <a:ext cx="5195887" cy="662781"/>
          </a:xfrm>
        </p:spPr>
        <p:txBody>
          <a:bodyPr/>
          <a:lstStyle/>
          <a:p>
            <a:r>
              <a:rPr lang="de-DE"/>
              <a:t>Mastertitelformat bearbeiten</a:t>
            </a:r>
            <a:endParaRPr lang="de-DE" dirty="0"/>
          </a:p>
        </p:txBody>
      </p:sp>
    </p:spTree>
    <p:extLst>
      <p:ext uri="{BB962C8B-B14F-4D97-AF65-F5344CB8AC3E}">
        <p14:creationId xmlns:p14="http://schemas.microsoft.com/office/powerpoint/2010/main" val="4658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74712" y="346075"/>
            <a:ext cx="10580687" cy="684213"/>
          </a:xfrm>
          <a:prstGeom prst="rect">
            <a:avLst/>
          </a:prstGeom>
          <a:ln>
            <a:noFill/>
          </a:ln>
        </p:spPr>
        <p:txBody>
          <a:bodyPr vert="horz" lIns="0" tIns="0" rIns="0" bIns="0" rtlCol="0" anchor="t" anchorCtr="0">
            <a:noAutofit/>
          </a:bodyPr>
          <a:lstStyle/>
          <a:p>
            <a:r>
              <a:rPr lang="en-US" noProof="0" dirty="0"/>
              <a:t>Das </a:t>
            </a:r>
            <a:r>
              <a:rPr lang="en-US" noProof="0" dirty="0" err="1"/>
              <a:t>ist</a:t>
            </a:r>
            <a:r>
              <a:rPr lang="en-US" noProof="0" dirty="0"/>
              <a:t> </a:t>
            </a:r>
            <a:r>
              <a:rPr lang="en-US" noProof="0" dirty="0" err="1"/>
              <a:t>eine</a:t>
            </a:r>
            <a:r>
              <a:rPr lang="en-US" noProof="0" dirty="0"/>
              <a:t> </a:t>
            </a:r>
            <a:r>
              <a:rPr lang="en-US" noProof="0" dirty="0" err="1"/>
              <a:t>Überschrift</a:t>
            </a:r>
            <a:r>
              <a:rPr lang="en-US" noProof="0" dirty="0"/>
              <a:t/>
            </a:r>
            <a:br>
              <a:rPr lang="en-US" noProof="0" dirty="0"/>
            </a:br>
            <a:r>
              <a:rPr lang="en-US" noProof="0" dirty="0"/>
              <a:t>in </a:t>
            </a:r>
            <a:r>
              <a:rPr lang="en-US" noProof="0" dirty="0" err="1"/>
              <a:t>zwei</a:t>
            </a:r>
            <a:r>
              <a:rPr lang="en-US" noProof="0" dirty="0"/>
              <a:t> </a:t>
            </a:r>
            <a:r>
              <a:rPr lang="en-US" noProof="0" dirty="0" err="1"/>
              <a:t>Zeilen</a:t>
            </a:r>
            <a:endParaRPr lang="en-US" noProof="0" dirty="0"/>
          </a:p>
        </p:txBody>
      </p:sp>
      <p:sp>
        <p:nvSpPr>
          <p:cNvPr id="3" name="Textplatzhalter 2"/>
          <p:cNvSpPr>
            <a:spLocks noGrp="1"/>
          </p:cNvSpPr>
          <p:nvPr>
            <p:ph type="body" idx="1"/>
          </p:nvPr>
        </p:nvSpPr>
        <p:spPr>
          <a:xfrm>
            <a:off x="874712" y="1481138"/>
            <a:ext cx="10580687" cy="4360861"/>
          </a:xfrm>
          <a:prstGeom prst="rect">
            <a:avLst/>
          </a:prstGeom>
          <a:ln>
            <a:noFill/>
          </a:ln>
        </p:spPr>
        <p:txBody>
          <a:bodyPr vert="horz" lIns="0" tIns="0" rIns="0" bIns="0" rtlCol="0">
            <a:noAutofit/>
          </a:bodyPr>
          <a:lstStyle/>
          <a:p>
            <a:pPr lvl="0"/>
            <a:r>
              <a:rPr lang="en-US" noProof="0" dirty="0" err="1"/>
              <a:t>Erste</a:t>
            </a:r>
            <a:r>
              <a:rPr lang="en-US" noProof="0" dirty="0"/>
              <a:t> </a:t>
            </a:r>
            <a:r>
              <a:rPr lang="en-US" noProof="0" dirty="0" err="1"/>
              <a:t>Textebene</a:t>
            </a:r>
            <a:r>
              <a:rPr lang="en-US" noProof="0" dirty="0"/>
              <a:t> (16pt)</a:t>
            </a:r>
          </a:p>
          <a:p>
            <a:pPr lvl="1"/>
            <a:r>
              <a:rPr lang="en-US" noProof="0" dirty="0" err="1"/>
              <a:t>Zweite</a:t>
            </a:r>
            <a:r>
              <a:rPr lang="en-US" noProof="0" dirty="0"/>
              <a:t> </a:t>
            </a:r>
            <a:r>
              <a:rPr lang="en-US" noProof="0" dirty="0" err="1"/>
              <a:t>Textebene</a:t>
            </a:r>
            <a:r>
              <a:rPr lang="en-US" noProof="0" dirty="0"/>
              <a:t> </a:t>
            </a:r>
            <a:r>
              <a:rPr lang="en-US" noProof="0" dirty="0" err="1"/>
              <a:t>für</a:t>
            </a:r>
            <a:r>
              <a:rPr lang="en-US" noProof="0" dirty="0"/>
              <a:t> </a:t>
            </a:r>
            <a:r>
              <a:rPr lang="en-US" noProof="0" dirty="0" err="1"/>
              <a:t>Aufzählungen</a:t>
            </a:r>
            <a:endParaRPr lang="en-US" noProof="0" dirty="0"/>
          </a:p>
          <a:p>
            <a:pPr lvl="2"/>
            <a:r>
              <a:rPr lang="en-US" noProof="0" dirty="0" err="1"/>
              <a:t>Dritte</a:t>
            </a:r>
            <a:r>
              <a:rPr lang="en-US" noProof="0" dirty="0"/>
              <a:t> </a:t>
            </a:r>
            <a:r>
              <a:rPr lang="en-US" noProof="0" dirty="0" err="1"/>
              <a:t>Textebene</a:t>
            </a:r>
            <a:r>
              <a:rPr lang="en-US" noProof="0" dirty="0"/>
              <a:t> </a:t>
            </a:r>
            <a:r>
              <a:rPr lang="en-US" noProof="0" dirty="0" err="1"/>
              <a:t>bei</a:t>
            </a:r>
            <a:r>
              <a:rPr lang="en-US" noProof="0" dirty="0"/>
              <a:t> </a:t>
            </a:r>
            <a:r>
              <a:rPr lang="en-US" noProof="0" dirty="0" err="1"/>
              <a:t>viel</a:t>
            </a:r>
            <a:r>
              <a:rPr lang="en-US" noProof="0" dirty="0"/>
              <a:t> Text (14pt)</a:t>
            </a:r>
          </a:p>
          <a:p>
            <a:pPr lvl="3"/>
            <a:r>
              <a:rPr lang="en-US" noProof="0" dirty="0" err="1"/>
              <a:t>Vierte</a:t>
            </a:r>
            <a:r>
              <a:rPr lang="en-US" noProof="0" dirty="0"/>
              <a:t> </a:t>
            </a:r>
            <a:r>
              <a:rPr lang="en-US" noProof="0" dirty="0" err="1"/>
              <a:t>Textebene</a:t>
            </a:r>
            <a:r>
              <a:rPr lang="en-US" noProof="0" dirty="0"/>
              <a:t> </a:t>
            </a:r>
            <a:r>
              <a:rPr lang="en-US" noProof="0" dirty="0" err="1"/>
              <a:t>für</a:t>
            </a:r>
            <a:r>
              <a:rPr lang="en-US" noProof="0" dirty="0"/>
              <a:t> </a:t>
            </a:r>
            <a:r>
              <a:rPr lang="en-US" noProof="0" dirty="0" err="1"/>
              <a:t>Aufzählungen</a:t>
            </a:r>
            <a:r>
              <a:rPr lang="en-US" noProof="0" dirty="0"/>
              <a:t> </a:t>
            </a:r>
            <a:r>
              <a:rPr lang="en-US" noProof="0" dirty="0" err="1"/>
              <a:t>bei</a:t>
            </a:r>
            <a:r>
              <a:rPr lang="en-US" noProof="0" dirty="0"/>
              <a:t> </a:t>
            </a:r>
            <a:r>
              <a:rPr lang="en-US" noProof="0" dirty="0" err="1"/>
              <a:t>viel</a:t>
            </a:r>
            <a:r>
              <a:rPr lang="en-US" noProof="0" dirty="0"/>
              <a:t> Text</a:t>
            </a:r>
          </a:p>
          <a:p>
            <a:pPr lvl="4"/>
            <a:r>
              <a:rPr lang="en-US" noProof="0" dirty="0" err="1"/>
              <a:t>Fünfte</a:t>
            </a:r>
            <a:r>
              <a:rPr lang="en-US" noProof="0" dirty="0"/>
              <a:t> Ebene</a:t>
            </a:r>
          </a:p>
          <a:p>
            <a:pPr lvl="5"/>
            <a:r>
              <a:rPr lang="en-US" noProof="0" dirty="0" err="1"/>
              <a:t>Zwischenseite</a:t>
            </a:r>
            <a:endParaRPr lang="en-US" noProof="0" dirty="0"/>
          </a:p>
          <a:p>
            <a:pPr lvl="6"/>
            <a:r>
              <a:rPr lang="en-US" noProof="0" dirty="0" err="1"/>
              <a:t>Für</a:t>
            </a:r>
            <a:r>
              <a:rPr lang="en-US" noProof="0" dirty="0"/>
              <a:t> den </a:t>
            </a:r>
            <a:r>
              <a:rPr lang="en-US" noProof="0" dirty="0" err="1"/>
              <a:t>nächsten</a:t>
            </a:r>
            <a:r>
              <a:rPr lang="en-US" noProof="0" dirty="0"/>
              <a:t> </a:t>
            </a:r>
            <a:r>
              <a:rPr lang="en-US" noProof="0" dirty="0" err="1"/>
              <a:t>Präsentationsabschnitt</a:t>
            </a:r>
            <a:endParaRPr lang="en-US" noProof="0" dirty="0"/>
          </a:p>
        </p:txBody>
      </p:sp>
      <p:sp>
        <p:nvSpPr>
          <p:cNvPr id="4" name="Textfeld 3"/>
          <p:cNvSpPr txBox="1"/>
          <p:nvPr/>
        </p:nvSpPr>
        <p:spPr>
          <a:xfrm>
            <a:off x="3575050" y="6319797"/>
            <a:ext cx="5187950" cy="369332"/>
          </a:xfrm>
          <a:prstGeom prst="rect">
            <a:avLst/>
          </a:prstGeom>
          <a:noFill/>
        </p:spPr>
        <p:txBody>
          <a:bodyPr wrap="square" lIns="0" tIns="0" rIns="0" bIns="0" rtlCol="0" anchor="b">
            <a:spAutoFit/>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en-US" sz="800" kern="1200" noProof="0" dirty="0">
                <a:solidFill>
                  <a:schemeClr val="bg2"/>
                </a:solidFill>
                <a:latin typeface="+mn-lt"/>
                <a:ea typeface="+mn-ea"/>
                <a:cs typeface="Open Sans" panose="020B0606030504020204" pitchFamily="34" charset="0"/>
              </a:rPr>
              <a:t>Transport Policy 2 - Sustainable development</a:t>
            </a:r>
          </a:p>
          <a:p>
            <a:pPr marL="0" marR="0" lvl="0" indent="0" algn="l" defTabSz="914269" rtl="0" eaLnBrk="1" fontAlgn="auto" latinLnBrk="0" hangingPunct="1">
              <a:lnSpc>
                <a:spcPct val="100000"/>
              </a:lnSpc>
              <a:spcBef>
                <a:spcPts val="0"/>
              </a:spcBef>
              <a:spcAft>
                <a:spcPts val="0"/>
              </a:spcAft>
              <a:buClrTx/>
              <a:buSzTx/>
              <a:buFontTx/>
              <a:buNone/>
              <a:tabLst/>
              <a:defRPr/>
            </a:pPr>
            <a:r>
              <a:rPr lang="de-DE" altLang="de-DE" sz="800" kern="1200" dirty="0">
                <a:solidFill>
                  <a:schemeClr val="bg2"/>
                </a:solidFill>
                <a:latin typeface="+mn-lt"/>
                <a:ea typeface="+mn-ea"/>
                <a:cs typeface="Open Sans" panose="020B0606030504020204" pitchFamily="34" charset="0"/>
                <a:sym typeface="Wingdings" panose="05000000000000000000" pitchFamily="2" charset="2"/>
              </a:rPr>
              <a:t>TU Dresden /  </a:t>
            </a:r>
            <a:r>
              <a:rPr lang="de-DE" altLang="de-DE" sz="800" kern="1200" dirty="0">
                <a:solidFill>
                  <a:schemeClr val="bg2"/>
                </a:solidFill>
                <a:latin typeface="+mn-lt"/>
                <a:ea typeface="+mn-ea"/>
                <a:cs typeface="Open Sans" panose="020B0606030504020204" pitchFamily="34" charset="0"/>
              </a:rPr>
              <a:t>Prof. Dr.-Ing. Udo Becker</a:t>
            </a:r>
          </a:p>
          <a:p>
            <a:pPr algn="l"/>
            <a:r>
              <a:rPr lang="de-DE" sz="800" kern="1200" dirty="0">
                <a:solidFill>
                  <a:schemeClr val="bg2"/>
                </a:solidFill>
                <a:latin typeface="+mn-lt"/>
                <a:ea typeface="+mn-ea"/>
                <a:cs typeface="Open Sans" panose="020B0606030504020204" pitchFamily="34" charset="0"/>
              </a:rPr>
              <a:t>2021</a:t>
            </a:r>
          </a:p>
        </p:txBody>
      </p:sp>
      <p:cxnSp>
        <p:nvCxnSpPr>
          <p:cNvPr id="8" name="Gerade Verbindung 14"/>
          <p:cNvCxnSpPr/>
          <p:nvPr/>
        </p:nvCxnSpPr>
        <p:spPr>
          <a:xfrm>
            <a:off x="0" y="6123216"/>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8966200" y="6306444"/>
            <a:ext cx="704850" cy="369332"/>
          </a:xfrm>
          <a:prstGeom prst="rect">
            <a:avLst/>
          </a:prstGeom>
          <a:noFill/>
        </p:spPr>
        <p:txBody>
          <a:bodyPr wrap="square" lIns="0" tIns="0" rIns="0" bIns="0" rtlCol="0" anchor="b">
            <a:spAutoFit/>
          </a:bodyPr>
          <a:lstStyle/>
          <a:p>
            <a:pPr marL="0" marR="0" lvl="0" indent="0" algn="r" defTabSz="914269" rtl="0" eaLnBrk="1" fontAlgn="auto" latinLnBrk="0" hangingPunct="1">
              <a:lnSpc>
                <a:spcPct val="100000"/>
              </a:lnSpc>
              <a:spcBef>
                <a:spcPts val="0"/>
              </a:spcBef>
              <a:spcAft>
                <a:spcPts val="0"/>
              </a:spcAft>
              <a:buClrTx/>
              <a:buSzTx/>
              <a:buFontTx/>
              <a:buNone/>
              <a:tabLst/>
              <a:defRPr/>
            </a:pPr>
            <a:r>
              <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rPr>
              <a:t/>
            </a:r>
            <a:br>
              <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rPr>
            </a:br>
            <a:r>
              <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rPr>
              <a:t>Slide</a:t>
            </a:r>
            <a:r>
              <a:rPr lang="de-DE" sz="8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fld id="{38F97D41-8991-4148-BA02-56FEE4AAF2CC}" type="slidenum">
              <a:rPr lang="de-DE" sz="800" baseline="0" smtClean="0">
                <a:solidFill>
                  <a:schemeClr val="bg2"/>
                </a:solidFill>
                <a:latin typeface="Open Sans" panose="020B0606030504020204" pitchFamily="34" charset="0"/>
                <a:ea typeface="Open Sans" panose="020B0606030504020204" pitchFamily="34" charset="0"/>
                <a:cs typeface="Open Sans" panose="020B0606030504020204" pitchFamily="34" charset="0"/>
              </a:rPr>
              <a:pPr marL="0" marR="0" lvl="0" indent="0" algn="r" defTabSz="914269" rtl="0" eaLnBrk="1" fontAlgn="auto" latinLnBrk="0" hangingPunct="1">
                <a:lnSpc>
                  <a:spcPct val="100000"/>
                </a:lnSpc>
                <a:spcBef>
                  <a:spcPts val="0"/>
                </a:spcBef>
                <a:spcAft>
                  <a:spcPts val="0"/>
                </a:spcAft>
                <a:buClrTx/>
                <a:buSzTx/>
                <a:buFontTx/>
                <a:buNone/>
                <a:tabLst/>
                <a:defRPr/>
              </a:pPr>
              <a:t>‹Nr.›</a:t>
            </a:fld>
            <a:endParaRPr lang="de-DE" sz="8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269" rtl="0" eaLnBrk="1" fontAlgn="auto" latinLnBrk="0" hangingPunct="1">
              <a:lnSpc>
                <a:spcPct val="100000"/>
              </a:lnSpc>
              <a:spcBef>
                <a:spcPts val="0"/>
              </a:spcBef>
              <a:spcAft>
                <a:spcPts val="0"/>
              </a:spcAft>
              <a:buClrTx/>
              <a:buSzTx/>
              <a:buFontTx/>
              <a:buNone/>
              <a:tabLst/>
              <a:defRPr/>
            </a:pPr>
            <a:endPar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fik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6293" y="6336706"/>
            <a:ext cx="1115691" cy="324444"/>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9B2139E0-ADBF-423C-9657-EB9B25BAB45C}"/>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b="36783"/>
          <a:stretch/>
        </p:blipFill>
        <p:spPr>
          <a:xfrm>
            <a:off x="10566400" y="6323674"/>
            <a:ext cx="945736" cy="334803"/>
          </a:xfrm>
          <a:prstGeom prst="rect">
            <a:avLst/>
          </a:prstGeom>
        </p:spPr>
      </p:pic>
    </p:spTree>
    <p:extLst>
      <p:ext uri="{BB962C8B-B14F-4D97-AF65-F5344CB8AC3E}">
        <p14:creationId xmlns:p14="http://schemas.microsoft.com/office/powerpoint/2010/main" val="4015397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269" rtl="0" eaLnBrk="1" latinLnBrk="0" hangingPunct="1">
        <a:spcBef>
          <a:spcPct val="0"/>
        </a:spcBef>
        <a:buNone/>
        <a:defRPr sz="2400" b="1" kern="1200" baseline="0">
          <a:solidFill>
            <a:schemeClr val="tx2"/>
          </a:solidFill>
          <a:latin typeface="Open Sans" panose="020B0606030504020204" pitchFamily="34" charset="0"/>
          <a:ea typeface="+mj-ea"/>
          <a:cs typeface="+mj-cs"/>
        </a:defRPr>
      </a:lvl1pPr>
    </p:titleStyle>
    <p:bodyStyle>
      <a:lvl1pPr marL="0" indent="0" algn="l" defTabSz="914269" rtl="0" eaLnBrk="1" latinLnBrk="0" hangingPunct="1">
        <a:spcBef>
          <a:spcPts val="600"/>
        </a:spcBef>
        <a:buFont typeface="Arial" panose="020B0604020202020204" pitchFamily="34" charset="0"/>
        <a:buNone/>
        <a:defRPr sz="1600" kern="1200">
          <a:solidFill>
            <a:schemeClr val="tx2"/>
          </a:solidFill>
          <a:latin typeface="Open Sans" panose="020B0606030504020204" pitchFamily="34" charset="0"/>
          <a:ea typeface="+mn-ea"/>
          <a:cs typeface="+mn-cs"/>
        </a:defRPr>
      </a:lvl1pPr>
      <a:lvl2pPr marL="395942" indent="-323953" algn="l" defTabSz="914269" rtl="0" eaLnBrk="1" latinLnBrk="0" hangingPunct="1">
        <a:spcBef>
          <a:spcPts val="300"/>
        </a:spcBef>
        <a:buFont typeface="Open Sans" panose="020B0606030504020204" pitchFamily="34" charset="0"/>
        <a:buChar char="—"/>
        <a:defRPr sz="1600" kern="1200">
          <a:solidFill>
            <a:schemeClr val="tx2"/>
          </a:solidFill>
          <a:latin typeface="Open Sans" panose="020B0606030504020204" pitchFamily="34" charset="0"/>
          <a:ea typeface="+mn-ea"/>
          <a:cs typeface="+mn-cs"/>
        </a:defRPr>
      </a:lvl2pPr>
      <a:lvl3pPr marL="0" indent="0" algn="l" defTabSz="914269" rtl="0" eaLnBrk="1" latinLnBrk="0" hangingPunct="1">
        <a:spcBef>
          <a:spcPts val="600"/>
        </a:spcBef>
        <a:buFont typeface="Arial" panose="020B0604020202020204" pitchFamily="34" charset="0"/>
        <a:buNone/>
        <a:defRPr sz="1400" kern="1200">
          <a:solidFill>
            <a:schemeClr val="tx2"/>
          </a:solidFill>
          <a:latin typeface="Open Sans" panose="020B0606030504020204" pitchFamily="34" charset="0"/>
          <a:ea typeface="+mn-ea"/>
          <a:cs typeface="+mn-cs"/>
        </a:defRPr>
      </a:lvl3pPr>
      <a:lvl4pPr marL="395942" indent="-215969" algn="l" defTabSz="914269" rtl="0" eaLnBrk="1" latinLnBrk="0" hangingPunct="1">
        <a:spcBef>
          <a:spcPts val="300"/>
        </a:spcBef>
        <a:buFont typeface="Symbol" panose="05050102010706020507" pitchFamily="18" charset="2"/>
        <a:buChar char="-"/>
        <a:defRPr sz="1400" kern="1200">
          <a:solidFill>
            <a:schemeClr val="tx2"/>
          </a:solidFill>
          <a:latin typeface="Open Sans" panose="020B0606030504020204" pitchFamily="34" charset="0"/>
          <a:ea typeface="+mn-ea"/>
          <a:cs typeface="+mn-cs"/>
        </a:defRPr>
      </a:lvl4pPr>
      <a:lvl5pPr marL="575916" indent="-179362" algn="l" defTabSz="914269" rtl="0" eaLnBrk="1" latinLnBrk="0" hangingPunct="1">
        <a:spcBef>
          <a:spcPts val="300"/>
        </a:spcBef>
        <a:buFont typeface="Symbol" panose="05050102010706020507" pitchFamily="18" charset="2"/>
        <a:buChar char="-"/>
        <a:defRPr sz="1400" kern="1200" baseline="0">
          <a:solidFill>
            <a:schemeClr val="tx2"/>
          </a:solidFill>
          <a:latin typeface="Open Sans" panose="020B0606030504020204" pitchFamily="34" charset="0"/>
          <a:ea typeface="+mn-ea"/>
          <a:cs typeface="+mn-cs"/>
        </a:defRPr>
      </a:lvl5pPr>
      <a:lvl6pPr marL="358723" indent="0" algn="l" defTabSz="914269" rtl="0" eaLnBrk="1" latinLnBrk="0" hangingPunct="1">
        <a:spcBef>
          <a:spcPts val="0"/>
        </a:spcBef>
        <a:buFont typeface="Arial" panose="020B0604020202020204" pitchFamily="34" charset="0"/>
        <a:buNone/>
        <a:defRPr sz="3200" b="1" kern="1200">
          <a:solidFill>
            <a:schemeClr val="bg1"/>
          </a:solidFill>
          <a:latin typeface="+mn-lt"/>
          <a:ea typeface="+mn-ea"/>
          <a:cs typeface="+mn-cs"/>
        </a:defRPr>
      </a:lvl6pPr>
      <a:lvl7pPr marL="358723" indent="0" algn="l" defTabSz="914269" rtl="0" eaLnBrk="1" latinLnBrk="0" hangingPunct="1">
        <a:spcBef>
          <a:spcPts val="0"/>
        </a:spcBef>
        <a:buFont typeface="Arial" panose="020B0604020202020204" pitchFamily="34" charset="0"/>
        <a:buNone/>
        <a:defRPr sz="3200" kern="1200">
          <a:solidFill>
            <a:schemeClr val="bg1"/>
          </a:solidFill>
          <a:latin typeface="+mn-lt"/>
          <a:ea typeface="+mn-ea"/>
          <a:cs typeface="+mn-cs"/>
        </a:defRPr>
      </a:lvl7pPr>
      <a:lvl8pPr marL="3428502"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35"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2" algn="l" defTabSz="914269" rtl="0" eaLnBrk="1" latinLnBrk="0" hangingPunct="1">
        <a:defRPr sz="1800" kern="1200">
          <a:solidFill>
            <a:schemeClr val="tx1"/>
          </a:solidFill>
          <a:latin typeface="+mn-lt"/>
          <a:ea typeface="+mn-ea"/>
          <a:cs typeface="+mn-cs"/>
        </a:defRPr>
      </a:lvl4pPr>
      <a:lvl5pPr marL="1828534" algn="l" defTabSz="914269" rtl="0" eaLnBrk="1" latinLnBrk="0" hangingPunct="1">
        <a:defRPr sz="1800" kern="1200">
          <a:solidFill>
            <a:schemeClr val="tx1"/>
          </a:solidFill>
          <a:latin typeface="+mn-lt"/>
          <a:ea typeface="+mn-ea"/>
          <a:cs typeface="+mn-cs"/>
        </a:defRPr>
      </a:lvl5pPr>
      <a:lvl6pPr marL="2285670" algn="l" defTabSz="914269" rtl="0" eaLnBrk="1" latinLnBrk="0" hangingPunct="1">
        <a:defRPr sz="1800" kern="1200">
          <a:solidFill>
            <a:schemeClr val="tx1"/>
          </a:solidFill>
          <a:latin typeface="+mn-lt"/>
          <a:ea typeface="+mn-ea"/>
          <a:cs typeface="+mn-cs"/>
        </a:defRPr>
      </a:lvl6pPr>
      <a:lvl7pPr marL="2742803" algn="l" defTabSz="914269" rtl="0" eaLnBrk="1" latinLnBrk="0" hangingPunct="1">
        <a:defRPr sz="1800" kern="1200">
          <a:solidFill>
            <a:schemeClr val="tx1"/>
          </a:solidFill>
          <a:latin typeface="+mn-lt"/>
          <a:ea typeface="+mn-ea"/>
          <a:cs typeface="+mn-cs"/>
        </a:defRPr>
      </a:lvl7pPr>
      <a:lvl8pPr marL="3199936" algn="l" defTabSz="914269" rtl="0" eaLnBrk="1" latinLnBrk="0" hangingPunct="1">
        <a:defRPr sz="1800" kern="1200">
          <a:solidFill>
            <a:schemeClr val="tx1"/>
          </a:solidFill>
          <a:latin typeface="+mn-lt"/>
          <a:ea typeface="+mn-ea"/>
          <a:cs typeface="+mn-cs"/>
        </a:defRPr>
      </a:lvl8pPr>
      <a:lvl9pPr marL="3657070" algn="l" defTabSz="9142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992">
          <p15:clr>
            <a:srgbClr val="F26B43"/>
          </p15:clr>
        </p15:guide>
        <p15:guide id="7" pos="1120">
          <p15:clr>
            <a:srgbClr val="F26B43"/>
          </p15:clr>
        </p15:guide>
        <p15:guide id="8" pos="1676">
          <p15:clr>
            <a:srgbClr val="F26B43"/>
          </p15:clr>
        </p15:guide>
        <p15:guide id="9" pos="1556">
          <p15:clr>
            <a:srgbClr val="F26B43"/>
          </p15:clr>
        </p15:guide>
        <p15:guide id="10" pos="2252">
          <p15:clr>
            <a:srgbClr val="F26B43"/>
          </p15:clr>
        </p15:guide>
        <p15:guide id="11" pos="2128">
          <p15:clr>
            <a:srgbClr val="F26B43"/>
          </p15:clr>
        </p15:guide>
        <p15:guide id="16" pos="3824">
          <p15:clr>
            <a:srgbClr val="F26B43"/>
          </p15:clr>
        </p15:guide>
        <p15:guide id="17" pos="3948">
          <p15:clr>
            <a:srgbClr val="F26B43"/>
          </p15:clr>
        </p15:guide>
        <p15:guide id="20" pos="4384">
          <p15:clr>
            <a:srgbClr val="F26B43"/>
          </p15:clr>
        </p15:guide>
        <p15:guide id="21" pos="4508">
          <p15:clr>
            <a:srgbClr val="F26B43"/>
          </p15:clr>
        </p15:guide>
        <p15:guide id="22" pos="6780">
          <p15:clr>
            <a:srgbClr val="F26B43"/>
          </p15:clr>
        </p15:guide>
        <p15:guide id="23" pos="6656">
          <p15:clr>
            <a:srgbClr val="F26B43"/>
          </p15:clr>
        </p15:guide>
        <p15:guide id="24" pos="4960">
          <p15:clr>
            <a:srgbClr val="F26B43"/>
          </p15:clr>
        </p15:guide>
        <p15:guide id="25" pos="5084">
          <p15:clr>
            <a:srgbClr val="F26B43"/>
          </p15:clr>
        </p15:guide>
        <p15:guide id="30" orient="horz" pos="538">
          <p15:clr>
            <a:srgbClr val="F26B43"/>
          </p15:clr>
        </p15:guide>
        <p15:guide id="31" pos="551">
          <p15:clr>
            <a:srgbClr val="F26B43"/>
          </p15:clr>
        </p15:guide>
        <p15:guide id="39" pos="6092">
          <p15:clr>
            <a:srgbClr val="F26B43"/>
          </p15:clr>
        </p15:guide>
        <p15:guide id="40" pos="6216">
          <p15:clr>
            <a:srgbClr val="F26B43"/>
          </p15:clr>
        </p15:guide>
        <p15:guide id="41" pos="2692">
          <p15:clr>
            <a:srgbClr val="F26B43"/>
          </p15:clr>
        </p15:guide>
        <p15:guide id="42" pos="2808">
          <p15:clr>
            <a:srgbClr val="F26B43"/>
          </p15:clr>
        </p15:guide>
        <p15:guide id="43" pos="3260">
          <p15:clr>
            <a:srgbClr val="F26B43"/>
          </p15:clr>
        </p15:guide>
        <p15:guide id="44" pos="3380">
          <p15:clr>
            <a:srgbClr val="F26B43"/>
          </p15:clr>
        </p15:guide>
        <p15:guide id="50" pos="5520">
          <p15:clr>
            <a:srgbClr val="F26B43"/>
          </p15:clr>
        </p15:guide>
        <p15:guide id="52" orient="horz" pos="933">
          <p15:clr>
            <a:srgbClr val="F26B43"/>
          </p15:clr>
        </p15:guide>
        <p15:guide id="53" orient="horz" pos="759">
          <p15:clr>
            <a:srgbClr val="F26B43"/>
          </p15:clr>
        </p15:guide>
        <p15:guide id="58" orient="horz" pos="218">
          <p15:clr>
            <a:srgbClr val="F26B43"/>
          </p15:clr>
        </p15:guide>
        <p15:guide id="59" orient="horz" pos="3680">
          <p15:clr>
            <a:srgbClr val="F26B43"/>
          </p15:clr>
        </p15:guide>
        <p15:guide id="60" orient="horz" pos="3861">
          <p15:clr>
            <a:srgbClr val="F26B43"/>
          </p15:clr>
        </p15:guide>
        <p15:guide id="62" orient="horz" pos="2130">
          <p15:clr>
            <a:srgbClr val="F26B43"/>
          </p15:clr>
        </p15:guide>
        <p15:guide id="65" pos="5648">
          <p15:clr>
            <a:srgbClr val="F26B43"/>
          </p15:clr>
        </p15:guide>
        <p15:guide id="66" orient="horz" pos="649">
          <p15:clr>
            <a:srgbClr val="F26B43"/>
          </p15:clr>
        </p15:guide>
        <p15:guide id="67" pos="7216">
          <p15:clr>
            <a:srgbClr val="F26B43"/>
          </p15:clr>
        </p15:guide>
        <p15:guide id="69" orient="horz" pos="3988">
          <p15:clr>
            <a:srgbClr val="F26B43"/>
          </p15:clr>
        </p15:guide>
        <p15:guide id="70" orient="horz" pos="4196">
          <p15:clr>
            <a:srgbClr val="F26B43"/>
          </p15:clr>
        </p15:guide>
        <p15:guide id="71" pos="318">
          <p15:clr>
            <a:srgbClr val="F26B43"/>
          </p15:clr>
        </p15:guide>
        <p15:guide id="72" orient="horz" pos="41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34.sv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a:extLst>
              <a:ext uri="{FF2B5EF4-FFF2-40B4-BE49-F238E27FC236}">
                <a16:creationId xmlns:a16="http://schemas.microsoft.com/office/drawing/2014/main" id="{85B83280-967A-42F2-8228-49E8EA39781B}"/>
              </a:ext>
            </a:extLst>
          </p:cNvPr>
          <p:cNvSpPr>
            <a:spLocks noGrp="1"/>
          </p:cNvSpPr>
          <p:nvPr>
            <p:ph type="subTitle" idx="1"/>
          </p:nvPr>
        </p:nvSpPr>
        <p:spPr>
          <a:xfrm>
            <a:off x="874714" y="4494775"/>
            <a:ext cx="10438871" cy="1334525"/>
          </a:xfrm>
        </p:spPr>
        <p:txBody>
          <a:bodyPr/>
          <a:lstStyle/>
          <a:p>
            <a:pPr>
              <a:defRPr/>
            </a:pPr>
            <a:r>
              <a:rPr lang="de-DE" dirty="0"/>
              <a:t>Prof. Dr.-Ing. Udo Becker</a:t>
            </a:r>
          </a:p>
          <a:p>
            <a:r>
              <a:rPr lang="en-US" dirty="0" smtClean="0"/>
              <a:t>2021</a:t>
            </a:r>
            <a:endParaRPr lang="en-US" dirty="0"/>
          </a:p>
        </p:txBody>
      </p:sp>
      <p:sp>
        <p:nvSpPr>
          <p:cNvPr id="12" name="Title 3">
            <a:extLst>
              <a:ext uri="{FF2B5EF4-FFF2-40B4-BE49-F238E27FC236}">
                <a16:creationId xmlns:a16="http://schemas.microsoft.com/office/drawing/2014/main" id="{B38A3F70-5EB0-45D0-9644-9C5E0FC86CB8}"/>
              </a:ext>
            </a:extLst>
          </p:cNvPr>
          <p:cNvSpPr>
            <a:spLocks noGrp="1"/>
          </p:cNvSpPr>
          <p:nvPr>
            <p:ph type="title"/>
          </p:nvPr>
        </p:nvSpPr>
        <p:spPr>
          <a:xfrm>
            <a:off x="874713" y="3392203"/>
            <a:ext cx="10438873" cy="972108"/>
          </a:xfrm>
        </p:spPr>
        <p:txBody>
          <a:bodyPr/>
          <a:lstStyle/>
          <a:p>
            <a:r>
              <a:rPr lang="en-US" noProof="0" dirty="0"/>
              <a:t>Transport Policy 2 </a:t>
            </a:r>
            <a:br>
              <a:rPr lang="en-US" noProof="0" dirty="0"/>
            </a:br>
            <a:r>
              <a:rPr lang="en-US" sz="2400" i="1" dirty="0"/>
              <a:t>Sustainable </a:t>
            </a:r>
            <a:r>
              <a:rPr lang="en-US" sz="2400" i="1" noProof="0" dirty="0"/>
              <a:t>development</a:t>
            </a:r>
            <a:endParaRPr lang="en-US" sz="2400" i="1" dirty="0"/>
          </a:p>
        </p:txBody>
      </p:sp>
      <p:sp>
        <p:nvSpPr>
          <p:cNvPr id="10" name="Text Placeholder 2">
            <a:extLst>
              <a:ext uri="{FF2B5EF4-FFF2-40B4-BE49-F238E27FC236}">
                <a16:creationId xmlns:a16="http://schemas.microsoft.com/office/drawing/2014/main" id="{422B9299-8722-49F0-BCF3-55619831B74A}"/>
              </a:ext>
            </a:extLst>
          </p:cNvPr>
          <p:cNvSpPr>
            <a:spLocks noGrp="1"/>
          </p:cNvSpPr>
          <p:nvPr>
            <p:ph type="body" sz="quarter" idx="10"/>
          </p:nvPr>
        </p:nvSpPr>
        <p:spPr>
          <a:xfrm>
            <a:off x="874713" y="2420841"/>
            <a:ext cx="10438873" cy="828676"/>
          </a:xfrm>
        </p:spPr>
        <p:txBody>
          <a:bodyPr/>
          <a:lstStyle/>
          <a:p>
            <a:pPr eaLnBrk="1" fontAlgn="auto" hangingPunct="1">
              <a:spcAft>
                <a:spcPts val="0"/>
              </a:spcAft>
              <a:defRPr/>
            </a:pPr>
            <a:r>
              <a:rPr lang="de-DE" dirty="0"/>
              <a:t>Faculty of Transport and Traffic Sciences – Chair of Transport Ecology </a:t>
            </a:r>
          </a:p>
          <a:p>
            <a:pPr eaLnBrk="1" fontAlgn="auto" hangingPunct="1">
              <a:spcAft>
                <a:spcPts val="0"/>
              </a:spcAft>
              <a:defRPr/>
            </a:pPr>
            <a:r>
              <a:rPr lang="de-DE" dirty="0"/>
              <a:t>Prof. Dr.-Ing. Udo Becker</a:t>
            </a:r>
          </a:p>
          <a:p>
            <a:endParaRPr lang="en-US" dirty="0"/>
          </a:p>
        </p:txBody>
      </p:sp>
    </p:spTree>
    <p:extLst>
      <p:ext uri="{BB962C8B-B14F-4D97-AF65-F5344CB8AC3E}">
        <p14:creationId xmlns:p14="http://schemas.microsoft.com/office/powerpoint/2010/main" val="213868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a:t>5. Example for encouragement: Switzerland</a:t>
            </a:r>
            <a:endParaRPr lang="en-US" noProof="0" dirty="0"/>
          </a:p>
        </p:txBody>
      </p:sp>
      <p:sp>
        <p:nvSpPr>
          <p:cNvPr id="7" name="Textfeld 6">
            <a:extLst>
              <a:ext uri="{FF2B5EF4-FFF2-40B4-BE49-F238E27FC236}">
                <a16:creationId xmlns:a16="http://schemas.microsoft.com/office/drawing/2014/main" id="{D2FA9907-E92F-4F55-9C4B-F5A224016275}"/>
              </a:ext>
            </a:extLst>
          </p:cNvPr>
          <p:cNvSpPr txBox="1"/>
          <p:nvPr/>
        </p:nvSpPr>
        <p:spPr>
          <a:xfrm>
            <a:off x="4888302" y="5928873"/>
            <a:ext cx="6652833" cy="230832"/>
          </a:xfrm>
          <a:prstGeom prst="rect">
            <a:avLst/>
          </a:prstGeom>
          <a:noFill/>
        </p:spPr>
        <p:txBody>
          <a:bodyPr wrap="square" rtlCol="0">
            <a:spAutoFit/>
          </a:bodyPr>
          <a:lstStyle/>
          <a:p>
            <a:pPr algn="r"/>
            <a:r>
              <a:rPr lang="de-DE" sz="900" dirty="0"/>
              <a:t>Source: https://www.are.admin.ch/are/en/home/sustainable-development/data/sustainability-indicators.html</a:t>
            </a:r>
            <a:r>
              <a:rPr lang="en-US" sz="900" dirty="0"/>
              <a:t> </a:t>
            </a:r>
            <a:endParaRPr lang="de-DE" sz="900" dirty="0"/>
          </a:p>
        </p:txBody>
      </p:sp>
      <p:pic>
        <p:nvPicPr>
          <p:cNvPr id="17" name="Grafik 16">
            <a:extLst>
              <a:ext uri="{FF2B5EF4-FFF2-40B4-BE49-F238E27FC236}">
                <a16:creationId xmlns:a16="http://schemas.microsoft.com/office/drawing/2014/main" id="{04F6934D-BD9C-4D46-9773-C4431450D06A}"/>
              </a:ext>
            </a:extLst>
          </p:cNvPr>
          <p:cNvPicPr>
            <a:picLocks noChangeAspect="1"/>
          </p:cNvPicPr>
          <p:nvPr/>
        </p:nvPicPr>
        <p:blipFill rotWithShape="1">
          <a:blip r:embed="rId2"/>
          <a:srcRect l="648"/>
          <a:stretch/>
        </p:blipFill>
        <p:spPr>
          <a:xfrm>
            <a:off x="3588172" y="1481138"/>
            <a:ext cx="5015657" cy="4381372"/>
          </a:xfrm>
          <a:prstGeom prst="rect">
            <a:avLst/>
          </a:prstGeom>
        </p:spPr>
      </p:pic>
    </p:spTree>
    <p:extLst>
      <p:ext uri="{BB962C8B-B14F-4D97-AF65-F5344CB8AC3E}">
        <p14:creationId xmlns:p14="http://schemas.microsoft.com/office/powerpoint/2010/main" val="346295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2A26309A-502D-43CF-9BD0-A29CEE6DF2C6}"/>
              </a:ext>
            </a:extLst>
          </p:cNvPr>
          <p:cNvGrpSpPr/>
          <p:nvPr/>
        </p:nvGrpSpPr>
        <p:grpSpPr>
          <a:xfrm>
            <a:off x="2295982" y="2288613"/>
            <a:ext cx="7600035" cy="3590473"/>
            <a:chOff x="921665" y="2113415"/>
            <a:chExt cx="7600035" cy="3590473"/>
          </a:xfrm>
        </p:grpSpPr>
        <p:pic>
          <p:nvPicPr>
            <p:cNvPr id="10" name="Grafik 9">
              <a:extLst>
                <a:ext uri="{FF2B5EF4-FFF2-40B4-BE49-F238E27FC236}">
                  <a16:creationId xmlns:a16="http://schemas.microsoft.com/office/drawing/2014/main" id="{6B7DF224-4CE5-44B1-9B60-468C17757F8C}"/>
                </a:ext>
              </a:extLst>
            </p:cNvPr>
            <p:cNvPicPr>
              <a:picLocks noChangeAspect="1"/>
            </p:cNvPicPr>
            <p:nvPr/>
          </p:nvPicPr>
          <p:blipFill>
            <a:blip r:embed="rId2"/>
            <a:stretch>
              <a:fillRect/>
            </a:stretch>
          </p:blipFill>
          <p:spPr>
            <a:xfrm>
              <a:off x="921665" y="2276918"/>
              <a:ext cx="7234716" cy="3426970"/>
            </a:xfrm>
            <a:prstGeom prst="rect">
              <a:avLst/>
            </a:prstGeom>
          </p:spPr>
        </p:pic>
        <p:sp>
          <p:nvSpPr>
            <p:cNvPr id="11" name="Rechteck 10">
              <a:extLst>
                <a:ext uri="{FF2B5EF4-FFF2-40B4-BE49-F238E27FC236}">
                  <a16:creationId xmlns:a16="http://schemas.microsoft.com/office/drawing/2014/main" id="{BAC1D6AF-DFA7-4B5D-955D-6084E03B76BB}"/>
                </a:ext>
              </a:extLst>
            </p:cNvPr>
            <p:cNvSpPr/>
            <p:nvPr/>
          </p:nvSpPr>
          <p:spPr>
            <a:xfrm>
              <a:off x="6376577" y="2113415"/>
              <a:ext cx="2145123" cy="154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 name="Inhaltsplatzhalter 10">
            <a:extLst>
              <a:ext uri="{FF2B5EF4-FFF2-40B4-BE49-F238E27FC236}">
                <a16:creationId xmlns:a16="http://schemas.microsoft.com/office/drawing/2014/main" id="{3389D3D1-CF25-4CB5-B35C-61F0152ADFF3}"/>
              </a:ext>
            </a:extLst>
          </p:cNvPr>
          <p:cNvSpPr>
            <a:spLocks noGrp="1"/>
          </p:cNvSpPr>
          <p:nvPr>
            <p:ph sz="quarter" idx="10"/>
          </p:nvPr>
        </p:nvSpPr>
        <p:spPr>
          <a:xfrm>
            <a:off x="874711" y="1484313"/>
            <a:ext cx="10580688" cy="4344987"/>
          </a:xfrm>
        </p:spPr>
        <p:txBody>
          <a:bodyPr/>
          <a:lstStyle/>
          <a:p>
            <a:r>
              <a:rPr lang="en-US" sz="1600" dirty="0"/>
              <a:t>“The MONET 2030 indicator system gives an overview of sustainable development in Switzerland, providing a picture of the progress made towards the 17 sustainable development goals (SDG) of the United Nations 2030 Agenda as well in relation to certain topics specific to Switzerland. Comprising over 100 indicators relating to the three environmental, social and economic dimensions, the system is structured around the 17 SDGs.”</a:t>
            </a:r>
            <a:r>
              <a:rPr lang="de-DE" dirty="0"/>
              <a:t>	</a:t>
            </a:r>
          </a:p>
          <a:p>
            <a:endParaRPr lang="de-DE" dirty="0"/>
          </a:p>
        </p:txBody>
      </p:sp>
      <p:sp>
        <p:nvSpPr>
          <p:cNvPr id="2" name="Titel 1"/>
          <p:cNvSpPr>
            <a:spLocks noGrp="1"/>
          </p:cNvSpPr>
          <p:nvPr>
            <p:ph type="title"/>
          </p:nvPr>
        </p:nvSpPr>
        <p:spPr/>
        <p:txBody>
          <a:bodyPr/>
          <a:lstStyle/>
          <a:p>
            <a:r>
              <a:rPr lang="en-US" dirty="0"/>
              <a:t>Switzerland: The MONET 2030 indicator system</a:t>
            </a:r>
            <a:endParaRPr lang="en-US" noProof="0" dirty="0"/>
          </a:p>
        </p:txBody>
      </p:sp>
      <p:sp>
        <p:nvSpPr>
          <p:cNvPr id="7" name="Textfeld 6">
            <a:extLst>
              <a:ext uri="{FF2B5EF4-FFF2-40B4-BE49-F238E27FC236}">
                <a16:creationId xmlns:a16="http://schemas.microsoft.com/office/drawing/2014/main" id="{D2FA9907-E92F-4F55-9C4B-F5A224016275}"/>
              </a:ext>
            </a:extLst>
          </p:cNvPr>
          <p:cNvSpPr txBox="1"/>
          <p:nvPr/>
        </p:nvSpPr>
        <p:spPr>
          <a:xfrm>
            <a:off x="4888302" y="5928873"/>
            <a:ext cx="6652833" cy="230832"/>
          </a:xfrm>
          <a:prstGeom prst="rect">
            <a:avLst/>
          </a:prstGeom>
          <a:noFill/>
        </p:spPr>
        <p:txBody>
          <a:bodyPr wrap="square" rtlCol="0">
            <a:spAutoFit/>
          </a:bodyPr>
          <a:lstStyle/>
          <a:p>
            <a:pPr algn="r"/>
            <a:r>
              <a:rPr lang="de-DE" sz="900" dirty="0"/>
              <a:t>Source: https://www.bfs.admin.ch/bfs/en/home/statistics/sustainable-development/monet-2030.html </a:t>
            </a:r>
          </a:p>
        </p:txBody>
      </p:sp>
    </p:spTree>
    <p:extLst>
      <p:ext uri="{BB962C8B-B14F-4D97-AF65-F5344CB8AC3E}">
        <p14:creationId xmlns:p14="http://schemas.microsoft.com/office/powerpoint/2010/main" val="826871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Switzerland: The MONET 2030 indicator system </a:t>
            </a:r>
            <a:endParaRPr lang="en-US" noProof="0" dirty="0"/>
          </a:p>
        </p:txBody>
      </p:sp>
      <p:sp>
        <p:nvSpPr>
          <p:cNvPr id="7" name="Textfeld 6">
            <a:extLst>
              <a:ext uri="{FF2B5EF4-FFF2-40B4-BE49-F238E27FC236}">
                <a16:creationId xmlns:a16="http://schemas.microsoft.com/office/drawing/2014/main" id="{D2FA9907-E92F-4F55-9C4B-F5A224016275}"/>
              </a:ext>
            </a:extLst>
          </p:cNvPr>
          <p:cNvSpPr txBox="1"/>
          <p:nvPr/>
        </p:nvSpPr>
        <p:spPr>
          <a:xfrm>
            <a:off x="4888302" y="5928873"/>
            <a:ext cx="6652833" cy="230832"/>
          </a:xfrm>
          <a:prstGeom prst="rect">
            <a:avLst/>
          </a:prstGeom>
          <a:noFill/>
        </p:spPr>
        <p:txBody>
          <a:bodyPr wrap="square" rtlCol="0">
            <a:spAutoFit/>
          </a:bodyPr>
          <a:lstStyle/>
          <a:p>
            <a:pPr algn="r"/>
            <a:r>
              <a:rPr lang="de-DE" sz="900" dirty="0"/>
              <a:t>Source: https://www.bfs.admin.ch/bfs/en/home/statistics/sustainable-development/monet-2030.html </a:t>
            </a:r>
          </a:p>
        </p:txBody>
      </p:sp>
      <p:pic>
        <p:nvPicPr>
          <p:cNvPr id="4" name="Grafik 3">
            <a:extLst>
              <a:ext uri="{FF2B5EF4-FFF2-40B4-BE49-F238E27FC236}">
                <a16:creationId xmlns:a16="http://schemas.microsoft.com/office/drawing/2014/main" id="{AFD079C4-F146-45ED-AB2F-C9B6921B142C}"/>
              </a:ext>
            </a:extLst>
          </p:cNvPr>
          <p:cNvPicPr>
            <a:picLocks noChangeAspect="1"/>
          </p:cNvPicPr>
          <p:nvPr/>
        </p:nvPicPr>
        <p:blipFill rotWithShape="1">
          <a:blip r:embed="rId2"/>
          <a:srcRect t="4215"/>
          <a:stretch/>
        </p:blipFill>
        <p:spPr>
          <a:xfrm>
            <a:off x="856481" y="1657923"/>
            <a:ext cx="5243059" cy="4184077"/>
          </a:xfrm>
          <a:prstGeom prst="rect">
            <a:avLst/>
          </a:prstGeom>
        </p:spPr>
      </p:pic>
      <p:pic>
        <p:nvPicPr>
          <p:cNvPr id="6" name="Grafik 5">
            <a:extLst>
              <a:ext uri="{FF2B5EF4-FFF2-40B4-BE49-F238E27FC236}">
                <a16:creationId xmlns:a16="http://schemas.microsoft.com/office/drawing/2014/main" id="{2695C334-0819-4174-9FD0-EE0729FCCACF}"/>
              </a:ext>
            </a:extLst>
          </p:cNvPr>
          <p:cNvPicPr>
            <a:picLocks noChangeAspect="1"/>
          </p:cNvPicPr>
          <p:nvPr/>
        </p:nvPicPr>
        <p:blipFill>
          <a:blip r:embed="rId3"/>
          <a:stretch>
            <a:fillRect/>
          </a:stretch>
        </p:blipFill>
        <p:spPr>
          <a:xfrm>
            <a:off x="6102354" y="1657923"/>
            <a:ext cx="5265776" cy="4184077"/>
          </a:xfrm>
          <a:prstGeom prst="rect">
            <a:avLst/>
          </a:prstGeom>
        </p:spPr>
      </p:pic>
      <p:sp>
        <p:nvSpPr>
          <p:cNvPr id="16" name="Inhaltsplatzhalter 15">
            <a:extLst>
              <a:ext uri="{FF2B5EF4-FFF2-40B4-BE49-F238E27FC236}">
                <a16:creationId xmlns:a16="http://schemas.microsoft.com/office/drawing/2014/main" id="{253DBC93-E0AB-44D8-8242-C827EB00AAE7}"/>
              </a:ext>
            </a:extLst>
          </p:cNvPr>
          <p:cNvSpPr>
            <a:spLocks noGrp="1"/>
          </p:cNvSpPr>
          <p:nvPr>
            <p:ph sz="quarter" idx="10"/>
          </p:nvPr>
        </p:nvSpPr>
        <p:spPr/>
        <p:txBody>
          <a:bodyPr/>
          <a:lstStyle/>
          <a:p>
            <a:r>
              <a:rPr lang="en-US" sz="1200" b="1" dirty="0"/>
              <a:t>Indicators (Selection)</a:t>
            </a:r>
          </a:p>
        </p:txBody>
      </p:sp>
    </p:spTree>
    <p:extLst>
      <p:ext uri="{BB962C8B-B14F-4D97-AF65-F5344CB8AC3E}">
        <p14:creationId xmlns:p14="http://schemas.microsoft.com/office/powerpoint/2010/main" val="406532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20942515-7DB0-4B38-BD58-2403C0251FA2}"/>
              </a:ext>
            </a:extLst>
          </p:cNvPr>
          <p:cNvPicPr>
            <a:picLocks noChangeAspect="1"/>
          </p:cNvPicPr>
          <p:nvPr/>
        </p:nvPicPr>
        <p:blipFill>
          <a:blip r:embed="rId2"/>
          <a:stretch>
            <a:fillRect/>
          </a:stretch>
        </p:blipFill>
        <p:spPr>
          <a:xfrm>
            <a:off x="6110692" y="1663674"/>
            <a:ext cx="5271202" cy="4171378"/>
          </a:xfrm>
          <a:prstGeom prst="rect">
            <a:avLst/>
          </a:prstGeom>
        </p:spPr>
      </p:pic>
      <p:pic>
        <p:nvPicPr>
          <p:cNvPr id="5" name="Grafik 4">
            <a:extLst>
              <a:ext uri="{FF2B5EF4-FFF2-40B4-BE49-F238E27FC236}">
                <a16:creationId xmlns:a16="http://schemas.microsoft.com/office/drawing/2014/main" id="{21137B9C-3493-441E-9A5F-909A4B68E377}"/>
              </a:ext>
            </a:extLst>
          </p:cNvPr>
          <p:cNvPicPr>
            <a:picLocks noChangeAspect="1"/>
          </p:cNvPicPr>
          <p:nvPr/>
        </p:nvPicPr>
        <p:blipFill rotWithShape="1">
          <a:blip r:embed="rId3"/>
          <a:srcRect t="220" b="1"/>
          <a:stretch/>
        </p:blipFill>
        <p:spPr>
          <a:xfrm>
            <a:off x="853667" y="1657923"/>
            <a:ext cx="5227643" cy="4184077"/>
          </a:xfrm>
          <a:prstGeom prst="rect">
            <a:avLst/>
          </a:prstGeom>
        </p:spPr>
      </p:pic>
      <p:sp>
        <p:nvSpPr>
          <p:cNvPr id="2" name="Titel 1"/>
          <p:cNvSpPr>
            <a:spLocks noGrp="1"/>
          </p:cNvSpPr>
          <p:nvPr>
            <p:ph type="title"/>
          </p:nvPr>
        </p:nvSpPr>
        <p:spPr/>
        <p:txBody>
          <a:bodyPr/>
          <a:lstStyle/>
          <a:p>
            <a:r>
              <a:rPr lang="en-US" dirty="0"/>
              <a:t>Switzerland: The MONET 2030 indicator system</a:t>
            </a:r>
            <a:endParaRPr lang="en-US" noProof="0" dirty="0"/>
          </a:p>
        </p:txBody>
      </p:sp>
      <p:sp>
        <p:nvSpPr>
          <p:cNvPr id="7" name="Textfeld 6">
            <a:extLst>
              <a:ext uri="{FF2B5EF4-FFF2-40B4-BE49-F238E27FC236}">
                <a16:creationId xmlns:a16="http://schemas.microsoft.com/office/drawing/2014/main" id="{D2FA9907-E92F-4F55-9C4B-F5A224016275}"/>
              </a:ext>
            </a:extLst>
          </p:cNvPr>
          <p:cNvSpPr txBox="1"/>
          <p:nvPr/>
        </p:nvSpPr>
        <p:spPr>
          <a:xfrm>
            <a:off x="4888302" y="5928873"/>
            <a:ext cx="6652833" cy="230832"/>
          </a:xfrm>
          <a:prstGeom prst="rect">
            <a:avLst/>
          </a:prstGeom>
          <a:noFill/>
        </p:spPr>
        <p:txBody>
          <a:bodyPr wrap="square" rtlCol="0">
            <a:spAutoFit/>
          </a:bodyPr>
          <a:lstStyle/>
          <a:p>
            <a:pPr algn="r"/>
            <a:r>
              <a:rPr lang="de-DE" sz="900" dirty="0"/>
              <a:t>Source: https://www.bfs.admin.ch/bfs/en/home/statistics/sustainable-development/monet-2030.html </a:t>
            </a:r>
          </a:p>
        </p:txBody>
      </p:sp>
      <p:sp>
        <p:nvSpPr>
          <p:cNvPr id="16" name="Inhaltsplatzhalter 15">
            <a:extLst>
              <a:ext uri="{FF2B5EF4-FFF2-40B4-BE49-F238E27FC236}">
                <a16:creationId xmlns:a16="http://schemas.microsoft.com/office/drawing/2014/main" id="{253DBC93-E0AB-44D8-8242-C827EB00AAE7}"/>
              </a:ext>
            </a:extLst>
          </p:cNvPr>
          <p:cNvSpPr>
            <a:spLocks noGrp="1"/>
          </p:cNvSpPr>
          <p:nvPr>
            <p:ph sz="quarter" idx="10"/>
          </p:nvPr>
        </p:nvSpPr>
        <p:spPr/>
        <p:txBody>
          <a:bodyPr/>
          <a:lstStyle/>
          <a:p>
            <a:r>
              <a:rPr lang="en-US" sz="1200" b="1" dirty="0"/>
              <a:t>Indicators (Selection)</a:t>
            </a:r>
          </a:p>
        </p:txBody>
      </p:sp>
    </p:spTree>
    <p:extLst>
      <p:ext uri="{BB962C8B-B14F-4D97-AF65-F5344CB8AC3E}">
        <p14:creationId xmlns:p14="http://schemas.microsoft.com/office/powerpoint/2010/main" val="3292478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Spatial Planning, </a:t>
            </a:r>
            <a:r>
              <a:rPr lang="en-US" dirty="0" err="1"/>
              <a:t>Houten</a:t>
            </a:r>
            <a:r>
              <a:rPr lang="en-US" dirty="0"/>
              <a:t> (NL)</a:t>
            </a:r>
            <a:endParaRPr lang="en-US" noProof="0" dirty="0"/>
          </a:p>
        </p:txBody>
      </p:sp>
      <p:sp>
        <p:nvSpPr>
          <p:cNvPr id="16" name="Inhaltsplatzhalter 15">
            <a:extLst>
              <a:ext uri="{FF2B5EF4-FFF2-40B4-BE49-F238E27FC236}">
                <a16:creationId xmlns:a16="http://schemas.microsoft.com/office/drawing/2014/main" id="{253DBC93-E0AB-44D8-8242-C827EB00AAE7}"/>
              </a:ext>
            </a:extLst>
          </p:cNvPr>
          <p:cNvSpPr>
            <a:spLocks noGrp="1"/>
          </p:cNvSpPr>
          <p:nvPr>
            <p:ph sz="quarter" idx="10"/>
          </p:nvPr>
        </p:nvSpPr>
        <p:spPr/>
        <p:txBody>
          <a:bodyPr/>
          <a:lstStyle/>
          <a:p>
            <a:r>
              <a:rPr lang="en-US" sz="1200" b="1" dirty="0">
                <a:solidFill>
                  <a:schemeClr val="tx2"/>
                </a:solidFill>
                <a:latin typeface="Times New Roman" panose="02020603050405020304" pitchFamily="18" charset="0"/>
                <a:cs typeface="Times New Roman" panose="02020603050405020304" pitchFamily="18" charset="0"/>
              </a:rPr>
              <a:t>The network of the most important </a:t>
            </a:r>
            <a:r>
              <a:rPr lang="en-US" sz="1200" b="1" dirty="0" err="1">
                <a:solidFill>
                  <a:schemeClr val="tx2"/>
                </a:solidFill>
                <a:latin typeface="Times New Roman" panose="02020603050405020304" pitchFamily="18" charset="0"/>
                <a:cs typeface="Times New Roman" panose="02020603050405020304" pitchFamily="18" charset="0"/>
              </a:rPr>
              <a:t>bicyle</a:t>
            </a:r>
            <a:r>
              <a:rPr lang="en-US" sz="1200" b="1" dirty="0">
                <a:solidFill>
                  <a:schemeClr val="tx2"/>
                </a:solidFill>
                <a:latin typeface="Times New Roman" panose="02020603050405020304" pitchFamily="18" charset="0"/>
                <a:cs typeface="Times New Roman" panose="02020603050405020304" pitchFamily="18" charset="0"/>
              </a:rPr>
              <a:t> connections (blue) and </a:t>
            </a:r>
            <a:br>
              <a:rPr lang="en-US" sz="1200" b="1" dirty="0">
                <a:solidFill>
                  <a:schemeClr val="tx2"/>
                </a:solidFill>
                <a:latin typeface="Times New Roman" panose="02020603050405020304" pitchFamily="18" charset="0"/>
                <a:cs typeface="Times New Roman" panose="02020603050405020304" pitchFamily="18" charset="0"/>
              </a:rPr>
            </a:br>
            <a:r>
              <a:rPr lang="en-US" sz="1200" b="1" dirty="0">
                <a:solidFill>
                  <a:schemeClr val="tx2"/>
                </a:solidFill>
                <a:latin typeface="Times New Roman" panose="02020603050405020304" pitchFamily="18" charset="0"/>
                <a:cs typeface="Times New Roman" panose="02020603050405020304" pitchFamily="18" charset="0"/>
              </a:rPr>
              <a:t>access roads for motorized individual traffic MIT (red)</a:t>
            </a:r>
            <a:r>
              <a:rPr lang="de-DE" sz="1200" b="1" dirty="0">
                <a:solidFill>
                  <a:schemeClr val="tx2"/>
                </a:solidFill>
                <a:latin typeface="Times New Roman" panose="02020603050405020304" pitchFamily="18" charset="0"/>
                <a:cs typeface="Times New Roman" panose="02020603050405020304" pitchFamily="18" charset="0"/>
              </a:rPr>
              <a:t> </a:t>
            </a:r>
          </a:p>
        </p:txBody>
      </p:sp>
      <p:pic>
        <p:nvPicPr>
          <p:cNvPr id="8" name="Picture 3" descr="houtenmap">
            <a:extLst>
              <a:ext uri="{FF2B5EF4-FFF2-40B4-BE49-F238E27FC236}">
                <a16:creationId xmlns:a16="http://schemas.microsoft.com/office/drawing/2014/main" id="{F1C28710-D98F-4E10-A848-B4BAC66E9B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7" t="7303" r="16349"/>
          <a:stretch/>
        </p:blipFill>
        <p:spPr bwMode="auto">
          <a:xfrm>
            <a:off x="862252" y="1881470"/>
            <a:ext cx="4428616" cy="411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otentrips">
            <a:extLst>
              <a:ext uri="{FF2B5EF4-FFF2-40B4-BE49-F238E27FC236}">
                <a16:creationId xmlns:a16="http://schemas.microsoft.com/office/drawing/2014/main" id="{8D0554B3-31C1-459A-A7E0-12CED488F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9870" y="1484313"/>
            <a:ext cx="2492555" cy="437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a:extLst>
              <a:ext uri="{FF2B5EF4-FFF2-40B4-BE49-F238E27FC236}">
                <a16:creationId xmlns:a16="http://schemas.microsoft.com/office/drawing/2014/main" id="{A8184761-0A0D-4075-AE53-4E3BE856CA58}"/>
              </a:ext>
            </a:extLst>
          </p:cNvPr>
          <p:cNvSpPr txBox="1"/>
          <p:nvPr/>
        </p:nvSpPr>
        <p:spPr>
          <a:xfrm>
            <a:off x="874713" y="5643595"/>
            <a:ext cx="4369549" cy="338554"/>
          </a:xfrm>
          <a:prstGeom prst="rect">
            <a:avLst/>
          </a:prstGeom>
          <a:solidFill>
            <a:schemeClr val="bg1"/>
          </a:solidFill>
        </p:spPr>
        <p:txBody>
          <a:bodyPr wrap="square" rtlCol="0">
            <a:spAutoFit/>
          </a:bodyPr>
          <a:lstStyle/>
          <a:p>
            <a:pPr algn="r"/>
            <a:r>
              <a:rPr lang="de-DE" sz="800" dirty="0"/>
              <a:t>Source: VNG; </a:t>
            </a:r>
            <a:r>
              <a:rPr lang="de-DE" sz="800" dirty="0" err="1"/>
              <a:t>Ruimte</a:t>
            </a:r>
            <a:r>
              <a:rPr lang="de-DE" sz="800" dirty="0"/>
              <a:t> </a:t>
            </a:r>
            <a:r>
              <a:rPr lang="de-DE" sz="800" dirty="0" err="1"/>
              <a:t>voor</a:t>
            </a:r>
            <a:r>
              <a:rPr lang="de-DE" sz="800" dirty="0"/>
              <a:t> de </a:t>
            </a:r>
            <a:r>
              <a:rPr lang="de-DE" sz="800" dirty="0" err="1"/>
              <a:t>Fiets</a:t>
            </a:r>
            <a:r>
              <a:rPr lang="de-DE" sz="800" dirty="0"/>
              <a:t> (1994), p. 24</a:t>
            </a:r>
            <a:br>
              <a:rPr lang="de-DE" sz="800" dirty="0"/>
            </a:br>
            <a:endParaRPr lang="de-DE" sz="800" dirty="0"/>
          </a:p>
        </p:txBody>
      </p:sp>
      <p:sp>
        <p:nvSpPr>
          <p:cNvPr id="14" name="Textfeld 13">
            <a:extLst>
              <a:ext uri="{FF2B5EF4-FFF2-40B4-BE49-F238E27FC236}">
                <a16:creationId xmlns:a16="http://schemas.microsoft.com/office/drawing/2014/main" id="{E43ADBC4-CAB2-4051-8804-714EC681C4D1}"/>
              </a:ext>
            </a:extLst>
          </p:cNvPr>
          <p:cNvSpPr txBox="1"/>
          <p:nvPr/>
        </p:nvSpPr>
        <p:spPr>
          <a:xfrm>
            <a:off x="8915458" y="5265965"/>
            <a:ext cx="1138237" cy="215444"/>
          </a:xfrm>
          <a:prstGeom prst="rect">
            <a:avLst/>
          </a:prstGeom>
          <a:solidFill>
            <a:srgbClr val="FEF0FF"/>
          </a:solidFill>
        </p:spPr>
        <p:txBody>
          <a:bodyPr wrap="square" rtlCol="0">
            <a:spAutoFit/>
          </a:bodyPr>
          <a:lstStyle/>
          <a:p>
            <a:pPr algn="r"/>
            <a:r>
              <a:rPr lang="de-DE" sz="800" dirty="0"/>
              <a:t>Source: CBS/OVG</a:t>
            </a:r>
          </a:p>
        </p:txBody>
      </p:sp>
    </p:spTree>
    <p:extLst>
      <p:ext uri="{BB962C8B-B14F-4D97-AF65-F5344CB8AC3E}">
        <p14:creationId xmlns:p14="http://schemas.microsoft.com/office/powerpoint/2010/main" val="4106489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0">
            <a:extLst>
              <a:ext uri="{FF2B5EF4-FFF2-40B4-BE49-F238E27FC236}">
                <a16:creationId xmlns:a16="http://schemas.microsoft.com/office/drawing/2014/main" id="{3389D3D1-CF25-4CB5-B35C-61F0152ADFF3}"/>
              </a:ext>
            </a:extLst>
          </p:cNvPr>
          <p:cNvSpPr>
            <a:spLocks noGrp="1"/>
          </p:cNvSpPr>
          <p:nvPr>
            <p:ph sz="quarter" idx="10"/>
          </p:nvPr>
        </p:nvSpPr>
        <p:spPr>
          <a:xfrm>
            <a:off x="874711" y="1484313"/>
            <a:ext cx="10580688" cy="4344987"/>
          </a:xfrm>
        </p:spPr>
        <p:txBody>
          <a:bodyPr/>
          <a:lstStyle/>
          <a:p>
            <a:r>
              <a:rPr lang="en-US" b="1" dirty="0"/>
              <a:t>Tip 1 </a:t>
            </a:r>
            <a:r>
              <a:rPr lang="en-US" dirty="0"/>
              <a:t>The street tells its story: uses </a:t>
            </a:r>
          </a:p>
          <a:p>
            <a:r>
              <a:rPr lang="en-US" b="1" dirty="0"/>
              <a:t>Tip 2 </a:t>
            </a:r>
            <a:r>
              <a:rPr lang="en-US" dirty="0"/>
              <a:t>A space for people: needs</a:t>
            </a:r>
          </a:p>
          <a:p>
            <a:r>
              <a:rPr lang="en-US" b="1" dirty="0"/>
              <a:t>Tip 3 </a:t>
            </a:r>
            <a:r>
              <a:rPr lang="en-US" dirty="0"/>
              <a:t>The people have the say: planning</a:t>
            </a:r>
          </a:p>
          <a:p>
            <a:r>
              <a:rPr lang="en-US" b="1" dirty="0"/>
              <a:t>Tip 4 </a:t>
            </a:r>
            <a:r>
              <a:rPr lang="en-US" dirty="0"/>
              <a:t>Success is in the details: materials, implementation, "love".</a:t>
            </a:r>
          </a:p>
          <a:p>
            <a:pPr marL="538163" indent="-538163"/>
            <a:r>
              <a:rPr lang="en-US" b="1" dirty="0"/>
              <a:t>Tip 5 </a:t>
            </a:r>
            <a:r>
              <a:rPr lang="en-US" dirty="0"/>
              <a:t>Better “messed up” than seemingly safe </a:t>
            </a:r>
            <a:br>
              <a:rPr lang="en-US" dirty="0"/>
            </a:br>
            <a:r>
              <a:rPr lang="en-US" dirty="0"/>
              <a:t>(One of the biggest mistakes is giving the illusion of safety).</a:t>
            </a:r>
          </a:p>
          <a:p>
            <a:r>
              <a:rPr lang="de-DE" dirty="0"/>
              <a:t>	</a:t>
            </a:r>
          </a:p>
          <a:p>
            <a:endParaRPr lang="de-DE" dirty="0"/>
          </a:p>
        </p:txBody>
      </p:sp>
      <p:sp>
        <p:nvSpPr>
          <p:cNvPr id="2" name="Titel 1"/>
          <p:cNvSpPr>
            <a:spLocks noGrp="1"/>
          </p:cNvSpPr>
          <p:nvPr>
            <p:ph type="title"/>
          </p:nvPr>
        </p:nvSpPr>
        <p:spPr/>
        <p:txBody>
          <a:bodyPr/>
          <a:lstStyle/>
          <a:p>
            <a:r>
              <a:rPr lang="de-DE" dirty="0" err="1"/>
              <a:t>Shared</a:t>
            </a:r>
            <a:r>
              <a:rPr lang="de-DE" dirty="0"/>
              <a:t> Space (Mondermann)</a:t>
            </a:r>
            <a:endParaRPr lang="en-US" noProof="0" dirty="0"/>
          </a:p>
        </p:txBody>
      </p:sp>
      <p:pic>
        <p:nvPicPr>
          <p:cNvPr id="12" name="Picture 4">
            <a:extLst>
              <a:ext uri="{FF2B5EF4-FFF2-40B4-BE49-F238E27FC236}">
                <a16:creationId xmlns:a16="http://schemas.microsoft.com/office/drawing/2014/main" id="{FA3D55FF-533A-409D-A7B8-DBE393CB9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582" y="3703608"/>
            <a:ext cx="3113059" cy="213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a:extLst>
              <a:ext uri="{FF2B5EF4-FFF2-40B4-BE49-F238E27FC236}">
                <a16:creationId xmlns:a16="http://schemas.microsoft.com/office/drawing/2014/main" id="{0AB66879-EC07-47F0-ADB9-98ED612DF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450" y="3697849"/>
            <a:ext cx="2924968" cy="213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174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0">
            <a:extLst>
              <a:ext uri="{FF2B5EF4-FFF2-40B4-BE49-F238E27FC236}">
                <a16:creationId xmlns:a16="http://schemas.microsoft.com/office/drawing/2014/main" id="{3389D3D1-CF25-4CB5-B35C-61F0152ADFF3}"/>
              </a:ext>
            </a:extLst>
          </p:cNvPr>
          <p:cNvSpPr>
            <a:spLocks noGrp="1"/>
          </p:cNvSpPr>
          <p:nvPr>
            <p:ph sz="quarter" idx="10"/>
          </p:nvPr>
        </p:nvSpPr>
        <p:spPr>
          <a:xfrm>
            <a:off x="874711" y="1484313"/>
            <a:ext cx="10580688" cy="4344987"/>
          </a:xfrm>
        </p:spPr>
        <p:txBody>
          <a:bodyPr/>
          <a:lstStyle/>
          <a:p>
            <a:r>
              <a:rPr lang="de-DE" dirty="0"/>
              <a:t>www.eltis.org   	</a:t>
            </a:r>
            <a:r>
              <a:rPr lang="de-DE" b="1" dirty="0"/>
              <a:t>The SUMP </a:t>
            </a:r>
            <a:r>
              <a:rPr lang="de-DE" b="1" dirty="0" err="1"/>
              <a:t>concept</a:t>
            </a:r>
            <a:endParaRPr lang="de-DE" b="1" dirty="0"/>
          </a:p>
          <a:p>
            <a:endParaRPr lang="de-DE" dirty="0"/>
          </a:p>
          <a:p>
            <a:endParaRPr lang="de-DE" dirty="0"/>
          </a:p>
          <a:p>
            <a:endParaRPr lang="de-DE" dirty="0"/>
          </a:p>
          <a:p>
            <a:endParaRPr lang="de-DE" dirty="0"/>
          </a:p>
          <a:p>
            <a:endParaRPr lang="de-DE" dirty="0"/>
          </a:p>
          <a:p>
            <a:endParaRPr lang="de-DE" dirty="0"/>
          </a:p>
          <a:p>
            <a:endParaRPr lang="de-DE" dirty="0"/>
          </a:p>
          <a:p>
            <a:pPr algn="r"/>
            <a:r>
              <a:rPr lang="de-DE" dirty="0"/>
              <a:t/>
            </a:r>
            <a:br>
              <a:rPr lang="de-DE" dirty="0"/>
            </a:br>
            <a:r>
              <a:rPr lang="de-DE" dirty="0"/>
              <a:t>www.epomm.eu   </a:t>
            </a:r>
            <a:r>
              <a:rPr lang="de-DE" b="1" dirty="0" err="1"/>
              <a:t>MaxSumo</a:t>
            </a:r>
            <a:endParaRPr lang="de-DE" b="1" dirty="0"/>
          </a:p>
          <a:p>
            <a:r>
              <a:rPr lang="de-DE" dirty="0"/>
              <a:t>	</a:t>
            </a:r>
          </a:p>
          <a:p>
            <a:endParaRPr lang="de-DE" dirty="0"/>
          </a:p>
        </p:txBody>
      </p:sp>
      <p:sp>
        <p:nvSpPr>
          <p:cNvPr id="2" name="Titel 1"/>
          <p:cNvSpPr>
            <a:spLocks noGrp="1"/>
          </p:cNvSpPr>
          <p:nvPr>
            <p:ph type="title"/>
          </p:nvPr>
        </p:nvSpPr>
        <p:spPr/>
        <p:txBody>
          <a:bodyPr/>
          <a:lstStyle/>
          <a:p>
            <a:r>
              <a:rPr lang="de-DE" altLang="de-DE" dirty="0"/>
              <a:t>SUMP (EU </a:t>
            </a:r>
            <a:r>
              <a:rPr lang="de-DE" altLang="de-DE" dirty="0" err="1"/>
              <a:t>Commission</a:t>
            </a:r>
            <a:r>
              <a:rPr lang="de-DE" altLang="de-DE" dirty="0"/>
              <a:t>)</a:t>
            </a:r>
            <a:endParaRPr lang="en-US" noProof="0" dirty="0"/>
          </a:p>
        </p:txBody>
      </p:sp>
      <p:pic>
        <p:nvPicPr>
          <p:cNvPr id="9" name="Picture 4">
            <a:extLst>
              <a:ext uri="{FF2B5EF4-FFF2-40B4-BE49-F238E27FC236}">
                <a16:creationId xmlns:a16="http://schemas.microsoft.com/office/drawing/2014/main" id="{047A1E5F-C3FD-4CE4-921F-93CA0C6D3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01" y="5221231"/>
            <a:ext cx="3936998" cy="6080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a:extLst>
              <a:ext uri="{FF2B5EF4-FFF2-40B4-BE49-F238E27FC236}">
                <a16:creationId xmlns:a16="http://schemas.microsoft.com/office/drawing/2014/main" id="{C2A54EA8-DD9A-4A31-9452-719C4E56A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10" y="1818078"/>
            <a:ext cx="6554787" cy="27919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Grafik 10" descr="Cursor mit einfarbiger Füllung">
            <a:extLst>
              <a:ext uri="{FF2B5EF4-FFF2-40B4-BE49-F238E27FC236}">
                <a16:creationId xmlns:a16="http://schemas.microsoft.com/office/drawing/2014/main" id="{3A92418B-11D8-4B49-9B50-D3DF02CB15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620958" y="854075"/>
            <a:ext cx="4272891" cy="4272891"/>
          </a:xfrm>
          <a:prstGeom prst="rect">
            <a:avLst/>
          </a:prstGeom>
        </p:spPr>
      </p:pic>
      <p:sp>
        <p:nvSpPr>
          <p:cNvPr id="14" name="Rechteck 13">
            <a:extLst>
              <a:ext uri="{FF2B5EF4-FFF2-40B4-BE49-F238E27FC236}">
                <a16:creationId xmlns:a16="http://schemas.microsoft.com/office/drawing/2014/main" id="{AA7C019C-1B6E-4FBA-A534-4AE3C047A379}"/>
              </a:ext>
            </a:extLst>
          </p:cNvPr>
          <p:cNvSpPr/>
          <p:nvPr/>
        </p:nvSpPr>
        <p:spPr>
          <a:xfrm>
            <a:off x="874711" y="1484313"/>
            <a:ext cx="6554787" cy="246721"/>
          </a:xfrm>
          <a:prstGeom prst="rect">
            <a:avLst/>
          </a:prstGeom>
          <a:noFill/>
          <a:ln w="19050">
            <a:solidFill>
              <a:srgbClr val="A1B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D1791CF5-C10A-4AEF-87C2-8BD75675328B}"/>
              </a:ext>
            </a:extLst>
          </p:cNvPr>
          <p:cNvSpPr/>
          <p:nvPr/>
        </p:nvSpPr>
        <p:spPr>
          <a:xfrm>
            <a:off x="7518400" y="4889500"/>
            <a:ext cx="3936999" cy="252681"/>
          </a:xfrm>
          <a:prstGeom prst="rect">
            <a:avLst/>
          </a:prstGeom>
          <a:noFill/>
          <a:ln w="19050">
            <a:solidFill>
              <a:srgbClr val="A1B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5960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Sustainable Urban Mobility Plan (SUMP)</a:t>
            </a:r>
          </a:p>
        </p:txBody>
      </p:sp>
      <p:pic>
        <p:nvPicPr>
          <p:cNvPr id="4" name="Grafik 3"/>
          <p:cNvPicPr>
            <a:picLocks noChangeAspect="1"/>
          </p:cNvPicPr>
          <p:nvPr/>
        </p:nvPicPr>
        <p:blipFill>
          <a:blip r:embed="rId2"/>
          <a:stretch>
            <a:fillRect/>
          </a:stretch>
        </p:blipFill>
        <p:spPr>
          <a:xfrm>
            <a:off x="2968625" y="1489431"/>
            <a:ext cx="6254750" cy="4352491"/>
          </a:xfrm>
          <a:prstGeom prst="rect">
            <a:avLst/>
          </a:prstGeom>
        </p:spPr>
      </p:pic>
      <p:sp>
        <p:nvSpPr>
          <p:cNvPr id="6" name="Textfeld 5">
            <a:extLst>
              <a:ext uri="{FF2B5EF4-FFF2-40B4-BE49-F238E27FC236}">
                <a16:creationId xmlns:a16="http://schemas.microsoft.com/office/drawing/2014/main" id="{6B634146-177C-4704-877B-2E8D1C591D3E}"/>
              </a:ext>
            </a:extLst>
          </p:cNvPr>
          <p:cNvSpPr txBox="1"/>
          <p:nvPr/>
        </p:nvSpPr>
        <p:spPr>
          <a:xfrm>
            <a:off x="6369050" y="5928873"/>
            <a:ext cx="5172085" cy="230832"/>
          </a:xfrm>
          <a:prstGeom prst="rect">
            <a:avLst/>
          </a:prstGeom>
          <a:noFill/>
        </p:spPr>
        <p:txBody>
          <a:bodyPr wrap="square" rtlCol="0">
            <a:spAutoFit/>
          </a:bodyPr>
          <a:lstStyle/>
          <a:p>
            <a:pPr algn="r"/>
            <a:r>
              <a:rPr lang="de-DE" sz="900" dirty="0"/>
              <a:t>Source: </a:t>
            </a:r>
            <a:r>
              <a:rPr lang="de-DE" sz="800" dirty="0"/>
              <a:t>http://www.rupprecht-consult.eu/uploads/tx_rupprecht/SUMP_Guidelines_2019_mediumres.pdf </a:t>
            </a:r>
            <a:endParaRPr lang="de-DE" sz="900" dirty="0"/>
          </a:p>
        </p:txBody>
      </p:sp>
    </p:spTree>
    <p:extLst>
      <p:ext uri="{BB962C8B-B14F-4D97-AF65-F5344CB8AC3E}">
        <p14:creationId xmlns:p14="http://schemas.microsoft.com/office/powerpoint/2010/main" val="1287400327"/>
      </p:ext>
    </p:extLst>
  </p:cSld>
  <p:clrMapOvr>
    <a:masterClrMapping/>
  </p:clrMapOvr>
  <mc:AlternateContent xmlns:mc="http://schemas.openxmlformats.org/markup-compatibility/2006" xmlns:p14="http://schemas.microsoft.com/office/powerpoint/2010/main">
    <mc:Choice Requires="p14">
      <p:transition spd="slow" p14:dur="2000" advTm="222705"/>
    </mc:Choice>
    <mc:Fallback xmlns="">
      <p:transition spd="slow" advTm="22270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Sustainable Urban Mobility Plan (SUMP)</a:t>
            </a:r>
          </a:p>
        </p:txBody>
      </p:sp>
      <p:pic>
        <p:nvPicPr>
          <p:cNvPr id="4" name="Grafik 3"/>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968625" y="1489431"/>
            <a:ext cx="6254750" cy="4352491"/>
          </a:xfrm>
          <a:prstGeom prst="rect">
            <a:avLst/>
          </a:prstGeom>
        </p:spPr>
      </p:pic>
      <p:sp>
        <p:nvSpPr>
          <p:cNvPr id="6" name="Textfeld 5">
            <a:extLst>
              <a:ext uri="{FF2B5EF4-FFF2-40B4-BE49-F238E27FC236}">
                <a16:creationId xmlns:a16="http://schemas.microsoft.com/office/drawing/2014/main" id="{6B634146-177C-4704-877B-2E8D1C591D3E}"/>
              </a:ext>
            </a:extLst>
          </p:cNvPr>
          <p:cNvSpPr txBox="1"/>
          <p:nvPr/>
        </p:nvSpPr>
        <p:spPr>
          <a:xfrm>
            <a:off x="6369050" y="5928873"/>
            <a:ext cx="5172085" cy="230832"/>
          </a:xfrm>
          <a:prstGeom prst="rect">
            <a:avLst/>
          </a:prstGeom>
          <a:noFill/>
        </p:spPr>
        <p:txBody>
          <a:bodyPr wrap="square" rtlCol="0">
            <a:spAutoFit/>
          </a:bodyPr>
          <a:lstStyle/>
          <a:p>
            <a:pPr algn="r"/>
            <a:r>
              <a:rPr lang="de-DE" sz="900" dirty="0"/>
              <a:t>Source: </a:t>
            </a:r>
            <a:r>
              <a:rPr lang="de-DE" sz="800" dirty="0"/>
              <a:t>http://www.rupprecht-consult.eu/uploads/tx_rupprecht/SUMP_Guidelines_2019_mediumres.pdf </a:t>
            </a:r>
            <a:endParaRPr lang="de-DE" sz="900" dirty="0"/>
          </a:p>
        </p:txBody>
      </p:sp>
      <p:sp>
        <p:nvSpPr>
          <p:cNvPr id="5" name="Textfeld 4">
            <a:extLst>
              <a:ext uri="{FF2B5EF4-FFF2-40B4-BE49-F238E27FC236}">
                <a16:creationId xmlns:a16="http://schemas.microsoft.com/office/drawing/2014/main" id="{D66B14BD-55E7-42F2-B2CA-2C82A69F068B}"/>
              </a:ext>
            </a:extLst>
          </p:cNvPr>
          <p:cNvSpPr txBox="1"/>
          <p:nvPr/>
        </p:nvSpPr>
        <p:spPr>
          <a:xfrm rot="20898357">
            <a:off x="1361224" y="1638741"/>
            <a:ext cx="5026641" cy="2834622"/>
          </a:xfrm>
          <a:prstGeom prst="rect">
            <a:avLst/>
          </a:prstGeom>
          <a:solidFill>
            <a:srgbClr val="FFFF99"/>
          </a:solidFill>
          <a:ln>
            <a:solidFill>
              <a:schemeClr val="tx1"/>
            </a:solidFill>
          </a:ln>
        </p:spPr>
        <p:txBody>
          <a:bodyPr wrap="square" rtlCol="0">
            <a:spAutoFit/>
          </a:bodyPr>
          <a:lstStyle/>
          <a:p>
            <a:r>
              <a:rPr lang="en-US" b="1" dirty="0"/>
              <a:t/>
            </a:r>
            <a:br>
              <a:rPr lang="en-US" b="1" dirty="0"/>
            </a:br>
            <a:r>
              <a:rPr lang="en-US" b="1" dirty="0"/>
              <a:t>In step 7, the package of measures is defined:</a:t>
            </a:r>
            <a:br>
              <a:rPr lang="en-US" b="1" dirty="0"/>
            </a:br>
            <a:endParaRPr lang="de-DE" b="1" dirty="0"/>
          </a:p>
          <a:p>
            <a:r>
              <a:rPr lang="en-US" b="1" dirty="0"/>
              <a:t>Please always as a push &amp; pull package, and in this package: </a:t>
            </a:r>
          </a:p>
          <a:p>
            <a:endParaRPr lang="de-DE" b="1" dirty="0"/>
          </a:p>
          <a:p>
            <a:pPr marL="538163" indent="-271463">
              <a:buFont typeface="Arial" panose="020B0604020202020204" pitchFamily="34" charset="0"/>
              <a:buChar char="•"/>
            </a:pPr>
            <a:r>
              <a:rPr lang="en-US" b="1" dirty="0"/>
              <a:t>Make that more attractive what helps</a:t>
            </a:r>
          </a:p>
          <a:p>
            <a:pPr marL="538163" indent="-271463">
              <a:buFont typeface="Arial" panose="020B0604020202020204" pitchFamily="34" charset="0"/>
              <a:buChar char="•"/>
            </a:pPr>
            <a:r>
              <a:rPr lang="en-US" b="1" dirty="0"/>
              <a:t>Make that unattractive what is harmful</a:t>
            </a:r>
          </a:p>
          <a:p>
            <a:pPr marL="538163" indent="-271463">
              <a:buFont typeface="Arial" panose="020B0604020202020204" pitchFamily="34" charset="0"/>
              <a:buChar char="•"/>
            </a:pPr>
            <a:endParaRPr lang="de-DE" b="1" dirty="0"/>
          </a:p>
          <a:p>
            <a:r>
              <a:rPr lang="en-US" b="1" dirty="0"/>
              <a:t>And this is will then be evaluated!</a:t>
            </a:r>
            <a:br>
              <a:rPr lang="en-US" b="1" dirty="0"/>
            </a:br>
            <a:endParaRPr lang="de-DE" b="1" dirty="0"/>
          </a:p>
        </p:txBody>
      </p:sp>
    </p:spTree>
    <p:extLst>
      <p:ext uri="{BB962C8B-B14F-4D97-AF65-F5344CB8AC3E}">
        <p14:creationId xmlns:p14="http://schemas.microsoft.com/office/powerpoint/2010/main" val="924720809"/>
      </p:ext>
    </p:extLst>
  </p:cSld>
  <p:clrMapOvr>
    <a:masterClrMapping/>
  </p:clrMapOvr>
  <mc:AlternateContent xmlns:mc="http://schemas.openxmlformats.org/markup-compatibility/2006" xmlns:p14="http://schemas.microsoft.com/office/powerpoint/2010/main">
    <mc:Choice Requires="p14">
      <p:transition spd="slow" p14:dur="2000" advTm="222705"/>
    </mc:Choice>
    <mc:Fallback xmlns="">
      <p:transition spd="slow" advTm="22270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688095B-2EDC-4EB7-B197-8646EF0071A4}"/>
              </a:ext>
            </a:extLst>
          </p:cNvPr>
          <p:cNvPicPr>
            <a:picLocks noChangeAspect="1"/>
          </p:cNvPicPr>
          <p:nvPr/>
        </p:nvPicPr>
        <p:blipFill rotWithShape="1">
          <a:blip r:embed="rId2"/>
          <a:srcRect l="2260"/>
          <a:stretch/>
        </p:blipFill>
        <p:spPr>
          <a:xfrm>
            <a:off x="1778000" y="2721058"/>
            <a:ext cx="2724150" cy="3142036"/>
          </a:xfrm>
          <a:prstGeom prst="rect">
            <a:avLst/>
          </a:prstGeom>
        </p:spPr>
      </p:pic>
      <p:sp>
        <p:nvSpPr>
          <p:cNvPr id="2" name="Titel 1"/>
          <p:cNvSpPr>
            <a:spLocks noGrp="1"/>
          </p:cNvSpPr>
          <p:nvPr>
            <p:ph type="title"/>
          </p:nvPr>
        </p:nvSpPr>
        <p:spPr/>
        <p:txBody>
          <a:bodyPr/>
          <a:lstStyle/>
          <a:p>
            <a:r>
              <a:rPr lang="en-US" dirty="0"/>
              <a:t>M&amp;E : Monitoring and Evaluation, </a:t>
            </a:r>
            <a:r>
              <a:rPr lang="en-US" dirty="0" err="1"/>
              <a:t>MaxSumo</a:t>
            </a:r>
            <a:endParaRPr lang="en-US" dirty="0"/>
          </a:p>
        </p:txBody>
      </p:sp>
      <p:sp>
        <p:nvSpPr>
          <p:cNvPr id="3" name="Inhaltsplatzhalter 2">
            <a:extLst>
              <a:ext uri="{FF2B5EF4-FFF2-40B4-BE49-F238E27FC236}">
                <a16:creationId xmlns:a16="http://schemas.microsoft.com/office/drawing/2014/main" id="{03AD730C-2FEE-41E5-97C1-2F1A3D7A140C}"/>
              </a:ext>
            </a:extLst>
          </p:cNvPr>
          <p:cNvSpPr>
            <a:spLocks noGrp="1"/>
          </p:cNvSpPr>
          <p:nvPr>
            <p:ph sz="quarter" idx="10"/>
          </p:nvPr>
        </p:nvSpPr>
        <p:spPr/>
        <p:txBody>
          <a:bodyPr/>
          <a:lstStyle/>
          <a:p>
            <a:r>
              <a:rPr lang="en-US" b="1" dirty="0"/>
              <a:t>Every plan needs to include M&amp;E in an appropriate form!</a:t>
            </a:r>
            <a:br>
              <a:rPr lang="en-US" b="1" dirty="0"/>
            </a:br>
            <a:r>
              <a:rPr lang="en-US" dirty="0"/>
              <a:t>Tips for doing so:</a:t>
            </a:r>
            <a:endParaRPr lang="de-DE" dirty="0"/>
          </a:p>
          <a:p>
            <a:endParaRPr lang="de-DE" dirty="0"/>
          </a:p>
        </p:txBody>
      </p:sp>
      <p:sp>
        <p:nvSpPr>
          <p:cNvPr id="6" name="Textfeld 5">
            <a:extLst>
              <a:ext uri="{FF2B5EF4-FFF2-40B4-BE49-F238E27FC236}">
                <a16:creationId xmlns:a16="http://schemas.microsoft.com/office/drawing/2014/main" id="{6B634146-177C-4704-877B-2E8D1C591D3E}"/>
              </a:ext>
            </a:extLst>
          </p:cNvPr>
          <p:cNvSpPr txBox="1"/>
          <p:nvPr/>
        </p:nvSpPr>
        <p:spPr>
          <a:xfrm>
            <a:off x="6369050" y="5928873"/>
            <a:ext cx="5172085" cy="230832"/>
          </a:xfrm>
          <a:prstGeom prst="rect">
            <a:avLst/>
          </a:prstGeom>
          <a:noFill/>
        </p:spPr>
        <p:txBody>
          <a:bodyPr wrap="square" rtlCol="0">
            <a:spAutoFit/>
          </a:bodyPr>
          <a:lstStyle/>
          <a:p>
            <a:pPr algn="r"/>
            <a:r>
              <a:rPr lang="de-DE" sz="900" dirty="0"/>
              <a:t>Source: </a:t>
            </a:r>
            <a:r>
              <a:rPr lang="en-US" sz="800" dirty="0"/>
              <a:t>http://epomm.eu/sites/default/files/files/MaxSumo_english.pdf</a:t>
            </a:r>
            <a:r>
              <a:rPr lang="de-DE" sz="900" dirty="0"/>
              <a:t> </a:t>
            </a:r>
          </a:p>
        </p:txBody>
      </p:sp>
      <p:sp>
        <p:nvSpPr>
          <p:cNvPr id="7" name="Textfeld 6">
            <a:extLst>
              <a:ext uri="{FF2B5EF4-FFF2-40B4-BE49-F238E27FC236}">
                <a16:creationId xmlns:a16="http://schemas.microsoft.com/office/drawing/2014/main" id="{F9A478B3-4C7B-4348-837D-06E14DA5000E}"/>
              </a:ext>
            </a:extLst>
          </p:cNvPr>
          <p:cNvSpPr txBox="1">
            <a:spLocks noChangeArrowheads="1"/>
          </p:cNvSpPr>
          <p:nvPr/>
        </p:nvSpPr>
        <p:spPr bwMode="auto">
          <a:xfrm>
            <a:off x="6630592" y="2773857"/>
            <a:ext cx="4264815" cy="151821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r>
              <a:rPr lang="en-US" altLang="de-DE" dirty="0">
                <a:latin typeface="+mn-lt"/>
                <a:ea typeface="Verdana" panose="020B0604030504040204" pitchFamily="34" charset="0"/>
                <a:cs typeface="Verdana" panose="020B0604030504040204" pitchFamily="34" charset="0"/>
              </a:rPr>
              <a:t>You can design any possible plan.</a:t>
            </a:r>
          </a:p>
          <a:p>
            <a:r>
              <a:rPr lang="en-US" altLang="de-DE" dirty="0">
                <a:latin typeface="+mn-lt"/>
                <a:ea typeface="Verdana" panose="020B0604030504040204" pitchFamily="34" charset="0"/>
                <a:cs typeface="Verdana" panose="020B0604030504040204" pitchFamily="34" charset="0"/>
              </a:rPr>
              <a:t>You can use any set of indicators</a:t>
            </a:r>
            <a:br>
              <a:rPr lang="en-US" altLang="de-DE" dirty="0">
                <a:latin typeface="+mn-lt"/>
                <a:ea typeface="Verdana" panose="020B0604030504040204" pitchFamily="34" charset="0"/>
                <a:cs typeface="Verdana" panose="020B0604030504040204" pitchFamily="34" charset="0"/>
              </a:rPr>
            </a:br>
            <a:r>
              <a:rPr lang="en-US" altLang="de-DE" dirty="0">
                <a:latin typeface="+mn-lt"/>
                <a:ea typeface="Verdana" panose="020B0604030504040204" pitchFamily="34" charset="0"/>
                <a:cs typeface="Verdana" panose="020B0604030504040204" pitchFamily="34" charset="0"/>
              </a:rPr>
              <a:t> (at least one indicator).</a:t>
            </a:r>
          </a:p>
          <a:p>
            <a:r>
              <a:rPr lang="en-US" altLang="de-DE" dirty="0">
                <a:latin typeface="+mn-lt"/>
                <a:ea typeface="Verdana" panose="020B0604030504040204" pitchFamily="34" charset="0"/>
                <a:cs typeface="Verdana" panose="020B0604030504040204" pitchFamily="34" charset="0"/>
              </a:rPr>
              <a:t>You can define any approach/target group.</a:t>
            </a:r>
          </a:p>
          <a:p>
            <a:r>
              <a:rPr lang="en-US" altLang="de-DE" b="1" dirty="0">
                <a:latin typeface="+mn-lt"/>
                <a:ea typeface="Verdana" panose="020B0604030504040204" pitchFamily="34" charset="0"/>
                <a:cs typeface="Verdana" panose="020B0604030504040204" pitchFamily="34" charset="0"/>
              </a:rPr>
              <a:t>You should not work without M&amp;E!</a:t>
            </a:r>
            <a:endParaRPr lang="de-DE" altLang="de-DE" b="1" dirty="0">
              <a:latin typeface="+mn-lt"/>
              <a:ea typeface="Verdana" panose="020B0604030504040204" pitchFamily="34" charset="0"/>
              <a:cs typeface="Verdana" panose="020B0604030504040204" pitchFamily="34" charset="0"/>
            </a:endParaRPr>
          </a:p>
        </p:txBody>
      </p:sp>
      <p:pic>
        <p:nvPicPr>
          <p:cNvPr id="8" name="Grafik 7">
            <a:extLst>
              <a:ext uri="{FF2B5EF4-FFF2-40B4-BE49-F238E27FC236}">
                <a16:creationId xmlns:a16="http://schemas.microsoft.com/office/drawing/2014/main" id="{FFF5F04F-986E-4513-9B25-A5F9D81001BF}"/>
              </a:ext>
            </a:extLst>
          </p:cNvPr>
          <p:cNvPicPr>
            <a:picLocks noChangeAspect="1"/>
          </p:cNvPicPr>
          <p:nvPr/>
        </p:nvPicPr>
        <p:blipFill>
          <a:blip r:embed="rId3"/>
          <a:stretch>
            <a:fillRect/>
          </a:stretch>
        </p:blipFill>
        <p:spPr>
          <a:xfrm>
            <a:off x="868361" y="2083292"/>
            <a:ext cx="4177439" cy="665260"/>
          </a:xfrm>
          <a:prstGeom prst="rect">
            <a:avLst/>
          </a:prstGeom>
        </p:spPr>
      </p:pic>
    </p:spTree>
    <p:extLst>
      <p:ext uri="{BB962C8B-B14F-4D97-AF65-F5344CB8AC3E}">
        <p14:creationId xmlns:p14="http://schemas.microsoft.com/office/powerpoint/2010/main" val="2123482627"/>
      </p:ext>
    </p:extLst>
  </p:cSld>
  <p:clrMapOvr>
    <a:masterClrMapping/>
  </p:clrMapOvr>
  <mc:AlternateContent xmlns:mc="http://schemas.openxmlformats.org/markup-compatibility/2006" xmlns:p14="http://schemas.microsoft.com/office/powerpoint/2010/main">
    <mc:Choice Requires="p14">
      <p:transition spd="slow" p14:dur="2000" advTm="222705"/>
    </mc:Choice>
    <mc:Fallback xmlns="">
      <p:transition spd="slow" advTm="22270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ltLang="de-DE" dirty="0"/>
              <a:t>By the way: Sustainable transport development</a:t>
            </a:r>
            <a:endParaRPr lang="de-DE" dirty="0"/>
          </a:p>
        </p:txBody>
      </p:sp>
      <p:sp>
        <p:nvSpPr>
          <p:cNvPr id="3" name="Inhaltsplatzhalter 2"/>
          <p:cNvSpPr>
            <a:spLocks noGrp="1"/>
          </p:cNvSpPr>
          <p:nvPr>
            <p:ph sz="quarter" idx="10"/>
          </p:nvPr>
        </p:nvSpPr>
        <p:spPr>
          <a:xfrm>
            <a:off x="874713" y="1484312"/>
            <a:ext cx="10580686" cy="4404654"/>
          </a:xfrm>
        </p:spPr>
        <p:txBody>
          <a:bodyPr/>
          <a:lstStyle/>
          <a:p>
            <a:pPr marL="573088" indent="-573088" defTabSz="573088">
              <a:spcBef>
                <a:spcPct val="0"/>
              </a:spcBef>
            </a:pPr>
            <a:r>
              <a:rPr lang="de-DE" altLang="de-DE" b="1" u="sng" dirty="0">
                <a:solidFill>
                  <a:srgbClr val="0B2A51"/>
                </a:solidFill>
              </a:rPr>
              <a:t>Brundtland </a:t>
            </a:r>
            <a:r>
              <a:rPr lang="en-US" altLang="de-DE" b="1" u="sng" dirty="0">
                <a:solidFill>
                  <a:srgbClr val="0B2A51"/>
                </a:solidFill>
              </a:rPr>
              <a:t>definition</a:t>
            </a:r>
          </a:p>
          <a:p>
            <a:pPr marL="573088" indent="-573088" defTabSz="573088">
              <a:spcBef>
                <a:spcPct val="0"/>
              </a:spcBef>
            </a:pPr>
            <a:endParaRPr lang="en-US" altLang="de-DE" b="1" dirty="0">
              <a:solidFill>
                <a:srgbClr val="0B2A51"/>
              </a:solidFill>
            </a:endParaRPr>
          </a:p>
          <a:p>
            <a:pPr marL="573088" indent="-573088" defTabSz="573088">
              <a:spcBef>
                <a:spcPct val="0"/>
              </a:spcBef>
            </a:pPr>
            <a:r>
              <a:rPr lang="en-US" altLang="de-DE" b="1" i="1" dirty="0">
                <a:solidFill>
                  <a:srgbClr val="0B2A51"/>
                </a:solidFill>
              </a:rPr>
              <a:t>Sustainable development </a:t>
            </a:r>
            <a:r>
              <a:rPr lang="en-US" altLang="de-DE" b="1" dirty="0">
                <a:solidFill>
                  <a:srgbClr val="0B2A51"/>
                </a:solidFill>
              </a:rPr>
              <a:t/>
            </a:r>
            <a:br>
              <a:rPr lang="en-US" altLang="de-DE" b="1" dirty="0">
                <a:solidFill>
                  <a:srgbClr val="0B2A51"/>
                </a:solidFill>
              </a:rPr>
            </a:br>
            <a:r>
              <a:rPr lang="en-US" altLang="de-DE" b="1" dirty="0">
                <a:solidFill>
                  <a:srgbClr val="0B2A51"/>
                </a:solidFill>
              </a:rPr>
              <a:t>    </a:t>
            </a:r>
            <a:r>
              <a:rPr lang="en-US" altLang="de-DE" dirty="0">
                <a:solidFill>
                  <a:srgbClr val="0B2A51"/>
                </a:solidFill>
              </a:rPr>
              <a:t>is development,</a:t>
            </a:r>
          </a:p>
          <a:p>
            <a:pPr marL="573088" indent="-573088" defTabSz="573088">
              <a:spcBef>
                <a:spcPct val="0"/>
              </a:spcBef>
            </a:pPr>
            <a:r>
              <a:rPr lang="en-US" altLang="de-DE" dirty="0">
                <a:solidFill>
                  <a:srgbClr val="0B2A51"/>
                </a:solidFill>
              </a:rPr>
              <a:t>			        	</a:t>
            </a:r>
          </a:p>
          <a:p>
            <a:pPr marL="573088" indent="-573088" defTabSz="573088">
              <a:spcBef>
                <a:spcPct val="0"/>
              </a:spcBef>
            </a:pPr>
            <a:r>
              <a:rPr lang="de-DE" altLang="de-DE" dirty="0">
                <a:solidFill>
                  <a:srgbClr val="0B2A51"/>
                </a:solidFill>
              </a:rPr>
              <a:t>	1. </a:t>
            </a:r>
            <a:r>
              <a:rPr lang="en-GB" dirty="0"/>
              <a:t>that meets the needs of the present </a:t>
            </a:r>
            <a:r>
              <a:rPr lang="de-DE" altLang="de-DE" dirty="0">
                <a:solidFill>
                  <a:srgbClr val="0B2A51"/>
                </a:solidFill>
              </a:rPr>
              <a:t>and</a:t>
            </a:r>
          </a:p>
          <a:p>
            <a:pPr marL="573088" indent="-573088" defTabSz="573088">
              <a:spcBef>
                <a:spcPct val="0"/>
              </a:spcBef>
            </a:pPr>
            <a:r>
              <a:rPr lang="de-DE" altLang="de-DE" dirty="0">
                <a:solidFill>
                  <a:srgbClr val="0B2A51"/>
                </a:solidFill>
              </a:rPr>
              <a:t>	2. </a:t>
            </a:r>
            <a:r>
              <a:rPr lang="en-GB" dirty="0"/>
              <a:t>without compromising the ability of future generations to meet their own needs</a:t>
            </a:r>
            <a:r>
              <a:rPr lang="de-DE" altLang="de-DE" dirty="0">
                <a:solidFill>
                  <a:srgbClr val="0B2A51"/>
                </a:solidFill>
              </a:rPr>
              <a:t>.</a:t>
            </a:r>
          </a:p>
          <a:p>
            <a:pPr marL="573088" indent="-573088" defTabSz="573088">
              <a:spcBef>
                <a:spcPct val="0"/>
              </a:spcBef>
            </a:pPr>
            <a:endParaRPr lang="de-DE" altLang="de-DE" dirty="0">
              <a:solidFill>
                <a:srgbClr val="0B2A51"/>
              </a:solidFill>
            </a:endParaRPr>
          </a:p>
          <a:p>
            <a:pPr marL="573088" indent="-573088" defTabSz="573088">
              <a:spcBef>
                <a:spcPct val="0"/>
              </a:spcBef>
            </a:pPr>
            <a:r>
              <a:rPr lang="en-US" altLang="de-DE" dirty="0">
                <a:solidFill>
                  <a:srgbClr val="0B2A51"/>
                </a:solidFill>
              </a:rPr>
              <a:t>In transport:</a:t>
            </a:r>
          </a:p>
          <a:p>
            <a:pPr marL="573088" indent="-573088" defTabSz="573088">
              <a:spcBef>
                <a:spcPct val="0"/>
              </a:spcBef>
            </a:pPr>
            <a:endParaRPr lang="de-DE" altLang="de-DE" dirty="0">
              <a:solidFill>
                <a:srgbClr val="0B2A51"/>
              </a:solidFill>
            </a:endParaRPr>
          </a:p>
          <a:p>
            <a:pPr marL="573088" indent="-573088" defTabSz="573088">
              <a:spcBef>
                <a:spcPct val="0"/>
              </a:spcBef>
            </a:pPr>
            <a:r>
              <a:rPr lang="de-DE" altLang="de-DE" dirty="0">
                <a:solidFill>
                  <a:srgbClr val="0B2A51"/>
                </a:solidFill>
              </a:rPr>
              <a:t>	1. </a:t>
            </a:r>
            <a:r>
              <a:rPr lang="en-GB" altLang="de-DE" dirty="0">
                <a:solidFill>
                  <a:srgbClr val="0B2A51"/>
                </a:solidFill>
              </a:rPr>
              <a:t>Meeting the mobility needs of all people today</a:t>
            </a:r>
            <a:r>
              <a:rPr lang="de-DE" altLang="de-DE" dirty="0">
                <a:solidFill>
                  <a:srgbClr val="0B2A51"/>
                </a:solidFill>
              </a:rPr>
              <a:t>,</a:t>
            </a:r>
          </a:p>
          <a:p>
            <a:pPr marL="573088" indent="-573088" defTabSz="573088">
              <a:spcBef>
                <a:spcPct val="0"/>
              </a:spcBef>
            </a:pPr>
            <a:r>
              <a:rPr lang="de-DE" altLang="de-DE" dirty="0">
                <a:solidFill>
                  <a:srgbClr val="0B2A51"/>
                </a:solidFill>
              </a:rPr>
              <a:t>	</a:t>
            </a:r>
            <a:r>
              <a:rPr lang="en-US" altLang="de-DE" dirty="0">
                <a:solidFill>
                  <a:srgbClr val="0B2A51"/>
                </a:solidFill>
              </a:rPr>
              <a:t>2. but with fewer risks, externalizations, emissions, land, noise, injustices, acidification, CO2, ...	</a:t>
            </a:r>
          </a:p>
          <a:p>
            <a:endParaRPr lang="de-DE" dirty="0"/>
          </a:p>
        </p:txBody>
      </p:sp>
      <p:sp>
        <p:nvSpPr>
          <p:cNvPr id="7" name="Text Box 12">
            <a:extLst>
              <a:ext uri="{FF2B5EF4-FFF2-40B4-BE49-F238E27FC236}">
                <a16:creationId xmlns:a16="http://schemas.microsoft.com/office/drawing/2014/main" id="{2F5A891E-7C2A-410D-BC93-26CDA8B3DA23}"/>
              </a:ext>
            </a:extLst>
          </p:cNvPr>
          <p:cNvSpPr txBox="1">
            <a:spLocks noChangeArrowheads="1"/>
          </p:cNvSpPr>
          <p:nvPr/>
        </p:nvSpPr>
        <p:spPr bwMode="auto">
          <a:xfrm>
            <a:off x="2888021" y="5443375"/>
            <a:ext cx="6415958" cy="369332"/>
          </a:xfrm>
          <a:prstGeom prst="rect">
            <a:avLst/>
          </a:prstGeom>
          <a:solidFill>
            <a:srgbClr val="FFFF99"/>
          </a:solidFill>
          <a:ln w="31750">
            <a:solidFill>
              <a:schemeClr val="tx1"/>
            </a:solidFill>
            <a:miter lim="800000"/>
            <a:headEnd/>
            <a:tailEnd/>
          </a:ln>
        </p:spPr>
        <p:txBody>
          <a:bodyPr wrap="square">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algn="ctr" eaLnBrk="1" hangingPunct="1">
              <a:spcBef>
                <a:spcPct val="0"/>
              </a:spcBef>
            </a:pPr>
            <a:r>
              <a:rPr lang="en-GB" altLang="de-DE" sz="1800" b="1" dirty="0">
                <a:solidFill>
                  <a:srgbClr val="0B2A51"/>
                </a:solidFill>
                <a:latin typeface="+mn-lt"/>
              </a:rPr>
              <a:t>Need-based mobility with less transport</a:t>
            </a:r>
            <a:endParaRPr lang="de-DE" altLang="de-DE" sz="1800" b="1" dirty="0">
              <a:solidFill>
                <a:srgbClr val="0B2A51"/>
              </a:solidFill>
              <a:latin typeface="+mn-lt"/>
            </a:endParaRPr>
          </a:p>
        </p:txBody>
      </p:sp>
    </p:spTree>
    <p:custDataLst>
      <p:tags r:id="rId1"/>
    </p:custDataLst>
    <p:extLst>
      <p:ext uri="{BB962C8B-B14F-4D97-AF65-F5344CB8AC3E}">
        <p14:creationId xmlns:p14="http://schemas.microsoft.com/office/powerpoint/2010/main" val="110512652"/>
      </p:ext>
    </p:extLst>
  </p:cSld>
  <p:clrMapOvr>
    <a:masterClrMapping/>
  </p:clrMapOvr>
  <mc:AlternateContent xmlns:mc="http://schemas.openxmlformats.org/markup-compatibility/2006" xmlns:p14="http://schemas.microsoft.com/office/powerpoint/2010/main">
    <mc:Choice Requires="p14">
      <p:transition spd="slow" p14:dur="2000" advTm="85188"/>
    </mc:Choice>
    <mc:Fallback xmlns="">
      <p:transition spd="slow" advTm="8518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Monitoring &amp; Evaluation – Projects at our Chair</a:t>
            </a:r>
          </a:p>
        </p:txBody>
      </p:sp>
      <p:sp>
        <p:nvSpPr>
          <p:cNvPr id="17" name="Textplatzhalter 16">
            <a:extLst>
              <a:ext uri="{FF2B5EF4-FFF2-40B4-BE49-F238E27FC236}">
                <a16:creationId xmlns:a16="http://schemas.microsoft.com/office/drawing/2014/main" id="{444A6BCD-013F-489E-B152-397BCF472614}"/>
              </a:ext>
            </a:extLst>
          </p:cNvPr>
          <p:cNvSpPr>
            <a:spLocks noGrp="1"/>
          </p:cNvSpPr>
          <p:nvPr>
            <p:ph type="body" sz="quarter" idx="10"/>
          </p:nvPr>
        </p:nvSpPr>
        <p:spPr/>
        <p:txBody>
          <a:bodyPr/>
          <a:lstStyle/>
          <a:p>
            <a:endParaRPr lang="en-US" dirty="0"/>
          </a:p>
          <a:p>
            <a:endParaRPr lang="en-US" dirty="0"/>
          </a:p>
          <a:p>
            <a:endParaRPr lang="en-US" dirty="0"/>
          </a:p>
          <a:p>
            <a:endParaRPr lang="en-US" dirty="0"/>
          </a:p>
          <a:p>
            <a:r>
              <a:rPr lang="en-US" dirty="0" err="1"/>
              <a:t>MobilBericht</a:t>
            </a:r>
            <a:r>
              <a:rPr lang="en-US" dirty="0"/>
              <a:t> wants to develop basics for a comprehensive monitoring for mobility (!) - for better planning. </a:t>
            </a:r>
          </a:p>
          <a:p>
            <a:r>
              <a:rPr lang="en-US" dirty="0"/>
              <a:t>Monitoring of:</a:t>
            </a:r>
          </a:p>
          <a:p>
            <a:pPr marL="285750" indent="-285750">
              <a:buFont typeface="Arial" panose="020B0604020202020204" pitchFamily="34" charset="0"/>
              <a:buChar char="•"/>
            </a:pPr>
            <a:r>
              <a:rPr lang="en-US" dirty="0"/>
              <a:t>Objective accessibility of places to cover needs ("city map")</a:t>
            </a:r>
          </a:p>
          <a:p>
            <a:pPr marL="285750" indent="-285750">
              <a:buFont typeface="Arial" panose="020B0604020202020204" pitchFamily="34" charset="0"/>
              <a:buChar char="•"/>
            </a:pPr>
            <a:r>
              <a:rPr lang="en-US" dirty="0"/>
              <a:t>Realized coverage of needs</a:t>
            </a:r>
          </a:p>
          <a:p>
            <a:pPr marL="285750" indent="-285750">
              <a:buFont typeface="Arial" panose="020B0604020202020204" pitchFamily="34" charset="0"/>
              <a:buChar char="•"/>
            </a:pPr>
            <a:r>
              <a:rPr lang="en-US" dirty="0"/>
              <a:t>Subjective assessments of the situation</a:t>
            </a:r>
          </a:p>
          <a:p>
            <a:pPr marL="285750" indent="-285750">
              <a:buFont typeface="Arial" panose="020B0604020202020204" pitchFamily="34" charset="0"/>
              <a:buChar char="•"/>
            </a:pPr>
            <a:r>
              <a:rPr lang="en-US" dirty="0"/>
              <a:t>Effects of traffic</a:t>
            </a:r>
          </a:p>
          <a:p>
            <a:pPr marL="285750" indent="-285750">
              <a:buFont typeface="Arial" panose="020B0604020202020204" pitchFamily="34" charset="0"/>
              <a:buChar char="•"/>
            </a:pPr>
            <a:r>
              <a:rPr lang="en-US" dirty="0"/>
              <a:t>Always both subjective and objective</a:t>
            </a:r>
            <a:endParaRPr lang="de-DE" dirty="0"/>
          </a:p>
          <a:p>
            <a:endParaRPr lang="de-DE" dirty="0"/>
          </a:p>
        </p:txBody>
      </p:sp>
      <p:sp>
        <p:nvSpPr>
          <p:cNvPr id="18" name="Textplatzhalter 17">
            <a:extLst>
              <a:ext uri="{FF2B5EF4-FFF2-40B4-BE49-F238E27FC236}">
                <a16:creationId xmlns:a16="http://schemas.microsoft.com/office/drawing/2014/main" id="{894CC252-0D69-4496-A514-972C82427484}"/>
              </a:ext>
            </a:extLst>
          </p:cNvPr>
          <p:cNvSpPr>
            <a:spLocks noGrp="1"/>
          </p:cNvSpPr>
          <p:nvPr>
            <p:ph type="body" sz="quarter" idx="11"/>
          </p:nvPr>
        </p:nvSpPr>
        <p:spPr/>
        <p:txBody>
          <a:bodyPr/>
          <a:lstStyle/>
          <a:p>
            <a:endParaRPr lang="en-US" dirty="0"/>
          </a:p>
          <a:p>
            <a:endParaRPr lang="en-US" dirty="0"/>
          </a:p>
          <a:p>
            <a:endParaRPr lang="en-US" dirty="0"/>
          </a:p>
          <a:p>
            <a:endParaRPr lang="en-US" dirty="0"/>
          </a:p>
          <a:p>
            <a:r>
              <a:rPr lang="en-US" dirty="0"/>
              <a:t>In Metamorphosis, innovative approaches to make neighborhoods and transport child-friendly, based on </a:t>
            </a:r>
            <a:r>
              <a:rPr lang="en-US" dirty="0" err="1"/>
              <a:t>MaxSumo</a:t>
            </a:r>
            <a:r>
              <a:rPr lang="en-US" dirty="0"/>
              <a:t>, are evaluated.</a:t>
            </a:r>
          </a:p>
          <a:p>
            <a:pPr marL="285750" indent="-285750">
              <a:buFont typeface="Arial" panose="020B0604020202020204" pitchFamily="34" charset="0"/>
              <a:buChar char="•"/>
            </a:pPr>
            <a:r>
              <a:rPr lang="en-US" dirty="0"/>
              <a:t>Monitoring of implementation processes and results of the measures in seven European cities.</a:t>
            </a:r>
          </a:p>
          <a:p>
            <a:pPr marL="285750" indent="-285750">
              <a:buFont typeface="Arial" panose="020B0604020202020204" pitchFamily="34" charset="0"/>
              <a:buChar char="•"/>
            </a:pPr>
            <a:r>
              <a:rPr lang="en-US" dirty="0"/>
              <a:t>Evaluation of the implementation and results in order to identify suitable measures and to give tips for successful implementation.</a:t>
            </a:r>
            <a:endParaRPr lang="en-GB" dirty="0"/>
          </a:p>
          <a:p>
            <a:endParaRPr lang="de-DE" dirty="0"/>
          </a:p>
        </p:txBody>
      </p:sp>
      <p:pic>
        <p:nvPicPr>
          <p:cNvPr id="10" name="Grafik 9">
            <a:extLst>
              <a:ext uri="{FF2B5EF4-FFF2-40B4-BE49-F238E27FC236}">
                <a16:creationId xmlns:a16="http://schemas.microsoft.com/office/drawing/2014/main" id="{03D2FAEF-329E-4F88-B7A8-C72547CD15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353" y="1519055"/>
            <a:ext cx="2252850" cy="899916"/>
          </a:xfrm>
          <a:prstGeom prst="rect">
            <a:avLst/>
          </a:prstGeom>
        </p:spPr>
      </p:pic>
      <p:grpSp>
        <p:nvGrpSpPr>
          <p:cNvPr id="11" name="Gruppieren 10">
            <a:extLst>
              <a:ext uri="{FF2B5EF4-FFF2-40B4-BE49-F238E27FC236}">
                <a16:creationId xmlns:a16="http://schemas.microsoft.com/office/drawing/2014/main" id="{844B008D-6888-450F-85AA-E7F08BBE4B36}"/>
              </a:ext>
            </a:extLst>
          </p:cNvPr>
          <p:cNvGrpSpPr/>
          <p:nvPr/>
        </p:nvGrpSpPr>
        <p:grpSpPr>
          <a:xfrm>
            <a:off x="7156450" y="1384741"/>
            <a:ext cx="3276317" cy="1083890"/>
            <a:chOff x="3495675" y="4406646"/>
            <a:chExt cx="4358338" cy="1441851"/>
          </a:xfrm>
        </p:grpSpPr>
        <p:pic>
          <p:nvPicPr>
            <p:cNvPr id="12" name="Grafik 11">
              <a:extLst>
                <a:ext uri="{FF2B5EF4-FFF2-40B4-BE49-F238E27FC236}">
                  <a16:creationId xmlns:a16="http://schemas.microsoft.com/office/drawing/2014/main" id="{2A8C523C-AEEE-4CFC-B5F2-F7948E451B9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36" b="89744" l="3996" r="89964">
                          <a14:foregroundMark x1="22735" y1="78526" x2="3996" y2="82372"/>
                          <a14:foregroundMark x1="37567" y1="64103" x2="30462" y2="86859"/>
                          <a14:foregroundMark x1="56306" y1="57372" x2="54707" y2="82372"/>
                          <a14:foregroundMark x1="48579" y1="79487" x2="61190" y2="80769"/>
                          <a14:foregroundMark x1="66696" y1="63141" x2="57105" y2="85897"/>
                          <a14:foregroundMark x1="79485" y1="22756" x2="87655" y2="59615"/>
                          <a14:backgroundMark x1="59947" y1="72756" x2="59947" y2="72756"/>
                        </a14:backgroundRemoval>
                      </a14:imgEffect>
                    </a14:imgLayer>
                  </a14:imgProps>
                </a:ext>
                <a:ext uri="{28A0092B-C50C-407E-A947-70E740481C1C}">
                  <a14:useLocalDpi xmlns:a14="http://schemas.microsoft.com/office/drawing/2010/main" val="0"/>
                </a:ext>
              </a:extLst>
            </a:blip>
            <a:stretch>
              <a:fillRect/>
            </a:stretch>
          </p:blipFill>
          <p:spPr>
            <a:xfrm>
              <a:off x="3629024" y="4406646"/>
              <a:ext cx="4198053" cy="1162327"/>
            </a:xfrm>
            <a:prstGeom prst="rect">
              <a:avLst/>
            </a:prstGeom>
          </p:spPr>
        </p:pic>
        <p:sp>
          <p:nvSpPr>
            <p:cNvPr id="13" name="Rechteck 12">
              <a:extLst>
                <a:ext uri="{FF2B5EF4-FFF2-40B4-BE49-F238E27FC236}">
                  <a16:creationId xmlns:a16="http://schemas.microsoft.com/office/drawing/2014/main" id="{DE1095D6-DF4E-407F-9668-E4A9A5DD45DA}"/>
                </a:ext>
              </a:extLst>
            </p:cNvPr>
            <p:cNvSpPr/>
            <p:nvPr/>
          </p:nvSpPr>
          <p:spPr>
            <a:xfrm>
              <a:off x="3495675" y="5357191"/>
              <a:ext cx="4358338" cy="491306"/>
            </a:xfrm>
            <a:prstGeom prst="rect">
              <a:avLst/>
            </a:prstGeom>
          </p:spPr>
          <p:txBody>
            <a:bodyPr wrap="square">
              <a:spAutoFit/>
            </a:bodyPr>
            <a:lstStyle/>
            <a:p>
              <a:pPr algn="ctr"/>
              <a:r>
                <a:rPr lang="de-DE" spc="600" dirty="0">
                  <a:solidFill>
                    <a:srgbClr val="FF9900"/>
                  </a:solidFill>
                </a:rPr>
                <a:t>METAMORPHOSIS</a:t>
              </a:r>
              <a:endParaRPr lang="de-DE" sz="2800" spc="600" dirty="0">
                <a:solidFill>
                  <a:srgbClr val="FF9900"/>
                </a:solidFill>
              </a:endParaRPr>
            </a:p>
          </p:txBody>
        </p:sp>
      </p:grpSp>
    </p:spTree>
    <p:extLst>
      <p:ext uri="{BB962C8B-B14F-4D97-AF65-F5344CB8AC3E}">
        <p14:creationId xmlns:p14="http://schemas.microsoft.com/office/powerpoint/2010/main" val="4015051864"/>
      </p:ext>
    </p:extLst>
  </p:cSld>
  <p:clrMapOvr>
    <a:masterClrMapping/>
  </p:clrMapOvr>
  <mc:AlternateContent xmlns:mc="http://schemas.openxmlformats.org/markup-compatibility/2006" xmlns:p14="http://schemas.microsoft.com/office/powerpoint/2010/main">
    <mc:Choice Requires="p14">
      <p:transition spd="slow" p14:dur="2000" advTm="222705"/>
    </mc:Choice>
    <mc:Fallback xmlns="">
      <p:transition spd="slow" advTm="22270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Conclusion: Transportation policy &amp; development</a:t>
            </a:r>
          </a:p>
        </p:txBody>
      </p:sp>
      <p:sp>
        <p:nvSpPr>
          <p:cNvPr id="5" name="Inhaltsplatzhalter 4">
            <a:extLst>
              <a:ext uri="{FF2B5EF4-FFF2-40B4-BE49-F238E27FC236}">
                <a16:creationId xmlns:a16="http://schemas.microsoft.com/office/drawing/2014/main" id="{19B62F1A-1534-469F-9F6C-C5C8315DA4C0}"/>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Transport policy: Dynamic game of all actors and interests, often short-sighted</a:t>
            </a:r>
          </a:p>
          <a:p>
            <a:pPr marL="342900" indent="-342900">
              <a:buFont typeface="Arial" panose="020B0604020202020204" pitchFamily="34" charset="0"/>
              <a:buChar char="•"/>
            </a:pPr>
            <a:r>
              <a:rPr lang="en-US" dirty="0"/>
              <a:t>„Less traffic“ seems scary: Show advantages (proximity, innovation, ...)</a:t>
            </a:r>
          </a:p>
          <a:p>
            <a:pPr marL="342900" indent="-342900">
              <a:buFont typeface="Arial" panose="020B0604020202020204" pitchFamily="34" charset="0"/>
              <a:buChar char="•"/>
            </a:pPr>
            <a:r>
              <a:rPr lang="en-US" dirty="0"/>
              <a:t>Forecasts are instruments: Dependent on task and assumptions</a:t>
            </a:r>
            <a:endParaRPr lang="de-DE" dirty="0"/>
          </a:p>
          <a:p>
            <a:pPr marL="342900" indent="-342900">
              <a:buFont typeface="Arial" panose="020B0604020202020204" pitchFamily="34" charset="0"/>
              <a:buChar char="•"/>
            </a:pPr>
            <a:r>
              <a:rPr lang="en-US" dirty="0"/>
              <a:t>Systems and models: Will help you, dynamically! Form scenarios!</a:t>
            </a:r>
          </a:p>
          <a:p>
            <a:pPr marL="342900" indent="-342900">
              <a:buFont typeface="Arial" panose="020B0604020202020204" pitchFamily="34" charset="0"/>
              <a:buChar char="•"/>
            </a:pPr>
            <a:r>
              <a:rPr lang="en-US" dirty="0"/>
              <a:t>Planning must </a:t>
            </a:r>
            <a:r>
              <a:rPr lang="en-US" u="sng" dirty="0"/>
              <a:t>not focus </a:t>
            </a:r>
            <a:r>
              <a:rPr lang="en-US" dirty="0"/>
              <a:t>on traffic, congestion or vehicles. </a:t>
            </a:r>
            <a:br>
              <a:rPr lang="en-US" dirty="0"/>
            </a:br>
            <a:r>
              <a:rPr lang="en-US" dirty="0"/>
              <a:t>Planning must </a:t>
            </a:r>
            <a:r>
              <a:rPr lang="en-US" u="sng" dirty="0"/>
              <a:t>focus</a:t>
            </a:r>
            <a:r>
              <a:rPr lang="en-US" dirty="0"/>
              <a:t> on people: Mobility, needs, inclusion.</a:t>
            </a:r>
          </a:p>
          <a:p>
            <a:pPr marL="342900" indent="-342900">
              <a:buFont typeface="Arial" panose="020B0604020202020204" pitchFamily="34" charset="0"/>
              <a:buChar char="•"/>
            </a:pPr>
            <a:endParaRPr lang="de-DE" sz="1600" dirty="0"/>
          </a:p>
        </p:txBody>
      </p:sp>
      <p:sp>
        <p:nvSpPr>
          <p:cNvPr id="6" name="Textplatzhalter 5">
            <a:extLst>
              <a:ext uri="{FF2B5EF4-FFF2-40B4-BE49-F238E27FC236}">
                <a16:creationId xmlns:a16="http://schemas.microsoft.com/office/drawing/2014/main" id="{9664CC48-EA43-476C-8617-2290862B2598}"/>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No planning without Monitoring and Evaluation M&amp;E!</a:t>
            </a:r>
          </a:p>
          <a:p>
            <a:pPr marL="342900" indent="-342900">
              <a:buFont typeface="Arial" panose="020B0604020202020204" pitchFamily="34" charset="0"/>
              <a:buChar char="•"/>
            </a:pPr>
            <a:r>
              <a:rPr lang="en-US" dirty="0"/>
              <a:t>From Agenda I to Agenda II: Sustainable development, for all: SUMP</a:t>
            </a:r>
          </a:p>
          <a:p>
            <a:pPr marL="342900" indent="-342900">
              <a:buFont typeface="Arial" panose="020B0604020202020204" pitchFamily="34" charset="0"/>
              <a:buChar char="•"/>
            </a:pPr>
            <a:r>
              <a:rPr lang="en-US" b="1" dirty="0"/>
              <a:t>The one that starts </a:t>
            </a:r>
          </a:p>
          <a:p>
            <a:pPr marL="627063" indent="-269875">
              <a:spcBef>
                <a:spcPts val="600"/>
              </a:spcBef>
              <a:buFont typeface="Wingdings" panose="05000000000000000000" pitchFamily="2" charset="2"/>
              <a:buChar char="Ø"/>
            </a:pPr>
            <a:r>
              <a:rPr lang="en-US" sz="1600" dirty="0"/>
              <a:t>has the hardest time</a:t>
            </a:r>
          </a:p>
          <a:p>
            <a:pPr marL="627063" indent="-269875">
              <a:spcBef>
                <a:spcPts val="600"/>
              </a:spcBef>
              <a:buFont typeface="Wingdings" panose="05000000000000000000" pitchFamily="2" charset="2"/>
              <a:buChar char="Ø"/>
            </a:pPr>
            <a:r>
              <a:rPr lang="en-US" sz="1600" dirty="0"/>
              <a:t>benefits ecologically first: e.g. clean air</a:t>
            </a:r>
            <a:endParaRPr lang="de-DE" sz="1600" dirty="0"/>
          </a:p>
          <a:p>
            <a:pPr marL="627063" indent="-269875">
              <a:spcBef>
                <a:spcPts val="600"/>
              </a:spcBef>
              <a:buFont typeface="Wingdings" panose="05000000000000000000" pitchFamily="2" charset="2"/>
              <a:buChar char="Ø"/>
            </a:pPr>
            <a:r>
              <a:rPr lang="en-US" sz="1600" dirty="0"/>
              <a:t>benefits economically: smooth change</a:t>
            </a:r>
          </a:p>
          <a:p>
            <a:pPr marL="627063" indent="-269875">
              <a:spcBef>
                <a:spcPts val="600"/>
              </a:spcBef>
              <a:buFont typeface="Wingdings" panose="05000000000000000000" pitchFamily="2" charset="2"/>
              <a:buChar char="Ø"/>
            </a:pPr>
            <a:r>
              <a:rPr lang="en-US" sz="1600" dirty="0"/>
              <a:t>benefits socially: people have time</a:t>
            </a:r>
          </a:p>
          <a:p>
            <a:pPr marL="627063" indent="-269875">
              <a:spcBef>
                <a:spcPts val="600"/>
              </a:spcBef>
              <a:buFont typeface="Wingdings" panose="05000000000000000000" pitchFamily="2" charset="2"/>
              <a:buChar char="Ø"/>
            </a:pPr>
            <a:r>
              <a:rPr lang="en-US" sz="1600" dirty="0"/>
              <a:t>benefits in business terms: </a:t>
            </a:r>
            <a:br>
              <a:rPr lang="en-US" sz="1600" dirty="0"/>
            </a:br>
            <a:r>
              <a:rPr lang="en-US" sz="1600" dirty="0"/>
              <a:t>jobs, patents, profit</a:t>
            </a:r>
          </a:p>
          <a:p>
            <a:endParaRPr lang="de-DE" dirty="0"/>
          </a:p>
        </p:txBody>
      </p:sp>
      <p:sp>
        <p:nvSpPr>
          <p:cNvPr id="14" name="Textfeld 13">
            <a:extLst>
              <a:ext uri="{FF2B5EF4-FFF2-40B4-BE49-F238E27FC236}">
                <a16:creationId xmlns:a16="http://schemas.microsoft.com/office/drawing/2014/main" id="{EBC42974-D87E-4202-B63C-5FDD343DFBDC}"/>
              </a:ext>
            </a:extLst>
          </p:cNvPr>
          <p:cNvSpPr txBox="1">
            <a:spLocks noChangeArrowheads="1"/>
          </p:cNvSpPr>
          <p:nvPr/>
        </p:nvSpPr>
        <p:spPr bwMode="auto">
          <a:xfrm>
            <a:off x="1854200" y="5238368"/>
            <a:ext cx="8483600" cy="590931"/>
          </a:xfrm>
          <a:prstGeom prst="rect">
            <a:avLst/>
          </a:prstGeom>
          <a:solidFill>
            <a:srgbClr val="FFFF99"/>
          </a:solidFill>
          <a:ln w="19050">
            <a:solidFill>
              <a:schemeClr val="tx1"/>
            </a:solidFill>
            <a:miter lim="800000"/>
            <a:headEnd/>
            <a:tailEnd/>
          </a:ln>
        </p:spPr>
        <p:txBody>
          <a:bodyPr wrap="square">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algn="ctr">
              <a:lnSpc>
                <a:spcPct val="90000"/>
              </a:lnSpc>
              <a:spcBef>
                <a:spcPts val="963"/>
              </a:spcBef>
            </a:pPr>
            <a:r>
              <a:rPr lang="en-US" sz="1800" b="1" dirty="0">
                <a:solidFill>
                  <a:schemeClr val="tx2"/>
                </a:solidFill>
                <a:latin typeface="+mn-lt"/>
              </a:rPr>
              <a:t>Never before have we had so many opportunities: </a:t>
            </a:r>
            <a:br>
              <a:rPr lang="en-US" sz="1800" b="1" dirty="0">
                <a:solidFill>
                  <a:schemeClr val="tx2"/>
                </a:solidFill>
                <a:latin typeface="+mn-lt"/>
              </a:rPr>
            </a:br>
            <a:r>
              <a:rPr lang="en-US" sz="1800" b="1" dirty="0">
                <a:solidFill>
                  <a:schemeClr val="tx2"/>
                </a:solidFill>
                <a:latin typeface="+mn-lt"/>
              </a:rPr>
              <a:t>I wish you all the best!</a:t>
            </a:r>
          </a:p>
        </p:txBody>
      </p:sp>
      <p:pic>
        <p:nvPicPr>
          <p:cNvPr id="15" name="Grafik 14" descr="Exponentielle Grafik mit einfarbiger Füllung">
            <a:extLst>
              <a:ext uri="{FF2B5EF4-FFF2-40B4-BE49-F238E27FC236}">
                <a16:creationId xmlns:a16="http://schemas.microsoft.com/office/drawing/2014/main" id="{9261E976-2EB9-4949-A485-0A847C0DF9A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771112" y="4419661"/>
            <a:ext cx="396000" cy="396000"/>
          </a:xfrm>
          <a:prstGeom prst="rect">
            <a:avLst/>
          </a:prstGeom>
        </p:spPr>
      </p:pic>
      <p:pic>
        <p:nvPicPr>
          <p:cNvPr id="16" name="Grafik 15" descr="Soziales Netzwerk Silhouette">
            <a:extLst>
              <a:ext uri="{FF2B5EF4-FFF2-40B4-BE49-F238E27FC236}">
                <a16:creationId xmlns:a16="http://schemas.microsoft.com/office/drawing/2014/main" id="{EA1A4FA7-A359-4982-BAC1-234F836ACEF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181140" y="3831109"/>
            <a:ext cx="396000" cy="396000"/>
          </a:xfrm>
          <a:prstGeom prst="rect">
            <a:avLst/>
          </a:prstGeom>
        </p:spPr>
      </p:pic>
      <p:pic>
        <p:nvPicPr>
          <p:cNvPr id="19" name="Grafik 18" descr="Münzen Silhouette">
            <a:extLst>
              <a:ext uri="{FF2B5EF4-FFF2-40B4-BE49-F238E27FC236}">
                <a16:creationId xmlns:a16="http://schemas.microsoft.com/office/drawing/2014/main" id="{2B2E606A-766B-401D-97C0-89B94637D7C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582682" y="3520514"/>
            <a:ext cx="396000" cy="396000"/>
          </a:xfrm>
          <a:prstGeom prst="rect">
            <a:avLst/>
          </a:prstGeom>
        </p:spPr>
      </p:pic>
      <p:pic>
        <p:nvPicPr>
          <p:cNvPr id="20" name="Grafik 19" descr="Offene Hand mit Pflanze Silhouette">
            <a:extLst>
              <a:ext uri="{FF2B5EF4-FFF2-40B4-BE49-F238E27FC236}">
                <a16:creationId xmlns:a16="http://schemas.microsoft.com/office/drawing/2014/main" id="{023F294A-0F5D-43DE-9BFC-2E3615D7B4D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571598" y="3121300"/>
            <a:ext cx="396000" cy="396000"/>
          </a:xfrm>
          <a:prstGeom prst="rect">
            <a:avLst/>
          </a:prstGeom>
        </p:spPr>
      </p:pic>
      <p:pic>
        <p:nvPicPr>
          <p:cNvPr id="21" name="Grafik 20" descr="Bodybuilder Silhouette">
            <a:extLst>
              <a:ext uri="{FF2B5EF4-FFF2-40B4-BE49-F238E27FC236}">
                <a16:creationId xmlns:a16="http://schemas.microsoft.com/office/drawing/2014/main" id="{31CCECE8-8939-4986-822E-80665E95880D}"/>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922695" y="2819850"/>
            <a:ext cx="396000" cy="396000"/>
          </a:xfrm>
          <a:prstGeom prst="rect">
            <a:avLst/>
          </a:prstGeom>
        </p:spPr>
      </p:pic>
    </p:spTree>
    <p:extLst>
      <p:ext uri="{BB962C8B-B14F-4D97-AF65-F5344CB8AC3E}">
        <p14:creationId xmlns:p14="http://schemas.microsoft.com/office/powerpoint/2010/main" val="1043719864"/>
      </p:ext>
    </p:extLst>
  </p:cSld>
  <p:clrMapOvr>
    <a:masterClrMapping/>
  </p:clrMapOvr>
  <mc:AlternateContent xmlns:mc="http://schemas.openxmlformats.org/markup-compatibility/2006" xmlns:p14="http://schemas.microsoft.com/office/powerpoint/2010/main">
    <mc:Choice Requires="p14">
      <p:transition spd="slow" p14:dur="2000" advTm="222705"/>
    </mc:Choice>
    <mc:Fallback xmlns="">
      <p:transition spd="slow" advTm="22270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a:extLst>
              <a:ext uri="{FF2B5EF4-FFF2-40B4-BE49-F238E27FC236}">
                <a16:creationId xmlns:a16="http://schemas.microsoft.com/office/drawing/2014/main" id="{85B83280-967A-42F2-8228-49E8EA39781B}"/>
              </a:ext>
            </a:extLst>
          </p:cNvPr>
          <p:cNvSpPr>
            <a:spLocks noGrp="1"/>
          </p:cNvSpPr>
          <p:nvPr>
            <p:ph type="subTitle" idx="1"/>
          </p:nvPr>
        </p:nvSpPr>
        <p:spPr>
          <a:xfrm>
            <a:off x="874714" y="4494775"/>
            <a:ext cx="10438871" cy="1334525"/>
          </a:xfrm>
        </p:spPr>
        <p:txBody>
          <a:bodyPr/>
          <a:lstStyle/>
          <a:p>
            <a:r>
              <a:rPr lang="de-DE" dirty="0"/>
              <a:t>Prof. Dr.-Ing. Udo </a:t>
            </a:r>
            <a:r>
              <a:rPr lang="de-DE" dirty="0" smtClean="0"/>
              <a:t>Becker</a:t>
            </a:r>
            <a:endParaRPr lang="en-US" dirty="0"/>
          </a:p>
          <a:p>
            <a:r>
              <a:rPr lang="en-US" dirty="0"/>
              <a:t>2021</a:t>
            </a:r>
          </a:p>
        </p:txBody>
      </p:sp>
      <p:sp>
        <p:nvSpPr>
          <p:cNvPr id="12" name="Title 3">
            <a:extLst>
              <a:ext uri="{FF2B5EF4-FFF2-40B4-BE49-F238E27FC236}">
                <a16:creationId xmlns:a16="http://schemas.microsoft.com/office/drawing/2014/main" id="{B38A3F70-5EB0-45D0-9644-9C5E0FC86CB8}"/>
              </a:ext>
            </a:extLst>
          </p:cNvPr>
          <p:cNvSpPr>
            <a:spLocks noGrp="1"/>
          </p:cNvSpPr>
          <p:nvPr>
            <p:ph type="title"/>
          </p:nvPr>
        </p:nvSpPr>
        <p:spPr>
          <a:xfrm>
            <a:off x="874713" y="3392203"/>
            <a:ext cx="10438873" cy="972108"/>
          </a:xfrm>
        </p:spPr>
        <p:txBody>
          <a:bodyPr/>
          <a:lstStyle/>
          <a:p>
            <a:r>
              <a:rPr lang="en-US" noProof="0" dirty="0"/>
              <a:t>Transport Policy 2 </a:t>
            </a:r>
            <a:br>
              <a:rPr lang="en-US" noProof="0" dirty="0"/>
            </a:br>
            <a:r>
              <a:rPr lang="en-US" sz="2400" i="1" dirty="0"/>
              <a:t>Sustainable </a:t>
            </a:r>
            <a:r>
              <a:rPr lang="en-US" sz="2400" i="1" noProof="0" dirty="0"/>
              <a:t>development</a:t>
            </a:r>
            <a:endParaRPr lang="en-US" sz="2400" i="1" dirty="0"/>
          </a:p>
        </p:txBody>
      </p:sp>
      <p:sp>
        <p:nvSpPr>
          <p:cNvPr id="10" name="Text Placeholder 2">
            <a:extLst>
              <a:ext uri="{FF2B5EF4-FFF2-40B4-BE49-F238E27FC236}">
                <a16:creationId xmlns:a16="http://schemas.microsoft.com/office/drawing/2014/main" id="{422B9299-8722-49F0-BCF3-55619831B74A}"/>
              </a:ext>
            </a:extLst>
          </p:cNvPr>
          <p:cNvSpPr>
            <a:spLocks noGrp="1"/>
          </p:cNvSpPr>
          <p:nvPr>
            <p:ph type="body" sz="quarter" idx="10"/>
          </p:nvPr>
        </p:nvSpPr>
        <p:spPr>
          <a:xfrm>
            <a:off x="874713" y="2420841"/>
            <a:ext cx="10438873" cy="828676"/>
          </a:xfrm>
        </p:spPr>
        <p:txBody>
          <a:bodyPr/>
          <a:lstStyle/>
          <a:p>
            <a:pPr eaLnBrk="1" fontAlgn="auto" hangingPunct="1">
              <a:spcAft>
                <a:spcPts val="0"/>
              </a:spcAft>
              <a:defRPr/>
            </a:pPr>
            <a:r>
              <a:rPr lang="de-DE" dirty="0"/>
              <a:t>Faculty of Transport and Traffic Sciences – Chair of Transport Ecology </a:t>
            </a:r>
          </a:p>
          <a:p>
            <a:pPr eaLnBrk="1" fontAlgn="auto" hangingPunct="1">
              <a:spcAft>
                <a:spcPts val="0"/>
              </a:spcAft>
              <a:defRPr/>
            </a:pPr>
            <a:r>
              <a:rPr lang="de-DE" dirty="0"/>
              <a:t>Prof. Dr.-Ing. Udo Becker</a:t>
            </a:r>
          </a:p>
          <a:p>
            <a:endParaRPr lang="en-US" dirty="0"/>
          </a:p>
        </p:txBody>
      </p:sp>
      <p:pic>
        <p:nvPicPr>
          <p:cNvPr id="5" name="Obraz 6">
            <a:extLst>
              <a:ext uri="{FF2B5EF4-FFF2-40B4-BE49-F238E27FC236}">
                <a16:creationId xmlns:a16="http://schemas.microsoft.com/office/drawing/2014/main" id="{26D1F70A-2C14-4B74-A0F4-F1F66FDF64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7700" y="5959764"/>
            <a:ext cx="2274733" cy="693951"/>
          </a:xfrm>
          <a:prstGeom prst="rect">
            <a:avLst/>
          </a:prstGeom>
        </p:spPr>
      </p:pic>
      <p:sp>
        <p:nvSpPr>
          <p:cNvPr id="6" name="Rechteck 5"/>
          <p:cNvSpPr/>
          <p:nvPr/>
        </p:nvSpPr>
        <p:spPr>
          <a:xfrm>
            <a:off x="6732433" y="6192050"/>
            <a:ext cx="2149948" cy="461665"/>
          </a:xfrm>
          <a:prstGeom prst="rect">
            <a:avLst/>
          </a:prstGeom>
        </p:spPr>
        <p:txBody>
          <a:bodyPr wrap="none">
            <a:spAutoFit/>
          </a:bodyPr>
          <a:lstStyle/>
          <a:p>
            <a:r>
              <a:rPr lang="en-GB" sz="1200" dirty="0">
                <a:solidFill>
                  <a:schemeClr val="bg1"/>
                </a:solidFill>
              </a:rPr>
              <a:t>Grant Agreement No.: </a:t>
            </a:r>
            <a:endParaRPr lang="en-GB" sz="1200" dirty="0" smtClean="0">
              <a:solidFill>
                <a:schemeClr val="bg1"/>
              </a:solidFill>
            </a:endParaRPr>
          </a:p>
          <a:p>
            <a:r>
              <a:rPr lang="en-GB" sz="1200" dirty="0" smtClean="0">
                <a:solidFill>
                  <a:schemeClr val="bg1"/>
                </a:solidFill>
              </a:rPr>
              <a:t>2019-1-PL01-K1203-065244</a:t>
            </a:r>
            <a:endParaRPr lang="en-GB" sz="1200" dirty="0">
              <a:solidFill>
                <a:schemeClr val="bg1"/>
              </a:solidFill>
            </a:endParaRPr>
          </a:p>
        </p:txBody>
      </p:sp>
    </p:spTree>
    <p:extLst>
      <p:ext uri="{BB962C8B-B14F-4D97-AF65-F5344CB8AC3E}">
        <p14:creationId xmlns:p14="http://schemas.microsoft.com/office/powerpoint/2010/main" val="4716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Rio de Janeiro</a:t>
            </a:r>
            <a:endParaRPr lang="en-US" noProof="0" dirty="0"/>
          </a:p>
        </p:txBody>
      </p:sp>
      <p:sp>
        <p:nvSpPr>
          <p:cNvPr id="11" name="Inhaltsplatzhalter 10">
            <a:extLst>
              <a:ext uri="{FF2B5EF4-FFF2-40B4-BE49-F238E27FC236}">
                <a16:creationId xmlns:a16="http://schemas.microsoft.com/office/drawing/2014/main" id="{EE2CA963-CD11-4D15-ACE9-8CD38208A13B}"/>
              </a:ext>
            </a:extLst>
          </p:cNvPr>
          <p:cNvSpPr>
            <a:spLocks noGrp="1"/>
          </p:cNvSpPr>
          <p:nvPr>
            <p:ph sz="quarter" idx="10"/>
          </p:nvPr>
        </p:nvSpPr>
        <p:spPr/>
        <p:txBody>
          <a:bodyPr/>
          <a:lstStyle/>
          <a:p>
            <a:r>
              <a:rPr lang="de-DE" dirty="0"/>
              <a:t>Rio 1992: Agenda II of </a:t>
            </a:r>
            <a:r>
              <a:rPr lang="en-US" dirty="0"/>
              <a:t>humanity, in transport</a:t>
            </a:r>
            <a:r>
              <a:rPr lang="de-DE" dirty="0"/>
              <a:t>:</a:t>
            </a:r>
          </a:p>
          <a:p>
            <a:endParaRPr lang="de-DE" dirty="0"/>
          </a:p>
          <a:p>
            <a:pPr marL="342900" indent="-342900">
              <a:buFont typeface="+mj-lt"/>
              <a:buAutoNum type="alphaLcPeriod"/>
            </a:pPr>
            <a:r>
              <a:rPr lang="en-US" dirty="0"/>
              <a:t>Structures</a:t>
            </a:r>
            <a:r>
              <a:rPr lang="de-DE" dirty="0"/>
              <a:t> </a:t>
            </a:r>
            <a:r>
              <a:rPr lang="en-US" dirty="0"/>
              <a:t>that reduce transportation demand</a:t>
            </a:r>
          </a:p>
          <a:p>
            <a:pPr marL="342900" indent="-342900">
              <a:buFont typeface="+mj-lt"/>
              <a:buAutoNum type="alphaLcPeriod"/>
            </a:pPr>
            <a:r>
              <a:rPr lang="en-US" dirty="0"/>
              <a:t>Funding of public transport systems</a:t>
            </a:r>
          </a:p>
          <a:p>
            <a:pPr marL="342900" indent="-342900">
              <a:buFont typeface="+mj-lt"/>
              <a:buAutoNum type="alphaLcPeriod"/>
            </a:pPr>
            <a:r>
              <a:rPr lang="en-US" dirty="0"/>
              <a:t>Supporting non-motorized transport</a:t>
            </a:r>
          </a:p>
          <a:p>
            <a:pPr marL="342900" indent="-342900">
              <a:buFont typeface="+mj-lt"/>
              <a:buAutoNum type="alphaLcPeriod"/>
            </a:pPr>
            <a:r>
              <a:rPr lang="en-US" dirty="0"/>
              <a:t>Integrated planning, smooth public transport, network maintenance</a:t>
            </a:r>
          </a:p>
          <a:p>
            <a:pPr marL="342900" indent="-342900">
              <a:buFont typeface="+mj-lt"/>
              <a:buAutoNum type="alphaLcPeriod"/>
            </a:pPr>
            <a:r>
              <a:rPr lang="de-DE" dirty="0"/>
              <a:t>Information </a:t>
            </a:r>
            <a:r>
              <a:rPr lang="en-US" dirty="0"/>
              <a:t>exchange</a:t>
            </a:r>
            <a:r>
              <a:rPr lang="de-DE" dirty="0"/>
              <a:t> </a:t>
            </a:r>
            <a:r>
              <a:rPr lang="en-US" dirty="0"/>
              <a:t>(countries and municipalities)</a:t>
            </a:r>
          </a:p>
          <a:p>
            <a:pPr marL="342900" indent="-342900">
              <a:buFont typeface="+mj-lt"/>
              <a:buAutoNum type="alphaLcPeriod"/>
            </a:pPr>
            <a:r>
              <a:rPr lang="en-US" dirty="0"/>
              <a:t>New consumption and production patterns to reduce energy and resource consumption</a:t>
            </a:r>
            <a:endParaRPr lang="de-DE" dirty="0"/>
          </a:p>
        </p:txBody>
      </p:sp>
      <p:sp>
        <p:nvSpPr>
          <p:cNvPr id="7" name="Textfeld 6">
            <a:extLst>
              <a:ext uri="{FF2B5EF4-FFF2-40B4-BE49-F238E27FC236}">
                <a16:creationId xmlns:a16="http://schemas.microsoft.com/office/drawing/2014/main" id="{D2FA9907-E92F-4F55-9C4B-F5A224016275}"/>
              </a:ext>
            </a:extLst>
          </p:cNvPr>
          <p:cNvSpPr txBox="1"/>
          <p:nvPr/>
        </p:nvSpPr>
        <p:spPr>
          <a:xfrm>
            <a:off x="4888302" y="5928873"/>
            <a:ext cx="6652833" cy="230832"/>
          </a:xfrm>
          <a:prstGeom prst="rect">
            <a:avLst/>
          </a:prstGeom>
          <a:noFill/>
        </p:spPr>
        <p:txBody>
          <a:bodyPr wrap="square" rtlCol="0">
            <a:spAutoFit/>
          </a:bodyPr>
          <a:lstStyle/>
          <a:p>
            <a:pPr algn="r"/>
            <a:r>
              <a:rPr lang="de-DE" sz="900" dirty="0"/>
              <a:t>Source: Agenda 21, Rio- </a:t>
            </a:r>
            <a:r>
              <a:rPr lang="en-US" sz="900" dirty="0"/>
              <a:t>documents</a:t>
            </a:r>
            <a:r>
              <a:rPr lang="de-DE" sz="900" dirty="0"/>
              <a:t> (UN), Kap. 7.52: </a:t>
            </a:r>
            <a:r>
              <a:rPr lang="en-US" sz="900" dirty="0"/>
              <a:t>Promoting sustainable human settlement development</a:t>
            </a:r>
            <a:endParaRPr lang="de-DE" sz="900" dirty="0"/>
          </a:p>
        </p:txBody>
      </p:sp>
    </p:spTree>
    <p:extLst>
      <p:ext uri="{BB962C8B-B14F-4D97-AF65-F5344CB8AC3E}">
        <p14:creationId xmlns:p14="http://schemas.microsoft.com/office/powerpoint/2010/main" val="149732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Vancouver </a:t>
            </a:r>
            <a:r>
              <a:rPr lang="de-DE" dirty="0" err="1"/>
              <a:t>Principles</a:t>
            </a:r>
            <a:r>
              <a:rPr lang="de-DE" dirty="0"/>
              <a:t> (OECD 1996)</a:t>
            </a:r>
            <a:endParaRPr lang="en-US" noProof="0" dirty="0"/>
          </a:p>
        </p:txBody>
      </p:sp>
      <p:sp>
        <p:nvSpPr>
          <p:cNvPr id="11" name="Inhaltsplatzhalter 10">
            <a:extLst>
              <a:ext uri="{FF2B5EF4-FFF2-40B4-BE49-F238E27FC236}">
                <a16:creationId xmlns:a16="http://schemas.microsoft.com/office/drawing/2014/main" id="{EE2CA963-CD11-4D15-ACE9-8CD38208A13B}"/>
              </a:ext>
            </a:extLst>
          </p:cNvPr>
          <p:cNvSpPr>
            <a:spLocks noGrp="1"/>
          </p:cNvSpPr>
          <p:nvPr>
            <p:ph sz="quarter" idx="10"/>
          </p:nvPr>
        </p:nvSpPr>
        <p:spPr/>
        <p:txBody>
          <a:bodyPr/>
          <a:lstStyle/>
          <a:p>
            <a:pPr marL="1074738" indent="-1074738" algn="ctr">
              <a:spcBef>
                <a:spcPts val="0"/>
              </a:spcBef>
            </a:pPr>
            <a:r>
              <a:rPr lang="de-DE" dirty="0"/>
              <a:t>#1 </a:t>
            </a:r>
            <a:r>
              <a:rPr lang="de-DE" b="1" dirty="0"/>
              <a:t>Access</a:t>
            </a:r>
            <a:r>
              <a:rPr lang="de-DE" dirty="0"/>
              <a:t>: </a:t>
            </a:r>
            <a:br>
              <a:rPr lang="de-DE" dirty="0"/>
            </a:br>
            <a:r>
              <a:rPr lang="en-US" dirty="0"/>
              <a:t>People have a right of access to people, places, goods and services</a:t>
            </a:r>
            <a:br>
              <a:rPr lang="en-US" dirty="0"/>
            </a:br>
            <a:endParaRPr lang="en-US" dirty="0"/>
          </a:p>
          <a:p>
            <a:pPr marL="1074738" indent="-1074738" algn="ctr">
              <a:spcBef>
                <a:spcPts val="0"/>
              </a:spcBef>
            </a:pPr>
            <a:endParaRPr lang="en-US" sz="1200" dirty="0"/>
          </a:p>
          <a:p>
            <a:pPr marL="1074738" indent="-1074738" algn="ctr">
              <a:spcBef>
                <a:spcPts val="0"/>
              </a:spcBef>
            </a:pPr>
            <a:r>
              <a:rPr lang="de-DE" dirty="0"/>
              <a:t>#2 </a:t>
            </a:r>
            <a:r>
              <a:rPr lang="de-DE" b="1" dirty="0"/>
              <a:t>Equity</a:t>
            </a:r>
            <a:r>
              <a:rPr lang="de-DE" dirty="0"/>
              <a:t>: </a:t>
            </a:r>
          </a:p>
          <a:p>
            <a:pPr marL="1074738" indent="-1074738" algn="ctr">
              <a:spcBef>
                <a:spcPts val="0"/>
              </a:spcBef>
            </a:pPr>
            <a:r>
              <a:rPr lang="en-US" dirty="0"/>
              <a:t>The transportation needs of all must be secured in a way that ensures equity among people, regions, and generations</a:t>
            </a:r>
            <a:br>
              <a:rPr lang="en-US" dirty="0"/>
            </a:br>
            <a:endParaRPr lang="en-US" dirty="0"/>
          </a:p>
          <a:p>
            <a:pPr marL="1074738" indent="-1074738" algn="ctr">
              <a:spcBef>
                <a:spcPts val="0"/>
              </a:spcBef>
            </a:pPr>
            <a:endParaRPr lang="en-US" sz="1200" dirty="0"/>
          </a:p>
          <a:p>
            <a:pPr marL="895350" indent="-895350" algn="ctr">
              <a:spcBef>
                <a:spcPts val="0"/>
              </a:spcBef>
            </a:pPr>
            <a:r>
              <a:rPr lang="de-DE" dirty="0"/>
              <a:t>#3 </a:t>
            </a:r>
            <a:r>
              <a:rPr lang="de-DE" b="1" dirty="0"/>
              <a:t>Individual and Community </a:t>
            </a:r>
            <a:r>
              <a:rPr lang="en-US" b="1" dirty="0"/>
              <a:t>Responsibility</a:t>
            </a:r>
            <a:r>
              <a:rPr lang="de-DE" dirty="0"/>
              <a:t>: </a:t>
            </a:r>
          </a:p>
          <a:p>
            <a:pPr marL="895350" indent="-895350" algn="ctr">
              <a:spcBef>
                <a:spcPts val="0"/>
              </a:spcBef>
            </a:pPr>
            <a:r>
              <a:rPr lang="en-US" dirty="0"/>
              <a:t>People and societies are responsible for protecting the environment in their decisions</a:t>
            </a:r>
          </a:p>
          <a:p>
            <a:pPr marL="895350" indent="-895350" algn="ctr">
              <a:spcBef>
                <a:spcPts val="0"/>
              </a:spcBef>
            </a:pPr>
            <a:endParaRPr lang="en-US" dirty="0"/>
          </a:p>
          <a:p>
            <a:pPr marL="895350" indent="-895350" algn="ctr">
              <a:spcBef>
                <a:spcPts val="0"/>
              </a:spcBef>
            </a:pPr>
            <a:endParaRPr lang="en-US" sz="1200" dirty="0"/>
          </a:p>
          <a:p>
            <a:pPr marL="895350" indent="-895350" algn="ctr">
              <a:spcBef>
                <a:spcPts val="0"/>
              </a:spcBef>
            </a:pPr>
            <a:r>
              <a:rPr lang="de-DE" dirty="0"/>
              <a:t>#</a:t>
            </a:r>
            <a:r>
              <a:rPr lang="en-US" dirty="0"/>
              <a:t>4 </a:t>
            </a:r>
            <a:r>
              <a:rPr lang="en-US" b="1" dirty="0"/>
              <a:t>Health and Safety</a:t>
            </a:r>
            <a:r>
              <a:rPr lang="en-US" dirty="0"/>
              <a:t>: </a:t>
            </a:r>
          </a:p>
          <a:p>
            <a:pPr marL="895350" indent="-895350" algn="ctr">
              <a:spcBef>
                <a:spcPts val="0"/>
              </a:spcBef>
            </a:pPr>
            <a:r>
              <a:rPr lang="en-US" dirty="0"/>
              <a:t>Transportation systems must protect health and safety and improve quality of life</a:t>
            </a:r>
            <a:r>
              <a:rPr lang="de-DE" dirty="0"/>
              <a:t/>
            </a:r>
            <a:br>
              <a:rPr lang="de-DE" dirty="0"/>
            </a:br>
            <a:endParaRPr lang="de-DE" dirty="0"/>
          </a:p>
          <a:p>
            <a:pPr marL="895350" indent="-895350" algn="ctr">
              <a:spcBef>
                <a:spcPts val="0"/>
              </a:spcBef>
            </a:pPr>
            <a:endParaRPr lang="de-DE" sz="1200" dirty="0"/>
          </a:p>
          <a:p>
            <a:pPr marL="895350" indent="-895350" algn="ctr">
              <a:spcBef>
                <a:spcPts val="0"/>
              </a:spcBef>
            </a:pPr>
            <a:r>
              <a:rPr lang="de-DE" dirty="0"/>
              <a:t>#5 </a:t>
            </a:r>
            <a:r>
              <a:rPr lang="en-US" b="1" dirty="0"/>
              <a:t>Education and Public Participation</a:t>
            </a:r>
            <a:r>
              <a:rPr lang="en-US" dirty="0"/>
              <a:t>: </a:t>
            </a:r>
          </a:p>
          <a:p>
            <a:pPr marL="895350" indent="-895350" algn="ctr">
              <a:spcBef>
                <a:spcPts val="0"/>
              </a:spcBef>
            </a:pPr>
            <a:r>
              <a:rPr lang="en-US" dirty="0"/>
              <a:t>People and societies must be integrated in this process</a:t>
            </a:r>
          </a:p>
        </p:txBody>
      </p:sp>
    </p:spTree>
    <p:extLst>
      <p:ext uri="{BB962C8B-B14F-4D97-AF65-F5344CB8AC3E}">
        <p14:creationId xmlns:p14="http://schemas.microsoft.com/office/powerpoint/2010/main" val="2443055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Vancouver </a:t>
            </a:r>
            <a:r>
              <a:rPr lang="de-DE" dirty="0" err="1"/>
              <a:t>Principles</a:t>
            </a:r>
            <a:r>
              <a:rPr lang="de-DE" dirty="0"/>
              <a:t> (OECD 1996)</a:t>
            </a:r>
            <a:endParaRPr lang="en-US" noProof="0" dirty="0"/>
          </a:p>
        </p:txBody>
      </p:sp>
      <p:sp>
        <p:nvSpPr>
          <p:cNvPr id="11" name="Inhaltsplatzhalter 10">
            <a:extLst>
              <a:ext uri="{FF2B5EF4-FFF2-40B4-BE49-F238E27FC236}">
                <a16:creationId xmlns:a16="http://schemas.microsoft.com/office/drawing/2014/main" id="{EE2CA963-CD11-4D15-ACE9-8CD38208A13B}"/>
              </a:ext>
            </a:extLst>
          </p:cNvPr>
          <p:cNvSpPr>
            <a:spLocks noGrp="1"/>
          </p:cNvSpPr>
          <p:nvPr>
            <p:ph sz="quarter" idx="10"/>
          </p:nvPr>
        </p:nvSpPr>
        <p:spPr/>
        <p:txBody>
          <a:bodyPr/>
          <a:lstStyle/>
          <a:p>
            <a:pPr marL="895350" indent="-895350" algn="ctr">
              <a:spcBef>
                <a:spcPts val="0"/>
              </a:spcBef>
            </a:pPr>
            <a:r>
              <a:rPr lang="de-DE" dirty="0"/>
              <a:t>#</a:t>
            </a:r>
            <a:r>
              <a:rPr lang="en-US" dirty="0"/>
              <a:t>6 </a:t>
            </a:r>
            <a:r>
              <a:rPr lang="en-US" b="1" dirty="0"/>
              <a:t>Integrated Planning</a:t>
            </a:r>
            <a:r>
              <a:rPr lang="en-US" dirty="0"/>
              <a:t>: </a:t>
            </a:r>
          </a:p>
          <a:p>
            <a:pPr marL="895350" indent="-895350" algn="ctr">
              <a:spcBef>
                <a:spcPts val="0"/>
              </a:spcBef>
            </a:pPr>
            <a:r>
              <a:rPr lang="en-US" dirty="0"/>
              <a:t>Transportation planning must integrate environment, health, energy, finance, and urban design quality</a:t>
            </a:r>
            <a:r>
              <a:rPr lang="de-DE" dirty="0"/>
              <a:t/>
            </a:r>
            <a:br>
              <a:rPr lang="de-DE" dirty="0"/>
            </a:br>
            <a:endParaRPr lang="de-DE" dirty="0"/>
          </a:p>
          <a:p>
            <a:pPr marL="895350" indent="-895350" algn="ctr">
              <a:spcBef>
                <a:spcPts val="0"/>
              </a:spcBef>
            </a:pPr>
            <a:endParaRPr lang="de-DE" sz="1200" dirty="0"/>
          </a:p>
          <a:p>
            <a:pPr marL="895350" indent="-895350" algn="ctr">
              <a:spcBef>
                <a:spcPts val="0"/>
              </a:spcBef>
            </a:pPr>
            <a:r>
              <a:rPr lang="de-DE" dirty="0"/>
              <a:t>#7 </a:t>
            </a:r>
            <a:r>
              <a:rPr lang="en-US" b="1" dirty="0"/>
              <a:t>Land and Resource Use</a:t>
            </a:r>
            <a:r>
              <a:rPr lang="en-US" dirty="0"/>
              <a:t>: </a:t>
            </a:r>
          </a:p>
          <a:p>
            <a:pPr marL="895350" indent="-895350" algn="ctr">
              <a:spcBef>
                <a:spcPts val="0"/>
              </a:spcBef>
            </a:pPr>
            <a:r>
              <a:rPr lang="en-US" dirty="0"/>
              <a:t>Transportation systems must use land and natural resources sparingly or protect them</a:t>
            </a:r>
          </a:p>
          <a:p>
            <a:pPr marL="895350" indent="-895350" algn="ctr">
              <a:spcBef>
                <a:spcPts val="0"/>
              </a:spcBef>
            </a:pPr>
            <a:endParaRPr lang="en-US" dirty="0"/>
          </a:p>
          <a:p>
            <a:pPr marL="895350" indent="-895350" algn="ctr">
              <a:spcBef>
                <a:spcPts val="0"/>
              </a:spcBef>
            </a:pPr>
            <a:endParaRPr lang="de-DE" sz="1200" dirty="0"/>
          </a:p>
          <a:p>
            <a:pPr marL="895350" indent="-895350" algn="ctr">
              <a:spcBef>
                <a:spcPts val="0"/>
              </a:spcBef>
            </a:pPr>
            <a:r>
              <a:rPr lang="de-DE" dirty="0"/>
              <a:t>#8 </a:t>
            </a:r>
            <a:r>
              <a:rPr lang="en-US" b="1" dirty="0"/>
              <a:t>Pollution Prevention</a:t>
            </a:r>
            <a:r>
              <a:rPr lang="en-US" dirty="0"/>
              <a:t>: </a:t>
            </a:r>
          </a:p>
          <a:p>
            <a:pPr marL="895350" indent="-895350" algn="ctr">
              <a:spcBef>
                <a:spcPts val="0"/>
              </a:spcBef>
            </a:pPr>
            <a:r>
              <a:rPr lang="en-US" dirty="0"/>
              <a:t>Transport needs must be met without endangering health, climate, biodiversity and ecosystems</a:t>
            </a:r>
          </a:p>
          <a:p>
            <a:pPr marL="895350" indent="-895350" algn="ctr">
              <a:spcBef>
                <a:spcPts val="0"/>
              </a:spcBef>
            </a:pPr>
            <a:r>
              <a:rPr lang="de-DE" dirty="0"/>
              <a:t/>
            </a:r>
            <a:br>
              <a:rPr lang="de-DE" dirty="0"/>
            </a:br>
            <a:endParaRPr lang="de-DE" dirty="0"/>
          </a:p>
          <a:p>
            <a:pPr marL="895350" indent="-895350" algn="ctr">
              <a:spcBef>
                <a:spcPts val="0"/>
              </a:spcBef>
            </a:pPr>
            <a:r>
              <a:rPr lang="de-DE" dirty="0"/>
              <a:t>#9 </a:t>
            </a:r>
            <a:r>
              <a:rPr lang="en-US" b="1" dirty="0"/>
              <a:t>Economic Well-Being</a:t>
            </a:r>
            <a:r>
              <a:rPr lang="en-US" dirty="0"/>
              <a:t>: </a:t>
            </a:r>
          </a:p>
          <a:p>
            <a:pPr marL="895350" indent="-895350" algn="ctr">
              <a:spcBef>
                <a:spcPts val="0"/>
              </a:spcBef>
            </a:pPr>
            <a:r>
              <a:rPr lang="en-US" dirty="0"/>
              <a:t>Pricing should work for sustainable transportation; the full current and future costs should be charged to users</a:t>
            </a:r>
            <a:endParaRPr lang="de-DE" dirty="0"/>
          </a:p>
        </p:txBody>
      </p:sp>
    </p:spTree>
    <p:extLst>
      <p:ext uri="{BB962C8B-B14F-4D97-AF65-F5344CB8AC3E}">
        <p14:creationId xmlns:p14="http://schemas.microsoft.com/office/powerpoint/2010/main" val="1013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Efficiency in transport : Tau-Eta</a:t>
            </a:r>
            <a:endParaRPr lang="en-US" noProof="0" dirty="0"/>
          </a:p>
        </p:txBody>
      </p:sp>
      <p:sp>
        <p:nvSpPr>
          <p:cNvPr id="11" name="Inhaltsplatzhalter 10">
            <a:extLst>
              <a:ext uri="{FF2B5EF4-FFF2-40B4-BE49-F238E27FC236}">
                <a16:creationId xmlns:a16="http://schemas.microsoft.com/office/drawing/2014/main" id="{EE2CA963-CD11-4D15-ACE9-8CD38208A13B}"/>
              </a:ext>
            </a:extLst>
          </p:cNvPr>
          <p:cNvSpPr>
            <a:spLocks noGrp="1"/>
          </p:cNvSpPr>
          <p:nvPr>
            <p:ph sz="quarter" idx="10"/>
          </p:nvPr>
        </p:nvSpPr>
        <p:spPr/>
        <p:txBody>
          <a:bodyPr/>
          <a:lstStyle/>
          <a:p>
            <a:r>
              <a:rPr lang="de-DE" dirty="0"/>
              <a:t>Efficiency: </a:t>
            </a:r>
            <a:r>
              <a:rPr lang="en-US" dirty="0"/>
              <a:t>Ensuring needs for all - with minimal effort (traffic)</a:t>
            </a:r>
          </a:p>
          <a:p>
            <a:endParaRPr lang="en-US" dirty="0"/>
          </a:p>
          <a:p>
            <a:endParaRPr lang="en-US" dirty="0"/>
          </a:p>
          <a:p>
            <a:endParaRPr lang="en-US" dirty="0"/>
          </a:p>
          <a:p>
            <a:endParaRPr lang="en-US" dirty="0"/>
          </a:p>
          <a:p>
            <a:pPr marL="285750" indent="-285750">
              <a:buFont typeface="Arial" panose="020B0604020202020204" pitchFamily="34" charset="0"/>
              <a:buChar char="•"/>
            </a:pPr>
            <a:r>
              <a:rPr lang="en-US" altLang="de-DE" dirty="0">
                <a:latin typeface="+mn-lt"/>
                <a:cs typeface="Arial" panose="020B0604020202020204" pitchFamily="34" charset="0"/>
              </a:rPr>
              <a:t>Then we could set clear goals.</a:t>
            </a:r>
          </a:p>
          <a:p>
            <a:pPr marL="285750" indent="-285750">
              <a:buFont typeface="Arial" panose="020B0604020202020204" pitchFamily="34" charset="0"/>
              <a:buChar char="•"/>
            </a:pPr>
            <a:r>
              <a:rPr lang="en-US" altLang="de-DE" dirty="0">
                <a:latin typeface="+mn-lt"/>
                <a:cs typeface="Arial" panose="020B0604020202020204" pitchFamily="34" charset="0"/>
              </a:rPr>
              <a:t>and compare measures from all fields. </a:t>
            </a:r>
          </a:p>
          <a:p>
            <a:pPr marL="285750" indent="-285750">
              <a:buFont typeface="Arial" panose="020B0604020202020204" pitchFamily="34" charset="0"/>
              <a:buChar char="•"/>
            </a:pPr>
            <a:r>
              <a:rPr lang="en-US" altLang="de-DE" dirty="0">
                <a:latin typeface="+mn-lt"/>
                <a:cs typeface="Arial" panose="020B0604020202020204" pitchFamily="34" charset="0"/>
              </a:rPr>
              <a:t>Policy department would have a truly integrative effect. </a:t>
            </a:r>
          </a:p>
          <a:p>
            <a:pPr marL="285750" indent="-285750">
              <a:buFont typeface="Arial" panose="020B0604020202020204" pitchFamily="34" charset="0"/>
              <a:buChar char="•"/>
            </a:pPr>
            <a:r>
              <a:rPr lang="en-US" altLang="de-DE" dirty="0">
                <a:latin typeface="+mn-lt"/>
                <a:cs typeface="Arial" panose="020B0604020202020204" pitchFamily="34" charset="0"/>
              </a:rPr>
              <a:t>We could compare districts, cities, groups with each other. </a:t>
            </a:r>
          </a:p>
          <a:p>
            <a:pPr marL="285750" indent="-285750">
              <a:buFont typeface="Arial" panose="020B0604020202020204" pitchFamily="34" charset="0"/>
              <a:buChar char="•"/>
            </a:pPr>
            <a:r>
              <a:rPr lang="en-US" altLang="de-DE" dirty="0">
                <a:latin typeface="+mn-lt"/>
                <a:cs typeface="Arial" panose="020B0604020202020204" pitchFamily="34" charset="0"/>
              </a:rPr>
              <a:t>For the first time, it would be clear which investment secures which needs.</a:t>
            </a:r>
            <a:endParaRPr lang="de-DE" altLang="de-DE" dirty="0">
              <a:latin typeface="+mn-lt"/>
              <a:cs typeface="Arial" panose="020B0604020202020204" pitchFamily="34" charset="0"/>
            </a:endParaRPr>
          </a:p>
          <a:p>
            <a:endParaRPr lang="de-DE" dirty="0"/>
          </a:p>
        </p:txBody>
      </p:sp>
      <p:grpSp>
        <p:nvGrpSpPr>
          <p:cNvPr id="3" name="Gruppieren 2">
            <a:extLst>
              <a:ext uri="{FF2B5EF4-FFF2-40B4-BE49-F238E27FC236}">
                <a16:creationId xmlns:a16="http://schemas.microsoft.com/office/drawing/2014/main" id="{CF56A875-E735-468B-B6E6-4F9494CA3BBD}"/>
              </a:ext>
            </a:extLst>
          </p:cNvPr>
          <p:cNvGrpSpPr/>
          <p:nvPr/>
        </p:nvGrpSpPr>
        <p:grpSpPr>
          <a:xfrm>
            <a:off x="2053431" y="1905000"/>
            <a:ext cx="8085138" cy="1209675"/>
            <a:chOff x="395287" y="1905000"/>
            <a:chExt cx="8085138" cy="1209675"/>
          </a:xfrm>
        </p:grpSpPr>
        <p:sp>
          <p:nvSpPr>
            <p:cNvPr id="5" name="Text Box 4">
              <a:extLst>
                <a:ext uri="{FF2B5EF4-FFF2-40B4-BE49-F238E27FC236}">
                  <a16:creationId xmlns:a16="http://schemas.microsoft.com/office/drawing/2014/main" id="{8E1F989E-CDDB-429D-82BF-1FB046AAAFF0}"/>
                </a:ext>
              </a:extLst>
            </p:cNvPr>
            <p:cNvSpPr txBox="1">
              <a:spLocks noChangeArrowheads="1"/>
            </p:cNvSpPr>
            <p:nvPr/>
          </p:nvSpPr>
          <p:spPr bwMode="auto">
            <a:xfrm>
              <a:off x="395287" y="1905000"/>
              <a:ext cx="8085138" cy="1209675"/>
            </a:xfrm>
            <a:prstGeom prst="rect">
              <a:avLst/>
            </a:prstGeom>
            <a:solidFill>
              <a:schemeClr val="bg1">
                <a:lumMod val="95000"/>
              </a:schemeClr>
            </a:solidFill>
            <a:ln w="19050">
              <a:solidFill>
                <a:schemeClr val="tx1"/>
              </a:solidFill>
              <a:miter lim="800000"/>
              <a:headEnd/>
              <a:tailEnd/>
            </a:ln>
            <a:effectLst/>
          </p:spPr>
          <p:txBody>
            <a:bodyPr>
              <a:spAutoFit/>
            </a:bodyPr>
            <a:lstStyle>
              <a:lvl1pPr marL="457200" indent="-457200">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eaLnBrk="1" hangingPunct="1">
                <a:spcBef>
                  <a:spcPct val="0"/>
                </a:spcBef>
              </a:pPr>
              <a:r>
                <a:rPr lang="en-US" altLang="de-DE" sz="2000">
                  <a:solidFill>
                    <a:schemeClr val="tx1"/>
                  </a:solidFill>
                  <a:latin typeface="Arial" panose="020B0604020202020204" pitchFamily="34" charset="0"/>
                </a:rPr>
                <a:t> </a:t>
              </a:r>
            </a:p>
            <a:p>
              <a:pPr eaLnBrk="1" hangingPunct="1">
                <a:spcBef>
                  <a:spcPct val="0"/>
                </a:spcBef>
                <a:spcAft>
                  <a:spcPct val="10000"/>
                </a:spcAft>
              </a:pPr>
              <a:r>
                <a:rPr lang="en-US" altLang="de-DE" sz="2800">
                  <a:solidFill>
                    <a:schemeClr val="tx1"/>
                  </a:solidFill>
                  <a:latin typeface="Symbol" panose="05050102010706020507" pitchFamily="18" charset="2"/>
                </a:rPr>
                <a:t>th</a:t>
              </a:r>
              <a:r>
                <a:rPr lang="en-US" altLang="de-DE" sz="2000">
                  <a:solidFill>
                    <a:schemeClr val="tx1"/>
                  </a:solidFill>
                  <a:latin typeface="Arial" panose="020B0604020202020204" pitchFamily="34" charset="0"/>
                </a:rPr>
                <a:t> :=  </a:t>
              </a:r>
            </a:p>
            <a:p>
              <a:pPr eaLnBrk="1" hangingPunct="1">
                <a:spcBef>
                  <a:spcPct val="0"/>
                </a:spcBef>
                <a:spcAft>
                  <a:spcPct val="50000"/>
                </a:spcAft>
              </a:pPr>
              <a:r>
                <a:rPr lang="en-US" altLang="de-DE" sz="2000">
                  <a:solidFill>
                    <a:schemeClr val="tx1"/>
                  </a:solidFill>
                  <a:latin typeface="Arial" panose="020B0604020202020204" pitchFamily="34" charset="0"/>
                </a:rPr>
                <a:t>  	</a:t>
              </a:r>
            </a:p>
          </p:txBody>
        </p:sp>
        <p:sp>
          <p:nvSpPr>
            <p:cNvPr id="6" name="Text Box 5">
              <a:extLst>
                <a:ext uri="{FF2B5EF4-FFF2-40B4-BE49-F238E27FC236}">
                  <a16:creationId xmlns:a16="http://schemas.microsoft.com/office/drawing/2014/main" id="{0C139AC5-E3EB-443F-981D-FAA8CA2B9E5B}"/>
                </a:ext>
              </a:extLst>
            </p:cNvPr>
            <p:cNvSpPr txBox="1">
              <a:spLocks noChangeArrowheads="1"/>
            </p:cNvSpPr>
            <p:nvPr/>
          </p:nvSpPr>
          <p:spPr bwMode="auto">
            <a:xfrm>
              <a:off x="1220787" y="2117725"/>
              <a:ext cx="7045325" cy="338554"/>
            </a:xfrm>
            <a:prstGeom prst="rect">
              <a:avLst/>
            </a:prstGeom>
            <a:noFill/>
            <a:ln>
              <a:noFill/>
            </a:ln>
            <a:effectLst/>
          </p:spPr>
          <p:txBody>
            <a:bodyPr>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algn="ctr" eaLnBrk="1" hangingPunct="1">
                <a:spcBef>
                  <a:spcPct val="0"/>
                </a:spcBef>
              </a:pPr>
              <a:r>
                <a:rPr lang="en-US" altLang="de-DE" dirty="0">
                  <a:solidFill>
                    <a:schemeClr val="tx1"/>
                  </a:solidFill>
                  <a:latin typeface="+mn-lt"/>
                </a:rPr>
                <a:t>Needs covered (per person, household, group, district)</a:t>
              </a:r>
              <a:endParaRPr lang="de-DE" altLang="de-DE" dirty="0">
                <a:solidFill>
                  <a:schemeClr val="tx1"/>
                </a:solidFill>
                <a:latin typeface="+mn-lt"/>
              </a:endParaRPr>
            </a:p>
          </p:txBody>
        </p:sp>
        <mc:AlternateContent xmlns:mc="http://schemas.openxmlformats.org/markup-compatibility/2006" xmlns:a14="http://schemas.microsoft.com/office/drawing/2010/main">
          <mc:Choice Requires="a14">
            <p:sp>
              <p:nvSpPr>
                <p:cNvPr id="7" name="Text Box 6">
                  <a:extLst>
                    <a:ext uri="{FF2B5EF4-FFF2-40B4-BE49-F238E27FC236}">
                      <a16:creationId xmlns:a16="http://schemas.microsoft.com/office/drawing/2014/main" id="{9CFBAC2D-5261-4DDE-8358-0B0C2D6A5661}"/>
                    </a:ext>
                  </a:extLst>
                </p:cNvPr>
                <p:cNvSpPr txBox="1">
                  <a:spLocks noChangeArrowheads="1"/>
                </p:cNvSpPr>
                <p:nvPr/>
              </p:nvSpPr>
              <p:spPr bwMode="auto">
                <a:xfrm>
                  <a:off x="1081087" y="2514600"/>
                  <a:ext cx="7321550" cy="338554"/>
                </a:xfrm>
                <a:prstGeom prst="rect">
                  <a:avLst/>
                </a:prstGeom>
                <a:noFill/>
                <a:ln>
                  <a:noFill/>
                </a:ln>
                <a:effectLst/>
              </p:spPr>
              <p:txBody>
                <a:bodyPr>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eaLnBrk="1" hangingPunct="1">
                    <a:spcBef>
                      <a:spcPct val="50000"/>
                    </a:spcBef>
                  </a:pPr>
                  <a:r>
                    <a:rPr lang="en-US" altLang="de-DE" dirty="0">
                      <a:solidFill>
                        <a:schemeClr val="tx1"/>
                      </a:solidFill>
                      <a:latin typeface="+mn-lt"/>
                    </a:rPr>
                    <a:t>€ </a:t>
                  </a:r>
                  <a:r>
                    <a:rPr lang="en-US" altLang="de-DE" baseline="-25000" dirty="0">
                      <a:solidFill>
                        <a:schemeClr val="tx1"/>
                      </a:solidFill>
                      <a:latin typeface="+mn-lt"/>
                    </a:rPr>
                    <a:t>private</a:t>
                  </a:r>
                  <a:r>
                    <a:rPr lang="en-US" altLang="de-DE" dirty="0">
                      <a:solidFill>
                        <a:schemeClr val="tx1"/>
                      </a:solidFill>
                      <a:latin typeface="+mn-lt"/>
                    </a:rPr>
                    <a:t> + €</a:t>
                  </a:r>
                  <a:r>
                    <a:rPr lang="en-US" altLang="de-DE" baseline="-25000" dirty="0">
                      <a:solidFill>
                        <a:schemeClr val="tx1"/>
                      </a:solidFill>
                      <a:latin typeface="+mn-lt"/>
                    </a:rPr>
                    <a:t> public</a:t>
                  </a:r>
                  <a:r>
                    <a:rPr lang="en-US" altLang="de-DE" dirty="0">
                      <a:solidFill>
                        <a:schemeClr val="tx1"/>
                      </a:solidFill>
                      <a:latin typeface="+mn-lt"/>
                    </a:rPr>
                    <a:t> + €</a:t>
                  </a:r>
                  <a:r>
                    <a:rPr lang="en-US" altLang="de-DE" baseline="-25000" dirty="0">
                      <a:solidFill>
                        <a:schemeClr val="tx1"/>
                      </a:solidFill>
                      <a:latin typeface="+mn-lt"/>
                    </a:rPr>
                    <a:t> time</a:t>
                  </a:r>
                  <a:r>
                    <a:rPr lang="en-US" altLang="de-DE" dirty="0">
                      <a:solidFill>
                        <a:schemeClr val="tx1"/>
                      </a:solidFill>
                      <a:latin typeface="+mn-lt"/>
                    </a:rPr>
                    <a:t> + € </a:t>
                  </a:r>
                  <a:r>
                    <a:rPr lang="en-US" altLang="de-DE" baseline="-25000" dirty="0">
                      <a:solidFill>
                        <a:schemeClr val="tx1"/>
                      </a:solidFill>
                      <a:latin typeface="+mn-lt"/>
                    </a:rPr>
                    <a:t>energy</a:t>
                  </a:r>
                  <a:r>
                    <a:rPr lang="en-US" altLang="de-DE" dirty="0">
                      <a:solidFill>
                        <a:schemeClr val="tx1"/>
                      </a:solidFill>
                      <a:latin typeface="+mn-lt"/>
                    </a:rPr>
                    <a:t> + € </a:t>
                  </a:r>
                  <a:r>
                    <a:rPr lang="en-US" altLang="de-DE" baseline="-25000" dirty="0">
                      <a:solidFill>
                        <a:schemeClr val="tx1"/>
                      </a:solidFill>
                      <a:latin typeface="+mn-lt"/>
                    </a:rPr>
                    <a:t>space</a:t>
                  </a:r>
                  <a:r>
                    <a:rPr lang="en-US" altLang="de-DE" dirty="0">
                      <a:solidFill>
                        <a:schemeClr val="tx1"/>
                      </a:solidFill>
                      <a:latin typeface="+mn-lt"/>
                    </a:rPr>
                    <a:t> + € </a:t>
                  </a:r>
                  <a:r>
                    <a:rPr lang="en-US" altLang="de-DE" baseline="-25000" dirty="0">
                      <a:solidFill>
                        <a:schemeClr val="tx1"/>
                      </a:solidFill>
                      <a:latin typeface="+mn-lt"/>
                    </a:rPr>
                    <a:t>pollution</a:t>
                  </a:r>
                  <a:r>
                    <a:rPr lang="en-US" altLang="de-DE" dirty="0">
                      <a:solidFill>
                        <a:schemeClr val="tx1"/>
                      </a:solidFill>
                      <a:latin typeface="+mn-lt"/>
                    </a:rPr>
                    <a:t> + € </a:t>
                  </a:r>
                  <a:r>
                    <a:rPr lang="en-US" altLang="de-DE" baseline="-25000" dirty="0">
                      <a:solidFill>
                        <a:schemeClr val="tx1"/>
                      </a:solidFill>
                      <a:latin typeface="+mn-lt"/>
                    </a:rPr>
                    <a:t>noise</a:t>
                  </a:r>
                  <a:r>
                    <a:rPr lang="en-US" altLang="de-DE" dirty="0">
                      <a:solidFill>
                        <a:schemeClr val="tx1"/>
                      </a:solidFill>
                      <a:latin typeface="+mn-lt"/>
                    </a:rPr>
                    <a:t> + € </a:t>
                  </a:r>
                  <a:r>
                    <a:rPr lang="en-US" altLang="de-DE" baseline="-25000" dirty="0">
                      <a:solidFill>
                        <a:schemeClr val="tx1"/>
                      </a:solidFill>
                      <a:latin typeface="+mn-lt"/>
                    </a:rPr>
                    <a:t>trash</a:t>
                  </a:r>
                  <a:r>
                    <a:rPr lang="en-US" altLang="de-DE" dirty="0">
                      <a:solidFill>
                        <a:schemeClr val="tx1"/>
                      </a:solidFill>
                      <a:latin typeface="+mn-lt"/>
                    </a:rPr>
                    <a:t> + </a:t>
                  </a:r>
                  <a:r>
                    <a:rPr lang="en-US" altLang="de-DE" sz="1600" dirty="0">
                      <a:solidFill>
                        <a:schemeClr val="tx1"/>
                      </a:solidFill>
                      <a:latin typeface="+mn-lt"/>
                    </a:rPr>
                    <a:t>€</a:t>
                  </a:r>
                  <a14:m>
                    <m:oMath xmlns:m="http://schemas.openxmlformats.org/officeDocument/2006/math">
                      <m:sSub>
                        <m:sSubPr>
                          <m:ctrlPr>
                            <a:rPr lang="en-US" altLang="de-DE" sz="1600" i="1" baseline="-25000">
                              <a:solidFill>
                                <a:schemeClr val="tx1"/>
                              </a:solidFill>
                              <a:latin typeface="Cambria Math" panose="02040503050406030204" pitchFamily="18" charset="0"/>
                            </a:rPr>
                          </m:ctrlPr>
                        </m:sSubPr>
                        <m:e>
                          <m:r>
                            <a:rPr lang="de-DE" altLang="de-DE" sz="1600" b="0" i="0" baseline="-25000" smtClean="0">
                              <a:solidFill>
                                <a:schemeClr val="tx1"/>
                              </a:solidFill>
                              <a:latin typeface="Cambria Math" panose="02040503050406030204" pitchFamily="18" charset="0"/>
                            </a:rPr>
                            <m:t> </m:t>
                          </m:r>
                          <m:r>
                            <a:rPr lang="de-DE" altLang="de-DE" sz="1600" baseline="-25000">
                              <a:solidFill>
                                <a:schemeClr val="tx1"/>
                              </a:solidFill>
                              <a:latin typeface="Cambria Math" panose="02040503050406030204" pitchFamily="18" charset="0"/>
                            </a:rPr>
                            <m:t>𝐶𝑂</m:t>
                          </m:r>
                        </m:e>
                        <m:sub>
                          <m:r>
                            <a:rPr lang="de-DE" altLang="de-DE" sz="1600" baseline="-25000">
                              <a:solidFill>
                                <a:schemeClr val="tx1"/>
                              </a:solidFill>
                              <a:latin typeface="Cambria Math" panose="02040503050406030204" pitchFamily="18" charset="0"/>
                            </a:rPr>
                            <m:t>2</m:t>
                          </m:r>
                        </m:sub>
                      </m:sSub>
                    </m:oMath>
                  </a14:m>
                  <a:r>
                    <a:rPr lang="en-US" altLang="de-DE" baseline="-25000" dirty="0">
                      <a:solidFill>
                        <a:schemeClr val="tx1"/>
                      </a:solidFill>
                      <a:latin typeface="+mn-lt"/>
                    </a:rPr>
                    <a:t> </a:t>
                  </a:r>
                  <a:r>
                    <a:rPr lang="en-US" altLang="de-DE" dirty="0">
                      <a:solidFill>
                        <a:schemeClr val="tx1"/>
                      </a:solidFill>
                      <a:latin typeface="+mn-lt"/>
                    </a:rPr>
                    <a:t>…</a:t>
                  </a:r>
                  <a:endParaRPr lang="de-DE" altLang="de-DE" dirty="0">
                    <a:solidFill>
                      <a:schemeClr val="tx1"/>
                    </a:solidFill>
                    <a:latin typeface="+mn-lt"/>
                  </a:endParaRPr>
                </a:p>
              </p:txBody>
            </p:sp>
          </mc:Choice>
          <mc:Fallback xmlns="">
            <p:sp>
              <p:nvSpPr>
                <p:cNvPr id="7" name="Text Box 6">
                  <a:extLst>
                    <a:ext uri="{FF2B5EF4-FFF2-40B4-BE49-F238E27FC236}">
                      <a16:creationId xmlns:a16="http://schemas.microsoft.com/office/drawing/2014/main" id="{9CFBAC2D-5261-4DDE-8358-0B0C2D6A5661}"/>
                    </a:ext>
                  </a:extLst>
                </p:cNvPr>
                <p:cNvSpPr txBox="1">
                  <a:spLocks noRot="1" noChangeAspect="1" noMove="1" noResize="1" noEditPoints="1" noAdjustHandles="1" noChangeArrowheads="1" noChangeShapeType="1" noTextEdit="1"/>
                </p:cNvSpPr>
                <p:nvPr/>
              </p:nvSpPr>
              <p:spPr bwMode="auto">
                <a:xfrm>
                  <a:off x="1081087" y="2514600"/>
                  <a:ext cx="7321550" cy="338554"/>
                </a:xfrm>
                <a:prstGeom prst="rect">
                  <a:avLst/>
                </a:prstGeom>
                <a:blipFill>
                  <a:blip r:embed="rId2"/>
                  <a:stretch>
                    <a:fillRect l="-416" t="-5455" b="-21818"/>
                  </a:stretch>
                </a:blipFill>
                <a:ln>
                  <a:noFill/>
                </a:ln>
                <a:effectLst/>
              </p:spPr>
              <p:txBody>
                <a:bodyPr/>
                <a:lstStyle/>
                <a:p>
                  <a:r>
                    <a:rPr lang="de-DE">
                      <a:noFill/>
                    </a:rPr>
                    <a:t> </a:t>
                  </a:r>
                </a:p>
              </p:txBody>
            </p:sp>
          </mc:Fallback>
        </mc:AlternateContent>
        <p:sp>
          <p:nvSpPr>
            <p:cNvPr id="8" name="Line 7">
              <a:extLst>
                <a:ext uri="{FF2B5EF4-FFF2-40B4-BE49-F238E27FC236}">
                  <a16:creationId xmlns:a16="http://schemas.microsoft.com/office/drawing/2014/main" id="{3B65BD4B-4E89-4A63-B5D7-3BE5B5D0E707}"/>
                </a:ext>
              </a:extLst>
            </p:cNvPr>
            <p:cNvSpPr>
              <a:spLocks noChangeShapeType="1"/>
            </p:cNvSpPr>
            <p:nvPr/>
          </p:nvSpPr>
          <p:spPr bwMode="auto">
            <a:xfrm flipV="1">
              <a:off x="1247775" y="2533650"/>
              <a:ext cx="6851650" cy="95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1447142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Imagine the following table (as an example only):</a:t>
            </a:r>
            <a:endParaRPr lang="en-US" noProof="0" dirty="0"/>
          </a:p>
        </p:txBody>
      </p:sp>
      <p:graphicFrame>
        <p:nvGraphicFramePr>
          <p:cNvPr id="9" name="Tabelle 8">
            <a:extLst>
              <a:ext uri="{FF2B5EF4-FFF2-40B4-BE49-F238E27FC236}">
                <a16:creationId xmlns:a16="http://schemas.microsoft.com/office/drawing/2014/main" id="{4692B842-E3A7-4A46-83DE-1028AF6820E2}"/>
              </a:ext>
            </a:extLst>
          </p:cNvPr>
          <p:cNvGraphicFramePr>
            <a:graphicFrameLocks noGrp="1"/>
          </p:cNvGraphicFramePr>
          <p:nvPr>
            <p:extLst>
              <p:ext uri="{D42A27DB-BD31-4B8C-83A1-F6EECF244321}">
                <p14:modId xmlns:p14="http://schemas.microsoft.com/office/powerpoint/2010/main" val="4050930845"/>
              </p:ext>
            </p:extLst>
          </p:nvPr>
        </p:nvGraphicFramePr>
        <p:xfrm>
          <a:off x="1791899" y="1481139"/>
          <a:ext cx="8608203" cy="4360867"/>
        </p:xfrm>
        <a:graphic>
          <a:graphicData uri="http://schemas.openxmlformats.org/drawingml/2006/table">
            <a:tbl>
              <a:tblPr/>
              <a:tblGrid>
                <a:gridCol w="2124372">
                  <a:extLst>
                    <a:ext uri="{9D8B030D-6E8A-4147-A177-3AD203B41FA5}">
                      <a16:colId xmlns:a16="http://schemas.microsoft.com/office/drawing/2014/main" val="20000"/>
                    </a:ext>
                  </a:extLst>
                </a:gridCol>
                <a:gridCol w="1073367">
                  <a:extLst>
                    <a:ext uri="{9D8B030D-6E8A-4147-A177-3AD203B41FA5}">
                      <a16:colId xmlns:a16="http://schemas.microsoft.com/office/drawing/2014/main" val="20001"/>
                    </a:ext>
                  </a:extLst>
                </a:gridCol>
                <a:gridCol w="1073367">
                  <a:extLst>
                    <a:ext uri="{9D8B030D-6E8A-4147-A177-3AD203B41FA5}">
                      <a16:colId xmlns:a16="http://schemas.microsoft.com/office/drawing/2014/main" val="20002"/>
                    </a:ext>
                  </a:extLst>
                </a:gridCol>
                <a:gridCol w="1176904">
                  <a:extLst>
                    <a:ext uri="{9D8B030D-6E8A-4147-A177-3AD203B41FA5}">
                      <a16:colId xmlns:a16="http://schemas.microsoft.com/office/drawing/2014/main" val="20003"/>
                    </a:ext>
                  </a:extLst>
                </a:gridCol>
                <a:gridCol w="1069540">
                  <a:extLst>
                    <a:ext uri="{9D8B030D-6E8A-4147-A177-3AD203B41FA5}">
                      <a16:colId xmlns:a16="http://schemas.microsoft.com/office/drawing/2014/main" val="20004"/>
                    </a:ext>
                  </a:extLst>
                </a:gridCol>
                <a:gridCol w="2090653">
                  <a:extLst>
                    <a:ext uri="{9D8B030D-6E8A-4147-A177-3AD203B41FA5}">
                      <a16:colId xmlns:a16="http://schemas.microsoft.com/office/drawing/2014/main" val="20005"/>
                    </a:ext>
                  </a:extLst>
                </a:gridCol>
              </a:tblGrid>
              <a:tr h="335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dirty="0">
                        <a:ln>
                          <a:noFill/>
                        </a:ln>
                        <a:solidFill>
                          <a:srgbClr val="001D4B"/>
                        </a:solidFill>
                        <a:effectLst/>
                        <a:latin typeface="+mn-lt"/>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rgbClr val="001D4B"/>
                          </a:solidFill>
                          <a:effectLst/>
                          <a:latin typeface="+mn-lt"/>
                        </a:rPr>
                        <a:t>People</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rgbClr val="001D4B"/>
                          </a:solidFill>
                          <a:effectLst/>
                          <a:latin typeface="+mn-lt"/>
                        </a:rPr>
                        <a:t>Needs</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rgbClr val="001D4B"/>
                          </a:solidFill>
                          <a:effectLst/>
                          <a:latin typeface="+mn-lt"/>
                        </a:rPr>
                        <a:t>All Costs</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2"/>
                          </a:solidFill>
                          <a:effectLst/>
                          <a:latin typeface="+mn-lt"/>
                          <a:cs typeface="Times New Roman" pitchFamily="18" charset="0"/>
                        </a:rPr>
                        <a:t>Efficiency</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noProof="0" dirty="0">
                          <a:ln>
                            <a:noFill/>
                          </a:ln>
                          <a:solidFill>
                            <a:srgbClr val="001D4B"/>
                          </a:solidFill>
                          <a:effectLst/>
                          <a:latin typeface="+mn-lt"/>
                        </a:rPr>
                        <a:t>Deficits/Comment</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482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2"/>
                          </a:solidFill>
                          <a:effectLst/>
                          <a:latin typeface="+mn-lt"/>
                          <a:cs typeface="Times New Roman" pitchFamily="18" charset="0"/>
                        </a:rPr>
                        <a:t>City in NL</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2 million</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a:ln>
                            <a:noFill/>
                          </a:ln>
                          <a:solidFill>
                            <a:srgbClr val="001D4B"/>
                          </a:solidFill>
                          <a:effectLst/>
                          <a:latin typeface="+mn-lt"/>
                        </a:rPr>
                        <a:t>6 million</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a:ln>
                            <a:noFill/>
                          </a:ln>
                          <a:solidFill>
                            <a:srgbClr val="001D4B"/>
                          </a:solidFill>
                          <a:effectLst/>
                          <a:latin typeface="+mn-lt"/>
                        </a:rPr>
                        <a:t>3 million</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err="1">
                          <a:ln>
                            <a:noFill/>
                          </a:ln>
                          <a:solidFill>
                            <a:schemeClr val="tx2"/>
                          </a:solidFill>
                          <a:effectLst/>
                          <a:latin typeface="Symbol" panose="05050102010706020507" pitchFamily="18" charset="2"/>
                          <a:cs typeface="Times New Roman" pitchFamily="18" charset="0"/>
                        </a:rPr>
                        <a:t>th</a:t>
                      </a:r>
                      <a:r>
                        <a:rPr kumimoji="0" lang="de-DE" sz="1400" b="0" i="0" u="none" strike="noStrike" cap="none" normalizeH="0" baseline="0" dirty="0">
                          <a:ln>
                            <a:noFill/>
                          </a:ln>
                          <a:solidFill>
                            <a:schemeClr val="tx2"/>
                          </a:solidFill>
                          <a:effectLst/>
                          <a:latin typeface="+mn-lt"/>
                          <a:cs typeface="Times New Roman" pitchFamily="18" charset="0"/>
                        </a:rPr>
                        <a:t> = 2.0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Good</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35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City in DE</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a:ln>
                            <a:noFill/>
                          </a:ln>
                          <a:solidFill>
                            <a:srgbClr val="001D4B"/>
                          </a:solidFill>
                          <a:effectLst/>
                          <a:latin typeface="+mn-lt"/>
                        </a:rPr>
                        <a:t>3 million</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a:ln>
                            <a:noFill/>
                          </a:ln>
                          <a:solidFill>
                            <a:srgbClr val="001D4B"/>
                          </a:solidFill>
                          <a:effectLst/>
                          <a:latin typeface="+mn-lt"/>
                        </a:rPr>
                        <a:t>6 million</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a:ln>
                            <a:noFill/>
                          </a:ln>
                          <a:solidFill>
                            <a:srgbClr val="001D4B"/>
                          </a:solidFill>
                          <a:effectLst/>
                          <a:latin typeface="+mn-lt"/>
                        </a:rPr>
                        <a:t>6 million</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kern="1200" cap="none" normalizeH="0" baseline="0" dirty="0" err="1">
                          <a:ln>
                            <a:noFill/>
                          </a:ln>
                          <a:solidFill>
                            <a:schemeClr val="tx2"/>
                          </a:solidFill>
                          <a:effectLst/>
                          <a:latin typeface="Symbol" panose="05050102010706020507" pitchFamily="18" charset="2"/>
                          <a:ea typeface="+mn-ea"/>
                          <a:cs typeface="Times New Roman" pitchFamily="18" charset="0"/>
                        </a:rPr>
                        <a:t>th</a:t>
                      </a:r>
                      <a:r>
                        <a:rPr kumimoji="0" lang="de-DE" sz="1400" b="0" i="0" u="none" strike="noStrike" cap="none" normalizeH="0" baseline="0" dirty="0">
                          <a:ln>
                            <a:noFill/>
                          </a:ln>
                          <a:solidFill>
                            <a:schemeClr val="tx2"/>
                          </a:solidFill>
                          <a:effectLst/>
                          <a:latin typeface="+mn-lt"/>
                          <a:cs typeface="Times New Roman" pitchFamily="18" charset="0"/>
                        </a:rPr>
                        <a:t> = 1.0</a:t>
                      </a:r>
                      <a:endParaRPr kumimoji="0" lang="de-DE" sz="1400" b="0" i="0" u="none" strike="noStrike" cap="none" normalizeH="0" baseline="0" dirty="0">
                        <a:ln>
                          <a:noFill/>
                        </a:ln>
                        <a:solidFill>
                          <a:srgbClr val="001D4B"/>
                        </a:solidFill>
                        <a:effectLst/>
                        <a:latin typeface="+mn-lt"/>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o.k.</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City in USA</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a:ln>
                            <a:noFill/>
                          </a:ln>
                          <a:solidFill>
                            <a:srgbClr val="001D4B"/>
                          </a:solidFill>
                          <a:effectLst/>
                          <a:latin typeface="+mn-lt"/>
                        </a:rPr>
                        <a:t>12 million</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16 million</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32 million                          </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kern="1200" cap="none" normalizeH="0" baseline="0" dirty="0" err="1">
                          <a:ln>
                            <a:noFill/>
                          </a:ln>
                          <a:solidFill>
                            <a:schemeClr val="tx2"/>
                          </a:solidFill>
                          <a:effectLst/>
                          <a:latin typeface="Symbol" panose="05050102010706020507" pitchFamily="18" charset="2"/>
                          <a:ea typeface="+mn-ea"/>
                          <a:cs typeface="Times New Roman" pitchFamily="18" charset="0"/>
                        </a:rPr>
                        <a:t>th</a:t>
                      </a:r>
                      <a:r>
                        <a:rPr kumimoji="0" lang="de-DE" sz="1400" b="0" i="0" u="none" strike="noStrike" cap="none" normalizeH="0" baseline="0" dirty="0">
                          <a:ln>
                            <a:noFill/>
                          </a:ln>
                          <a:solidFill>
                            <a:schemeClr val="tx2"/>
                          </a:solidFill>
                          <a:effectLst/>
                          <a:latin typeface="+mn-lt"/>
                          <a:cs typeface="Times New Roman" pitchFamily="18" charset="0"/>
                        </a:rPr>
                        <a:t> = 0.5</a:t>
                      </a:r>
                      <a:endParaRPr kumimoji="0" lang="de-DE" sz="1400" b="0" i="0" u="none" strike="noStrike" cap="none" normalizeH="0" baseline="0" dirty="0">
                        <a:ln>
                          <a:noFill/>
                        </a:ln>
                        <a:solidFill>
                          <a:srgbClr val="001D4B"/>
                        </a:solidFill>
                        <a:effectLst/>
                        <a:latin typeface="+mn-lt"/>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Mobile without a car?</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5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6-10, School by foot</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10 000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10 000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2 000                                        </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kern="1200" cap="none" normalizeH="0" baseline="0" dirty="0" err="1">
                          <a:ln>
                            <a:noFill/>
                          </a:ln>
                          <a:solidFill>
                            <a:schemeClr val="tx2"/>
                          </a:solidFill>
                          <a:effectLst/>
                          <a:latin typeface="Symbol" panose="05050102010706020507" pitchFamily="18" charset="2"/>
                          <a:ea typeface="+mn-ea"/>
                          <a:cs typeface="Times New Roman" pitchFamily="18" charset="0"/>
                        </a:rPr>
                        <a:t>th</a:t>
                      </a:r>
                      <a:r>
                        <a:rPr kumimoji="0" lang="de-DE" sz="1400" b="0" i="0" u="none" strike="noStrike" cap="none" normalizeH="0" baseline="0" dirty="0">
                          <a:ln>
                            <a:noFill/>
                          </a:ln>
                          <a:solidFill>
                            <a:schemeClr val="tx2"/>
                          </a:solidFill>
                          <a:effectLst/>
                          <a:latin typeface="+mn-lt"/>
                          <a:cs typeface="Times New Roman" pitchFamily="18" charset="0"/>
                        </a:rPr>
                        <a:t> = 5.0</a:t>
                      </a:r>
                      <a:endParaRPr kumimoji="0" lang="de-DE" sz="1400" b="0" i="0" u="none" strike="noStrike" cap="none" normalizeH="0" baseline="0" dirty="0">
                        <a:ln>
                          <a:noFill/>
                        </a:ln>
                        <a:solidFill>
                          <a:srgbClr val="001D4B"/>
                        </a:solidFill>
                        <a:effectLst/>
                        <a:latin typeface="+mn-lt"/>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5 mobilities / €</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a:ln>
                            <a:noFill/>
                          </a:ln>
                          <a:solidFill>
                            <a:srgbClr val="001D4B"/>
                          </a:solidFill>
                          <a:effectLst/>
                          <a:latin typeface="+mn-lt"/>
                        </a:rPr>
                        <a:t>Shopping (400m)</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100 000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25 000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25 000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kern="1200" cap="none" normalizeH="0" baseline="0" dirty="0" err="1">
                          <a:ln>
                            <a:noFill/>
                          </a:ln>
                          <a:solidFill>
                            <a:schemeClr val="tx2"/>
                          </a:solidFill>
                          <a:effectLst/>
                          <a:latin typeface="Symbol" panose="05050102010706020507" pitchFamily="18" charset="2"/>
                          <a:ea typeface="+mn-ea"/>
                          <a:cs typeface="Times New Roman" pitchFamily="18" charset="0"/>
                        </a:rPr>
                        <a:t>th</a:t>
                      </a:r>
                      <a:r>
                        <a:rPr kumimoji="0" lang="de-DE" sz="1400" b="0" i="0" u="none" strike="noStrike" cap="none" normalizeH="0" baseline="0" dirty="0">
                          <a:ln>
                            <a:noFill/>
                          </a:ln>
                          <a:solidFill>
                            <a:schemeClr val="tx2"/>
                          </a:solidFill>
                          <a:effectLst/>
                          <a:latin typeface="+mn-lt"/>
                          <a:cs typeface="Times New Roman" pitchFamily="18" charset="0"/>
                        </a:rPr>
                        <a:t> = 1.0</a:t>
                      </a:r>
                      <a:endParaRPr kumimoji="0" lang="de-DE" sz="1400" b="0" i="0" u="none" strike="noStrike" cap="none" normalizeH="0" baseline="0" dirty="0">
                        <a:ln>
                          <a:noFill/>
                        </a:ln>
                        <a:solidFill>
                          <a:srgbClr val="001D4B"/>
                        </a:solidFill>
                        <a:effectLst/>
                        <a:latin typeface="+mn-lt"/>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o.k.</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35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Pharmacy (all)</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100 000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10 000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20 000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kern="1200" cap="none" normalizeH="0" baseline="0" dirty="0" err="1">
                          <a:ln>
                            <a:noFill/>
                          </a:ln>
                          <a:solidFill>
                            <a:schemeClr val="tx2"/>
                          </a:solidFill>
                          <a:effectLst/>
                          <a:latin typeface="Symbol" panose="05050102010706020507" pitchFamily="18" charset="2"/>
                          <a:ea typeface="+mn-ea"/>
                          <a:cs typeface="Times New Roman" pitchFamily="18" charset="0"/>
                        </a:rPr>
                        <a:t>th</a:t>
                      </a:r>
                      <a:r>
                        <a:rPr kumimoji="0" lang="de-DE" sz="1400" b="0" i="0" u="none" strike="noStrike" cap="none" normalizeH="0" baseline="0" dirty="0">
                          <a:ln>
                            <a:noFill/>
                          </a:ln>
                          <a:solidFill>
                            <a:schemeClr val="tx2"/>
                          </a:solidFill>
                          <a:effectLst/>
                          <a:latin typeface="+mn-lt"/>
                          <a:cs typeface="Times New Roman" pitchFamily="18" charset="0"/>
                        </a:rPr>
                        <a:t> = 0.5</a:t>
                      </a:r>
                      <a:endParaRPr kumimoji="0" lang="de-DE" sz="1400" b="0" i="0" u="none" strike="noStrike" cap="none" normalizeH="0" baseline="0" dirty="0">
                        <a:ln>
                          <a:noFill/>
                        </a:ln>
                        <a:solidFill>
                          <a:srgbClr val="001D4B"/>
                        </a:solidFill>
                        <a:effectLst/>
                        <a:latin typeface="+mn-lt"/>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„Suburban“</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3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Place w/</a:t>
                      </a:r>
                      <a:r>
                        <a:rPr kumimoji="0" lang="en-US" sz="1400" b="0" i="0" u="none" strike="noStrike" cap="none" normalizeH="0" baseline="0" noProof="0" dirty="0">
                          <a:ln>
                            <a:noFill/>
                          </a:ln>
                          <a:solidFill>
                            <a:srgbClr val="001D4B"/>
                          </a:solidFill>
                          <a:effectLst/>
                          <a:latin typeface="+mn-lt"/>
                        </a:rPr>
                        <a:t>o pharmacy</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1 000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100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1000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kern="1200" cap="none" normalizeH="0" baseline="0" dirty="0" err="1">
                          <a:ln>
                            <a:noFill/>
                          </a:ln>
                          <a:solidFill>
                            <a:schemeClr val="tx2"/>
                          </a:solidFill>
                          <a:effectLst/>
                          <a:latin typeface="Symbol" panose="05050102010706020507" pitchFamily="18" charset="2"/>
                          <a:ea typeface="+mn-ea"/>
                          <a:cs typeface="Times New Roman" pitchFamily="18" charset="0"/>
                        </a:rPr>
                        <a:t>th</a:t>
                      </a:r>
                      <a:r>
                        <a:rPr kumimoji="0" lang="de-DE" sz="1400" b="0" i="0" u="none" strike="noStrike" cap="none" normalizeH="0" baseline="0" dirty="0">
                          <a:ln>
                            <a:noFill/>
                          </a:ln>
                          <a:solidFill>
                            <a:schemeClr val="tx2"/>
                          </a:solidFill>
                          <a:effectLst/>
                          <a:latin typeface="+mn-lt"/>
                          <a:cs typeface="Times New Roman" pitchFamily="18" charset="0"/>
                        </a:rPr>
                        <a:t> = 0.1</a:t>
                      </a:r>
                      <a:endParaRPr kumimoji="0" lang="de-DE" sz="1400" b="0" i="0" u="none" strike="noStrike" cap="none" normalizeH="0" baseline="0" dirty="0">
                        <a:ln>
                          <a:noFill/>
                        </a:ln>
                        <a:solidFill>
                          <a:srgbClr val="001D4B"/>
                        </a:solidFill>
                        <a:effectLst/>
                        <a:latin typeface="+mn-lt"/>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Little and expensive</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35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a:ln>
                            <a:noFill/>
                          </a:ln>
                          <a:solidFill>
                            <a:srgbClr val="001D4B"/>
                          </a:solidFill>
                          <a:effectLst/>
                          <a:latin typeface="+mn-lt"/>
                        </a:rPr>
                        <a:t>&gt; 65 to the doctor</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1 000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100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500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kern="1200" cap="none" normalizeH="0" baseline="0" dirty="0" err="1">
                          <a:ln>
                            <a:noFill/>
                          </a:ln>
                          <a:solidFill>
                            <a:schemeClr val="tx2"/>
                          </a:solidFill>
                          <a:effectLst/>
                          <a:latin typeface="Symbol" panose="05050102010706020507" pitchFamily="18" charset="2"/>
                          <a:ea typeface="+mn-ea"/>
                          <a:cs typeface="Times New Roman" pitchFamily="18" charset="0"/>
                        </a:rPr>
                        <a:t>th</a:t>
                      </a:r>
                      <a:r>
                        <a:rPr kumimoji="0" lang="de-DE" sz="1400" b="0" i="0" u="none" strike="noStrike" cap="none" normalizeH="0" baseline="0" dirty="0">
                          <a:ln>
                            <a:noFill/>
                          </a:ln>
                          <a:solidFill>
                            <a:schemeClr val="tx2"/>
                          </a:solidFill>
                          <a:effectLst/>
                          <a:latin typeface="+mn-lt"/>
                          <a:cs typeface="Times New Roman" pitchFamily="18" charset="0"/>
                        </a:rPr>
                        <a:t> = 0,2</a:t>
                      </a:r>
                      <a:endParaRPr kumimoji="0" lang="de-DE" sz="1400" b="0" i="0" u="none" strike="noStrike" cap="none" normalizeH="0" baseline="0" dirty="0">
                        <a:ln>
                          <a:noFill/>
                        </a:ln>
                        <a:solidFill>
                          <a:srgbClr val="001D4B"/>
                        </a:solidFill>
                        <a:effectLst/>
                        <a:latin typeface="+mn-lt"/>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Slightly better</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3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&gt; 65 to pharmacy</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rgbClr val="001D4B"/>
                          </a:solidFill>
                          <a:effectLst/>
                          <a:latin typeface="+mn-lt"/>
                        </a:rPr>
                        <a:t>1 000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100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500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kern="1200" cap="none" normalizeH="0" baseline="0" dirty="0" err="1">
                          <a:ln>
                            <a:noFill/>
                          </a:ln>
                          <a:solidFill>
                            <a:schemeClr val="tx2"/>
                          </a:solidFill>
                          <a:effectLst/>
                          <a:latin typeface="Symbol" panose="05050102010706020507" pitchFamily="18" charset="2"/>
                          <a:ea typeface="+mn-ea"/>
                          <a:cs typeface="Times New Roman" pitchFamily="18" charset="0"/>
                        </a:rPr>
                        <a:t>th</a:t>
                      </a:r>
                      <a:r>
                        <a:rPr kumimoji="0" lang="de-DE" sz="1400" b="0" i="0" u="none" strike="noStrike" cap="none" normalizeH="0" baseline="0" dirty="0">
                          <a:ln>
                            <a:noFill/>
                          </a:ln>
                          <a:solidFill>
                            <a:schemeClr val="tx2"/>
                          </a:solidFill>
                          <a:effectLst/>
                          <a:latin typeface="+mn-lt"/>
                          <a:cs typeface="Times New Roman" pitchFamily="18" charset="0"/>
                        </a:rPr>
                        <a:t> = 0.2</a:t>
                      </a:r>
                      <a:endParaRPr kumimoji="0" lang="de-DE" sz="1400" b="0" i="0" u="none" strike="noStrike" cap="none" normalizeH="0" baseline="0" dirty="0">
                        <a:ln>
                          <a:noFill/>
                        </a:ln>
                        <a:solidFill>
                          <a:srgbClr val="001D4B"/>
                        </a:solidFill>
                        <a:effectLst/>
                        <a:latin typeface="+mn-lt"/>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Too little, expensive</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3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0-10, playground</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rgbClr val="001D4B"/>
                          </a:solidFill>
                          <a:effectLst/>
                          <a:latin typeface="+mn-lt"/>
                        </a:rPr>
                        <a:t>1 000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400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800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kern="1200" cap="none" normalizeH="0" baseline="0" dirty="0" err="1">
                          <a:ln>
                            <a:noFill/>
                          </a:ln>
                          <a:solidFill>
                            <a:schemeClr val="tx2"/>
                          </a:solidFill>
                          <a:effectLst/>
                          <a:latin typeface="Symbol" panose="05050102010706020507" pitchFamily="18" charset="2"/>
                          <a:ea typeface="+mn-ea"/>
                          <a:cs typeface="Times New Roman" pitchFamily="18" charset="0"/>
                        </a:rPr>
                        <a:t>th</a:t>
                      </a:r>
                      <a:r>
                        <a:rPr kumimoji="0" lang="de-DE" sz="1400" b="0" i="0" u="none" strike="noStrike" cap="none" normalizeH="0" baseline="0" dirty="0">
                          <a:ln>
                            <a:noFill/>
                          </a:ln>
                          <a:solidFill>
                            <a:schemeClr val="tx2"/>
                          </a:solidFill>
                          <a:effectLst/>
                          <a:latin typeface="+mn-lt"/>
                          <a:cs typeface="Times New Roman" pitchFamily="18" charset="0"/>
                        </a:rPr>
                        <a:t> = 0.5</a:t>
                      </a:r>
                      <a:endParaRPr kumimoji="0" lang="de-DE" sz="1400" b="0" i="0" u="none" strike="noStrike" cap="none" normalizeH="0" baseline="0" dirty="0">
                        <a:ln>
                          <a:noFill/>
                        </a:ln>
                        <a:solidFill>
                          <a:srgbClr val="001D4B"/>
                        </a:solidFill>
                        <a:effectLst/>
                        <a:latin typeface="+mn-lt"/>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Unsatisfactory</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35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a:ln>
                            <a:noFill/>
                          </a:ln>
                          <a:solidFill>
                            <a:srgbClr val="001D4B"/>
                          </a:solidFill>
                          <a:effectLst/>
                          <a:latin typeface="+mn-lt"/>
                        </a:rPr>
                        <a:t>18-65 to work</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rgbClr val="001D4B"/>
                          </a:solidFill>
                          <a:effectLst/>
                          <a:latin typeface="+mn-lt"/>
                        </a:rPr>
                        <a:t>1 000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100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250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kern="1200" cap="none" normalizeH="0" baseline="0" dirty="0" err="1">
                          <a:ln>
                            <a:noFill/>
                          </a:ln>
                          <a:solidFill>
                            <a:schemeClr val="tx2"/>
                          </a:solidFill>
                          <a:effectLst/>
                          <a:latin typeface="Symbol" panose="05050102010706020507" pitchFamily="18" charset="2"/>
                          <a:ea typeface="+mn-ea"/>
                          <a:cs typeface="Times New Roman" pitchFamily="18" charset="0"/>
                        </a:rPr>
                        <a:t>th</a:t>
                      </a:r>
                      <a:r>
                        <a:rPr kumimoji="0" lang="de-DE" sz="1400" b="0" i="0" u="none" strike="noStrike" cap="none" normalizeH="0" baseline="0" dirty="0">
                          <a:ln>
                            <a:noFill/>
                          </a:ln>
                          <a:solidFill>
                            <a:schemeClr val="tx2"/>
                          </a:solidFill>
                          <a:effectLst/>
                          <a:latin typeface="+mn-lt"/>
                          <a:cs typeface="Times New Roman" pitchFamily="18" charset="0"/>
                        </a:rPr>
                        <a:t> = 0.4</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Large scatters</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3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noProof="0" dirty="0">
                          <a:ln>
                            <a:noFill/>
                          </a:ln>
                          <a:solidFill>
                            <a:srgbClr val="001D4B"/>
                          </a:solidFill>
                          <a:effectLst/>
                          <a:latin typeface="+mn-lt"/>
                        </a:rPr>
                        <a:t>Local office with PT</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1 000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20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1D4B"/>
                          </a:solidFill>
                          <a:effectLst/>
                          <a:latin typeface="+mn-lt"/>
                        </a:rPr>
                        <a:t>200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kern="1200" cap="none" normalizeH="0" baseline="0" dirty="0" err="1">
                          <a:ln>
                            <a:noFill/>
                          </a:ln>
                          <a:solidFill>
                            <a:schemeClr val="tx2"/>
                          </a:solidFill>
                          <a:effectLst/>
                          <a:latin typeface="Symbol" panose="05050102010706020507" pitchFamily="18" charset="2"/>
                          <a:ea typeface="+mn-ea"/>
                          <a:cs typeface="Times New Roman" pitchFamily="18" charset="0"/>
                        </a:rPr>
                        <a:t>th</a:t>
                      </a:r>
                      <a:r>
                        <a:rPr kumimoji="0" lang="de-DE" sz="1400" b="0" i="0" u="none" strike="noStrike" cap="none" normalizeH="0" baseline="0" dirty="0">
                          <a:ln>
                            <a:noFill/>
                          </a:ln>
                          <a:solidFill>
                            <a:schemeClr val="tx2"/>
                          </a:solidFill>
                          <a:effectLst/>
                          <a:latin typeface="+mn-lt"/>
                          <a:cs typeface="Times New Roman" pitchFamily="18" charset="0"/>
                        </a:rPr>
                        <a:t> = 0,1</a:t>
                      </a:r>
                      <a:endParaRPr kumimoji="0" lang="de-DE" sz="1400" b="0" i="0" u="none" strike="noStrike" cap="none" normalizeH="0" baseline="0" dirty="0">
                        <a:ln>
                          <a:noFill/>
                        </a:ln>
                        <a:solidFill>
                          <a:srgbClr val="001D4B"/>
                        </a:solidFill>
                        <a:effectLst/>
                        <a:latin typeface="+mn-lt"/>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noProof="0" dirty="0">
                          <a:ln>
                            <a:noFill/>
                          </a:ln>
                          <a:solidFill>
                            <a:srgbClr val="001D4B"/>
                          </a:solidFill>
                          <a:effectLst/>
                          <a:latin typeface="+mn-lt"/>
                        </a:rPr>
                        <a:t>outside?</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41007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Key elements of planning</a:t>
            </a:r>
            <a:endParaRPr lang="en-US" noProof="0" dirty="0"/>
          </a:p>
        </p:txBody>
      </p:sp>
      <p:sp>
        <p:nvSpPr>
          <p:cNvPr id="4" name="Inhaltsplatzhalter 10">
            <a:extLst>
              <a:ext uri="{FF2B5EF4-FFF2-40B4-BE49-F238E27FC236}">
                <a16:creationId xmlns:a16="http://schemas.microsoft.com/office/drawing/2014/main" id="{C8E5D4EB-DE6F-4388-8387-9AA352C3536E}"/>
              </a:ext>
            </a:extLst>
          </p:cNvPr>
          <p:cNvSpPr>
            <a:spLocks noGrp="1"/>
          </p:cNvSpPr>
          <p:nvPr>
            <p:ph sz="quarter" idx="10"/>
          </p:nvPr>
        </p:nvSpPr>
        <p:spPr>
          <a:xfrm>
            <a:off x="874711" y="1484313"/>
            <a:ext cx="10580688" cy="4344987"/>
          </a:xfrm>
        </p:spPr>
        <p:txBody>
          <a:bodyPr/>
          <a:lstStyle/>
          <a:p>
            <a:pPr marL="342900" indent="-342900">
              <a:buFont typeface="+mj-lt"/>
              <a:buAutoNum type="alphaLcPeriod"/>
            </a:pPr>
            <a:r>
              <a:rPr lang="en-US" dirty="0"/>
              <a:t>It comes down to needs, to mobility: That is the task!</a:t>
            </a:r>
          </a:p>
          <a:p>
            <a:pPr marL="342900" indent="-342900">
              <a:buFont typeface="+mj-lt"/>
              <a:buAutoNum type="alphaLcPeriod"/>
            </a:pPr>
            <a:r>
              <a:rPr lang="en-US" dirty="0"/>
              <a:t>Priority is mobility planning: Measure, plan, guarantee. 	</a:t>
            </a:r>
            <a:r>
              <a:rPr lang="de-DE" dirty="0"/>
              <a:t>	</a:t>
            </a:r>
          </a:p>
          <a:p>
            <a:pPr marL="342900" indent="-342900">
              <a:buFont typeface="+mj-lt"/>
              <a:buAutoNum type="alphaLcPeriod"/>
            </a:pPr>
            <a:r>
              <a:rPr lang="en-US" dirty="0"/>
              <a:t>Then create minimal traffic for it, </a:t>
            </a:r>
          </a:p>
          <a:p>
            <a:pPr marL="342900" indent="-342900">
              <a:buFont typeface="+mj-lt"/>
              <a:buAutoNum type="alphaLcPeriod"/>
            </a:pPr>
            <a:r>
              <a:rPr lang="en-US" dirty="0"/>
              <a:t>Allowing people to choose, above all, cost-efficiently.</a:t>
            </a:r>
          </a:p>
          <a:p>
            <a:pPr marL="342900" indent="-342900">
              <a:buFont typeface="+mj-lt"/>
              <a:buAutoNum type="alphaLcPeriod"/>
            </a:pPr>
            <a:r>
              <a:rPr lang="en-US" dirty="0"/>
              <a:t>A lot of mobility with little traffic? Or much traffic for little mobility? </a:t>
            </a:r>
            <a:r>
              <a:rPr lang="de-DE" dirty="0"/>
              <a:t> </a:t>
            </a:r>
          </a:p>
          <a:p>
            <a:pPr marL="342900" indent="-342900">
              <a:buFont typeface="+mj-lt"/>
              <a:buAutoNum type="alphaLcPeriod"/>
            </a:pPr>
            <a:r>
              <a:rPr lang="en-US" dirty="0"/>
              <a:t>Efficiency=mobility / (money + time + energy + accidents + noise + exhaust ...)</a:t>
            </a:r>
            <a:endParaRPr lang="de-DE" dirty="0"/>
          </a:p>
          <a:p>
            <a:pPr marL="342900" indent="-342900">
              <a:buFont typeface="+mj-lt"/>
              <a:buAutoNum type="alphaLcPeriod"/>
            </a:pPr>
            <a:r>
              <a:rPr lang="en-US" dirty="0"/>
              <a:t>Balancing users and stakeholders, customers and citizens ...</a:t>
            </a:r>
            <a:endParaRPr lang="de-DE" dirty="0"/>
          </a:p>
          <a:p>
            <a:pPr marL="342900" indent="-342900">
              <a:buFont typeface="+mj-lt"/>
              <a:buAutoNum type="alphaLcPeriod"/>
            </a:pPr>
            <a:r>
              <a:rPr lang="de-DE" dirty="0"/>
              <a:t>... </a:t>
            </a:r>
            <a:r>
              <a:rPr lang="en-US" dirty="0"/>
              <a:t>endurable. Sustainable. Stabilized. Participative.</a:t>
            </a:r>
          </a:p>
          <a:p>
            <a:pPr marL="342900" indent="-342900">
              <a:buFont typeface="+mj-lt"/>
              <a:buAutoNum type="alphaLcPeriod"/>
            </a:pPr>
            <a:endParaRPr lang="en-US" dirty="0"/>
          </a:p>
          <a:p>
            <a:endParaRPr lang="en-US" dirty="0"/>
          </a:p>
          <a:p>
            <a:pPr algn="ctr"/>
            <a:r>
              <a:rPr lang="en-US" b="1" dirty="0"/>
              <a:t>How can sustainable transportation development </a:t>
            </a:r>
            <a:r>
              <a:rPr lang="en-US" b="1" u="sng" dirty="0"/>
              <a:t>be</a:t>
            </a:r>
            <a:r>
              <a:rPr lang="en-US" b="1" dirty="0"/>
              <a:t> acceptable?</a:t>
            </a:r>
            <a:endParaRPr lang="de-DE" b="1" dirty="0"/>
          </a:p>
          <a:p>
            <a:endParaRPr lang="de-DE" dirty="0"/>
          </a:p>
        </p:txBody>
      </p:sp>
      <p:sp>
        <p:nvSpPr>
          <p:cNvPr id="3" name="Rechteck 2">
            <a:extLst>
              <a:ext uri="{FF2B5EF4-FFF2-40B4-BE49-F238E27FC236}">
                <a16:creationId xmlns:a16="http://schemas.microsoft.com/office/drawing/2014/main" id="{0654C99D-1530-48F7-9271-EE925957C793}"/>
              </a:ext>
            </a:extLst>
          </p:cNvPr>
          <p:cNvSpPr/>
          <p:nvPr/>
        </p:nvSpPr>
        <p:spPr>
          <a:xfrm>
            <a:off x="2771955" y="5394385"/>
            <a:ext cx="6768860" cy="33930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1429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Very important!</a:t>
            </a:r>
            <a:endParaRPr lang="en-US" noProof="0" dirty="0"/>
          </a:p>
        </p:txBody>
      </p:sp>
      <p:sp>
        <p:nvSpPr>
          <p:cNvPr id="4" name="Inhaltsplatzhalter 10">
            <a:extLst>
              <a:ext uri="{FF2B5EF4-FFF2-40B4-BE49-F238E27FC236}">
                <a16:creationId xmlns:a16="http://schemas.microsoft.com/office/drawing/2014/main" id="{C8E5D4EB-DE6F-4388-8387-9AA352C3536E}"/>
              </a:ext>
            </a:extLst>
          </p:cNvPr>
          <p:cNvSpPr>
            <a:spLocks noGrp="1"/>
          </p:cNvSpPr>
          <p:nvPr>
            <p:ph sz="quarter" idx="10"/>
          </p:nvPr>
        </p:nvSpPr>
        <p:spPr>
          <a:xfrm>
            <a:off x="874711" y="1484313"/>
            <a:ext cx="10580688" cy="4344987"/>
          </a:xfrm>
        </p:spPr>
        <p:txBody>
          <a:bodyPr/>
          <a:lstStyle/>
          <a:p>
            <a:pPr marL="342900" indent="-342900">
              <a:buFont typeface="+mj-lt"/>
              <a:buAutoNum type="alphaLcPeriod"/>
            </a:pPr>
            <a:r>
              <a:rPr lang="en-US" dirty="0"/>
              <a:t>By no means despair! There is no reason to do so!</a:t>
            </a:r>
          </a:p>
          <a:p>
            <a:pPr marL="342900" indent="-342900">
              <a:buFont typeface="+mj-lt"/>
              <a:buAutoNum type="alphaLcPeriod"/>
            </a:pPr>
            <a:r>
              <a:rPr lang="en-US" dirty="0"/>
              <a:t>Do you have the impression that I am a pessimist? (That would be wrong.)</a:t>
            </a:r>
          </a:p>
          <a:p>
            <a:pPr marL="342900" indent="-342900">
              <a:buFont typeface="+mj-lt"/>
              <a:buAutoNum type="alphaLcPeriod"/>
            </a:pPr>
            <a:r>
              <a:rPr lang="en-US" dirty="0"/>
              <a:t>Never have we had so much knowledge and possibilities.</a:t>
            </a:r>
          </a:p>
          <a:p>
            <a:pPr marL="342900" indent="-342900">
              <a:buFont typeface="+mj-lt"/>
              <a:buAutoNum type="alphaLcPeriod"/>
            </a:pPr>
            <a:r>
              <a:rPr lang="en-US" dirty="0"/>
              <a:t>The demands are enormous - so what? All chances!</a:t>
            </a:r>
          </a:p>
          <a:p>
            <a:pPr marL="342900" indent="-342900">
              <a:buFont typeface="+mj-lt"/>
              <a:buAutoNum type="alphaLcPeriod"/>
            </a:pPr>
            <a:r>
              <a:rPr lang="en-US" dirty="0"/>
              <a:t>Perhaps you would rather not have lived on earth?</a:t>
            </a:r>
          </a:p>
          <a:p>
            <a:pPr marL="342900" indent="-342900">
              <a:buFont typeface="+mj-lt"/>
              <a:buAutoNum type="alphaLcPeriod"/>
            </a:pPr>
            <a:r>
              <a:rPr lang="en-US" dirty="0"/>
              <a:t>Or in another time? When then?</a:t>
            </a:r>
          </a:p>
          <a:p>
            <a:pPr marL="342900" indent="-342900">
              <a:buFont typeface="+mj-lt"/>
              <a:buAutoNum type="alphaLcPeriod"/>
            </a:pPr>
            <a:r>
              <a:rPr lang="en-US" dirty="0"/>
              <a:t>Right now, it's about the crucial transition: from people's Agenda I ("More is better!") to people's Agenda II ("More stable is better!").</a:t>
            </a:r>
          </a:p>
          <a:p>
            <a:pPr marL="342900" indent="-342900">
              <a:buFont typeface="+mj-lt"/>
              <a:buAutoNum type="alphaLcPeriod"/>
            </a:pPr>
            <a:r>
              <a:rPr lang="en-US" dirty="0"/>
              <a:t>"More", by the way, does not make people happier after a certain point!</a:t>
            </a:r>
            <a:endParaRPr lang="de-DE" dirty="0"/>
          </a:p>
          <a:p>
            <a:r>
              <a:rPr lang="de-DE" dirty="0"/>
              <a:t>		</a:t>
            </a:r>
            <a:br>
              <a:rPr lang="de-DE" dirty="0"/>
            </a:br>
            <a:r>
              <a:rPr lang="de-DE" dirty="0"/>
              <a:t>			     </a:t>
            </a:r>
          </a:p>
          <a:p>
            <a:pPr algn="ctr"/>
            <a:r>
              <a:rPr lang="en-US" b="1" dirty="0"/>
              <a:t>How can sustainable transport development be </a:t>
            </a:r>
            <a:r>
              <a:rPr lang="en-US" b="1" u="sng" dirty="0"/>
              <a:t>implemented</a:t>
            </a:r>
            <a:r>
              <a:rPr lang="en-US" b="1" dirty="0"/>
              <a:t> acceptably?</a:t>
            </a:r>
            <a:endParaRPr lang="de-DE" b="1" dirty="0"/>
          </a:p>
          <a:p>
            <a:endParaRPr lang="de-DE" dirty="0"/>
          </a:p>
        </p:txBody>
      </p:sp>
      <p:sp>
        <p:nvSpPr>
          <p:cNvPr id="3" name="Rechteck 2">
            <a:extLst>
              <a:ext uri="{FF2B5EF4-FFF2-40B4-BE49-F238E27FC236}">
                <a16:creationId xmlns:a16="http://schemas.microsoft.com/office/drawing/2014/main" id="{0654C99D-1530-48F7-9271-EE925957C793}"/>
              </a:ext>
            </a:extLst>
          </p:cNvPr>
          <p:cNvSpPr/>
          <p:nvPr/>
        </p:nvSpPr>
        <p:spPr>
          <a:xfrm>
            <a:off x="2334882" y="5478492"/>
            <a:ext cx="7660257" cy="33930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428919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9.6"/>
</p:tagLst>
</file>

<file path=ppt/theme/theme1.xml><?xml version="1.0" encoding="utf-8"?>
<a:theme xmlns:a="http://schemas.openxmlformats.org/drawingml/2006/main" name="TUD_2018_16zu9">
  <a:themeElements>
    <a:clrScheme name="TUD_Farben">
      <a:dk1>
        <a:srgbClr val="00305E"/>
      </a:dk1>
      <a:lt1>
        <a:srgbClr val="FFFFFF"/>
      </a:lt1>
      <a:dk2>
        <a:srgbClr val="00305E"/>
      </a:dk2>
      <a:lt2>
        <a:srgbClr val="727879"/>
      </a:lt2>
      <a:accent1>
        <a:srgbClr val="009EE0"/>
      </a:accent1>
      <a:accent2>
        <a:srgbClr val="006AB3"/>
      </a:accent2>
      <a:accent3>
        <a:srgbClr val="6AB023"/>
      </a:accent3>
      <a:accent4>
        <a:srgbClr val="007D40"/>
      </a:accent4>
      <a:accent5>
        <a:srgbClr val="93107E"/>
      </a:accent5>
      <a:accent6>
        <a:srgbClr val="54378A"/>
      </a:accent6>
      <a:hlink>
        <a:srgbClr val="009EE0"/>
      </a:hlink>
      <a:folHlink>
        <a:srgbClr val="006AB3"/>
      </a:folHlink>
    </a:clrScheme>
    <a:fontScheme name="TUD_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FA3DDC62-2CE6-774E-8340-8260BC267E57}" vid="{CBF861B5-B793-E74B-9EAA-FF010F67C03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2020_Praesentationsvorlage_TUD_16zu9</Template>
  <TotalTime>0</TotalTime>
  <Words>1645</Words>
  <Application>Microsoft Office PowerPoint</Application>
  <PresentationFormat>Breitbild</PresentationFormat>
  <Paragraphs>266</Paragraphs>
  <Slides>22</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22</vt:i4>
      </vt:variant>
    </vt:vector>
  </HeadingPairs>
  <TitlesOfParts>
    <vt:vector size="31" baseType="lpstr">
      <vt:lpstr>Arial</vt:lpstr>
      <vt:lpstr>Calibri</vt:lpstr>
      <vt:lpstr>Cambria Math</vt:lpstr>
      <vt:lpstr>Open Sans</vt:lpstr>
      <vt:lpstr>Symbol</vt:lpstr>
      <vt:lpstr>Times New Roman</vt:lpstr>
      <vt:lpstr>Verdana</vt:lpstr>
      <vt:lpstr>Wingdings</vt:lpstr>
      <vt:lpstr>TUD_2018_16zu9</vt:lpstr>
      <vt:lpstr>Transport Policy 2  Sustainable development</vt:lpstr>
      <vt:lpstr>By the way: Sustainable transport development</vt:lpstr>
      <vt:lpstr>Rio de Janeiro</vt:lpstr>
      <vt:lpstr>The Vancouver Principles (OECD 1996)</vt:lpstr>
      <vt:lpstr>The Vancouver Principles (OECD 1996)</vt:lpstr>
      <vt:lpstr>Efficiency in transport : Tau-Eta</vt:lpstr>
      <vt:lpstr>Imagine the following table (as an example only):</vt:lpstr>
      <vt:lpstr>Key elements of planning</vt:lpstr>
      <vt:lpstr>Very important!</vt:lpstr>
      <vt:lpstr>5. Example for encouragement: Switzerland</vt:lpstr>
      <vt:lpstr>Switzerland: The MONET 2030 indicator system</vt:lpstr>
      <vt:lpstr>Switzerland: The MONET 2030 indicator system </vt:lpstr>
      <vt:lpstr>Switzerland: The MONET 2030 indicator system</vt:lpstr>
      <vt:lpstr>Spatial Planning, Houten (NL)</vt:lpstr>
      <vt:lpstr>Shared Space (Mondermann)</vt:lpstr>
      <vt:lpstr>SUMP (EU Commission)</vt:lpstr>
      <vt:lpstr>Sustainable Urban Mobility Plan (SUMP)</vt:lpstr>
      <vt:lpstr>Sustainable Urban Mobility Plan (SUMP)</vt:lpstr>
      <vt:lpstr>M&amp;E : Monitoring and Evaluation, MaxSumo</vt:lpstr>
      <vt:lpstr>Monitoring &amp; Evaluation – Projects at our Chair</vt:lpstr>
      <vt:lpstr>Conclusion: Transportation policy &amp; development</vt:lpstr>
      <vt:lpstr>Transport Policy 2  Sustainable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Philipp Langer</dc:creator>
  <cp:lastModifiedBy>Rosemarie Baldauf</cp:lastModifiedBy>
  <cp:revision>24</cp:revision>
  <dcterms:created xsi:type="dcterms:W3CDTF">2021-08-20T18:21:38Z</dcterms:created>
  <dcterms:modified xsi:type="dcterms:W3CDTF">2021-10-20T08:24:09Z</dcterms:modified>
</cp:coreProperties>
</file>