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72" r:id="rId4"/>
    <p:sldId id="262" r:id="rId5"/>
    <p:sldId id="273" r:id="rId6"/>
    <p:sldId id="261" r:id="rId7"/>
    <p:sldId id="274" r:id="rId8"/>
    <p:sldId id="275" r:id="rId9"/>
    <p:sldId id="265" r:id="rId10"/>
    <p:sldId id="270" r:id="rId11"/>
    <p:sldId id="256" r:id="rId12"/>
    <p:sldId id="266" r:id="rId13"/>
    <p:sldId id="271"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0F4C4-45EC-4ED8-B206-5EF6D22F6493}" v="2" dt="2021-06-30T14:55:09.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87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10.03.2022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10.03.2022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10.03.2022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zso.cz/csu/scitani2021" TargetMode="External"/><Relationship Id="rId2" Type="http://schemas.openxmlformats.org/officeDocument/2006/relationships/hyperlink" Target="https://www.atlasobyvatelstva.cz/" TargetMode="Externa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en-GB" sz="4000" b="1" cap="all">
                <a:solidFill>
                  <a:srgbClr val="1EA2C1"/>
                </a:solidFill>
                <a:latin typeface="Montserrat" panose="00000500000000000000" pitchFamily="2" charset="-18"/>
              </a:rPr>
              <a:t>Inbound/outbound commute analysis</a:t>
            </a:r>
          </a:p>
        </p:txBody>
      </p:sp>
      <p:sp>
        <p:nvSpPr>
          <p:cNvPr id="3" name="Zástupný symbol pro text 2"/>
          <p:cNvSpPr>
            <a:spLocks noGrp="1"/>
          </p:cNvSpPr>
          <p:nvPr>
            <p:ph type="body" idx="1"/>
          </p:nvPr>
        </p:nvSpPr>
        <p:spPr>
          <a:xfrm>
            <a:off x="1230922" y="4097103"/>
            <a:ext cx="9421936" cy="1195875"/>
          </a:xfrm>
        </p:spPr>
        <p:txBody>
          <a:bodyPr/>
          <a:lstStyle/>
          <a:p>
            <a:pPr algn="ctr"/>
            <a:endParaRPr lang="cs-CZ" dirty="0">
              <a:solidFill>
                <a:schemeClr val="tx1">
                  <a:lumMod val="65000"/>
                  <a:lumOff val="35000"/>
                </a:schemeClr>
              </a:solidFill>
              <a:latin typeface="Lora" pitchFamily="2" charset="-18"/>
            </a:endParaRP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1564078"/>
            <a:ext cx="9421935" cy="746623"/>
          </a:xfrm>
        </p:spPr>
        <p:txBody>
          <a:bodyPr>
            <a:normAutofit fontScale="90000"/>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Kristýna Rybová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0" y="0"/>
            <a:ext cx="12192001" cy="9143999"/>
          </a:xfrm>
          <a:prstGeom prst="rect">
            <a:avLst/>
          </a:prstGeom>
        </p:spPr>
      </p:pic>
      <p:pic>
        <p:nvPicPr>
          <p:cNvPr id="5" name="Obrázek 4"/>
          <p:cNvPicPr>
            <a:picLocks noChangeAspect="1"/>
          </p:cNvPicPr>
          <p:nvPr/>
        </p:nvPicPr>
        <p:blipFill>
          <a:blip r:embed="rId3"/>
          <a:stretch>
            <a:fillRect/>
          </a:stretch>
        </p:blipFill>
        <p:spPr>
          <a:xfrm>
            <a:off x="3946191" y="248324"/>
            <a:ext cx="4299617" cy="1370331"/>
          </a:xfrm>
          <a:prstGeom prst="rect">
            <a:avLst/>
          </a:prstGeom>
        </p:spPr>
      </p:pic>
      <p:sp>
        <p:nvSpPr>
          <p:cNvPr id="7" name="TextovéPole 6"/>
          <p:cNvSpPr txBox="1"/>
          <p:nvPr/>
        </p:nvSpPr>
        <p:spPr>
          <a:xfrm>
            <a:off x="1837592" y="3323492"/>
            <a:ext cx="8818685" cy="1754326"/>
          </a:xfrm>
          <a:prstGeom prst="rect">
            <a:avLst/>
          </a:prstGeom>
          <a:noFill/>
        </p:spPr>
        <p:txBody>
          <a:bodyPr wrap="square" rtlCol="0">
            <a:spAutoFit/>
          </a:bodyPr>
          <a:lstStyle/>
          <a:p>
            <a:pPr algn="ctr"/>
            <a:r>
              <a:rPr lang="en-GB" sz="3600" b="1">
                <a:solidFill>
                  <a:schemeClr val="bg1"/>
                </a:solidFill>
                <a:latin typeface="Montserrat" panose="00000500000000000000" pitchFamily="2" charset="-18"/>
              </a:rPr>
              <a:t>CORRESPONDING PART FOR TEACHERS AND THEIR COMMUNICATION WITH STUDENTS</a:t>
            </a:r>
          </a:p>
          <a:p>
            <a:pPr algn="ctr"/>
            <a:endParaRPr lang="cs-CZ" sz="3600" b="1" dirty="0">
              <a:solidFill>
                <a:schemeClr val="bg1"/>
              </a:solidFill>
              <a:latin typeface="Montserrat" panose="00000500000000000000" pitchFamily="2" charset="-18"/>
            </a:endParaRPr>
          </a:p>
        </p:txBody>
      </p:sp>
    </p:spTree>
    <p:extLst>
      <p:ext uri="{BB962C8B-B14F-4D97-AF65-F5344CB8AC3E}">
        <p14:creationId xmlns:p14="http://schemas.microsoft.com/office/powerpoint/2010/main" val="298116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tasks</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457200" indent="-457200">
              <a:buFont typeface="+mj-lt"/>
              <a:buAutoNum type="arabicPeriod"/>
            </a:pPr>
            <a:r>
              <a:rPr lang="en-GB" sz="2000">
                <a:solidFill>
                  <a:schemeClr val="tx1">
                    <a:lumMod val="65000"/>
                    <a:lumOff val="35000"/>
                  </a:schemeClr>
                </a:solidFill>
                <a:latin typeface="Lora" pitchFamily="2" charset="-18"/>
              </a:rPr>
              <a:t>Find an up-to-date source of data on commute for your municipality and region, if any.</a:t>
            </a:r>
          </a:p>
          <a:p>
            <a:pPr marL="457200" indent="-457200">
              <a:buFont typeface="+mj-lt"/>
              <a:buAutoNum type="arabicPeriod"/>
            </a:pPr>
            <a:r>
              <a:rPr lang="en-GB" sz="2000">
                <a:solidFill>
                  <a:schemeClr val="tx1">
                    <a:lumMod val="65000"/>
                    <a:lumOff val="35000"/>
                  </a:schemeClr>
                </a:solidFill>
                <a:latin typeface="Lora" pitchFamily="2" charset="-18"/>
              </a:rPr>
              <a:t>Does inbound or outbound commute prevail in your municipality? Is it possible to assess the purpose (e.g., a specific industrial facility, concentration of authorities, secondary school or university) for which people commute to/out of your municipality most often?</a:t>
            </a:r>
          </a:p>
          <a:p>
            <a:pPr marL="457200" indent="-457200">
              <a:buFont typeface="+mj-lt"/>
              <a:buAutoNum type="arabicPeriod"/>
            </a:pPr>
            <a:r>
              <a:rPr lang="en-GB" sz="2000">
                <a:solidFill>
                  <a:schemeClr val="tx1">
                    <a:lumMod val="65000"/>
                    <a:lumOff val="35000"/>
                  </a:schemeClr>
                </a:solidFill>
                <a:latin typeface="Lora" pitchFamily="2" charset="-18"/>
              </a:rPr>
              <a:t>How can data on inbound/outbound commute be used in making mobility plans? </a:t>
            </a:r>
          </a:p>
          <a:p>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6" name="TextovéPole 5">
            <a:extLst>
              <a:ext uri="{FF2B5EF4-FFF2-40B4-BE49-F238E27FC236}">
                <a16:creationId xmlns:a16="http://schemas.microsoft.com/office/drawing/2014/main" id="{277FFBE1-40BF-48D0-B50D-047CE4E786B4}"/>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279568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1564078"/>
            <a:ext cx="10033978"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Kristýna Rybová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80776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Topic in the sump cycle</a:t>
            </a:r>
          </a:p>
        </p:txBody>
      </p:sp>
      <p:pic>
        <p:nvPicPr>
          <p:cNvPr id="3" name="Zástupný symbol pro obsah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2584095"/>
            <a:ext cx="5536223" cy="3773770"/>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en-GB" sz="2000">
                <a:solidFill>
                  <a:schemeClr val="tx1">
                    <a:lumMod val="65000"/>
                    <a:lumOff val="35000"/>
                  </a:schemeClr>
                </a:solidFill>
                <a:latin typeface="Lora" pitchFamily="2" charset="-18"/>
              </a:rPr>
              <a:t>3.2 – Analyse problems and opportunities (all modes)</a:t>
            </a:r>
          </a:p>
          <a:p>
            <a:pPr marL="0" indent="0">
              <a:buNone/>
            </a:pPr>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161671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Spatial movement of inhabitants</a:t>
            </a:r>
          </a:p>
        </p:txBody>
      </p:sp>
      <p:sp>
        <p:nvSpPr>
          <p:cNvPr id="3" name="Zástupný symbol pro text 2"/>
          <p:cNvSpPr>
            <a:spLocks noGrp="1"/>
          </p:cNvSpPr>
          <p:nvPr>
            <p:ph type="body" idx="1"/>
          </p:nvPr>
        </p:nvSpPr>
        <p:spPr>
          <a:xfrm>
            <a:off x="187234" y="2508068"/>
            <a:ext cx="11817531" cy="4284617"/>
          </a:xfrm>
        </p:spPr>
        <p:txBody>
          <a:bodyPr>
            <a:normAutofit/>
          </a:bodyPr>
          <a:lstStyle/>
          <a:p>
            <a:r>
              <a:rPr lang="en-GB" sz="2000">
                <a:solidFill>
                  <a:schemeClr val="tx1">
                    <a:lumMod val="65000"/>
                    <a:lumOff val="35000"/>
                  </a:schemeClr>
                </a:solidFill>
                <a:latin typeface="Lora" pitchFamily="2" charset="-18"/>
              </a:rPr>
              <a:t>4 basic types of spatial movement of inhabitants</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Migration (moving) – permanent change of place of residence</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Temporary changes of residence (seasonal migration) – changes of place of residence for a specified time, e.g., due to seasonal work in agriculture or construction industry, moving for studies</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Commute to work and school – relatively regular movements – passengers move at relatively regular times, using the same routes and distances, mostly using the same modes of transport</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Irregular temporary movement of inhabitants – trips for recreation, shopping, services, business trips, etc. – differ in direction, number of passengers, modes of transport, destination and distance</a:t>
            </a:r>
          </a:p>
          <a:p>
            <a:r>
              <a:rPr lang="en-GB" sz="2000">
                <a:solidFill>
                  <a:schemeClr val="tx1">
                    <a:lumMod val="65000"/>
                    <a:lumOff val="35000"/>
                  </a:schemeClr>
                </a:solidFill>
                <a:latin typeface="Lora" pitchFamily="2" charset="-18"/>
              </a:rPr>
              <a:t>Commute to work and school</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Significant component of spatial mobility of inhabitants</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Caused by discrepancy in location</a:t>
            </a:r>
          </a:p>
          <a:p>
            <a:pPr marL="1257300" lvl="2" indent="-342900">
              <a:buFont typeface="Arial" panose="020B0604020202020204" pitchFamily="34" charset="0"/>
              <a:buChar char="•"/>
            </a:pPr>
            <a:r>
              <a:rPr lang="en-GB" sz="1400">
                <a:solidFill>
                  <a:schemeClr val="tx1">
                    <a:lumMod val="65000"/>
                    <a:lumOff val="35000"/>
                  </a:schemeClr>
                </a:solidFill>
                <a:latin typeface="Lora" pitchFamily="2" charset="-18"/>
              </a:rPr>
              <a:t>of economically active population/population groups going to school and job opportunities/schools</a:t>
            </a:r>
          </a:p>
          <a:p>
            <a:pPr marL="1257300" lvl="2" indent="-342900">
              <a:buFont typeface="Arial" panose="020B0604020202020204" pitchFamily="34" charset="0"/>
              <a:buChar char="•"/>
            </a:pPr>
            <a:r>
              <a:rPr lang="en-GB" sz="1400">
                <a:solidFill>
                  <a:schemeClr val="tx1">
                    <a:lumMod val="65000"/>
                    <a:lumOff val="35000"/>
                  </a:schemeClr>
                </a:solidFill>
                <a:latin typeface="Lora" pitchFamily="2" charset="-18"/>
              </a:rPr>
              <a:t>Job opportunities and schools are typically highly concentrated</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Affects formation of functional and spatial links in settlement structure – inhabitants satisfy their needs in settlements other than their place of residence</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6" name="TextovéPole 5">
            <a:extLst>
              <a:ext uri="{FF2B5EF4-FFF2-40B4-BE49-F238E27FC236}">
                <a16:creationId xmlns:a16="http://schemas.microsoft.com/office/drawing/2014/main" id="{1B2A9A32-38A3-4ADB-8A36-25648E6839A2}"/>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133446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8263" y="1555464"/>
            <a:ext cx="10533189" cy="638049"/>
          </a:xfrm>
        </p:spPr>
        <p:txBody>
          <a:bodyPr anchor="ctr">
            <a:normAutofit fontScale="90000"/>
          </a:bodyPr>
          <a:lstStyle/>
          <a:p>
            <a:r>
              <a:rPr lang="en-GB" sz="2800" b="1" cap="all" dirty="0">
                <a:solidFill>
                  <a:srgbClr val="1EA2C1"/>
                </a:solidFill>
                <a:latin typeface="Montserrat" panose="00000500000000000000" pitchFamily="2" charset="-18"/>
              </a:rPr>
              <a:t>Indicators for expressing</a:t>
            </a:r>
            <a:br>
              <a:rPr lang="cs-CZ" sz="2800" b="1" cap="all" dirty="0">
                <a:solidFill>
                  <a:srgbClr val="1EA2C1"/>
                </a:solidFill>
                <a:latin typeface="Montserrat" panose="00000500000000000000" pitchFamily="2" charset="-18"/>
              </a:rPr>
            </a:br>
            <a:r>
              <a:rPr lang="en-GB" sz="2800" b="1" cap="all" dirty="0">
                <a:solidFill>
                  <a:srgbClr val="1EA2C1"/>
                </a:solidFill>
                <a:latin typeface="Montserrat" panose="00000500000000000000" pitchFamily="2" charset="-18"/>
              </a:rPr>
              <a:t>inbound/outbound commute</a:t>
            </a:r>
          </a:p>
        </p:txBody>
      </p:sp>
      <p:sp>
        <p:nvSpPr>
          <p:cNvPr id="3" name="Zástupný symbol pro text 2"/>
          <p:cNvSpPr>
            <a:spLocks noGrp="1"/>
          </p:cNvSpPr>
          <p:nvPr>
            <p:ph type="body" idx="1"/>
          </p:nvPr>
        </p:nvSpPr>
        <p:spPr>
          <a:xfrm>
            <a:off x="173497" y="2545139"/>
            <a:ext cx="10533189" cy="4312861"/>
          </a:xfrm>
        </p:spPr>
        <p:txBody>
          <a:bodyPr>
            <a:normAutofit/>
          </a:bodyPr>
          <a:lstStyle/>
          <a:p>
            <a:pPr marL="342900" indent="-342900">
              <a:buFont typeface="Arial" panose="020B0604020202020204" pitchFamily="34" charset="0"/>
              <a:buChar char="•"/>
            </a:pPr>
            <a:r>
              <a:rPr lang="en-GB" sz="2000" dirty="0"/>
              <a:t>absolute numbers of inbound/outbound commuters,</a:t>
            </a:r>
          </a:p>
          <a:p>
            <a:pPr marL="342900" indent="-342900">
              <a:buFont typeface="Arial" panose="020B0604020202020204" pitchFamily="34" charset="0"/>
              <a:buChar char="•"/>
            </a:pPr>
            <a:r>
              <a:rPr lang="en-GB" sz="2000" dirty="0"/>
              <a:t>inbound/outbound commute balance (inbound - outbound,</a:t>
            </a:r>
            <a:br>
              <a:rPr lang="cs-CZ" sz="2000" dirty="0"/>
            </a:br>
            <a:r>
              <a:rPr lang="en-GB" sz="2000" dirty="0"/>
              <a:t>or outbound - inbound), </a:t>
            </a:r>
          </a:p>
          <a:p>
            <a:pPr marL="342900" indent="-342900">
              <a:buFont typeface="Arial" panose="020B0604020202020204" pitchFamily="34" charset="0"/>
              <a:buChar char="•"/>
            </a:pPr>
            <a:r>
              <a:rPr lang="en-GB" sz="2000" dirty="0"/>
              <a:t>inbound/outbound commute intensity (share of commuters in total economically active inhabitants of the settlement), </a:t>
            </a:r>
          </a:p>
          <a:p>
            <a:pPr marL="342900" indent="-342900">
              <a:buFont typeface="Arial" panose="020B0604020202020204" pitchFamily="34" charset="0"/>
              <a:buChar char="•"/>
            </a:pPr>
            <a:r>
              <a:rPr lang="en-GB" sz="2000" dirty="0"/>
              <a:t>number of occupied jobs in the municipality (occupied jobs = economically active + inbound commuters - outbound commuters; can be converted per 100 or 1000 economically active citizens), </a:t>
            </a:r>
          </a:p>
          <a:p>
            <a:pPr marL="342900" indent="-342900">
              <a:buFont typeface="Arial" panose="020B0604020202020204" pitchFamily="34" charset="0"/>
              <a:buChar char="•"/>
            </a:pPr>
            <a:r>
              <a:rPr lang="en-GB" sz="2000" dirty="0"/>
              <a:t>inbound/outbound commute regions (area from which people travel to a centre)</a:t>
            </a:r>
          </a:p>
          <a:p>
            <a:pPr marL="800100" lvl="1" indent="-342900">
              <a:buFont typeface="Arial" panose="020B0604020202020204" pitchFamily="34" charset="0"/>
              <a:buChar char="•"/>
            </a:pPr>
            <a:r>
              <a:rPr lang="en-GB" sz="1600" dirty="0"/>
              <a:t>first define centres (e.g., based on number of occupied jobs, number of economically active citizens, inbound commute prevails over outbound, etc.)</a:t>
            </a:r>
          </a:p>
          <a:p>
            <a:pPr marL="800100" lvl="1" indent="-342900">
              <a:buFont typeface="Arial" panose="020B0604020202020204" pitchFamily="34" charset="0"/>
              <a:buChar char="•"/>
            </a:pPr>
            <a:r>
              <a:rPr lang="en-GB" sz="1600" dirty="0"/>
              <a:t>then define the commute region – municipalities are associated with a respective centre based on prevailing travel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pic>
        <p:nvPicPr>
          <p:cNvPr id="6" name="Picture 4" descr="mesto2">
            <a:extLst>
              <a:ext uri="{FF2B5EF4-FFF2-40B4-BE49-F238E27FC236}">
                <a16:creationId xmlns:a16="http://schemas.microsoft.com/office/drawing/2014/main" id="{BA0E9574-C011-487D-877F-5F79F6CE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543" y="1907090"/>
            <a:ext cx="4101457" cy="1368419"/>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F23163A8-3029-48F7-BF90-BE18F37E4C0C}"/>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12408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Factors of commute extent</a:t>
            </a:r>
          </a:p>
        </p:txBody>
      </p:sp>
      <p:sp>
        <p:nvSpPr>
          <p:cNvPr id="3" name="Zástupný symbol pro text 2"/>
          <p:cNvSpPr>
            <a:spLocks noGrp="1"/>
          </p:cNvSpPr>
          <p:nvPr>
            <p:ph type="body" idx="1"/>
          </p:nvPr>
        </p:nvSpPr>
        <p:spPr>
          <a:xfrm>
            <a:off x="391887" y="2591300"/>
            <a:ext cx="11059884" cy="3983671"/>
          </a:xfrm>
        </p:spPr>
        <p:txBody>
          <a:bodyPr>
            <a:normAutofit fontScale="92500" lnSpcReduction="10000"/>
          </a:bodyPr>
          <a:lstStyle/>
          <a:p>
            <a:pPr marL="342900" indent="-342900">
              <a:buFont typeface="Arial" panose="020B0604020202020204" pitchFamily="34" charset="0"/>
              <a:buChar char="•"/>
            </a:pPr>
            <a:r>
              <a:rPr lang="en-GB" sz="2000"/>
              <a:t>changes in industry and social/professional structure (postwar industrialization, changes in agriculture, promotion of areas with concentrated heavy industry, significant changes in the 1990s – large heavy industry facilities broke down, economic activity scattered, etc.),</a:t>
            </a:r>
          </a:p>
          <a:p>
            <a:pPr marL="342900" indent="-342900">
              <a:buFont typeface="Arial" panose="020B0604020202020204" pitchFamily="34" charset="0"/>
              <a:buChar char="•"/>
            </a:pPr>
            <a:r>
              <a:rPr lang="en-GB" sz="2000"/>
              <a:t>changes in spatial distribution and concentration of job opportunities, </a:t>
            </a:r>
          </a:p>
          <a:p>
            <a:pPr marL="342900" indent="-342900">
              <a:buFont typeface="Arial" panose="020B0604020202020204" pitchFamily="34" charset="0"/>
              <a:buChar char="•"/>
            </a:pPr>
            <a:r>
              <a:rPr lang="en-GB" sz="2000"/>
              <a:t>development of transport (public vs private transport  </a:t>
            </a:r>
            <a:r>
              <a:rPr lang="en-GB" sz="2000">
                <a:latin typeface="Arial" panose="020B0604020202020204" pitchFamily="34" charset="0"/>
                <a:cs typeface="Arial" panose="020B0604020202020204" pitchFamily="34" charset="0"/>
              </a:rPr>
              <a:t>→</a:t>
            </a:r>
            <a:r>
              <a:rPr lang="en-GB" sz="2000"/>
              <a:t> greater spread of commute directions), </a:t>
            </a:r>
          </a:p>
          <a:p>
            <a:pPr marL="342900" indent="-342900">
              <a:buFont typeface="Arial" panose="020B0604020202020204" pitchFamily="34" charset="0"/>
              <a:buChar char="•"/>
            </a:pPr>
            <a:r>
              <a:rPr lang="en-GB" sz="2000"/>
              <a:t>urbanization and suburbanization (1990s), </a:t>
            </a:r>
          </a:p>
          <a:p>
            <a:pPr marL="342900" indent="-342900">
              <a:buFont typeface="Arial" panose="020B0604020202020204" pitchFamily="34" charset="0"/>
              <a:buChar char="•"/>
            </a:pPr>
            <a:r>
              <a:rPr lang="en-GB" sz="2000"/>
              <a:t>changes in living conditions and standards, </a:t>
            </a:r>
          </a:p>
          <a:p>
            <a:pPr marL="342900" indent="-342900">
              <a:buFont typeface="Arial" panose="020B0604020202020204" pitchFamily="34" charset="0"/>
              <a:buChar char="•"/>
            </a:pPr>
            <a:r>
              <a:rPr lang="en-GB" sz="2000"/>
              <a:t>growing regional differences </a:t>
            </a:r>
          </a:p>
          <a:p>
            <a:pPr marL="342900" indent="-342900">
              <a:buFont typeface="Arial" panose="020B0604020202020204" pitchFamily="34" charset="0"/>
              <a:buChar char="•"/>
            </a:pPr>
            <a:r>
              <a:rPr lang="en-GB" sz="2000"/>
              <a:t>housing unavailability (commute substitutes for migration or is its initial stage). </a:t>
            </a:r>
          </a:p>
          <a:p>
            <a:r>
              <a:rPr lang="en-GB" sz="2000">
                <a:latin typeface="Arial" panose="020B0604020202020204" pitchFamily="34" charset="0"/>
                <a:cs typeface="Arial" panose="020B0604020202020204" pitchFamily="34" charset="0"/>
              </a:rPr>
              <a:t>→ </a:t>
            </a:r>
            <a:r>
              <a:rPr lang="en-GB" sz="2000"/>
              <a:t>Resulting in: </a:t>
            </a:r>
          </a:p>
          <a:p>
            <a:endParaRPr lang="cs-CZ" sz="800" dirty="0"/>
          </a:p>
          <a:p>
            <a:pPr marL="800100" lvl="1" indent="-342900">
              <a:buFont typeface="Arial" panose="020B0604020202020204" pitchFamily="34" charset="0"/>
              <a:buChar char="•"/>
            </a:pPr>
            <a:r>
              <a:rPr lang="en-GB" sz="1600"/>
              <a:t>postwar increase in work mobility of the population, particularly in the hinterland of larger cities and industrial centres (regions)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6" name="TextovéPole 5">
            <a:extLst>
              <a:ext uri="{FF2B5EF4-FFF2-40B4-BE49-F238E27FC236}">
                <a16:creationId xmlns:a16="http://schemas.microsoft.com/office/drawing/2014/main" id="{F7848A30-A1F7-44FD-9960-CE12E83B3136}"/>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31288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Sources of data on commute</a:t>
            </a:r>
          </a:p>
        </p:txBody>
      </p:sp>
      <p:sp>
        <p:nvSpPr>
          <p:cNvPr id="21" name="Zástupný symbol pro obsah 20"/>
          <p:cNvSpPr>
            <a:spLocks noGrp="1"/>
          </p:cNvSpPr>
          <p:nvPr>
            <p:ph sz="half" idx="1"/>
          </p:nvPr>
        </p:nvSpPr>
        <p:spPr>
          <a:xfrm>
            <a:off x="550817" y="2608664"/>
            <a:ext cx="5181600" cy="3988886"/>
          </a:xfrm>
        </p:spPr>
        <p:txBody>
          <a:bodyPr>
            <a:normAutofit/>
          </a:bodyPr>
          <a:lstStyle/>
          <a:p>
            <a:r>
              <a:rPr lang="en-GB" sz="2000">
                <a:solidFill>
                  <a:srgbClr val="898989"/>
                </a:solidFill>
              </a:rPr>
              <a:t>Direct – surveys on information focused on commute (questionnaire, interview), census</a:t>
            </a:r>
          </a:p>
          <a:p>
            <a:r>
              <a:rPr lang="en-GB" sz="2000">
                <a:solidFill>
                  <a:srgbClr val="898989"/>
                </a:solidFill>
              </a:rPr>
              <a:t>Indirect – data from employers, company databases, transport providers, mobile phone operators</a:t>
            </a:r>
          </a:p>
          <a:p>
            <a:pPr marL="0" indent="0">
              <a:buNone/>
            </a:pPr>
            <a:endParaRPr lang="cs-CZ" sz="2000" dirty="0">
              <a:solidFill>
                <a:srgbClr val="898989"/>
              </a:solidFill>
            </a:endParaRPr>
          </a:p>
          <a:p>
            <a:r>
              <a:rPr lang="en-GB" sz="2000">
                <a:solidFill>
                  <a:srgbClr val="898989"/>
                </a:solidFill>
              </a:rPr>
              <a:t>Exhaustive (census)</a:t>
            </a:r>
          </a:p>
          <a:p>
            <a:r>
              <a:rPr lang="en-GB" sz="2000">
                <a:solidFill>
                  <a:srgbClr val="898989"/>
                </a:solidFill>
              </a:rPr>
              <a:t>Selective (only a sample of population in a territorial unit)</a:t>
            </a:r>
          </a:p>
          <a:p>
            <a:r>
              <a:rPr lang="en-GB" sz="2000">
                <a:solidFill>
                  <a:srgbClr val="898989"/>
                </a:solidFill>
              </a:rPr>
              <a:t>VŠPS – selective workforce survey (quarterly …0.5%)</a:t>
            </a:r>
          </a:p>
          <a:p>
            <a:pPr marL="0" indent="0">
              <a:buNone/>
            </a:pPr>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pic>
        <p:nvPicPr>
          <p:cNvPr id="7" name="Picture 2" descr="Pokles mobility v krajích ČR">
            <a:extLst>
              <a:ext uri="{FF2B5EF4-FFF2-40B4-BE49-F238E27FC236}">
                <a16:creationId xmlns:a16="http://schemas.microsoft.com/office/drawing/2014/main" id="{52332C1C-DCF8-4E3C-BCAA-759FAEA4FD1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5154" y="3000062"/>
            <a:ext cx="5191125" cy="302815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4EA27999-70B5-4DB4-B332-A55B23C0D925}"/>
              </a:ext>
            </a:extLst>
          </p:cNvPr>
          <p:cNvSpPr txBox="1"/>
          <p:nvPr/>
        </p:nvSpPr>
        <p:spPr>
          <a:xfrm>
            <a:off x="6172202" y="2598907"/>
            <a:ext cx="5334000" cy="369332"/>
          </a:xfrm>
          <a:prstGeom prst="rect">
            <a:avLst/>
          </a:prstGeom>
          <a:noFill/>
        </p:spPr>
        <p:txBody>
          <a:bodyPr wrap="square" rtlCol="0">
            <a:spAutoFit/>
          </a:bodyPr>
          <a:lstStyle/>
          <a:p>
            <a:r>
              <a:rPr lang="en-GB">
                <a:solidFill>
                  <a:srgbClr val="898989"/>
                </a:solidFill>
              </a:rPr>
              <a:t>Example of use of mobile phone operator data</a:t>
            </a:r>
          </a:p>
        </p:txBody>
      </p:sp>
      <p:sp>
        <p:nvSpPr>
          <p:cNvPr id="3" name="TextovéPole 2">
            <a:extLst>
              <a:ext uri="{FF2B5EF4-FFF2-40B4-BE49-F238E27FC236}">
                <a16:creationId xmlns:a16="http://schemas.microsoft.com/office/drawing/2014/main" id="{7A8557E9-2A5F-4DB4-A75A-9C1D497A5588}"/>
              </a:ext>
            </a:extLst>
          </p:cNvPr>
          <p:cNvSpPr txBox="1"/>
          <p:nvPr/>
        </p:nvSpPr>
        <p:spPr>
          <a:xfrm>
            <a:off x="6267635" y="6060041"/>
            <a:ext cx="5086165" cy="646331"/>
          </a:xfrm>
          <a:prstGeom prst="rect">
            <a:avLst/>
          </a:prstGeom>
          <a:noFill/>
        </p:spPr>
        <p:txBody>
          <a:bodyPr wrap="square" rtlCol="0">
            <a:spAutoFit/>
          </a:bodyPr>
          <a:lstStyle/>
          <a:p>
            <a:r>
              <a:rPr lang="en-GB" sz="1200">
                <a:solidFill>
                  <a:srgbClr val="898989"/>
                </a:solidFill>
              </a:rPr>
              <a:t>https://data.gov.cz/%C4%8Dl%C3%A1nky/geoloka%C4%8Dn%C3%AD-data-mobiln%C3%ADch-oper%C3%A1tor%C5%AF-principy-p%C5%99%C3%ADklady-ot%C3%A1zky</a:t>
            </a:r>
          </a:p>
        </p:txBody>
      </p:sp>
      <p:sp>
        <p:nvSpPr>
          <p:cNvPr id="9" name="TextovéPole 8">
            <a:extLst>
              <a:ext uri="{FF2B5EF4-FFF2-40B4-BE49-F238E27FC236}">
                <a16:creationId xmlns:a16="http://schemas.microsoft.com/office/drawing/2014/main" id="{5942A3E3-6E34-46D5-BB00-3C5799AB8F2C}"/>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12982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Commute structure</a:t>
            </a:r>
          </a:p>
        </p:txBody>
      </p:sp>
      <p:sp>
        <p:nvSpPr>
          <p:cNvPr id="3" name="Zástupný symbol pro text 2"/>
          <p:cNvSpPr>
            <a:spLocks noGrp="1"/>
          </p:cNvSpPr>
          <p:nvPr>
            <p:ph type="body" idx="1"/>
          </p:nvPr>
        </p:nvSpPr>
        <p:spPr>
          <a:xfrm>
            <a:off x="591509" y="2460122"/>
            <a:ext cx="10929931" cy="4210643"/>
          </a:xfrm>
        </p:spPr>
        <p:txBody>
          <a:bodyPr>
            <a:normAutofit fontScale="92500" lnSpcReduction="20000"/>
          </a:bodyPr>
          <a:lstStyle/>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Spatial extent of commute</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Within a district</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Between districts of the same region</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Between regions</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sex</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Women often commute over shorter distances than men</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age</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Commute intensity typically decreases with age – often replaced with migration or finding a job at the place of residence</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selected industries</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commute frequency</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Daily or other frequency</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mode of transport </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By size category of municipality of permanent residence</a:t>
            </a:r>
          </a:p>
          <a:p>
            <a:pPr marL="800100" lvl="1" indent="-342900">
              <a:buFont typeface="Arial" panose="020B0604020202020204" pitchFamily="34" charset="0"/>
              <a:buChar char="•"/>
            </a:pPr>
            <a:r>
              <a:rPr lang="en-GB" sz="1600">
                <a:solidFill>
                  <a:schemeClr val="tx1">
                    <a:lumMod val="65000"/>
                    <a:lumOff val="35000"/>
                  </a:schemeClr>
                </a:solidFill>
                <a:latin typeface="Lora" pitchFamily="2" charset="-18"/>
              </a:rPr>
              <a:t>Work commute intensity decreases with growing municipality size</a:t>
            </a:r>
          </a:p>
          <a:p>
            <a:pPr marL="800100" lvl="1" indent="-342900">
              <a:buFont typeface="Arial" panose="020B0604020202020204" pitchFamily="34" charset="0"/>
              <a:buChar char="•"/>
            </a:pPr>
            <a:endParaRPr lang="cs-CZ" sz="16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6" name="TextovéPole 5">
            <a:extLst>
              <a:ext uri="{FF2B5EF4-FFF2-40B4-BE49-F238E27FC236}">
                <a16:creationId xmlns:a16="http://schemas.microsoft.com/office/drawing/2014/main" id="{8EF3EB74-2D73-400A-BC9F-078633D3AB16}"/>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401204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pic>
        <p:nvPicPr>
          <p:cNvPr id="2050" name="Picture 2" descr="Kartogram | Dojížďka a vyjížďka zaměstnaných osob podle krajů ČR v roce 2011">
            <a:extLst>
              <a:ext uri="{FF2B5EF4-FFF2-40B4-BE49-F238E27FC236}">
                <a16:creationId xmlns:a16="http://schemas.microsoft.com/office/drawing/2014/main" id="{0A8946E5-39FB-4E55-AF6D-C0E73C989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40" y="1647825"/>
            <a:ext cx="8058194" cy="502294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2743D0C5-1AAA-4632-AFDC-5964E42EF27F}"/>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387525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References, Sources, Bibliography</a:t>
            </a:r>
          </a:p>
        </p:txBody>
      </p:sp>
      <p:sp>
        <p:nvSpPr>
          <p:cNvPr id="3" name="Zástupný symbol pro text 2"/>
          <p:cNvSpPr>
            <a:spLocks noGrp="1"/>
          </p:cNvSpPr>
          <p:nvPr>
            <p:ph type="body" idx="1"/>
          </p:nvPr>
        </p:nvSpPr>
        <p:spPr>
          <a:xfrm>
            <a:off x="844057" y="2591300"/>
            <a:ext cx="10533189" cy="3853462"/>
          </a:xfrm>
        </p:spPr>
        <p:txBody>
          <a:bodyPr>
            <a:normAutofit/>
          </a:bodyPr>
          <a:lstStyle/>
          <a:p>
            <a:r>
              <a:rPr lang="en-GB" sz="2000">
                <a:solidFill>
                  <a:schemeClr val="tx1">
                    <a:lumMod val="65000"/>
                    <a:lumOff val="35000"/>
                  </a:schemeClr>
                </a:solidFill>
                <a:latin typeface="Lora" pitchFamily="2" charset="-18"/>
              </a:rPr>
              <a:t>Atlas obyvatelstva </a:t>
            </a:r>
            <a:r>
              <a:rPr lang="en-GB" sz="2000">
                <a:solidFill>
                  <a:schemeClr val="tx1">
                    <a:lumMod val="65000"/>
                    <a:lumOff val="35000"/>
                  </a:schemeClr>
                </a:solidFill>
                <a:latin typeface="Lora" pitchFamily="2" charset="-18"/>
                <a:hlinkClick r:id="rId2"/>
              </a:rPr>
              <a:t>https://www.atlasobyvatelstva.cz/</a:t>
            </a:r>
          </a:p>
          <a:p>
            <a:r>
              <a:rPr lang="en-GB" sz="2000">
                <a:solidFill>
                  <a:schemeClr val="tx1">
                    <a:lumMod val="65000"/>
                    <a:lumOff val="35000"/>
                  </a:schemeClr>
                </a:solidFill>
                <a:latin typeface="Lora" pitchFamily="2" charset="-18"/>
              </a:rPr>
              <a:t>Sčítání lidu, domů a bytů </a:t>
            </a:r>
            <a:r>
              <a:rPr lang="en-GB" sz="2000">
                <a:solidFill>
                  <a:schemeClr val="tx1">
                    <a:lumMod val="65000"/>
                    <a:lumOff val="35000"/>
                  </a:schemeClr>
                </a:solidFill>
                <a:latin typeface="Lora" pitchFamily="2" charset="-18"/>
                <a:hlinkClick r:id="rId3"/>
              </a:rPr>
              <a:t>https://www.czso.cz/csu/scitani2021</a:t>
            </a:r>
          </a:p>
          <a:p>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6" name="TextovéPole 5">
            <a:extLst>
              <a:ext uri="{FF2B5EF4-FFF2-40B4-BE49-F238E27FC236}">
                <a16:creationId xmlns:a16="http://schemas.microsoft.com/office/drawing/2014/main" id="{D37B313A-ECEB-4BD7-AD7C-096737FD62E4}"/>
              </a:ext>
            </a:extLst>
          </p:cNvPr>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Inbound/outbound commute analysis</a:t>
            </a:r>
          </a:p>
        </p:txBody>
      </p:sp>
    </p:spTree>
    <p:extLst>
      <p:ext uri="{BB962C8B-B14F-4D97-AF65-F5344CB8AC3E}">
        <p14:creationId xmlns:p14="http://schemas.microsoft.com/office/powerpoint/2010/main" val="2623695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1110</Words>
  <Application>Microsoft Office PowerPoint</Application>
  <PresentationFormat>Širokoúhlá obrazovka</PresentationFormat>
  <Paragraphs>96</Paragraphs>
  <Slides>13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Calibri</vt:lpstr>
      <vt:lpstr>Calibri Light</vt:lpstr>
      <vt:lpstr>Lora</vt:lpstr>
      <vt:lpstr>Montserrat</vt:lpstr>
      <vt:lpstr>Motiv Office</vt:lpstr>
      <vt:lpstr>Inbound/outbound commute analysis</vt:lpstr>
      <vt:lpstr>Topic in the sump cycle</vt:lpstr>
      <vt:lpstr>Spatial movement of inhabitants</vt:lpstr>
      <vt:lpstr>Indicators for expressing inbound/outbound commute</vt:lpstr>
      <vt:lpstr>Factors of commute extent</vt:lpstr>
      <vt:lpstr>Sources of data on commute</vt:lpstr>
      <vt:lpstr>Commute structure</vt:lpstr>
      <vt:lpstr>Prezentace aplikace PowerPoint</vt:lpstr>
      <vt:lpstr>References, Sources, Bibliography</vt:lpstr>
      <vt:lpstr>Thank you for your attention!</vt:lpstr>
      <vt:lpstr>Prezentace aplikace PowerPoint</vt:lpstr>
      <vt:lpstr>tasks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Petr Kurfürst</cp:lastModifiedBy>
  <cp:revision>36</cp:revision>
  <dcterms:created xsi:type="dcterms:W3CDTF">2021-04-05T10:49:40Z</dcterms:created>
  <dcterms:modified xsi:type="dcterms:W3CDTF">2022-03-10T11:20:13Z</dcterms:modified>
</cp:coreProperties>
</file>