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62" r:id="rId4"/>
    <p:sldId id="272" r:id="rId5"/>
    <p:sldId id="273" r:id="rId6"/>
    <p:sldId id="274" r:id="rId7"/>
    <p:sldId id="275" r:id="rId8"/>
    <p:sldId id="276" r:id="rId9"/>
    <p:sldId id="277" r:id="rId10"/>
    <p:sldId id="285" r:id="rId11"/>
    <p:sldId id="286" r:id="rId12"/>
    <p:sldId id="278" r:id="rId13"/>
    <p:sldId id="282" r:id="rId14"/>
    <p:sldId id="279" r:id="rId15"/>
    <p:sldId id="280" r:id="rId16"/>
    <p:sldId id="284" r:id="rId17"/>
    <p:sldId id="281" r:id="rId18"/>
    <p:sldId id="283" r:id="rId19"/>
    <p:sldId id="265" r:id="rId20"/>
    <p:sldId id="270" r:id="rId21"/>
    <p:sldId id="256" r:id="rId22"/>
    <p:sldId id="266" r:id="rId23"/>
    <p:sldId id="271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DBCB"/>
    <a:srgbClr val="5DD5C4"/>
    <a:srgbClr val="5ACFBF"/>
    <a:srgbClr val="56C8BE"/>
    <a:srgbClr val="52C1BE"/>
    <a:srgbClr val="50BDBC"/>
    <a:srgbClr val="1EA2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5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hova-Foltynova\Documents\UJEP\VYUKA+AKREDITACE\V&#253;voj%20dopravy%20C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cap="all" baseline="0">
                <a:effectLst/>
              </a:rPr>
              <a:t>Přepravní výkon (v mil. osobokm), ČR</a:t>
            </a:r>
            <a:endParaRPr lang="cs-CZ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List2!$B$6</c:f>
              <c:strCache>
                <c:ptCount val="1"/>
                <c:pt idx="0">
                  <c:v>CELKEM 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List2!$C$5:$H$5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2020</c:v>
                </c:pt>
              </c:numCache>
            </c:numRef>
          </c:cat>
          <c:val>
            <c:numRef>
              <c:f>List2!$C$6:$H$6</c:f>
              <c:numCache>
                <c:formatCode>#,##0.00</c:formatCode>
                <c:ptCount val="6"/>
                <c:pt idx="0">
                  <c:v>91662.399999999994</c:v>
                </c:pt>
                <c:pt idx="1">
                  <c:v>101320.7</c:v>
                </c:pt>
                <c:pt idx="2">
                  <c:v>108602.8</c:v>
                </c:pt>
                <c:pt idx="3">
                  <c:v>107028.6</c:v>
                </c:pt>
                <c:pt idx="4">
                  <c:v>113813.6</c:v>
                </c:pt>
                <c:pt idx="5">
                  <c:v>90600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9E-4EDF-9563-3E1C04585F62}"/>
            </c:ext>
          </c:extLst>
        </c:ser>
        <c:ser>
          <c:idx val="1"/>
          <c:order val="1"/>
          <c:tx>
            <c:strRef>
              <c:f>List2!$B$7</c:f>
              <c:strCache>
                <c:ptCount val="1"/>
                <c:pt idx="0">
                  <c:v>VHD 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List2!$C$5:$H$5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2020</c:v>
                </c:pt>
              </c:numCache>
            </c:numRef>
          </c:cat>
          <c:val>
            <c:numRef>
              <c:f>List2!$C$7:$H$7</c:f>
              <c:numCache>
                <c:formatCode>#,##0.00</c:formatCode>
                <c:ptCount val="6"/>
                <c:pt idx="0">
                  <c:v>37162.400000000001</c:v>
                </c:pt>
                <c:pt idx="1">
                  <c:v>37480.699999999997</c:v>
                </c:pt>
                <c:pt idx="2">
                  <c:v>39952.800000000003</c:v>
                </c:pt>
                <c:pt idx="3">
                  <c:v>43458.6</c:v>
                </c:pt>
                <c:pt idx="4">
                  <c:v>44108.6</c:v>
                </c:pt>
                <c:pt idx="5">
                  <c:v>21664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9E-4EDF-9563-3E1C04585F62}"/>
            </c:ext>
          </c:extLst>
        </c:ser>
        <c:ser>
          <c:idx val="2"/>
          <c:order val="2"/>
          <c:tx>
            <c:strRef>
              <c:f>List2!$B$8</c:f>
              <c:strCache>
                <c:ptCount val="1"/>
                <c:pt idx="0">
                  <c:v>IAD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numRef>
              <c:f>List2!$C$5:$H$5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2020</c:v>
                </c:pt>
              </c:numCache>
            </c:numRef>
          </c:cat>
          <c:val>
            <c:numRef>
              <c:f>List2!$C$8:$H$8</c:f>
              <c:numCache>
                <c:formatCode>#,##0.00</c:formatCode>
                <c:ptCount val="6"/>
                <c:pt idx="0">
                  <c:v>54500</c:v>
                </c:pt>
                <c:pt idx="1">
                  <c:v>63840</c:v>
                </c:pt>
                <c:pt idx="2">
                  <c:v>68640</c:v>
                </c:pt>
                <c:pt idx="3">
                  <c:v>63570</c:v>
                </c:pt>
                <c:pt idx="4">
                  <c:v>69705</c:v>
                </c:pt>
                <c:pt idx="5">
                  <c:v>68936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9E-4EDF-9563-3E1C04585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531281424"/>
        <c:axId val="531283392"/>
      </c:barChart>
      <c:catAx>
        <c:axId val="53128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1283392"/>
        <c:crosses val="autoZero"/>
        <c:auto val="1"/>
        <c:lblAlgn val="ctr"/>
        <c:lblOffset val="100"/>
        <c:noMultiLvlLbl val="0"/>
      </c:catAx>
      <c:valAx>
        <c:axId val="53128339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128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E09508-F436-CD43-8FF7-18A4A4A45608}" type="doc">
      <dgm:prSet loTypeId="urn:microsoft.com/office/officeart/2005/8/layout/pyramid1" loCatId="" qsTypeId="urn:microsoft.com/office/officeart/2005/8/quickstyle/simple1" qsCatId="simple" csTypeId="urn:microsoft.com/office/officeart/2005/8/colors/accent3_3" csCatId="accent3" phldr="1"/>
      <dgm:spPr/>
    </dgm:pt>
    <dgm:pt modelId="{B2EFEAFF-F628-4245-80AE-B0CD2DF75679}">
      <dgm:prSet phldrT="[Text]" custT="1"/>
      <dgm:spPr>
        <a:solidFill>
          <a:srgbClr val="50BDBC"/>
        </a:solidFill>
      </dgm:spPr>
      <dgm:t>
        <a:bodyPr/>
        <a:lstStyle/>
        <a:p>
          <a:endParaRPr lang="cs-CZ" sz="2000" dirty="0">
            <a:solidFill>
              <a:schemeClr val="bg1"/>
            </a:solidFill>
          </a:endParaRPr>
        </a:p>
        <a:p>
          <a:r>
            <a:rPr lang="cs-CZ" sz="2000" dirty="0">
              <a:solidFill>
                <a:schemeClr val="bg1"/>
              </a:solidFill>
            </a:rPr>
            <a:t>čistota</a:t>
          </a:r>
        </a:p>
      </dgm:t>
    </dgm:pt>
    <dgm:pt modelId="{0C8E8B88-60EF-F547-838A-1AA66FCE1C1B}" type="parTrans" cxnId="{3A6DD190-A585-9844-963C-BF8B0C067E32}">
      <dgm:prSet/>
      <dgm:spPr/>
      <dgm:t>
        <a:bodyPr/>
        <a:lstStyle/>
        <a:p>
          <a:endParaRPr lang="cs-CZ"/>
        </a:p>
      </dgm:t>
    </dgm:pt>
    <dgm:pt modelId="{A908F92C-1ED9-8844-BDD7-475CA1626C54}" type="sibTrans" cxnId="{3A6DD190-A585-9844-963C-BF8B0C067E32}">
      <dgm:prSet/>
      <dgm:spPr/>
      <dgm:t>
        <a:bodyPr/>
        <a:lstStyle/>
        <a:p>
          <a:endParaRPr lang="cs-CZ"/>
        </a:p>
      </dgm:t>
    </dgm:pt>
    <dgm:pt modelId="{5AFEAC2D-94B7-194A-9BD7-DA93C5370209}">
      <dgm:prSet phldrT="[Text]"/>
      <dgm:spPr>
        <a:solidFill>
          <a:srgbClr val="52C1BE"/>
        </a:solidFill>
      </dgm:spPr>
      <dgm:t>
        <a:bodyPr/>
        <a:lstStyle/>
        <a:p>
          <a:r>
            <a:rPr lang="cs-CZ" dirty="0">
              <a:solidFill>
                <a:schemeClr val="bg1"/>
              </a:solidFill>
            </a:rPr>
            <a:t>rychlost</a:t>
          </a:r>
        </a:p>
      </dgm:t>
    </dgm:pt>
    <dgm:pt modelId="{0EB6E659-8C77-1C41-AA77-EB4B832C436E}" type="parTrans" cxnId="{FE0F69C1-E785-1B42-82AB-643D33EE85B6}">
      <dgm:prSet/>
      <dgm:spPr/>
      <dgm:t>
        <a:bodyPr/>
        <a:lstStyle/>
        <a:p>
          <a:endParaRPr lang="cs-CZ"/>
        </a:p>
      </dgm:t>
    </dgm:pt>
    <dgm:pt modelId="{86527A08-C04F-5A46-BC79-656C2128E82E}" type="sibTrans" cxnId="{FE0F69C1-E785-1B42-82AB-643D33EE85B6}">
      <dgm:prSet/>
      <dgm:spPr/>
      <dgm:t>
        <a:bodyPr/>
        <a:lstStyle/>
        <a:p>
          <a:endParaRPr lang="cs-CZ"/>
        </a:p>
      </dgm:t>
    </dgm:pt>
    <dgm:pt modelId="{62F3A44D-505D-C04D-92A5-08DD892C9340}">
      <dgm:prSet phldrT="[Text]"/>
      <dgm:spPr>
        <a:solidFill>
          <a:srgbClr val="56C8BE"/>
        </a:solidFill>
      </dgm:spPr>
      <dgm:t>
        <a:bodyPr/>
        <a:lstStyle/>
        <a:p>
          <a:r>
            <a:rPr lang="cs-CZ" dirty="0">
              <a:solidFill>
                <a:schemeClr val="bg1"/>
              </a:solidFill>
            </a:rPr>
            <a:t>bezpečnost</a:t>
          </a:r>
        </a:p>
      </dgm:t>
    </dgm:pt>
    <dgm:pt modelId="{6F9AD1C1-FE60-1E45-8D86-C9B66D72316A}" type="parTrans" cxnId="{2ACDE820-94D0-AD48-A440-8BC1F6552E39}">
      <dgm:prSet/>
      <dgm:spPr/>
      <dgm:t>
        <a:bodyPr/>
        <a:lstStyle/>
        <a:p>
          <a:endParaRPr lang="cs-CZ"/>
        </a:p>
      </dgm:t>
    </dgm:pt>
    <dgm:pt modelId="{25DCC504-45E1-A840-B32F-D37C3528BB7E}" type="sibTrans" cxnId="{2ACDE820-94D0-AD48-A440-8BC1F6552E39}">
      <dgm:prSet/>
      <dgm:spPr/>
      <dgm:t>
        <a:bodyPr/>
        <a:lstStyle/>
        <a:p>
          <a:endParaRPr lang="cs-CZ"/>
        </a:p>
      </dgm:t>
    </dgm:pt>
    <dgm:pt modelId="{B36B6821-B0C3-E349-8A4C-3DFF621E30E9}">
      <dgm:prSet/>
      <dgm:spPr>
        <a:solidFill>
          <a:srgbClr val="5ACFBF"/>
        </a:solidFill>
      </dgm:spPr>
      <dgm:t>
        <a:bodyPr/>
        <a:lstStyle/>
        <a:p>
          <a:r>
            <a:rPr lang="cs-CZ" dirty="0">
              <a:solidFill>
                <a:schemeClr val="bg1"/>
              </a:solidFill>
            </a:rPr>
            <a:t>cenová dostupnost</a:t>
          </a:r>
        </a:p>
      </dgm:t>
    </dgm:pt>
    <dgm:pt modelId="{35875038-C760-5840-8158-FFBB8631A65A}" type="parTrans" cxnId="{A60F278A-632A-2142-AC6F-62D2A830BB6B}">
      <dgm:prSet/>
      <dgm:spPr/>
      <dgm:t>
        <a:bodyPr/>
        <a:lstStyle/>
        <a:p>
          <a:endParaRPr lang="cs-CZ"/>
        </a:p>
      </dgm:t>
    </dgm:pt>
    <dgm:pt modelId="{BBB0C185-CC42-C84B-8ABF-2A79F25B4C68}" type="sibTrans" cxnId="{A60F278A-632A-2142-AC6F-62D2A830BB6B}">
      <dgm:prSet/>
      <dgm:spPr/>
      <dgm:t>
        <a:bodyPr/>
        <a:lstStyle/>
        <a:p>
          <a:endParaRPr lang="cs-CZ"/>
        </a:p>
      </dgm:t>
    </dgm:pt>
    <dgm:pt modelId="{60122360-9975-B341-99AC-309FBD0A916C}">
      <dgm:prSet/>
      <dgm:spPr>
        <a:solidFill>
          <a:srgbClr val="5DD5C4"/>
        </a:solidFill>
      </dgm:spPr>
      <dgm:t>
        <a:bodyPr/>
        <a:lstStyle/>
        <a:p>
          <a:r>
            <a:rPr lang="cs-CZ" dirty="0">
              <a:solidFill>
                <a:schemeClr val="bg1"/>
              </a:solidFill>
            </a:rPr>
            <a:t>pohodlnost, jednoduchá dostupnost</a:t>
          </a:r>
        </a:p>
      </dgm:t>
    </dgm:pt>
    <dgm:pt modelId="{FBC57064-9C3D-4F48-B57F-A561832E5D43}" type="parTrans" cxnId="{588C9B93-C89B-D646-A0E0-8E3D0A3A4BBE}">
      <dgm:prSet/>
      <dgm:spPr/>
      <dgm:t>
        <a:bodyPr/>
        <a:lstStyle/>
        <a:p>
          <a:endParaRPr lang="cs-CZ"/>
        </a:p>
      </dgm:t>
    </dgm:pt>
    <dgm:pt modelId="{05BA2CFB-D7A6-8847-8FE9-27C4EC637CFE}" type="sibTrans" cxnId="{588C9B93-C89B-D646-A0E0-8E3D0A3A4BBE}">
      <dgm:prSet/>
      <dgm:spPr/>
      <dgm:t>
        <a:bodyPr/>
        <a:lstStyle/>
        <a:p>
          <a:endParaRPr lang="cs-CZ"/>
        </a:p>
      </dgm:t>
    </dgm:pt>
    <dgm:pt modelId="{5B2C7048-8700-B944-BF53-FA51B83D357A}">
      <dgm:prSet/>
      <dgm:spPr>
        <a:solidFill>
          <a:srgbClr val="60DBCB"/>
        </a:solidFill>
      </dgm:spPr>
      <dgm:t>
        <a:bodyPr/>
        <a:lstStyle/>
        <a:p>
          <a:r>
            <a:rPr lang="cs-CZ" dirty="0">
              <a:solidFill>
                <a:schemeClr val="bg1"/>
              </a:solidFill>
            </a:rPr>
            <a:t>spolehlivost, pravidelnost, bez zpoždění</a:t>
          </a:r>
        </a:p>
      </dgm:t>
    </dgm:pt>
    <dgm:pt modelId="{35EC8DE1-6367-E148-8C77-C6423B5E52BB}" type="parTrans" cxnId="{0DEC3782-2901-4649-956A-A579C0D9F030}">
      <dgm:prSet/>
      <dgm:spPr/>
      <dgm:t>
        <a:bodyPr/>
        <a:lstStyle/>
        <a:p>
          <a:endParaRPr lang="cs-CZ"/>
        </a:p>
      </dgm:t>
    </dgm:pt>
    <dgm:pt modelId="{654A48C8-936A-EC4C-8C1D-D7254A008CB4}" type="sibTrans" cxnId="{0DEC3782-2901-4649-956A-A579C0D9F030}">
      <dgm:prSet/>
      <dgm:spPr/>
      <dgm:t>
        <a:bodyPr/>
        <a:lstStyle/>
        <a:p>
          <a:endParaRPr lang="cs-CZ"/>
        </a:p>
      </dgm:t>
    </dgm:pt>
    <dgm:pt modelId="{11D5C098-7A2B-7D4A-ABE5-7F6C5A1C7C8D}" type="pres">
      <dgm:prSet presAssocID="{B9E09508-F436-CD43-8FF7-18A4A4A45608}" presName="Name0" presStyleCnt="0">
        <dgm:presLayoutVars>
          <dgm:dir/>
          <dgm:animLvl val="lvl"/>
          <dgm:resizeHandles val="exact"/>
        </dgm:presLayoutVars>
      </dgm:prSet>
      <dgm:spPr/>
    </dgm:pt>
    <dgm:pt modelId="{24E8E5D9-1C88-A24E-B9D3-C078825625A6}" type="pres">
      <dgm:prSet presAssocID="{B2EFEAFF-F628-4245-80AE-B0CD2DF75679}" presName="Name8" presStyleCnt="0"/>
      <dgm:spPr/>
    </dgm:pt>
    <dgm:pt modelId="{F33DE552-12FB-664A-BDDC-274229B68FA8}" type="pres">
      <dgm:prSet presAssocID="{B2EFEAFF-F628-4245-80AE-B0CD2DF75679}" presName="level" presStyleLbl="node1" presStyleIdx="0" presStyleCnt="6" custScaleY="185304">
        <dgm:presLayoutVars>
          <dgm:chMax val="1"/>
          <dgm:bulletEnabled val="1"/>
        </dgm:presLayoutVars>
      </dgm:prSet>
      <dgm:spPr/>
    </dgm:pt>
    <dgm:pt modelId="{73F304E4-FEE2-ED4E-AA18-EA4C245A75CA}" type="pres">
      <dgm:prSet presAssocID="{B2EFEAFF-F628-4245-80AE-B0CD2DF7567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31E96AC-0E45-9447-8318-B852401548BC}" type="pres">
      <dgm:prSet presAssocID="{5AFEAC2D-94B7-194A-9BD7-DA93C5370209}" presName="Name8" presStyleCnt="0"/>
      <dgm:spPr/>
    </dgm:pt>
    <dgm:pt modelId="{E65DBD75-5848-094D-AC41-EFF3A01DDB0F}" type="pres">
      <dgm:prSet presAssocID="{5AFEAC2D-94B7-194A-9BD7-DA93C5370209}" presName="level" presStyleLbl="node1" presStyleIdx="1" presStyleCnt="6">
        <dgm:presLayoutVars>
          <dgm:chMax val="1"/>
          <dgm:bulletEnabled val="1"/>
        </dgm:presLayoutVars>
      </dgm:prSet>
      <dgm:spPr/>
    </dgm:pt>
    <dgm:pt modelId="{B0447402-5EB9-374E-8572-956E0BF1CE01}" type="pres">
      <dgm:prSet presAssocID="{5AFEAC2D-94B7-194A-9BD7-DA93C537020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BCD9ECF-ADC7-7B43-98FD-DC8742EB5BCC}" type="pres">
      <dgm:prSet presAssocID="{62F3A44D-505D-C04D-92A5-08DD892C9340}" presName="Name8" presStyleCnt="0"/>
      <dgm:spPr/>
    </dgm:pt>
    <dgm:pt modelId="{DAB46613-110E-E044-B81B-A2C464BDAE29}" type="pres">
      <dgm:prSet presAssocID="{62F3A44D-505D-C04D-92A5-08DD892C9340}" presName="level" presStyleLbl="node1" presStyleIdx="2" presStyleCnt="6">
        <dgm:presLayoutVars>
          <dgm:chMax val="1"/>
          <dgm:bulletEnabled val="1"/>
        </dgm:presLayoutVars>
      </dgm:prSet>
      <dgm:spPr/>
    </dgm:pt>
    <dgm:pt modelId="{7A0A50D4-412B-E345-95E7-E3FC319E1185}" type="pres">
      <dgm:prSet presAssocID="{62F3A44D-505D-C04D-92A5-08DD892C934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6E95457-448F-B748-ABBB-80B4E8965597}" type="pres">
      <dgm:prSet presAssocID="{B36B6821-B0C3-E349-8A4C-3DFF621E30E9}" presName="Name8" presStyleCnt="0"/>
      <dgm:spPr/>
    </dgm:pt>
    <dgm:pt modelId="{B7B059B1-D3D7-B248-8D91-CCD0F636E897}" type="pres">
      <dgm:prSet presAssocID="{B36B6821-B0C3-E349-8A4C-3DFF621E30E9}" presName="level" presStyleLbl="node1" presStyleIdx="3" presStyleCnt="6">
        <dgm:presLayoutVars>
          <dgm:chMax val="1"/>
          <dgm:bulletEnabled val="1"/>
        </dgm:presLayoutVars>
      </dgm:prSet>
      <dgm:spPr/>
    </dgm:pt>
    <dgm:pt modelId="{FAEFD497-540E-6E4A-81F5-C3018281E3D5}" type="pres">
      <dgm:prSet presAssocID="{B36B6821-B0C3-E349-8A4C-3DFF621E30E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1C0FDD5-6F8F-2949-84DF-F8F645F26476}" type="pres">
      <dgm:prSet presAssocID="{60122360-9975-B341-99AC-309FBD0A916C}" presName="Name8" presStyleCnt="0"/>
      <dgm:spPr/>
    </dgm:pt>
    <dgm:pt modelId="{E0D47568-EE36-AF4A-96B2-12C39D6F6762}" type="pres">
      <dgm:prSet presAssocID="{60122360-9975-B341-99AC-309FBD0A916C}" presName="level" presStyleLbl="node1" presStyleIdx="4" presStyleCnt="6">
        <dgm:presLayoutVars>
          <dgm:chMax val="1"/>
          <dgm:bulletEnabled val="1"/>
        </dgm:presLayoutVars>
      </dgm:prSet>
      <dgm:spPr/>
    </dgm:pt>
    <dgm:pt modelId="{9DA05483-9ACE-2949-9E14-A55AAD9CC925}" type="pres">
      <dgm:prSet presAssocID="{60122360-9975-B341-99AC-309FBD0A916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A5BC1A3-7A92-1746-95D1-5DC7608D9AE4}" type="pres">
      <dgm:prSet presAssocID="{5B2C7048-8700-B944-BF53-FA51B83D357A}" presName="Name8" presStyleCnt="0"/>
      <dgm:spPr/>
    </dgm:pt>
    <dgm:pt modelId="{9AFB49C5-0F6B-8D43-B285-E79DC265971F}" type="pres">
      <dgm:prSet presAssocID="{5B2C7048-8700-B944-BF53-FA51B83D357A}" presName="level" presStyleLbl="node1" presStyleIdx="5" presStyleCnt="6">
        <dgm:presLayoutVars>
          <dgm:chMax val="1"/>
          <dgm:bulletEnabled val="1"/>
        </dgm:presLayoutVars>
      </dgm:prSet>
      <dgm:spPr/>
    </dgm:pt>
    <dgm:pt modelId="{77563E18-6864-984D-8561-888FC0A73807}" type="pres">
      <dgm:prSet presAssocID="{5B2C7048-8700-B944-BF53-FA51B83D357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5343C701-04D2-E447-800B-13CA2A9D7DD6}" type="presOf" srcId="{60122360-9975-B341-99AC-309FBD0A916C}" destId="{E0D47568-EE36-AF4A-96B2-12C39D6F6762}" srcOrd="0" destOrd="0" presId="urn:microsoft.com/office/officeart/2005/8/layout/pyramid1"/>
    <dgm:cxn modelId="{6C028F09-0899-4143-8FAB-7BA77750CD58}" type="presOf" srcId="{5B2C7048-8700-B944-BF53-FA51B83D357A}" destId="{9AFB49C5-0F6B-8D43-B285-E79DC265971F}" srcOrd="0" destOrd="0" presId="urn:microsoft.com/office/officeart/2005/8/layout/pyramid1"/>
    <dgm:cxn modelId="{4BAF9718-FE76-FA48-835B-84AD41DD6835}" type="presOf" srcId="{5AFEAC2D-94B7-194A-9BD7-DA93C5370209}" destId="{E65DBD75-5848-094D-AC41-EFF3A01DDB0F}" srcOrd="0" destOrd="0" presId="urn:microsoft.com/office/officeart/2005/8/layout/pyramid1"/>
    <dgm:cxn modelId="{056D6B1D-0386-BD47-BA95-4967DB36F3AE}" type="presOf" srcId="{B2EFEAFF-F628-4245-80AE-B0CD2DF75679}" destId="{73F304E4-FEE2-ED4E-AA18-EA4C245A75CA}" srcOrd="1" destOrd="0" presId="urn:microsoft.com/office/officeart/2005/8/layout/pyramid1"/>
    <dgm:cxn modelId="{B8CDBE1E-FE00-0A42-854A-0FCBB96389A1}" type="presOf" srcId="{5B2C7048-8700-B944-BF53-FA51B83D357A}" destId="{77563E18-6864-984D-8561-888FC0A73807}" srcOrd="1" destOrd="0" presId="urn:microsoft.com/office/officeart/2005/8/layout/pyramid1"/>
    <dgm:cxn modelId="{2ACDE820-94D0-AD48-A440-8BC1F6552E39}" srcId="{B9E09508-F436-CD43-8FF7-18A4A4A45608}" destId="{62F3A44D-505D-C04D-92A5-08DD892C9340}" srcOrd="2" destOrd="0" parTransId="{6F9AD1C1-FE60-1E45-8D86-C9B66D72316A}" sibTransId="{25DCC504-45E1-A840-B32F-D37C3528BB7E}"/>
    <dgm:cxn modelId="{0EEEE84B-E27F-2648-AEB0-6A44CB80AE21}" type="presOf" srcId="{B36B6821-B0C3-E349-8A4C-3DFF621E30E9}" destId="{FAEFD497-540E-6E4A-81F5-C3018281E3D5}" srcOrd="1" destOrd="0" presId="urn:microsoft.com/office/officeart/2005/8/layout/pyramid1"/>
    <dgm:cxn modelId="{BBE20372-0863-C740-B2BA-0E042045BBF4}" type="presOf" srcId="{B9E09508-F436-CD43-8FF7-18A4A4A45608}" destId="{11D5C098-7A2B-7D4A-ABE5-7F6C5A1C7C8D}" srcOrd="0" destOrd="0" presId="urn:microsoft.com/office/officeart/2005/8/layout/pyramid1"/>
    <dgm:cxn modelId="{42358454-9C44-D346-9F0F-8BFD389359E6}" type="presOf" srcId="{B2EFEAFF-F628-4245-80AE-B0CD2DF75679}" destId="{F33DE552-12FB-664A-BDDC-274229B68FA8}" srcOrd="0" destOrd="0" presId="urn:microsoft.com/office/officeart/2005/8/layout/pyramid1"/>
    <dgm:cxn modelId="{EE03D578-29F5-7F4B-A814-1EBC1BDF1BB4}" type="presOf" srcId="{5AFEAC2D-94B7-194A-9BD7-DA93C5370209}" destId="{B0447402-5EB9-374E-8572-956E0BF1CE01}" srcOrd="1" destOrd="0" presId="urn:microsoft.com/office/officeart/2005/8/layout/pyramid1"/>
    <dgm:cxn modelId="{0DEC3782-2901-4649-956A-A579C0D9F030}" srcId="{B9E09508-F436-CD43-8FF7-18A4A4A45608}" destId="{5B2C7048-8700-B944-BF53-FA51B83D357A}" srcOrd="5" destOrd="0" parTransId="{35EC8DE1-6367-E148-8C77-C6423B5E52BB}" sibTransId="{654A48C8-936A-EC4C-8C1D-D7254A008CB4}"/>
    <dgm:cxn modelId="{A60F278A-632A-2142-AC6F-62D2A830BB6B}" srcId="{B9E09508-F436-CD43-8FF7-18A4A4A45608}" destId="{B36B6821-B0C3-E349-8A4C-3DFF621E30E9}" srcOrd="3" destOrd="0" parTransId="{35875038-C760-5840-8158-FFBB8631A65A}" sibTransId="{BBB0C185-CC42-C84B-8ABF-2A79F25B4C68}"/>
    <dgm:cxn modelId="{3A6DD190-A585-9844-963C-BF8B0C067E32}" srcId="{B9E09508-F436-CD43-8FF7-18A4A4A45608}" destId="{B2EFEAFF-F628-4245-80AE-B0CD2DF75679}" srcOrd="0" destOrd="0" parTransId="{0C8E8B88-60EF-F547-838A-1AA66FCE1C1B}" sibTransId="{A908F92C-1ED9-8844-BDD7-475CA1626C54}"/>
    <dgm:cxn modelId="{588C9B93-C89B-D646-A0E0-8E3D0A3A4BBE}" srcId="{B9E09508-F436-CD43-8FF7-18A4A4A45608}" destId="{60122360-9975-B341-99AC-309FBD0A916C}" srcOrd="4" destOrd="0" parTransId="{FBC57064-9C3D-4F48-B57F-A561832E5D43}" sibTransId="{05BA2CFB-D7A6-8847-8FE9-27C4EC637CFE}"/>
    <dgm:cxn modelId="{B377BF9F-2DFA-A245-9DB4-B6E695DDFD5A}" type="presOf" srcId="{B36B6821-B0C3-E349-8A4C-3DFF621E30E9}" destId="{B7B059B1-D3D7-B248-8D91-CCD0F636E897}" srcOrd="0" destOrd="0" presId="urn:microsoft.com/office/officeart/2005/8/layout/pyramid1"/>
    <dgm:cxn modelId="{B1D5ACAC-525B-F84D-AC19-FC77E8323528}" type="presOf" srcId="{62F3A44D-505D-C04D-92A5-08DD892C9340}" destId="{DAB46613-110E-E044-B81B-A2C464BDAE29}" srcOrd="0" destOrd="0" presId="urn:microsoft.com/office/officeart/2005/8/layout/pyramid1"/>
    <dgm:cxn modelId="{FE0F69C1-E785-1B42-82AB-643D33EE85B6}" srcId="{B9E09508-F436-CD43-8FF7-18A4A4A45608}" destId="{5AFEAC2D-94B7-194A-9BD7-DA93C5370209}" srcOrd="1" destOrd="0" parTransId="{0EB6E659-8C77-1C41-AA77-EB4B832C436E}" sibTransId="{86527A08-C04F-5A46-BC79-656C2128E82E}"/>
    <dgm:cxn modelId="{31E94ED9-6ACE-1E45-B27E-D4835BAA8892}" type="presOf" srcId="{60122360-9975-B341-99AC-309FBD0A916C}" destId="{9DA05483-9ACE-2949-9E14-A55AAD9CC925}" srcOrd="1" destOrd="0" presId="urn:microsoft.com/office/officeart/2005/8/layout/pyramid1"/>
    <dgm:cxn modelId="{55EF2CFD-1FF5-AB4A-8DBA-32E23AB89DC2}" type="presOf" srcId="{62F3A44D-505D-C04D-92A5-08DD892C9340}" destId="{7A0A50D4-412B-E345-95E7-E3FC319E1185}" srcOrd="1" destOrd="0" presId="urn:microsoft.com/office/officeart/2005/8/layout/pyramid1"/>
    <dgm:cxn modelId="{11358404-544D-C946-9881-5F3E8E30341B}" type="presParOf" srcId="{11D5C098-7A2B-7D4A-ABE5-7F6C5A1C7C8D}" destId="{24E8E5D9-1C88-A24E-B9D3-C078825625A6}" srcOrd="0" destOrd="0" presId="urn:microsoft.com/office/officeart/2005/8/layout/pyramid1"/>
    <dgm:cxn modelId="{C5FCEC99-67AA-8949-AFDF-C574E3DC74F3}" type="presParOf" srcId="{24E8E5D9-1C88-A24E-B9D3-C078825625A6}" destId="{F33DE552-12FB-664A-BDDC-274229B68FA8}" srcOrd="0" destOrd="0" presId="urn:microsoft.com/office/officeart/2005/8/layout/pyramid1"/>
    <dgm:cxn modelId="{123E1BDB-981B-5748-9781-08C426C7E9AF}" type="presParOf" srcId="{24E8E5D9-1C88-A24E-B9D3-C078825625A6}" destId="{73F304E4-FEE2-ED4E-AA18-EA4C245A75CA}" srcOrd="1" destOrd="0" presId="urn:microsoft.com/office/officeart/2005/8/layout/pyramid1"/>
    <dgm:cxn modelId="{604D4598-B226-D940-ADE9-7B96DB2E3208}" type="presParOf" srcId="{11D5C098-7A2B-7D4A-ABE5-7F6C5A1C7C8D}" destId="{031E96AC-0E45-9447-8318-B852401548BC}" srcOrd="1" destOrd="0" presId="urn:microsoft.com/office/officeart/2005/8/layout/pyramid1"/>
    <dgm:cxn modelId="{455DC6FC-292C-6F45-A66E-4C160AB02C4E}" type="presParOf" srcId="{031E96AC-0E45-9447-8318-B852401548BC}" destId="{E65DBD75-5848-094D-AC41-EFF3A01DDB0F}" srcOrd="0" destOrd="0" presId="urn:microsoft.com/office/officeart/2005/8/layout/pyramid1"/>
    <dgm:cxn modelId="{82B0584E-BF5A-C64E-A106-9D36FF36B1A7}" type="presParOf" srcId="{031E96AC-0E45-9447-8318-B852401548BC}" destId="{B0447402-5EB9-374E-8572-956E0BF1CE01}" srcOrd="1" destOrd="0" presId="urn:microsoft.com/office/officeart/2005/8/layout/pyramid1"/>
    <dgm:cxn modelId="{7575844D-3EAD-5142-9477-2934B01FB860}" type="presParOf" srcId="{11D5C098-7A2B-7D4A-ABE5-7F6C5A1C7C8D}" destId="{CBCD9ECF-ADC7-7B43-98FD-DC8742EB5BCC}" srcOrd="2" destOrd="0" presId="urn:microsoft.com/office/officeart/2005/8/layout/pyramid1"/>
    <dgm:cxn modelId="{550C1F40-1880-0C43-889D-802BD5998C53}" type="presParOf" srcId="{CBCD9ECF-ADC7-7B43-98FD-DC8742EB5BCC}" destId="{DAB46613-110E-E044-B81B-A2C464BDAE29}" srcOrd="0" destOrd="0" presId="urn:microsoft.com/office/officeart/2005/8/layout/pyramid1"/>
    <dgm:cxn modelId="{4DA8E29D-AA69-C34A-A410-D853FE79AA44}" type="presParOf" srcId="{CBCD9ECF-ADC7-7B43-98FD-DC8742EB5BCC}" destId="{7A0A50D4-412B-E345-95E7-E3FC319E1185}" srcOrd="1" destOrd="0" presId="urn:microsoft.com/office/officeart/2005/8/layout/pyramid1"/>
    <dgm:cxn modelId="{DFE3D446-C956-CE49-A47C-C70328E0B9E2}" type="presParOf" srcId="{11D5C098-7A2B-7D4A-ABE5-7F6C5A1C7C8D}" destId="{36E95457-448F-B748-ABBB-80B4E8965597}" srcOrd="3" destOrd="0" presId="urn:microsoft.com/office/officeart/2005/8/layout/pyramid1"/>
    <dgm:cxn modelId="{94BEA60A-8030-BD4F-AB9E-6716CB7D6017}" type="presParOf" srcId="{36E95457-448F-B748-ABBB-80B4E8965597}" destId="{B7B059B1-D3D7-B248-8D91-CCD0F636E897}" srcOrd="0" destOrd="0" presId="urn:microsoft.com/office/officeart/2005/8/layout/pyramid1"/>
    <dgm:cxn modelId="{8E9234BE-9261-6D43-A795-5B52ABAD73D5}" type="presParOf" srcId="{36E95457-448F-B748-ABBB-80B4E8965597}" destId="{FAEFD497-540E-6E4A-81F5-C3018281E3D5}" srcOrd="1" destOrd="0" presId="urn:microsoft.com/office/officeart/2005/8/layout/pyramid1"/>
    <dgm:cxn modelId="{4D94F01D-29A0-3542-904F-9BA8E5812B5C}" type="presParOf" srcId="{11D5C098-7A2B-7D4A-ABE5-7F6C5A1C7C8D}" destId="{81C0FDD5-6F8F-2949-84DF-F8F645F26476}" srcOrd="4" destOrd="0" presId="urn:microsoft.com/office/officeart/2005/8/layout/pyramid1"/>
    <dgm:cxn modelId="{542CA371-6D22-F54D-95D4-59412967F1EA}" type="presParOf" srcId="{81C0FDD5-6F8F-2949-84DF-F8F645F26476}" destId="{E0D47568-EE36-AF4A-96B2-12C39D6F6762}" srcOrd="0" destOrd="0" presId="urn:microsoft.com/office/officeart/2005/8/layout/pyramid1"/>
    <dgm:cxn modelId="{EC5ECA38-1670-404A-96C8-B7382A33A5CC}" type="presParOf" srcId="{81C0FDD5-6F8F-2949-84DF-F8F645F26476}" destId="{9DA05483-9ACE-2949-9E14-A55AAD9CC925}" srcOrd="1" destOrd="0" presId="urn:microsoft.com/office/officeart/2005/8/layout/pyramid1"/>
    <dgm:cxn modelId="{37E81697-6208-1448-B7DA-6B9E2434E6CF}" type="presParOf" srcId="{11D5C098-7A2B-7D4A-ABE5-7F6C5A1C7C8D}" destId="{3A5BC1A3-7A92-1746-95D1-5DC7608D9AE4}" srcOrd="5" destOrd="0" presId="urn:microsoft.com/office/officeart/2005/8/layout/pyramid1"/>
    <dgm:cxn modelId="{4EB1E6B9-0A0D-3F48-9E6D-2F275F3531B1}" type="presParOf" srcId="{3A5BC1A3-7A92-1746-95D1-5DC7608D9AE4}" destId="{9AFB49C5-0F6B-8D43-B285-E79DC265971F}" srcOrd="0" destOrd="0" presId="urn:microsoft.com/office/officeart/2005/8/layout/pyramid1"/>
    <dgm:cxn modelId="{CD6AFE6A-06FD-0C47-A969-C7FD4DA0C15D}" type="presParOf" srcId="{3A5BC1A3-7A92-1746-95D1-5DC7608D9AE4}" destId="{77563E18-6864-984D-8561-888FC0A7380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B2943B-7423-9142-95D4-67FB07CCCB03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44B3FE0-6164-E143-A4AB-6DEFC2D62CC5}">
      <dgm:prSet phldrT="[Text]"/>
      <dgm:spPr>
        <a:solidFill>
          <a:srgbClr val="52C1BE"/>
        </a:solidFill>
      </dgm:spPr>
      <dgm:t>
        <a:bodyPr/>
        <a:lstStyle/>
        <a:p>
          <a:pPr algn="ctr"/>
          <a:r>
            <a:rPr lang="cs-CZ" dirty="0"/>
            <a:t>bezpečnost</a:t>
          </a:r>
        </a:p>
      </dgm:t>
    </dgm:pt>
    <dgm:pt modelId="{09F791D8-6ABF-204B-A1F4-B35EA202E6A6}" type="parTrans" cxnId="{B741C695-DC78-4547-8434-CB6D6D5EEEDB}">
      <dgm:prSet/>
      <dgm:spPr/>
      <dgm:t>
        <a:bodyPr/>
        <a:lstStyle/>
        <a:p>
          <a:pPr algn="ctr"/>
          <a:endParaRPr lang="cs-CZ"/>
        </a:p>
      </dgm:t>
    </dgm:pt>
    <dgm:pt modelId="{4356CDB6-224F-A04B-ABAC-4ACCFF9A852A}" type="sibTrans" cxnId="{B741C695-DC78-4547-8434-CB6D6D5EEEDB}">
      <dgm:prSet/>
      <dgm:spPr/>
      <dgm:t>
        <a:bodyPr/>
        <a:lstStyle/>
        <a:p>
          <a:pPr algn="ctr"/>
          <a:endParaRPr lang="cs-CZ"/>
        </a:p>
      </dgm:t>
    </dgm:pt>
    <dgm:pt modelId="{A302A1DD-D7E9-0442-9000-F09456558E90}">
      <dgm:prSet phldrT="[Text]"/>
      <dgm:spPr>
        <a:solidFill>
          <a:srgbClr val="52C1BE"/>
        </a:solidFill>
      </dgm:spPr>
      <dgm:t>
        <a:bodyPr/>
        <a:lstStyle/>
        <a:p>
          <a:pPr algn="ctr"/>
          <a:r>
            <a:rPr lang="cs-CZ" dirty="0"/>
            <a:t>uložení kol v cílových místech</a:t>
          </a:r>
        </a:p>
      </dgm:t>
    </dgm:pt>
    <dgm:pt modelId="{343AF997-E477-0648-B2A1-23F520C89206}" type="parTrans" cxnId="{9FE0F94F-B1E1-4840-A2A9-2716AB65A8EA}">
      <dgm:prSet/>
      <dgm:spPr/>
      <dgm:t>
        <a:bodyPr/>
        <a:lstStyle/>
        <a:p>
          <a:pPr algn="ctr"/>
          <a:endParaRPr lang="cs-CZ"/>
        </a:p>
      </dgm:t>
    </dgm:pt>
    <dgm:pt modelId="{F6AC8BB7-0A10-C549-872C-C7D269743202}" type="sibTrans" cxnId="{9FE0F94F-B1E1-4840-A2A9-2716AB65A8EA}">
      <dgm:prSet/>
      <dgm:spPr/>
      <dgm:t>
        <a:bodyPr/>
        <a:lstStyle/>
        <a:p>
          <a:pPr algn="ctr"/>
          <a:endParaRPr lang="cs-CZ"/>
        </a:p>
      </dgm:t>
    </dgm:pt>
    <dgm:pt modelId="{8504A39F-0339-7F4A-BA72-CC14EC1183DB}">
      <dgm:prSet phldrT="[Text]"/>
      <dgm:spPr>
        <a:solidFill>
          <a:srgbClr val="56C8BE"/>
        </a:solidFill>
      </dgm:spPr>
      <dgm:t>
        <a:bodyPr/>
        <a:lstStyle/>
        <a:p>
          <a:pPr algn="ctr"/>
          <a:r>
            <a:rPr lang="cs-CZ" dirty="0"/>
            <a:t>síť komunikací pro cyklisty</a:t>
          </a:r>
        </a:p>
      </dgm:t>
    </dgm:pt>
    <dgm:pt modelId="{F78BE609-A664-3E49-84D9-D82E7E8F8B7D}" type="parTrans" cxnId="{AAA0F407-20A4-8E4E-886D-3D6B77EF0E33}">
      <dgm:prSet/>
      <dgm:spPr/>
      <dgm:t>
        <a:bodyPr/>
        <a:lstStyle/>
        <a:p>
          <a:pPr algn="ctr"/>
          <a:endParaRPr lang="cs-CZ"/>
        </a:p>
      </dgm:t>
    </dgm:pt>
    <dgm:pt modelId="{95C555E0-15EB-3844-A282-1F213CBE4A84}" type="sibTrans" cxnId="{AAA0F407-20A4-8E4E-886D-3D6B77EF0E33}">
      <dgm:prSet/>
      <dgm:spPr/>
      <dgm:t>
        <a:bodyPr/>
        <a:lstStyle/>
        <a:p>
          <a:pPr algn="ctr"/>
          <a:endParaRPr lang="cs-CZ"/>
        </a:p>
      </dgm:t>
    </dgm:pt>
    <dgm:pt modelId="{8D97D428-71A6-714E-9F7B-F1F5A2D66286}">
      <dgm:prSet phldrT="[Text]"/>
      <dgm:spPr>
        <a:solidFill>
          <a:srgbClr val="5ACFBF"/>
        </a:solidFill>
      </dgm:spPr>
      <dgm:t>
        <a:bodyPr/>
        <a:lstStyle/>
        <a:p>
          <a:pPr algn="ctr"/>
          <a:r>
            <a:rPr lang="cs-CZ" dirty="0"/>
            <a:t>hygiena a převlékání</a:t>
          </a:r>
        </a:p>
      </dgm:t>
    </dgm:pt>
    <dgm:pt modelId="{7A29101B-ECA5-9B4D-A485-7C936DC0CF99}" type="parTrans" cxnId="{200987F6-0A33-FE4A-866F-2F96C24D6853}">
      <dgm:prSet/>
      <dgm:spPr/>
      <dgm:t>
        <a:bodyPr/>
        <a:lstStyle/>
        <a:p>
          <a:pPr algn="ctr"/>
          <a:endParaRPr lang="cs-CZ"/>
        </a:p>
      </dgm:t>
    </dgm:pt>
    <dgm:pt modelId="{DA92A3F8-6A5E-5E41-BD8E-AE77EABE87A9}" type="sibTrans" cxnId="{200987F6-0A33-FE4A-866F-2F96C24D6853}">
      <dgm:prSet/>
      <dgm:spPr/>
      <dgm:t>
        <a:bodyPr/>
        <a:lstStyle/>
        <a:p>
          <a:pPr algn="ctr"/>
          <a:endParaRPr lang="cs-CZ"/>
        </a:p>
      </dgm:t>
    </dgm:pt>
    <dgm:pt modelId="{5E581831-A848-7C42-A6D0-DB5D436C6B73}">
      <dgm:prSet phldrT="[Text]"/>
      <dgm:spPr>
        <a:solidFill>
          <a:srgbClr val="5DD5C4"/>
        </a:solidFill>
      </dgm:spPr>
      <dgm:t>
        <a:bodyPr/>
        <a:lstStyle/>
        <a:p>
          <a:pPr algn="ctr"/>
          <a:r>
            <a:rPr lang="cs-CZ" dirty="0"/>
            <a:t>uložení kol doma</a:t>
          </a:r>
        </a:p>
      </dgm:t>
    </dgm:pt>
    <dgm:pt modelId="{1CDDC6B6-FD1B-1B48-BF29-51621768D1D6}" type="parTrans" cxnId="{F198B236-5C1F-2E42-9DA0-76DAA451A8C0}">
      <dgm:prSet/>
      <dgm:spPr/>
      <dgm:t>
        <a:bodyPr/>
        <a:lstStyle/>
        <a:p>
          <a:pPr algn="ctr"/>
          <a:endParaRPr lang="cs-CZ"/>
        </a:p>
      </dgm:t>
    </dgm:pt>
    <dgm:pt modelId="{2FF25F5D-58AF-A94C-BC3C-B1777C707E67}" type="sibTrans" cxnId="{F198B236-5C1F-2E42-9DA0-76DAA451A8C0}">
      <dgm:prSet/>
      <dgm:spPr/>
      <dgm:t>
        <a:bodyPr/>
        <a:lstStyle/>
        <a:p>
          <a:pPr algn="ctr"/>
          <a:endParaRPr lang="cs-CZ"/>
        </a:p>
      </dgm:t>
    </dgm:pt>
    <dgm:pt modelId="{50FF57E1-7F55-3E43-A74F-9948BA76B16C}">
      <dgm:prSet phldrT="[Text]"/>
      <dgm:spPr>
        <a:solidFill>
          <a:srgbClr val="60DBCB"/>
        </a:solidFill>
      </dgm:spPr>
      <dgm:t>
        <a:bodyPr/>
        <a:lstStyle/>
        <a:p>
          <a:pPr algn="ctr"/>
          <a:r>
            <a:rPr lang="cs-CZ" dirty="0"/>
            <a:t>značení cest pro cyklisty</a:t>
          </a:r>
        </a:p>
      </dgm:t>
    </dgm:pt>
    <dgm:pt modelId="{E34C0773-2AEF-864D-B9D5-397F5B47508B}" type="parTrans" cxnId="{D2EDFC37-EDEB-F745-BB8F-15939E2027AF}">
      <dgm:prSet/>
      <dgm:spPr/>
      <dgm:t>
        <a:bodyPr/>
        <a:lstStyle/>
        <a:p>
          <a:pPr algn="ctr"/>
          <a:endParaRPr lang="cs-CZ"/>
        </a:p>
      </dgm:t>
    </dgm:pt>
    <dgm:pt modelId="{26D2F634-F5D2-4846-B78C-71930620F45F}" type="sibTrans" cxnId="{D2EDFC37-EDEB-F745-BB8F-15939E2027AF}">
      <dgm:prSet/>
      <dgm:spPr/>
      <dgm:t>
        <a:bodyPr/>
        <a:lstStyle/>
        <a:p>
          <a:pPr algn="ctr"/>
          <a:endParaRPr lang="cs-CZ"/>
        </a:p>
      </dgm:t>
    </dgm:pt>
    <dgm:pt modelId="{36A12C15-BE90-A248-96BC-4CFB048A16BF}">
      <dgm:prSet phldrT="[Text]"/>
      <dgm:spPr>
        <a:solidFill>
          <a:srgbClr val="60DBCB"/>
        </a:solidFill>
      </dgm:spPr>
      <dgm:t>
        <a:bodyPr/>
        <a:lstStyle/>
        <a:p>
          <a:pPr algn="ctr"/>
          <a:r>
            <a:rPr lang="cs-CZ" dirty="0"/>
            <a:t>vnímání jinými lidmi</a:t>
          </a:r>
        </a:p>
      </dgm:t>
    </dgm:pt>
    <dgm:pt modelId="{EC7C9105-00A7-8846-A656-7BD4B397572D}" type="parTrans" cxnId="{5532FA3A-1424-B649-AE83-82B0AEB63438}">
      <dgm:prSet/>
      <dgm:spPr/>
      <dgm:t>
        <a:bodyPr/>
        <a:lstStyle/>
        <a:p>
          <a:pPr algn="ctr"/>
          <a:endParaRPr lang="cs-CZ"/>
        </a:p>
      </dgm:t>
    </dgm:pt>
    <dgm:pt modelId="{7F01002E-B61C-364B-8BFB-C4FFCE20CE9D}" type="sibTrans" cxnId="{5532FA3A-1424-B649-AE83-82B0AEB63438}">
      <dgm:prSet/>
      <dgm:spPr/>
      <dgm:t>
        <a:bodyPr/>
        <a:lstStyle/>
        <a:p>
          <a:pPr algn="ctr"/>
          <a:endParaRPr lang="cs-CZ"/>
        </a:p>
      </dgm:t>
    </dgm:pt>
    <dgm:pt modelId="{4272BC7D-9D6B-3740-919A-B17919C2EDC2}" type="pres">
      <dgm:prSet presAssocID="{EBB2943B-7423-9142-95D4-67FB07CCCB03}" presName="linear" presStyleCnt="0">
        <dgm:presLayoutVars>
          <dgm:animLvl val="lvl"/>
          <dgm:resizeHandles val="exact"/>
        </dgm:presLayoutVars>
      </dgm:prSet>
      <dgm:spPr/>
    </dgm:pt>
    <dgm:pt modelId="{9304A6CE-BA87-5948-BA3B-E16180296810}" type="pres">
      <dgm:prSet presAssocID="{D44B3FE0-6164-E143-A4AB-6DEFC2D62CC5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071CEA55-1FD5-C847-A491-73B1397E1103}" type="pres">
      <dgm:prSet presAssocID="{4356CDB6-224F-A04B-ABAC-4ACCFF9A852A}" presName="spacer" presStyleCnt="0"/>
      <dgm:spPr/>
    </dgm:pt>
    <dgm:pt modelId="{06D4404B-48B8-2848-9670-E472839C038D}" type="pres">
      <dgm:prSet presAssocID="{A302A1DD-D7E9-0442-9000-F09456558E90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4EE59A8-6389-2E47-BBA6-94D6E1FEDDB3}" type="pres">
      <dgm:prSet presAssocID="{F6AC8BB7-0A10-C549-872C-C7D269743202}" presName="spacer" presStyleCnt="0"/>
      <dgm:spPr/>
    </dgm:pt>
    <dgm:pt modelId="{8F5DD6D0-1005-2B4B-9CF2-8C4FDA28D751}" type="pres">
      <dgm:prSet presAssocID="{8504A39F-0339-7F4A-BA72-CC14EC1183DB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EFAA3D9A-CDEF-FD42-8612-EE45B024C5F2}" type="pres">
      <dgm:prSet presAssocID="{95C555E0-15EB-3844-A282-1F213CBE4A84}" presName="spacer" presStyleCnt="0"/>
      <dgm:spPr/>
    </dgm:pt>
    <dgm:pt modelId="{2D71F98C-05C5-DC46-95F7-7422DAF50475}" type="pres">
      <dgm:prSet presAssocID="{8D97D428-71A6-714E-9F7B-F1F5A2D66286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40218817-042E-D546-9B15-DF7C1E4E6361}" type="pres">
      <dgm:prSet presAssocID="{DA92A3F8-6A5E-5E41-BD8E-AE77EABE87A9}" presName="spacer" presStyleCnt="0"/>
      <dgm:spPr/>
    </dgm:pt>
    <dgm:pt modelId="{AE43577A-B969-F947-B15A-5C4DA02A3888}" type="pres">
      <dgm:prSet presAssocID="{5E581831-A848-7C42-A6D0-DB5D436C6B73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1FFD288E-1218-7144-831A-7C052C771200}" type="pres">
      <dgm:prSet presAssocID="{2FF25F5D-58AF-A94C-BC3C-B1777C707E67}" presName="spacer" presStyleCnt="0"/>
      <dgm:spPr/>
    </dgm:pt>
    <dgm:pt modelId="{698C26B5-B905-554F-900F-55C6AE9566C7}" type="pres">
      <dgm:prSet presAssocID="{50FF57E1-7F55-3E43-A74F-9948BA76B16C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5B85EEBD-4519-6640-99F9-07722783370B}" type="pres">
      <dgm:prSet presAssocID="{26D2F634-F5D2-4846-B78C-71930620F45F}" presName="spacer" presStyleCnt="0"/>
      <dgm:spPr/>
    </dgm:pt>
    <dgm:pt modelId="{6CDEBB21-9765-5C4C-9ECE-1D076CC22284}" type="pres">
      <dgm:prSet presAssocID="{36A12C15-BE90-A248-96BC-4CFB048A16BF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AAA0F407-20A4-8E4E-886D-3D6B77EF0E33}" srcId="{EBB2943B-7423-9142-95D4-67FB07CCCB03}" destId="{8504A39F-0339-7F4A-BA72-CC14EC1183DB}" srcOrd="2" destOrd="0" parTransId="{F78BE609-A664-3E49-84D9-D82E7E8F8B7D}" sibTransId="{95C555E0-15EB-3844-A282-1F213CBE4A84}"/>
    <dgm:cxn modelId="{F198B236-5C1F-2E42-9DA0-76DAA451A8C0}" srcId="{EBB2943B-7423-9142-95D4-67FB07CCCB03}" destId="{5E581831-A848-7C42-A6D0-DB5D436C6B73}" srcOrd="4" destOrd="0" parTransId="{1CDDC6B6-FD1B-1B48-BF29-51621768D1D6}" sibTransId="{2FF25F5D-58AF-A94C-BC3C-B1777C707E67}"/>
    <dgm:cxn modelId="{D2EDFC37-EDEB-F745-BB8F-15939E2027AF}" srcId="{EBB2943B-7423-9142-95D4-67FB07CCCB03}" destId="{50FF57E1-7F55-3E43-A74F-9948BA76B16C}" srcOrd="5" destOrd="0" parTransId="{E34C0773-2AEF-864D-B9D5-397F5B47508B}" sibTransId="{26D2F634-F5D2-4846-B78C-71930620F45F}"/>
    <dgm:cxn modelId="{5532FA3A-1424-B649-AE83-82B0AEB63438}" srcId="{EBB2943B-7423-9142-95D4-67FB07CCCB03}" destId="{36A12C15-BE90-A248-96BC-4CFB048A16BF}" srcOrd="6" destOrd="0" parTransId="{EC7C9105-00A7-8846-A656-7BD4B397572D}" sibTransId="{7F01002E-B61C-364B-8BFB-C4FFCE20CE9D}"/>
    <dgm:cxn modelId="{B2CBF45B-F25F-1B4D-9E84-39B4D40380E9}" type="presOf" srcId="{A302A1DD-D7E9-0442-9000-F09456558E90}" destId="{06D4404B-48B8-2848-9670-E472839C038D}" srcOrd="0" destOrd="0" presId="urn:microsoft.com/office/officeart/2005/8/layout/vList2"/>
    <dgm:cxn modelId="{9FE0F94F-B1E1-4840-A2A9-2716AB65A8EA}" srcId="{EBB2943B-7423-9142-95D4-67FB07CCCB03}" destId="{A302A1DD-D7E9-0442-9000-F09456558E90}" srcOrd="1" destOrd="0" parTransId="{343AF997-E477-0648-B2A1-23F520C89206}" sibTransId="{F6AC8BB7-0A10-C549-872C-C7D269743202}"/>
    <dgm:cxn modelId="{2EC8CC7F-9EA2-E746-808D-F6AEF9094D33}" type="presOf" srcId="{D44B3FE0-6164-E143-A4AB-6DEFC2D62CC5}" destId="{9304A6CE-BA87-5948-BA3B-E16180296810}" srcOrd="0" destOrd="0" presId="urn:microsoft.com/office/officeart/2005/8/layout/vList2"/>
    <dgm:cxn modelId="{69F81C83-219C-EC4A-B640-B853750B7D6B}" type="presOf" srcId="{8D97D428-71A6-714E-9F7B-F1F5A2D66286}" destId="{2D71F98C-05C5-DC46-95F7-7422DAF50475}" srcOrd="0" destOrd="0" presId="urn:microsoft.com/office/officeart/2005/8/layout/vList2"/>
    <dgm:cxn modelId="{B741C695-DC78-4547-8434-CB6D6D5EEEDB}" srcId="{EBB2943B-7423-9142-95D4-67FB07CCCB03}" destId="{D44B3FE0-6164-E143-A4AB-6DEFC2D62CC5}" srcOrd="0" destOrd="0" parTransId="{09F791D8-6ABF-204B-A1F4-B35EA202E6A6}" sibTransId="{4356CDB6-224F-A04B-ABAC-4ACCFF9A852A}"/>
    <dgm:cxn modelId="{47CC6196-ED5F-A74D-BD6E-3A5F1646C92D}" type="presOf" srcId="{EBB2943B-7423-9142-95D4-67FB07CCCB03}" destId="{4272BC7D-9D6B-3740-919A-B17919C2EDC2}" srcOrd="0" destOrd="0" presId="urn:microsoft.com/office/officeart/2005/8/layout/vList2"/>
    <dgm:cxn modelId="{D2B2E4B8-7D2F-D649-A02A-682149BE5017}" type="presOf" srcId="{5E581831-A848-7C42-A6D0-DB5D436C6B73}" destId="{AE43577A-B969-F947-B15A-5C4DA02A3888}" srcOrd="0" destOrd="0" presId="urn:microsoft.com/office/officeart/2005/8/layout/vList2"/>
    <dgm:cxn modelId="{A0158FC0-BCAF-634F-8ABF-0543C8235E48}" type="presOf" srcId="{8504A39F-0339-7F4A-BA72-CC14EC1183DB}" destId="{8F5DD6D0-1005-2B4B-9CF2-8C4FDA28D751}" srcOrd="0" destOrd="0" presId="urn:microsoft.com/office/officeart/2005/8/layout/vList2"/>
    <dgm:cxn modelId="{92D598CD-8BFE-894D-BF12-97505260E003}" type="presOf" srcId="{36A12C15-BE90-A248-96BC-4CFB048A16BF}" destId="{6CDEBB21-9765-5C4C-9ECE-1D076CC22284}" srcOrd="0" destOrd="0" presId="urn:microsoft.com/office/officeart/2005/8/layout/vList2"/>
    <dgm:cxn modelId="{7DA53ADA-1E96-D142-8D5A-3A8761394FF6}" type="presOf" srcId="{50FF57E1-7F55-3E43-A74F-9948BA76B16C}" destId="{698C26B5-B905-554F-900F-55C6AE9566C7}" srcOrd="0" destOrd="0" presId="urn:microsoft.com/office/officeart/2005/8/layout/vList2"/>
    <dgm:cxn modelId="{200987F6-0A33-FE4A-866F-2F96C24D6853}" srcId="{EBB2943B-7423-9142-95D4-67FB07CCCB03}" destId="{8D97D428-71A6-714E-9F7B-F1F5A2D66286}" srcOrd="3" destOrd="0" parTransId="{7A29101B-ECA5-9B4D-A485-7C936DC0CF99}" sibTransId="{DA92A3F8-6A5E-5E41-BD8E-AE77EABE87A9}"/>
    <dgm:cxn modelId="{46CC394B-9F38-FA4D-912A-360C8E8D273D}" type="presParOf" srcId="{4272BC7D-9D6B-3740-919A-B17919C2EDC2}" destId="{9304A6CE-BA87-5948-BA3B-E16180296810}" srcOrd="0" destOrd="0" presId="urn:microsoft.com/office/officeart/2005/8/layout/vList2"/>
    <dgm:cxn modelId="{22290787-2789-5A41-A253-6F8B59FBAFB1}" type="presParOf" srcId="{4272BC7D-9D6B-3740-919A-B17919C2EDC2}" destId="{071CEA55-1FD5-C847-A491-73B1397E1103}" srcOrd="1" destOrd="0" presId="urn:microsoft.com/office/officeart/2005/8/layout/vList2"/>
    <dgm:cxn modelId="{1953CC05-780B-4245-84C6-AA67931441F5}" type="presParOf" srcId="{4272BC7D-9D6B-3740-919A-B17919C2EDC2}" destId="{06D4404B-48B8-2848-9670-E472839C038D}" srcOrd="2" destOrd="0" presId="urn:microsoft.com/office/officeart/2005/8/layout/vList2"/>
    <dgm:cxn modelId="{1DA80983-2E05-894C-9B99-B8DC631A47D2}" type="presParOf" srcId="{4272BC7D-9D6B-3740-919A-B17919C2EDC2}" destId="{F4EE59A8-6389-2E47-BBA6-94D6E1FEDDB3}" srcOrd="3" destOrd="0" presId="urn:microsoft.com/office/officeart/2005/8/layout/vList2"/>
    <dgm:cxn modelId="{66BABA73-0304-DF41-BE3E-7D8F22B0559E}" type="presParOf" srcId="{4272BC7D-9D6B-3740-919A-B17919C2EDC2}" destId="{8F5DD6D0-1005-2B4B-9CF2-8C4FDA28D751}" srcOrd="4" destOrd="0" presId="urn:microsoft.com/office/officeart/2005/8/layout/vList2"/>
    <dgm:cxn modelId="{49078080-7F09-CE4D-86FD-1E054C28CE10}" type="presParOf" srcId="{4272BC7D-9D6B-3740-919A-B17919C2EDC2}" destId="{EFAA3D9A-CDEF-FD42-8612-EE45B024C5F2}" srcOrd="5" destOrd="0" presId="urn:microsoft.com/office/officeart/2005/8/layout/vList2"/>
    <dgm:cxn modelId="{3B9DC88B-90D8-504A-AB01-62380BBE8BB4}" type="presParOf" srcId="{4272BC7D-9D6B-3740-919A-B17919C2EDC2}" destId="{2D71F98C-05C5-DC46-95F7-7422DAF50475}" srcOrd="6" destOrd="0" presId="urn:microsoft.com/office/officeart/2005/8/layout/vList2"/>
    <dgm:cxn modelId="{1B0D5AD7-2F1E-A54E-A7F5-3B624ACA56A8}" type="presParOf" srcId="{4272BC7D-9D6B-3740-919A-B17919C2EDC2}" destId="{40218817-042E-D546-9B15-DF7C1E4E6361}" srcOrd="7" destOrd="0" presId="urn:microsoft.com/office/officeart/2005/8/layout/vList2"/>
    <dgm:cxn modelId="{5B14CDA2-D25F-1F4B-B394-C95978AFD803}" type="presParOf" srcId="{4272BC7D-9D6B-3740-919A-B17919C2EDC2}" destId="{AE43577A-B969-F947-B15A-5C4DA02A3888}" srcOrd="8" destOrd="0" presId="urn:microsoft.com/office/officeart/2005/8/layout/vList2"/>
    <dgm:cxn modelId="{F1AD2424-AED2-4146-8425-69BF2B0DE6B6}" type="presParOf" srcId="{4272BC7D-9D6B-3740-919A-B17919C2EDC2}" destId="{1FFD288E-1218-7144-831A-7C052C771200}" srcOrd="9" destOrd="0" presId="urn:microsoft.com/office/officeart/2005/8/layout/vList2"/>
    <dgm:cxn modelId="{6F2CA5B9-4218-3646-8D9D-97F72B931365}" type="presParOf" srcId="{4272BC7D-9D6B-3740-919A-B17919C2EDC2}" destId="{698C26B5-B905-554F-900F-55C6AE9566C7}" srcOrd="10" destOrd="0" presId="urn:microsoft.com/office/officeart/2005/8/layout/vList2"/>
    <dgm:cxn modelId="{FD8943C6-90B5-8149-8322-5B741D00F247}" type="presParOf" srcId="{4272BC7D-9D6B-3740-919A-B17919C2EDC2}" destId="{5B85EEBD-4519-6640-99F9-07722783370B}" srcOrd="11" destOrd="0" presId="urn:microsoft.com/office/officeart/2005/8/layout/vList2"/>
    <dgm:cxn modelId="{B1A1F1EF-98C8-B849-BDA4-3E8950AD2990}" type="presParOf" srcId="{4272BC7D-9D6B-3740-919A-B17919C2EDC2}" destId="{6CDEBB21-9765-5C4C-9ECE-1D076CC2228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DE552-12FB-664A-BDDC-274229B68FA8}">
      <dsp:nvSpPr>
        <dsp:cNvPr id="0" name=""/>
        <dsp:cNvSpPr/>
      </dsp:nvSpPr>
      <dsp:spPr>
        <a:xfrm>
          <a:off x="2619780" y="0"/>
          <a:ext cx="1941823" cy="1198567"/>
        </a:xfrm>
        <a:prstGeom prst="trapezoid">
          <a:avLst>
            <a:gd name="adj" fmla="val 81006"/>
          </a:avLst>
        </a:prstGeom>
        <a:solidFill>
          <a:srgbClr val="50BDB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kern="1200" dirty="0">
            <a:solidFill>
              <a:schemeClr val="bg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bg1"/>
              </a:solidFill>
            </a:rPr>
            <a:t>čistota</a:t>
          </a:r>
        </a:p>
      </dsp:txBody>
      <dsp:txXfrm>
        <a:off x="2619780" y="0"/>
        <a:ext cx="1941823" cy="1198567"/>
      </dsp:txXfrm>
    </dsp:sp>
    <dsp:sp modelId="{E65DBD75-5848-094D-AC41-EFF3A01DDB0F}">
      <dsp:nvSpPr>
        <dsp:cNvPr id="0" name=""/>
        <dsp:cNvSpPr/>
      </dsp:nvSpPr>
      <dsp:spPr>
        <a:xfrm>
          <a:off x="2095824" y="1198567"/>
          <a:ext cx="2989735" cy="646811"/>
        </a:xfrm>
        <a:prstGeom prst="trapezoid">
          <a:avLst>
            <a:gd name="adj" fmla="val 81006"/>
          </a:avLst>
        </a:prstGeom>
        <a:solidFill>
          <a:srgbClr val="52C1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solidFill>
                <a:schemeClr val="bg1"/>
              </a:solidFill>
            </a:rPr>
            <a:t>rychlost</a:t>
          </a:r>
        </a:p>
      </dsp:txBody>
      <dsp:txXfrm>
        <a:off x="2619028" y="1198567"/>
        <a:ext cx="1943328" cy="646811"/>
      </dsp:txXfrm>
    </dsp:sp>
    <dsp:sp modelId="{DAB46613-110E-E044-B81B-A2C464BDAE29}">
      <dsp:nvSpPr>
        <dsp:cNvPr id="0" name=""/>
        <dsp:cNvSpPr/>
      </dsp:nvSpPr>
      <dsp:spPr>
        <a:xfrm>
          <a:off x="1571868" y="1845379"/>
          <a:ext cx="4037648" cy="646811"/>
        </a:xfrm>
        <a:prstGeom prst="trapezoid">
          <a:avLst>
            <a:gd name="adj" fmla="val 81006"/>
          </a:avLst>
        </a:prstGeom>
        <a:solidFill>
          <a:srgbClr val="56C8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solidFill>
                <a:schemeClr val="bg1"/>
              </a:solidFill>
            </a:rPr>
            <a:t>bezpečnost</a:t>
          </a:r>
        </a:p>
      </dsp:txBody>
      <dsp:txXfrm>
        <a:off x="2278456" y="1845379"/>
        <a:ext cx="2624471" cy="646811"/>
      </dsp:txXfrm>
    </dsp:sp>
    <dsp:sp modelId="{B7B059B1-D3D7-B248-8D91-CCD0F636E897}">
      <dsp:nvSpPr>
        <dsp:cNvPr id="0" name=""/>
        <dsp:cNvSpPr/>
      </dsp:nvSpPr>
      <dsp:spPr>
        <a:xfrm>
          <a:off x="1047912" y="2492191"/>
          <a:ext cx="5085560" cy="646811"/>
        </a:xfrm>
        <a:prstGeom prst="trapezoid">
          <a:avLst>
            <a:gd name="adj" fmla="val 81006"/>
          </a:avLst>
        </a:prstGeom>
        <a:solidFill>
          <a:srgbClr val="5ACFB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solidFill>
                <a:schemeClr val="bg1"/>
              </a:solidFill>
            </a:rPr>
            <a:t>cenová dostupnost</a:t>
          </a:r>
        </a:p>
      </dsp:txBody>
      <dsp:txXfrm>
        <a:off x="1937885" y="2492191"/>
        <a:ext cx="3305614" cy="646811"/>
      </dsp:txXfrm>
    </dsp:sp>
    <dsp:sp modelId="{E0D47568-EE36-AF4A-96B2-12C39D6F6762}">
      <dsp:nvSpPr>
        <dsp:cNvPr id="0" name=""/>
        <dsp:cNvSpPr/>
      </dsp:nvSpPr>
      <dsp:spPr>
        <a:xfrm>
          <a:off x="523956" y="3139002"/>
          <a:ext cx="6133472" cy="646811"/>
        </a:xfrm>
        <a:prstGeom prst="trapezoid">
          <a:avLst>
            <a:gd name="adj" fmla="val 81006"/>
          </a:avLst>
        </a:prstGeom>
        <a:solidFill>
          <a:srgbClr val="5DD5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solidFill>
                <a:schemeClr val="bg1"/>
              </a:solidFill>
            </a:rPr>
            <a:t>pohodlnost, jednoduchá dostupnost</a:t>
          </a:r>
        </a:p>
      </dsp:txBody>
      <dsp:txXfrm>
        <a:off x="1597313" y="3139002"/>
        <a:ext cx="3986757" cy="646811"/>
      </dsp:txXfrm>
    </dsp:sp>
    <dsp:sp modelId="{9AFB49C5-0F6B-8D43-B285-E79DC265971F}">
      <dsp:nvSpPr>
        <dsp:cNvPr id="0" name=""/>
        <dsp:cNvSpPr/>
      </dsp:nvSpPr>
      <dsp:spPr>
        <a:xfrm>
          <a:off x="0" y="3785814"/>
          <a:ext cx="7181385" cy="646811"/>
        </a:xfrm>
        <a:prstGeom prst="trapezoid">
          <a:avLst>
            <a:gd name="adj" fmla="val 81006"/>
          </a:avLst>
        </a:prstGeom>
        <a:solidFill>
          <a:srgbClr val="60DBC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solidFill>
                <a:schemeClr val="bg1"/>
              </a:solidFill>
            </a:rPr>
            <a:t>spolehlivost, pravidelnost, bez zpoždění</a:t>
          </a:r>
        </a:p>
      </dsp:txBody>
      <dsp:txXfrm>
        <a:off x="1256742" y="3785814"/>
        <a:ext cx="4667900" cy="6468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4A6CE-BA87-5948-BA3B-E16180296810}">
      <dsp:nvSpPr>
        <dsp:cNvPr id="0" name=""/>
        <dsp:cNvSpPr/>
      </dsp:nvSpPr>
      <dsp:spPr>
        <a:xfrm>
          <a:off x="0" y="87002"/>
          <a:ext cx="7205471" cy="407745"/>
        </a:xfrm>
        <a:prstGeom prst="roundRect">
          <a:avLst/>
        </a:prstGeom>
        <a:solidFill>
          <a:srgbClr val="52C1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bezpečnost</a:t>
          </a:r>
        </a:p>
      </dsp:txBody>
      <dsp:txXfrm>
        <a:off x="19904" y="106906"/>
        <a:ext cx="7165663" cy="367937"/>
      </dsp:txXfrm>
    </dsp:sp>
    <dsp:sp modelId="{06D4404B-48B8-2848-9670-E472839C038D}">
      <dsp:nvSpPr>
        <dsp:cNvPr id="0" name=""/>
        <dsp:cNvSpPr/>
      </dsp:nvSpPr>
      <dsp:spPr>
        <a:xfrm>
          <a:off x="0" y="543707"/>
          <a:ext cx="7205471" cy="407745"/>
        </a:xfrm>
        <a:prstGeom prst="roundRect">
          <a:avLst/>
        </a:prstGeom>
        <a:solidFill>
          <a:srgbClr val="52C1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uložení kol v cílových místech</a:t>
          </a:r>
        </a:p>
      </dsp:txBody>
      <dsp:txXfrm>
        <a:off x="19904" y="563611"/>
        <a:ext cx="7165663" cy="367937"/>
      </dsp:txXfrm>
    </dsp:sp>
    <dsp:sp modelId="{8F5DD6D0-1005-2B4B-9CF2-8C4FDA28D751}">
      <dsp:nvSpPr>
        <dsp:cNvPr id="0" name=""/>
        <dsp:cNvSpPr/>
      </dsp:nvSpPr>
      <dsp:spPr>
        <a:xfrm>
          <a:off x="0" y="1000412"/>
          <a:ext cx="7205471" cy="407745"/>
        </a:xfrm>
        <a:prstGeom prst="roundRect">
          <a:avLst/>
        </a:prstGeom>
        <a:solidFill>
          <a:srgbClr val="56C8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síť komunikací pro cyklisty</a:t>
          </a:r>
        </a:p>
      </dsp:txBody>
      <dsp:txXfrm>
        <a:off x="19904" y="1020316"/>
        <a:ext cx="7165663" cy="367937"/>
      </dsp:txXfrm>
    </dsp:sp>
    <dsp:sp modelId="{2D71F98C-05C5-DC46-95F7-7422DAF50475}">
      <dsp:nvSpPr>
        <dsp:cNvPr id="0" name=""/>
        <dsp:cNvSpPr/>
      </dsp:nvSpPr>
      <dsp:spPr>
        <a:xfrm>
          <a:off x="0" y="1457117"/>
          <a:ext cx="7205471" cy="407745"/>
        </a:xfrm>
        <a:prstGeom prst="roundRect">
          <a:avLst/>
        </a:prstGeom>
        <a:solidFill>
          <a:srgbClr val="5ACFB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hygiena a převlékání</a:t>
          </a:r>
        </a:p>
      </dsp:txBody>
      <dsp:txXfrm>
        <a:off x="19904" y="1477021"/>
        <a:ext cx="7165663" cy="367937"/>
      </dsp:txXfrm>
    </dsp:sp>
    <dsp:sp modelId="{AE43577A-B969-F947-B15A-5C4DA02A3888}">
      <dsp:nvSpPr>
        <dsp:cNvPr id="0" name=""/>
        <dsp:cNvSpPr/>
      </dsp:nvSpPr>
      <dsp:spPr>
        <a:xfrm>
          <a:off x="0" y="1913822"/>
          <a:ext cx="7205471" cy="407745"/>
        </a:xfrm>
        <a:prstGeom prst="roundRect">
          <a:avLst/>
        </a:prstGeom>
        <a:solidFill>
          <a:srgbClr val="5DD5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uložení kol doma</a:t>
          </a:r>
        </a:p>
      </dsp:txBody>
      <dsp:txXfrm>
        <a:off x="19904" y="1933726"/>
        <a:ext cx="7165663" cy="367937"/>
      </dsp:txXfrm>
    </dsp:sp>
    <dsp:sp modelId="{698C26B5-B905-554F-900F-55C6AE9566C7}">
      <dsp:nvSpPr>
        <dsp:cNvPr id="0" name=""/>
        <dsp:cNvSpPr/>
      </dsp:nvSpPr>
      <dsp:spPr>
        <a:xfrm>
          <a:off x="0" y="2370527"/>
          <a:ext cx="7205471" cy="407745"/>
        </a:xfrm>
        <a:prstGeom prst="roundRect">
          <a:avLst/>
        </a:prstGeom>
        <a:solidFill>
          <a:srgbClr val="60DBC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značení cest pro cyklisty</a:t>
          </a:r>
        </a:p>
      </dsp:txBody>
      <dsp:txXfrm>
        <a:off x="19904" y="2390431"/>
        <a:ext cx="7165663" cy="367937"/>
      </dsp:txXfrm>
    </dsp:sp>
    <dsp:sp modelId="{6CDEBB21-9765-5C4C-9ECE-1D076CC22284}">
      <dsp:nvSpPr>
        <dsp:cNvPr id="0" name=""/>
        <dsp:cNvSpPr/>
      </dsp:nvSpPr>
      <dsp:spPr>
        <a:xfrm>
          <a:off x="0" y="2827232"/>
          <a:ext cx="7205471" cy="407745"/>
        </a:xfrm>
        <a:prstGeom prst="roundRect">
          <a:avLst/>
        </a:prstGeom>
        <a:solidFill>
          <a:srgbClr val="60DBC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vnímání jinými lidmi</a:t>
          </a:r>
        </a:p>
      </dsp:txBody>
      <dsp:txXfrm>
        <a:off x="19904" y="2847136"/>
        <a:ext cx="7165663" cy="367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83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16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96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30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17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83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2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95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54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9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0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97422-3587-41E8-B69A-AC744C47F59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865A0-C6C3-4F59-AA1C-33A7F75F56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33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mobilita-ieep.cz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mobilita-ieep.cz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"/>
            <a:ext cx="12192000" cy="1458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0922" y="2461847"/>
            <a:ext cx="9421935" cy="1608268"/>
          </a:xfrm>
        </p:spPr>
        <p:txBody>
          <a:bodyPr>
            <a:normAutofit/>
          </a:bodyPr>
          <a:lstStyle/>
          <a:p>
            <a:pPr algn="ctr"/>
            <a:r>
              <a:rPr lang="cs-CZ" sz="40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Non-</a:t>
            </a:r>
            <a:r>
              <a:rPr lang="cs-CZ" sz="40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motorized</a:t>
            </a:r>
            <a:r>
              <a:rPr lang="cs-CZ" sz="40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 transport and transport in </a:t>
            </a:r>
            <a:r>
              <a:rPr lang="cs-CZ" sz="40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urban</a:t>
            </a:r>
            <a:r>
              <a:rPr lang="cs-CZ" sz="40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 </a:t>
            </a:r>
            <a:r>
              <a:rPr lang="cs-CZ" sz="40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space</a:t>
            </a:r>
            <a:r>
              <a:rPr lang="cs-CZ" sz="40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30922" y="4097103"/>
            <a:ext cx="9421936" cy="1195875"/>
          </a:xfrm>
        </p:spPr>
        <p:txBody>
          <a:bodyPr/>
          <a:lstStyle/>
          <a:p>
            <a:pPr algn="ctr"/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40130" y="286867"/>
            <a:ext cx="7097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S@mpler</a:t>
            </a:r>
            <a:endParaRPr lang="cs-CZ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Sustainable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Urban Mobility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endParaRPr lang="cs-CZ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122" y="5813922"/>
            <a:ext cx="2650923" cy="92141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678" y="5795998"/>
            <a:ext cx="3463939" cy="946055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9" y="5778754"/>
            <a:ext cx="2163114" cy="95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9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Rozvoj automobilismu a uliční prostor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20. léta 20. století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– období </a:t>
            </a:r>
            <a:r>
              <a:rPr lang="cs-CZ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„fascinace automobilem“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– považován za symbol pokroku a prosperity 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opomíjeny negativní aspekty automobilismu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Plánování sídel –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přizpůsobeno k plnému využívání automobilu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(uvolňování prostoru,  přizpůsobeny komunikace)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Úpad systému veřejné dopravy (do dopravy směřovalo v té době pouze 10-20 % investičních prostředků určených na dopravu)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70. léta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– prudký rozmach automobilové dopravy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Komunikace přestávají stačit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– zácpy a dopravní kolapsy jsou běžnou součástí  budování dalších komunikacích (ty ale také přestávají být dostatečné)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Dochází tak i ke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změnám funkcí a charakteru uličního prostoru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6864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Zklidňování dopravy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1EA2C1"/>
                </a:solidFill>
                <a:latin typeface="Lora" pitchFamily="2" charset="-18"/>
                <a:sym typeface="Wingdings" pitchFamily="2" charset="2"/>
              </a:rPr>
              <a:t>= soubor opatření a nástrojů, které slouží ke zvýšení užitné hodnoty komunikace, zlepšení životního prostředí a bezpečnosti zejména chodců a cyklistů na úkor dosud nadřazeného postavení automobilové dopravy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Proč?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Doprava by neměla být jedinou funkcí uličního prostoru.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Automobilová doprava by neměla být nadřazena ostatním.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Automobilová doprava by se měla přizpůsobit prostředí sídla (např. snížení rychlosti).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Snížení dopravní zátěže, zvýšení bezpečnosti provozu, zlepšení estetiky.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Součástí zklidňování dopravy je zapojení veřejnosti do procesů přípravy opatření.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4893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Nemotorová doprava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Pěší, cyklistická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Představuje důležitou součást dopravní obslužnosti měst.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Přínos pro turistický ruch a rekreační aktivity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  <a:sym typeface="Wingdings" pitchFamily="2" charset="2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3924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Pěší doprava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Nejpřirozenější způsob dopravy, příznivé pro životní prostředí i zdraví.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Hlavní rysy: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nepravidelnost, pružnost, spontánnost.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Podstatně nižší cestovní rychlost oproti jiným způsobům dopravy a výrazně kratší vzdálenost.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Chodec = nejzranitelnější účastník silničního prostoru.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 současnosti dochází k podhodnocování chůze jako způsobu dopravy,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odborníci se často zabývají pouze motorovou dopravou  vytváření bariér chůzi.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S pohybem chodců souvisí i kvalita veřejných prostor (obzvláště bezpečnost, atraktivita).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9500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Proč dochází k podhodnocování pěší dopravy?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obtížnost sběru dat o pěší dopravě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obtíže při modelování pěší dopravy (všechny cesty motorovou dopravou jsou doplněny chůzí)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nízké náklady chůze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ignorování přínosů chůze (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generalized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costs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podceňování problému, přístup „stejně to funguje“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6467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Cyklistická doprava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Přináší řadu výhod oproti motorové dopravě: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nespotřebovává fosilní zdroje energie,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nevypouští emise,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nezpůsobuje hluk a vibrace,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nepřispívá ke kongescím,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nezabírá tolik půdy jako motorová doprava,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pozitivní dopady na zdraví.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Počet cest realizovaných na kole ovlivňuje nabídka dopravní infrastruktury, geomorfologický profil obce či města a vzdálenost dojížďky.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Důležité jsou také možnosti zaparkování kol, zabezpečení vůči krádeži.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Stále významnější role v managementu mobility měst a firem – podpora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cyklodopravy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 ze strany institucí a firem (finanční stimulace, sprchy, převlékárny, možnosti úschovy kol)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Rozvoj cyklistické dopravy je jednou z forem zklidňování dopravy.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  <a:sym typeface="Wingdings" pitchFamily="2" charset="2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0563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Cyklistická doprava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Výzkum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GfK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 (2010) – bariéry pro častější využití kola:</a:t>
            </a:r>
          </a:p>
          <a:p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  <a:sym typeface="Wingdings" pitchFamily="2" charset="2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A232EE0-A46B-6648-B511-1F2422B85F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4798087"/>
              </p:ext>
            </p:extLst>
          </p:nvPr>
        </p:nvGraphicFramePr>
        <p:xfrm>
          <a:off x="2507915" y="2999232"/>
          <a:ext cx="7205471" cy="3321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0959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Jak podpořit nemotorovou dopravu?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6971" y="2587514"/>
            <a:ext cx="10533189" cy="3853462"/>
          </a:xfrm>
        </p:spPr>
        <p:txBody>
          <a:bodyPr>
            <a:normAutofit fontScale="92500" lnSpcReduction="1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Kvalitní nabídka infrastruktury a veřejného prostoru (propojená síť pokrývající celé území města, cyklostezky propojující sídla a turistické cíle, parkování pro kola atd.)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Kvalitní nabídka služeb (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bikesharing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 atd.) a informací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Normativní a ekonomické nástroje – tyto nástroje ovlivňují rozsah a způsob, jak je doprava provozována (rychlost dopravy,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obousměrky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 pro cyklisty v obou směrech, pohyb kol po pěší zóně, zklidnění dopravy atd.)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Ekonomické nástroje možné aplikovat jak na straně nabídky (např. dotace, daně, poplatky apod.), tak na straně poptávky (dotace, pojištění apod.)</a:t>
            </a:r>
          </a:p>
          <a:p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  <a:sym typeface="Wingdings" pitchFamily="2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Nutné vytváření podmínek pro její vyšší využívání – opatření ke zvyšování bezpečnosti, propojená síť cyklostezek a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cyklopruhů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 a uplatňování dalších opatření na silniční infrastruktuře vč. řešení podmínek pro dopravu v klidu (parkující vozidla)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5312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 fontScale="90000"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Hlavní nástroje podpory bezpečné cyklistické dopravy v </a:t>
            </a:r>
            <a:r>
              <a:rPr lang="cs-CZ" sz="28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nizozemí</a:t>
            </a:r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, </a:t>
            </a:r>
            <a:r>
              <a:rPr lang="cs-CZ" sz="28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dánsku</a:t>
            </a:r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 a </a:t>
            </a:r>
            <a:r>
              <a:rPr lang="cs-CZ" sz="28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německu</a:t>
            </a:r>
            <a:endParaRPr lang="cs-CZ" sz="2800" b="1" cap="all" dirty="0">
              <a:solidFill>
                <a:srgbClr val="1EA2C1"/>
              </a:solidFill>
              <a:latin typeface="Montserrat" panose="00000500000000000000" pitchFamily="2" charset="-18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Rozsáhlý systém samostatných cyklistických stezek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Úpravy na křižovatkách a prioritní světelná signalizace („zelená vlna“) pro cyklisty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Zklidňování dopravy: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Omezování rychlosti v rezidenčních oblastech (30 km/hod.)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„Cyklistické ulice“, tj. ulice, kde mají cyklisté absolutní přednost před automobily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„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Home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zones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“ – území s rychlostí omezenou na 5 km/hod.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Parkování jízdních kol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Koordinace s veřejnou hromadnou dopravou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Rozsáhlé možnosti parkování kol na všech zastávkách VHD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Možnosti vypůjčení jízdního kola na všech vlakových zastávkách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sym typeface="Wingdings" pitchFamily="2" charset="2"/>
              </a:rPr>
              <a:t>Dopravní vzdělávání, kvalitní právní systém v oblasti dopravy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1525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Odkazy, zdroje, literatura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 fontScale="40000" lnSpcReduction="20000"/>
          </a:bodyPr>
          <a:lstStyle/>
          <a:p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Brůhová Foltýnová, H. (2009). </a:t>
            </a:r>
            <a:r>
              <a:rPr lang="cs-CZ" sz="3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Doprava a společnost : ekonomické aspekty udržitelné dopravy 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(Vyd. 1.). Karolinum</a:t>
            </a:r>
          </a:p>
          <a:p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Becker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, U. J. (2008). Základy dopravní ekologie. Ústav pro ekopolitiku.</a:t>
            </a:r>
          </a:p>
          <a:p>
            <a:endParaRPr lang="cs-CZ" sz="36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GfK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. (2010). </a:t>
            </a:r>
            <a:r>
              <a:rPr lang="cs-CZ" sz="3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Výzkum cyklistické dopravy v Praze: Závěrečná zpráva pro TSK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. TSK.</a:t>
            </a:r>
          </a:p>
          <a:p>
            <a:endParaRPr lang="cs-CZ" sz="36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GfK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. (2017). </a:t>
            </a:r>
            <a:r>
              <a:rPr lang="cs-CZ" sz="3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Výzkum cyklistické dopravy v Praze: Závěrečná zpráva pro TSK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. TSK.</a:t>
            </a:r>
          </a:p>
          <a:p>
            <a:endParaRPr lang="cs-CZ" sz="36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Maciorowski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, M. M., &amp; 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Souza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, J. C. (2018). Urban 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Roads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and Non-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Motorized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Transport: 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The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Barrier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Effect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and 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Challenges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in 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the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Search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for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Sustainable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Urban Mobility. </a:t>
            </a:r>
            <a:r>
              <a:rPr lang="cs-CZ" sz="36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Transportation</a:t>
            </a:r>
            <a:r>
              <a:rPr lang="cs-CZ" sz="3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36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Research</a:t>
            </a:r>
            <a:r>
              <a:rPr lang="cs-CZ" sz="3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36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Procedia</a:t>
            </a:r>
            <a:r>
              <a:rPr lang="cs-CZ" sz="3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, 2018(33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), 123-130. https://</a:t>
            </a:r>
            <a:r>
              <a:rPr lang="cs-CZ" sz="3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doi.org</a:t>
            </a:r>
            <a:r>
              <a:rPr lang="cs-CZ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/10.1016/j.trpro.2018.10.084</a:t>
            </a:r>
          </a:p>
          <a:p>
            <a:endParaRPr lang="cs-CZ" sz="36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r>
              <a:rPr lang="cs-CZ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Ministerstvo dopravy ČR. (2021). </a:t>
            </a:r>
            <a:r>
              <a:rPr lang="cs-CZ" sz="3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Dopravní politika České republiky pro období 2021 – 2027 s výhledem do roku 2050</a:t>
            </a:r>
            <a:r>
              <a:rPr lang="cs-CZ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. Ministerstvo dopravy ČR.</a:t>
            </a:r>
          </a:p>
          <a:p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r>
              <a:rPr lang="cs-CZ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Nadace Partnerství Brno. (2004). </a:t>
            </a:r>
            <a:r>
              <a:rPr lang="cs-CZ" sz="3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Jak zklidnit dopravu v obcích (1st </a:t>
            </a:r>
            <a:r>
              <a:rPr lang="cs-CZ" sz="35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ed</a:t>
            </a:r>
            <a:r>
              <a:rPr lang="cs-CZ" sz="3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.). </a:t>
            </a:r>
            <a:r>
              <a:rPr lang="cs-CZ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Nadace Partnerství.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369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838200" y="1711857"/>
            <a:ext cx="10515600" cy="632004"/>
          </a:xfrm>
        </p:spPr>
        <p:txBody>
          <a:bodyPr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Řešená oblast </a:t>
            </a:r>
            <a:r>
              <a:rPr lang="cs-CZ" sz="2800" b="1" cap="all" dirty="0" err="1">
                <a:solidFill>
                  <a:srgbClr val="1EA2C1"/>
                </a:solidFill>
                <a:latin typeface="Montserrat" panose="00000500000000000000" pitchFamily="2" charset="-18"/>
              </a:rPr>
              <a:t>sump</a:t>
            </a:r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 cyklu </a:t>
            </a: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584095"/>
            <a:ext cx="5536223" cy="3773770"/>
          </a:xfrm>
        </p:spPr>
      </p:pic>
      <p:sp>
        <p:nvSpPr>
          <p:cNvPr id="22" name="Zástupný symbol pro obsah 21"/>
          <p:cNvSpPr>
            <a:spLocks noGrp="1"/>
          </p:cNvSpPr>
          <p:nvPr>
            <p:ph sz="half" idx="2"/>
          </p:nvPr>
        </p:nvSpPr>
        <p:spPr>
          <a:xfrm>
            <a:off x="6567853" y="2597555"/>
            <a:ext cx="5188717" cy="37603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03 – Analyse mobility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situation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05 –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Develop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vision and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strategy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with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stakeholders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06 –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Select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targets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and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indicators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07 –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Select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measure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packages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with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stakeholders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FC0BD8E-F209-A94D-8E81-48413D869E06}"/>
              </a:ext>
            </a:extLst>
          </p:cNvPr>
          <p:cNvSpPr txBox="1"/>
          <p:nvPr/>
        </p:nvSpPr>
        <p:spPr>
          <a:xfrm>
            <a:off x="66294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71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"/>
            <a:ext cx="12192000" cy="1458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0922" y="1564078"/>
            <a:ext cx="9421935" cy="746623"/>
          </a:xfrm>
        </p:spPr>
        <p:txBody>
          <a:bodyPr>
            <a:normAutofit/>
          </a:bodyPr>
          <a:lstStyle/>
          <a:p>
            <a:pPr algn="ctr"/>
            <a:r>
              <a:rPr lang="cs-CZ" sz="40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Děkuji za pozornost!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40130" y="286867"/>
            <a:ext cx="7097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S@mpler</a:t>
            </a:r>
            <a:endParaRPr lang="cs-CZ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Sustainable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Urban Mobility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endParaRPr lang="cs-CZ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122" y="5813922"/>
            <a:ext cx="2650923" cy="92141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678" y="5795998"/>
            <a:ext cx="3463939" cy="946055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9" y="5778754"/>
            <a:ext cx="2163114" cy="950981"/>
          </a:xfrm>
          <a:prstGeom prst="rect">
            <a:avLst/>
          </a:prstGeom>
        </p:spPr>
      </p:pic>
      <p:sp>
        <p:nvSpPr>
          <p:cNvPr id="10" name="Zástupný symbol pro text 2"/>
          <p:cNvSpPr txBox="1">
            <a:spLocks/>
          </p:cNvSpPr>
          <p:nvPr/>
        </p:nvSpPr>
        <p:spPr>
          <a:xfrm>
            <a:off x="717662" y="2447992"/>
            <a:ext cx="10756676" cy="3228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Informace o projektu:</a:t>
            </a:r>
          </a:p>
          <a:p>
            <a:pPr algn="just">
              <a:lnSpc>
                <a:spcPct val="120000"/>
              </a:lnSpc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Hlavním cílem projektu je zvýšit kvalitu výuky na zapojených univerzitách v oblasti managementu udržitelné městské mobility. Naší snahou je rozšířit praktické dovednosti studentů díky implementaci praktické projektové metody výuky. Důraz je kladen na reflexi výzev, s kterými se města potýkají v reálném světě, především pak na problematiku Plánu udržitelné městské mobility (SUMP). Projekt by měl přispět ke zlepšení znalostí a dovedností studentů souvisejících s pozicí manažerů mobility.</a:t>
            </a:r>
          </a:p>
          <a:p>
            <a:pPr algn="just">
              <a:lnSpc>
                <a:spcPct val="120000"/>
              </a:lnSpc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Zpracovatel tématu: Lucie Vávrová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  <a:hlinkClick r:id="rId6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hlinkClick r:id="rId6"/>
              </a:rPr>
              <a:t>mobilita-ieep.cz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Link na web databáze</a:t>
            </a:r>
          </a:p>
          <a:p>
            <a:pPr algn="ctr"/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77769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50000" t="20073" r="10067" b="49977"/>
          <a:stretch/>
        </p:blipFill>
        <p:spPr>
          <a:xfrm>
            <a:off x="0" y="0"/>
            <a:ext cx="12192001" cy="914399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191" y="248324"/>
            <a:ext cx="4299617" cy="137033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837592" y="3323492"/>
            <a:ext cx="88186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chemeClr val="bg1"/>
                </a:solidFill>
                <a:latin typeface="Montserrat" panose="00000500000000000000" pitchFamily="2" charset="-18"/>
              </a:rPr>
              <a:t>NAVAZUJÍCÍ ČÁST ÚKOLŮ URČENA PRO UČITELE</a:t>
            </a:r>
          </a:p>
          <a:p>
            <a:pPr algn="ctr"/>
            <a:endParaRPr lang="cs-CZ" sz="3600" b="1" dirty="0">
              <a:solidFill>
                <a:schemeClr val="bg1"/>
              </a:solidFill>
              <a:latin typeface="Montserrat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81164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úkoly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Ve skupinách identifikujte, jaké nástroje zklidňování dopravy je možné aplikovat v blízkosti vaší instituce/školy.</a:t>
            </a:r>
          </a:p>
          <a:p>
            <a:pPr marL="457200" indent="-457200">
              <a:buAutoNum type="arabicPeriod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Jak lze ve vašem městě podporovat nemotorovou dopravu?</a:t>
            </a:r>
          </a:p>
          <a:p>
            <a:pPr marL="457200" indent="-457200">
              <a:buAutoNum type="arabicPeriod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Pokuste se zamyslet, které cesty během dne můžete realizovat nemotorovou dopravou.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5684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"/>
            <a:ext cx="12192000" cy="1458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0922" y="1564078"/>
            <a:ext cx="9421935" cy="746623"/>
          </a:xfrm>
        </p:spPr>
        <p:txBody>
          <a:bodyPr>
            <a:normAutofit/>
          </a:bodyPr>
          <a:lstStyle/>
          <a:p>
            <a:pPr algn="ctr"/>
            <a:r>
              <a:rPr lang="cs-CZ" sz="40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Děkuji za pozornost!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40130" y="286867"/>
            <a:ext cx="7097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S@mpler</a:t>
            </a:r>
            <a:endParaRPr lang="cs-CZ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Sustainable</a:t>
            </a:r>
            <a:r>
              <a:rPr lang="cs-CZ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Urban Mobility </a:t>
            </a:r>
            <a:r>
              <a:rPr lang="cs-CZ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endParaRPr lang="cs-CZ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122" y="5813922"/>
            <a:ext cx="2650923" cy="92141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678" y="5795998"/>
            <a:ext cx="3463939" cy="946055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9" y="5778754"/>
            <a:ext cx="2163114" cy="950981"/>
          </a:xfrm>
          <a:prstGeom prst="rect">
            <a:avLst/>
          </a:prstGeom>
        </p:spPr>
      </p:pic>
      <p:sp>
        <p:nvSpPr>
          <p:cNvPr id="10" name="Zástupný symbol pro text 2"/>
          <p:cNvSpPr txBox="1">
            <a:spLocks/>
          </p:cNvSpPr>
          <p:nvPr/>
        </p:nvSpPr>
        <p:spPr>
          <a:xfrm>
            <a:off x="717662" y="2447992"/>
            <a:ext cx="10756676" cy="3228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Informace o projektu:</a:t>
            </a:r>
          </a:p>
          <a:p>
            <a:pPr algn="just">
              <a:lnSpc>
                <a:spcPct val="120000"/>
              </a:lnSpc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Hlavním cílem projektu je zvýšit kvalitu výuky na zapojených univerzitách v oblasti managementu udržitelné městské mobility. Naší snahou je rozšířit praktické dovednosti studentů díky implementaci praktické projektové metody výuky. Důraz je kladen na reflexi výzev, s kterými se města potýkají v reálném světě, především pak na problematiku Plánu udržitelné městské mobility (SUMP). Projekt by měl přispět ke zlepšení znalostí a dovedností studentů souvisejících s pozicí manažerů mobility.</a:t>
            </a:r>
          </a:p>
          <a:p>
            <a:pPr algn="just">
              <a:lnSpc>
                <a:spcPct val="120000"/>
              </a:lnSpc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algn="just">
              <a:lnSpc>
                <a:spcPct val="120000"/>
              </a:lnSpc>
            </a:pP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Zpracovatel tématu: Lucie Vávrová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  <a:hlinkClick r:id="rId6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  <a:hlinkClick r:id="rId6"/>
              </a:rPr>
              <a:t>mobilita-ieep.cz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algn="ctr"/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Link na web databáze</a:t>
            </a:r>
          </a:p>
          <a:p>
            <a:pPr algn="ctr"/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0776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002578"/>
            <a:ext cx="10533189" cy="444218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Téměř 80 % občanů EU žije v městském prostředí</a:t>
            </a:r>
          </a:p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--&gt; městská doprava hraje důležitou roli v dopravní politice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Nárůst městské dopravy vede k nárůstu negativních dopadů dopravy na život ve městech: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znečištění ovzduší,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hluk,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kongesce,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nehody,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vysoká spotřeba energií</a:t>
            </a:r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lvl="1"/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  <p:sp>
        <p:nvSpPr>
          <p:cNvPr id="4" name="Šipka vpravo 3">
            <a:extLst>
              <a:ext uri="{FF2B5EF4-FFF2-40B4-BE49-F238E27FC236}">
                <a16:creationId xmlns:a16="http://schemas.microsoft.com/office/drawing/2014/main" id="{D41D3765-1ADF-F545-9127-E3553A95A896}"/>
              </a:ext>
            </a:extLst>
          </p:cNvPr>
          <p:cNvSpPr/>
          <p:nvPr/>
        </p:nvSpPr>
        <p:spPr>
          <a:xfrm>
            <a:off x="2412916" y="5207472"/>
            <a:ext cx="619844" cy="369332"/>
          </a:xfrm>
          <a:prstGeom prst="rightArrow">
            <a:avLst>
              <a:gd name="adj1" fmla="val 25242"/>
              <a:gd name="adj2" fmla="val 58253"/>
            </a:avLst>
          </a:prstGeom>
          <a:solidFill>
            <a:srgbClr val="50BD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09190D7-B713-2149-984C-E12DE286B219}"/>
              </a:ext>
            </a:extLst>
          </p:cNvPr>
          <p:cNvSpPr txBox="1"/>
          <p:nvPr/>
        </p:nvSpPr>
        <p:spPr>
          <a:xfrm>
            <a:off x="3139439" y="5207472"/>
            <a:ext cx="5985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CELKOVÝ POKLES KVALITY ŽIVOTA VE MĚSTECH</a:t>
            </a:r>
          </a:p>
        </p:txBody>
      </p:sp>
    </p:spTree>
    <p:extLst>
      <p:ext uri="{BB962C8B-B14F-4D97-AF65-F5344CB8AC3E}">
        <p14:creationId xmlns:p14="http://schemas.microsoft.com/office/powerpoint/2010/main" val="12408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Proč dochází k růstu MOTOROVÉ dopravy ve městech?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73794" y="2678386"/>
            <a:ext cx="5182275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rozrůstání předměstí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přechod na ekonomiku služeb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nové životní styly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individualizace a měnící se role v rodině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změna struktury dělby práce ve městech: nárůst motorové dopravy na úkor nemotorové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IAD postupně narostla na současný podíl 76 % IAD ku 24 % VHD (v r. 2020)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9977C636-99D3-4479-AF86-01E30DB766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392744"/>
              </p:ext>
            </p:extLst>
          </p:nvPr>
        </p:nvGraphicFramePr>
        <p:xfrm>
          <a:off x="5747658" y="2463980"/>
          <a:ext cx="5875774" cy="3353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8875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Důležitou roli hrají vládní politiky, konkrétně se jedná O: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Dopravní politika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Politika územního plánování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Politiky rozvoje měst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Politika bydlení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Politika životního prostředí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Politika zdanění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Politika parkování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EU se snaží posílit přechod k méně znečišťujícím druhům dopravy. Největší zodpovědnost leží na místních samosprávách.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706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 fontScale="90000"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Řada specifik, které mají vliv na strukturu a fungování dopravy ve městě: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hustota obyvatel (ekonomické opodstatnění hromadné dopravy),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vysoká hustota komunikací (pro motorovou i nemotorovou dopravu),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koncentrace různých typů aktivit.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Městský prostor plní řadu aktivit – od nezbytných až po rekreační a společenské.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543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 fontScale="90000"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Města v souvislosti s dopravou čelí několika problémům, konkrétně se jedná o: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dopravní zácpy a problémy s parkováním,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neadekvátní nabídka MHD (nepřizpůsobeny poptávce),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problémy pro chodce,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ztráta veřejných prostranství,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dopady na životní prostředí a spotřebu energie,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nehody a bezpečnost,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zábor půdy (30-60 % rozlohy města patří dopravě),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nákladní doprava a zásobování,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nárůst podílu automobilové dopravy.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5674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Požadavky na veřejný prostor a dopravu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057" y="2591300"/>
            <a:ext cx="10533189" cy="385346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Dle výzkumu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GfK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(2008) ve Velké Británii lidé požadují od místa, kde žijí: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cítit se bezpečně, když se pohybují pěšky v okolí;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všeobecně dobré životní prostředí;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dobře udržované ulice.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Lora" pitchFamily="2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Lidé také požadují, aby ulice sloužila i jinému účelu, než je dopravní.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Za nejdůležitější atributy lidé považovali: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parkování pro rezidenty;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místo, kde si mohou hrát děti;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možnost pohodlné chůze.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7326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057" y="1705707"/>
            <a:ext cx="10533189" cy="638049"/>
          </a:xfrm>
        </p:spPr>
        <p:txBody>
          <a:bodyPr anchor="ctr">
            <a:normAutofit fontScale="90000"/>
          </a:bodyPr>
          <a:lstStyle/>
          <a:p>
            <a:r>
              <a:rPr lang="cs-CZ" sz="2800" b="1" cap="all" dirty="0">
                <a:solidFill>
                  <a:srgbClr val="1EA2C1"/>
                </a:solidFill>
                <a:latin typeface="Montserrat" panose="00000500000000000000" pitchFamily="2" charset="-18"/>
              </a:rPr>
              <a:t>Na základě výzkumu je tak možné sestavit hierarchii dopravních potřeb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459844" y="6400800"/>
            <a:ext cx="1732156" cy="375582"/>
          </a:xfrm>
        </p:spPr>
        <p:txBody>
          <a:bodyPr>
            <a:normAutofit/>
          </a:bodyPr>
          <a:lstStyle/>
          <a:p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GfK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Lora" pitchFamily="2" charset="-18"/>
              </a:rPr>
              <a:t> (2008)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5816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483577" y="544415"/>
            <a:ext cx="65678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Non-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motorized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transport and transport in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urban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Lora" pitchFamily="2" charset="-18"/>
              </a:rPr>
              <a:t>space</a:t>
            </a:r>
            <a:r>
              <a:rPr lang="cs-CZ" sz="2000" dirty="0">
                <a:solidFill>
                  <a:schemeClr val="bg1"/>
                </a:solidFill>
                <a:latin typeface="Lora" pitchFamily="2" charset="-18"/>
              </a:rPr>
              <a:t>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42B1434-9C82-0245-B6D2-AC68608F5A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6314077"/>
              </p:ext>
            </p:extLst>
          </p:nvPr>
        </p:nvGraphicFramePr>
        <p:xfrm>
          <a:off x="2505307" y="2368058"/>
          <a:ext cx="7181385" cy="4432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30933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9605</TotalTime>
  <Words>1747</Words>
  <Application>Microsoft Office PowerPoint</Application>
  <PresentationFormat>Širokoúhlá obrazovka</PresentationFormat>
  <Paragraphs>201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Lora</vt:lpstr>
      <vt:lpstr>Montserrat</vt:lpstr>
      <vt:lpstr>Wingdings</vt:lpstr>
      <vt:lpstr>Motiv Office</vt:lpstr>
      <vt:lpstr>Non-motorized transport and transport in urban space </vt:lpstr>
      <vt:lpstr>Řešená oblast sump cyklu </vt:lpstr>
      <vt:lpstr>Prezentace aplikace PowerPoint</vt:lpstr>
      <vt:lpstr>Proč dochází k růstu MOTOROVÉ dopravy ve městech?</vt:lpstr>
      <vt:lpstr>Důležitou roli hrají vládní politiky, konkrétně se jedná O:</vt:lpstr>
      <vt:lpstr>Řada specifik, které mají vliv na strukturu a fungování dopravy ve městě:</vt:lpstr>
      <vt:lpstr>Města v souvislosti s dopravou čelí několika problémům, konkrétně se jedná o:</vt:lpstr>
      <vt:lpstr>Požadavky na veřejný prostor a dopravu</vt:lpstr>
      <vt:lpstr>Na základě výzkumu je tak možné sestavit hierarchii dopravních potřeb</vt:lpstr>
      <vt:lpstr>Rozvoj automobilismu a uliční prostor</vt:lpstr>
      <vt:lpstr>Zklidňování dopravy</vt:lpstr>
      <vt:lpstr>Nemotorová doprava</vt:lpstr>
      <vt:lpstr>Pěší doprava</vt:lpstr>
      <vt:lpstr>Proč dochází k podhodnocování pěší dopravy?</vt:lpstr>
      <vt:lpstr>Cyklistická doprava</vt:lpstr>
      <vt:lpstr>Cyklistická doprava</vt:lpstr>
      <vt:lpstr>Jak podpořit nemotorovou dopravu?</vt:lpstr>
      <vt:lpstr>Hlavní nástroje podpory bezpečné cyklistické dopravy v nizozemí, dánsku a německu</vt:lpstr>
      <vt:lpstr>Odkazy, zdroje, literatura</vt:lpstr>
      <vt:lpstr>Děkuji za pozornost!</vt:lpstr>
      <vt:lpstr>Prezentace aplikace PowerPoint</vt:lpstr>
      <vt:lpstr>úkoly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Alice Králiková</dc:creator>
  <cp:lastModifiedBy>Hana.Bruhova-Foltynova</cp:lastModifiedBy>
  <cp:revision>44</cp:revision>
  <dcterms:created xsi:type="dcterms:W3CDTF">2021-04-05T10:49:40Z</dcterms:created>
  <dcterms:modified xsi:type="dcterms:W3CDTF">2022-02-28T14:35:45Z</dcterms:modified>
</cp:coreProperties>
</file>