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2" r:id="rId4"/>
    <p:sldId id="273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65" r:id="rId14"/>
    <p:sldId id="270" r:id="rId15"/>
    <p:sldId id="256" r:id="rId16"/>
    <p:sldId id="266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6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95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2461847"/>
            <a:ext cx="9421935" cy="1608268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Plány udržitelné městské MOBILITY (SUMP) – nastavení cílů 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69282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988B14-7F26-41DC-AC6A-FBF2C3B02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Hlavní cíle PDU (Francie) - 1: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Zajistit koordinaci mezi všemi druhy dopravy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Výrazná podpora energeticky efektivních druhů dopravy, alternativ k IAD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Bezpečnost provozu a všech účastníků (adekvátní sdílení prostoru, observatoř bezpečnosti i pro cyklisty a chodce)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Snížení automobilového provozu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Rozvoj veřejné dopravy a všech dalších druhů dopravy příznivých k životnímu prostředí, zejména cyklistické a pěší 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A64AEE-0FAA-4B56-BA11-EB87F011C03B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336388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Hlavní cíle PDU (Francie) - 2: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Optimální využití dopravní sítě celé aglomerace a dopravní informace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Organizace a regulace parkování, včetně  </a:t>
            </a:r>
            <a:r>
              <a:rPr lang="cs-CZ" dirty="0" err="1">
                <a:solidFill>
                  <a:schemeClr val="tx1"/>
                </a:solidFill>
              </a:rPr>
              <a:t>Park&amp;Ride</a:t>
            </a:r>
            <a:r>
              <a:rPr lang="cs-CZ" dirty="0">
                <a:solidFill>
                  <a:schemeClr val="tx1"/>
                </a:solidFill>
              </a:rPr>
              <a:t> systémů a parkovišť pro nákladní vozidla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Řízení a regulace nákladní silniční dopravy a přesun na železnici a vodní cesty,  kombinovaná doprava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Podpora firemních plánů mobility a veřejné instituce s důrazem na veřejnou dopravu a spolujízdu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Rozvoj integrovaného jízdného pro celou škálu mobility, parkovací infrastruktura a podpora inter-modality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1CBEC9-17D5-4E0B-824A-0E88158B72A4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257407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Hlavní cíle SUMP České Budějovice (ČR):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3163" y="2925270"/>
            <a:ext cx="10941854" cy="3853462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sz="3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4200" b="1" dirty="0">
                <a:solidFill>
                  <a:schemeClr val="tx1"/>
                </a:solidFill>
              </a:rPr>
              <a:t>Odvedení tranzitní dopravy </a:t>
            </a:r>
            <a:r>
              <a:rPr lang="cs-CZ" sz="4200" dirty="0">
                <a:solidFill>
                  <a:schemeClr val="tx1"/>
                </a:solidFill>
              </a:rPr>
              <a:t>mimo území města, zejména širší centrum a obytné</a:t>
            </a:r>
          </a:p>
          <a:p>
            <a:pPr>
              <a:defRPr/>
            </a:pPr>
            <a:r>
              <a:rPr lang="cs-CZ" sz="4200" dirty="0">
                <a:solidFill>
                  <a:schemeClr val="tx1"/>
                </a:solidFill>
              </a:rPr>
              <a:t>       zóny;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sz="4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4200" dirty="0">
                <a:solidFill>
                  <a:schemeClr val="tx1"/>
                </a:solidFill>
              </a:rPr>
              <a:t>Realizace paralelních tras a nových komunikačních propojení přes územní bariéry za účelem </a:t>
            </a:r>
            <a:r>
              <a:rPr lang="cs-CZ" sz="4200" b="1" dirty="0">
                <a:solidFill>
                  <a:schemeClr val="tx1"/>
                </a:solidFill>
              </a:rPr>
              <a:t>odlehčení dopravní zátěže </a:t>
            </a:r>
            <a:r>
              <a:rPr lang="cs-CZ" sz="4200" dirty="0">
                <a:solidFill>
                  <a:schemeClr val="tx1"/>
                </a:solidFill>
              </a:rPr>
              <a:t>na kritických uzlech sítě;</a:t>
            </a:r>
          </a:p>
          <a:p>
            <a:pPr>
              <a:defRPr/>
            </a:pPr>
            <a:endParaRPr lang="cs-CZ" sz="4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4200" b="1" dirty="0">
                <a:solidFill>
                  <a:schemeClr val="tx1"/>
                </a:solidFill>
              </a:rPr>
              <a:t>Snížení růstu celkového objemu automobilové dopravy,</a:t>
            </a:r>
            <a:r>
              <a:rPr lang="cs-CZ" sz="4200" dirty="0">
                <a:solidFill>
                  <a:schemeClr val="tx1"/>
                </a:solidFill>
              </a:rPr>
              <a:t> vyvolaného zvyšováním kapacity komunikací;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sz="4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4200" dirty="0">
                <a:solidFill>
                  <a:schemeClr val="tx1"/>
                </a:solidFill>
              </a:rPr>
              <a:t>Zahrnutí úprav dopravního režimu stávajících komunikací ve </a:t>
            </a:r>
            <a:r>
              <a:rPr lang="cs-CZ" sz="4200" b="1" dirty="0">
                <a:solidFill>
                  <a:schemeClr val="tx1"/>
                </a:solidFill>
              </a:rPr>
              <a:t>prospěch pěší, cyklistické a veřejné dopravy, </a:t>
            </a:r>
            <a:r>
              <a:rPr lang="cs-CZ" sz="4200" dirty="0">
                <a:solidFill>
                  <a:schemeClr val="tx1"/>
                </a:solidFill>
              </a:rPr>
              <a:t>prováděných zároveň s výstavbou nových komunikací.</a:t>
            </a:r>
            <a:endParaRPr lang="cs-CZ" altLang="cs-CZ" sz="4200" dirty="0">
              <a:solidFill>
                <a:schemeClr val="tx1"/>
              </a:solidFill>
            </a:endParaRPr>
          </a:p>
          <a:p>
            <a:endParaRPr lang="cs-CZ" sz="4200" dirty="0">
              <a:solidFill>
                <a:schemeClr val="tx1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537EF4-4CBC-427D-B754-13299B45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980" y="1628650"/>
            <a:ext cx="3275336" cy="18375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8430EB9-4DCD-485E-9B2F-9A0A7E0AD6AA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352096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Odkazy, zdroje, literatura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endParaRPr lang="cs-CZ" sz="19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b="1" dirty="0"/>
              <a:t>EU SUMP Guidelines</a:t>
            </a:r>
            <a:r>
              <a:rPr lang="en-GB" sz="1900" dirty="0"/>
              <a:t> - </a:t>
            </a:r>
            <a:r>
              <a:rPr lang="en-GB" sz="1900" dirty="0" err="1"/>
              <a:t>Rupprecht</a:t>
            </a:r>
            <a:r>
              <a:rPr lang="en-GB" sz="1900" dirty="0"/>
              <a:t> Consult (editor), </a:t>
            </a:r>
            <a:r>
              <a:rPr lang="en-GB" sz="1900" i="1" dirty="0"/>
              <a:t>Guidelines for Developing and Implementing a Sustainable Urban Mobility Plan</a:t>
            </a:r>
            <a:r>
              <a:rPr lang="en-GB" sz="1900" dirty="0"/>
              <a:t> (SUMP), Second Edition</a:t>
            </a:r>
            <a:r>
              <a:rPr lang="cs-CZ" sz="1900" dirty="0"/>
              <a:t>, 2019.</a:t>
            </a:r>
          </a:p>
          <a:p>
            <a:r>
              <a:rPr lang="en-GB" sz="1900" b="1" dirty="0"/>
              <a:t> </a:t>
            </a:r>
            <a:endParaRPr lang="cs-CZ" sz="1900" dirty="0"/>
          </a:p>
          <a:p>
            <a:endParaRPr lang="cs-CZ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7512E7-7D92-40A9-8B8C-6CEBCE4D343F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26236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6943" y="319595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776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-1" y="0"/>
            <a:ext cx="12192001" cy="91439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7592" y="3323492"/>
            <a:ext cx="881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Montserrat" panose="00000500000000000000" pitchFamily="2" charset="-18"/>
              </a:rPr>
              <a:t>NAVAZUJÍCÍ ČÁST ÚKOLŮ URČENA PRO UČITELE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89" y="248324"/>
            <a:ext cx="4973977" cy="1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otázky pro studenty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 čeho vychází tvorba cílů?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Jaké mají cíle být, aby měly smysl a byly užitečné?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Jaký je proces nastavení cílů?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Jaké příklady cílů pro SUMP můžete uvést?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763F222-1E8B-48F6-A6E9-EAA2B3670C61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279568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77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Řešená oblast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sump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cyklu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1" y="2425887"/>
            <a:ext cx="6127048" cy="4176506"/>
          </a:xfrm>
        </p:spPr>
      </p:pic>
      <p:sp>
        <p:nvSpPr>
          <p:cNvPr id="22" name="Zástupný symbol pro obsah 21"/>
          <p:cNvSpPr>
            <a:spLocks noGrp="1"/>
          </p:cNvSpPr>
          <p:nvPr>
            <p:ph sz="half" idx="2"/>
          </p:nvPr>
        </p:nvSpPr>
        <p:spPr>
          <a:xfrm>
            <a:off x="6567854" y="2597555"/>
            <a:ext cx="4785946" cy="376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06 – nastavení cílů a indikátorů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161671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 err="1">
                <a:solidFill>
                  <a:srgbClr val="1EA2C1"/>
                </a:solidFill>
              </a:rPr>
              <a:t>Prioritizace</a:t>
            </a:r>
            <a:r>
              <a:rPr lang="cs-CZ" sz="2800" b="1" dirty="0">
                <a:solidFill>
                  <a:srgbClr val="1EA2C1"/>
                </a:solidFill>
              </a:rPr>
              <a:t> a nastavení cílů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algn="just"/>
            <a:endParaRPr lang="cs-CZ" sz="1600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3CA117A-BB90-4202-A559-D80DB7F29C0E}"/>
              </a:ext>
            </a:extLst>
          </p:cNvPr>
          <p:cNvSpPr/>
          <p:nvPr/>
        </p:nvSpPr>
        <p:spPr>
          <a:xfrm>
            <a:off x="1677087" y="2763043"/>
            <a:ext cx="3585883" cy="2761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6.1 Nastavení priorit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4C5C121-2559-4F62-9C95-D3D72A55BF8D}"/>
              </a:ext>
            </a:extLst>
          </p:cNvPr>
          <p:cNvSpPr/>
          <p:nvPr/>
        </p:nvSpPr>
        <p:spPr>
          <a:xfrm>
            <a:off x="6241378" y="2763042"/>
            <a:ext cx="3585883" cy="2761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6.2 Nastavení cílů 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BA09C937-A2B6-477D-B093-0B79CBBC7203}"/>
              </a:ext>
            </a:extLst>
          </p:cNvPr>
          <p:cNvSpPr/>
          <p:nvPr/>
        </p:nvSpPr>
        <p:spPr>
          <a:xfrm>
            <a:off x="5262970" y="39012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4D1D2D-5DF5-4D23-A817-837AD7AB27E2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134999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Stanovení cílů pomocí vize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Vize</a:t>
            </a:r>
            <a:r>
              <a:rPr lang="cs-CZ" altLang="cs-CZ" dirty="0">
                <a:solidFill>
                  <a:schemeClr val="tx1"/>
                </a:solidFill>
              </a:rPr>
              <a:t> – kvalitativní popis mobility, žádoucí stav v dlouhodobém měřítku (horizont)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alt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</a:t>
            </a:r>
            <a:r>
              <a:rPr lang="cs-CZ" altLang="cs-CZ" dirty="0">
                <a:solidFill>
                  <a:schemeClr val="tx1"/>
                </a:solidFill>
              </a:rPr>
              <a:t> – určují žádoucí změny, měřitelné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</a:t>
            </a: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– slouží k měření postupu směrem k cílům   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E47DE880-795A-45E7-997E-B686DFD2227D}"/>
              </a:ext>
            </a:extLst>
          </p:cNvPr>
          <p:cNvSpPr/>
          <p:nvPr/>
        </p:nvSpPr>
        <p:spPr>
          <a:xfrm rot="5400000">
            <a:off x="494226" y="35820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4A6B98-FA0F-4FEE-A5B3-3D0A45A8D5AA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77049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Cíle jsou pevně spojeny s konkrétními opatřeními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- určují, ve kterých oblastech má dojít ke zlepšení, co má být „sníženo, navýšeno, udrženo“, např. snížit kongesce, podíl IAD, …  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</a:t>
            </a:r>
            <a:r>
              <a:rPr lang="cs-CZ" altLang="cs-CZ" dirty="0">
                <a:solidFill>
                  <a:schemeClr val="tx1"/>
                </a:solidFill>
              </a:rPr>
              <a:t> (navazující fáze 7 SUMP cyklu) 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– nabízejí řešení, jak docílit žádoucího stavu mobility (např. posílení spojů MHD)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419775-2745-43DC-8FFA-37F173D6BA44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211203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Výběr priorit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</a:rPr>
              <a:t>Oblasti zasažené </a:t>
            </a: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negativními dopady z dopravy </a:t>
            </a:r>
            <a:endParaRPr lang="cs-CZ" altLang="cs-CZ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</a:rPr>
              <a:t>Ty, </a:t>
            </a: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jejichž řešení </a:t>
            </a:r>
            <a:r>
              <a:rPr lang="cs-CZ" altLang="cs-CZ" dirty="0">
                <a:solidFill>
                  <a:schemeClr val="tx1"/>
                </a:solidFill>
              </a:rPr>
              <a:t>přinesou</a:t>
            </a: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největší pozitivní dopad a synergie </a:t>
            </a:r>
            <a:r>
              <a:rPr lang="cs-CZ" altLang="cs-CZ" dirty="0">
                <a:solidFill>
                  <a:schemeClr val="tx1"/>
                </a:solidFill>
              </a:rPr>
              <a:t>s dalšími sektory a aktivitami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Krátkodobé, dlouhodobé 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9F00F5-1052-45F0-9A88-BEAE7CDC13B3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118963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98373B-CA4A-47C7-AEAB-9F66E036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70" y="2002578"/>
            <a:ext cx="8886547" cy="482835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023D2FA-8A28-4D1D-B938-E9B2107A80F7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40944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Cíle musí být „chytré“, aby uspěly: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Konkrétní</a:t>
            </a:r>
            <a:r>
              <a:rPr lang="cs-CZ" altLang="cs-CZ" dirty="0">
                <a:solidFill>
                  <a:schemeClr val="tx1"/>
                </a:solidFill>
              </a:rPr>
              <a:t> - kvalitativně i kvantitativně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Měřitelné</a:t>
            </a:r>
            <a:r>
              <a:rPr lang="cs-CZ" altLang="cs-CZ" dirty="0">
                <a:solidFill>
                  <a:schemeClr val="tx1"/>
                </a:solidFill>
              </a:rPr>
              <a:t> - současný stav změřen a vyčleněny prostředky pro měření změny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Dosažitelné</a:t>
            </a:r>
            <a:r>
              <a:rPr lang="cs-CZ" altLang="cs-CZ" dirty="0">
                <a:solidFill>
                  <a:schemeClr val="tx1"/>
                </a:solidFill>
              </a:rPr>
              <a:t> - na základě aktuálního stavu, v reálném finančním objemu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Reálné</a:t>
            </a:r>
            <a:r>
              <a:rPr lang="cs-CZ" altLang="cs-CZ" dirty="0">
                <a:solidFill>
                  <a:schemeClr val="tx1"/>
                </a:solidFill>
              </a:rPr>
              <a:t> - vhodné cíle dle priorit a s vazbami na ostatní cíle, reálný počet 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Časově vázané </a:t>
            </a:r>
            <a:r>
              <a:rPr lang="cs-CZ" altLang="cs-CZ" dirty="0">
                <a:solidFill>
                  <a:schemeClr val="tx1"/>
                </a:solidFill>
              </a:rPr>
              <a:t>- horizont plnění, fáze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F4193D-3F33-45CC-9829-FC43E5C7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052" y="5063092"/>
            <a:ext cx="3228975" cy="14192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122872-AA37-4E67-9C7E-346260196A79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179442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Důležité - Rozvíjení cílů je proces: 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A45994-A367-44FA-8EE0-4F2F4417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29" y="2291700"/>
            <a:ext cx="8151058" cy="45663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03A19AF-BAEC-4AC5-AED5-4B35EC3FBCA9}"/>
              </a:ext>
            </a:extLst>
          </p:cNvPr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nastavení cílů  </a:t>
            </a:r>
          </a:p>
        </p:txBody>
      </p:sp>
    </p:spTree>
    <p:extLst>
      <p:ext uri="{BB962C8B-B14F-4D97-AF65-F5344CB8AC3E}">
        <p14:creationId xmlns:p14="http://schemas.microsoft.com/office/powerpoint/2010/main" val="3845122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828</Words>
  <Application>Microsoft Office PowerPoint</Application>
  <PresentationFormat>Širokoúhlá obrazovka</PresentationFormat>
  <Paragraphs>122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Lora</vt:lpstr>
      <vt:lpstr>Montserrat</vt:lpstr>
      <vt:lpstr>Wingdings</vt:lpstr>
      <vt:lpstr>Motiv Office</vt:lpstr>
      <vt:lpstr>Plány udržitelné městské MOBILITY (SUMP) – nastavení cílů   </vt:lpstr>
      <vt:lpstr>Řešená oblast sump cyklu </vt:lpstr>
      <vt:lpstr>Prioritizace a nastavení cílů </vt:lpstr>
      <vt:lpstr>Stanovení cílů pomocí vize   </vt:lpstr>
      <vt:lpstr>Cíle jsou pevně spojeny s konkrétními opatřeními   </vt:lpstr>
      <vt:lpstr>Výběr priorit    </vt:lpstr>
      <vt:lpstr>Prezentace aplikace PowerPoint</vt:lpstr>
      <vt:lpstr>Cíle musí být „chytré“, aby uspěly:    </vt:lpstr>
      <vt:lpstr>Důležité - Rozvíjení cílů je proces:     </vt:lpstr>
      <vt:lpstr>Hlavní cíle PDU (Francie) - 1:    </vt:lpstr>
      <vt:lpstr>Hlavní cíle PDU (Francie) - 2:    </vt:lpstr>
      <vt:lpstr>Hlavní cíle SUMP České Budějovice (ČR):    </vt:lpstr>
      <vt:lpstr>Odkazy, zdroje, literatura</vt:lpstr>
      <vt:lpstr>Děkuji za pozornost!</vt:lpstr>
      <vt:lpstr>Prezentace aplikace PowerPoint</vt:lpstr>
      <vt:lpstr>otázky pro studenty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Hana.Bruhova-Foltynova</cp:lastModifiedBy>
  <cp:revision>53</cp:revision>
  <dcterms:created xsi:type="dcterms:W3CDTF">2021-04-05T10:49:40Z</dcterms:created>
  <dcterms:modified xsi:type="dcterms:W3CDTF">2022-02-28T13:46:46Z</dcterms:modified>
</cp:coreProperties>
</file>