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864" r:id="rId4"/>
    <p:sldId id="866" r:id="rId5"/>
    <p:sldId id="865" r:id="rId6"/>
    <p:sldId id="889" r:id="rId7"/>
    <p:sldId id="890" r:id="rId8"/>
    <p:sldId id="891" r:id="rId9"/>
    <p:sldId id="893" r:id="rId10"/>
    <p:sldId id="892" r:id="rId11"/>
    <p:sldId id="894" r:id="rId12"/>
    <p:sldId id="895" r:id="rId13"/>
    <p:sldId id="896" r:id="rId14"/>
    <p:sldId id="897" r:id="rId15"/>
    <p:sldId id="903" r:id="rId16"/>
    <p:sldId id="899" r:id="rId17"/>
    <p:sldId id="909" r:id="rId18"/>
    <p:sldId id="900" r:id="rId19"/>
    <p:sldId id="905" r:id="rId20"/>
    <p:sldId id="910" r:id="rId21"/>
    <p:sldId id="904" r:id="rId22"/>
    <p:sldId id="911" r:id="rId23"/>
    <p:sldId id="887" r:id="rId24"/>
    <p:sldId id="258" r:id="rId25"/>
  </p:sldIdLst>
  <p:sldSz cx="12192000" cy="6858000"/>
  <p:notesSz cx="6858000" cy="9144000"/>
  <p:defaultTextStyle>
    <a:defPPr>
      <a:defRPr lang="de-DE"/>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emarie Baldauf" initials="RB" lastIdx="2" clrIdx="0">
    <p:extLst>
      <p:ext uri="{19B8F6BF-5375-455C-9EA6-DF929625EA0E}">
        <p15:presenceInfo xmlns:p15="http://schemas.microsoft.com/office/powerpoint/2012/main" userId="Rosemarie Baldau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8885"/>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498" autoAdjust="0"/>
  </p:normalViewPr>
  <p:slideViewPr>
    <p:cSldViewPr snapToGrid="0" showGuides="1">
      <p:cViewPr varScale="1">
        <p:scale>
          <a:sx n="65" d="100"/>
          <a:sy n="65" d="100"/>
        </p:scale>
        <p:origin x="608" y="40"/>
      </p:cViewPr>
      <p:guideLst>
        <p:guide orient="horz" pos="2137"/>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61697A-5CFE-4516-A50D-9650B04433D6}" type="datetimeFigureOut">
              <a:rPr lang="de-DE" smtClean="0"/>
              <a:t>20.10.2021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6FD7DA-7EE5-4773-A2D4-1D745A9B013C}" type="slidenum">
              <a:rPr lang="de-DE" smtClean="0"/>
              <a:t>‹Nr.›</a:t>
            </a:fld>
            <a:endParaRPr lang="de-DE"/>
          </a:p>
        </p:txBody>
      </p:sp>
    </p:spTree>
    <p:extLst>
      <p:ext uri="{BB962C8B-B14F-4D97-AF65-F5344CB8AC3E}">
        <p14:creationId xmlns:p14="http://schemas.microsoft.com/office/powerpoint/2010/main" val="123327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Von großen, langfristigen, international vergleichenden Prozessen, die Millionen Euro kosten bis zu kleinen, kurzen Evaluationen einzelner Maßnahmen in einer Stadt gibt es eine große Vielfalt. Evaluationen können auf viele verschiedene Arten eingeteilt werden, für den Kontext in Bezug auf urbane Mobilität gibt es grundsätzlich zwei Bewertungsfelder – die Wirkungsevaluation und die Prozessevaluation, die immer parallel betrachtet werden. Im Gegensatz zur Wirkungsevaluation, die erst nach Umsetzung der Maßnahme komplettiert werden kann, begleitet die Prozessevaluation die gesamte Maßnahme, einschließlich der Entwicklungsphase, von Anfang an. Das Ziel ist somit, bereits in einem sehr frühen Stadium der Planung schrittweise alle Abläufe zu durchleuchten, um Hindernisse und Schwierigkeiten während der Umsetzungsphase und darüber hinaus möglichst zu minimieren. Im Idealfall ist die Prozessevaluation also keine zusätzliche Aktivität, sondern ein fester Bestandteil einer Maßnahme.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6</a:t>
            </a:fld>
            <a:endParaRPr lang="de-DE" altLang="de-DE"/>
          </a:p>
        </p:txBody>
      </p:sp>
    </p:spTree>
    <p:extLst>
      <p:ext uri="{BB962C8B-B14F-4D97-AF65-F5344CB8AC3E}">
        <p14:creationId xmlns:p14="http://schemas.microsoft.com/office/powerpoint/2010/main" val="30984111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Um einen ersten Einblick in die gesammelten Daten zu erhalten, sollte der erste Schritt darin bestehen, einige deskriptive Statistiken zu erstellen (einschließlich z.B. Mittelwerte, Varianzen und </a:t>
            </a:r>
            <a:r>
              <a:rPr lang="de-DE" dirty="0" err="1"/>
              <a:t>Boxplots</a:t>
            </a:r>
            <a:r>
              <a:rPr lang="de-DE" dirty="0"/>
              <a:t>). Dies hat auch den Vorteil, dass Sie offensichtliche Datenfehler leicht finden können. Da der erste Schritt nur ein deskriptiver Schritt ist, erhalten Sie nur Informationen über Ihre Stichprobe, nicht aber über Ihre Grundgesamtheit. Mit der deskriptiven Methode ist es auch nicht möglich, verschiedene Datensätze zu vergleichen. Deshalb ist es notwendig, statistische Tests durchzuführen, um signifikante Unterschiede feststellen zu können. Wie die Stichprobenproblematik ist auch dieses Thema keineswegs einfach, so dass es sich empfiehlt, erneut Fachliteratur zu lesen oder einen Statistiker zu befragen. </a:t>
            </a:r>
          </a:p>
          <a:p>
            <a:endParaRPr lang="de-DE" dirty="0"/>
          </a:p>
          <a:p>
            <a:r>
              <a:rPr lang="de-DE" sz="1200" b="0" i="0" u="none" strike="noStrike" kern="1200" baseline="0" dirty="0">
                <a:solidFill>
                  <a:schemeClr val="tx1"/>
                </a:solidFill>
                <a:latin typeface="Times New Roman" pitchFamily="18" charset="0"/>
                <a:ea typeface="+mn-ea"/>
                <a:cs typeface="+mn-cs"/>
              </a:rPr>
              <a:t>Die Analyse und Interpretation von qualitativen Daten, die beispielsweise als aufgezeichnete Einzel-und Fokusgruppeninterviews, Fotos, Videoaufnahmen oder veröffentlichte Artikel vorliegen, erfordert ein anderes Wissen als der Umgang mit Zahlen und Häufigkeiten aus Umfragedaten. Ziel der Analyse ist es, in den Daten systematische Muster zu entdecken und diese zu erklären. Hilfreich für diese Auswertung können auch so genannte Metadaten, beispielsweise Notizen über den Kontext von Interviews (Datum, Ort, Besonderheiten der Befragungssituation, erste Ideen für die Analyse usw.) und relevante Informationen über die Interviewpartner (biografische Daten usw.) sein. </a:t>
            </a:r>
          </a:p>
          <a:p>
            <a:endParaRPr lang="de-DE" sz="1200" b="0" i="0" u="none" strike="noStrike" kern="1200" baseline="0" dirty="0">
              <a:solidFill>
                <a:schemeClr val="tx1"/>
              </a:solidFill>
              <a:latin typeface="Times New Roman" pitchFamily="18" charset="0"/>
              <a:ea typeface="+mn-ea"/>
              <a:cs typeface="+mn-cs"/>
            </a:endParaRPr>
          </a:p>
          <a:p>
            <a:r>
              <a:rPr lang="de-DE" sz="1200" b="0" i="0" u="none" strike="noStrike" kern="1200" baseline="0" dirty="0">
                <a:solidFill>
                  <a:schemeClr val="tx1"/>
                </a:solidFill>
                <a:latin typeface="Times New Roman" pitchFamily="18" charset="0"/>
                <a:ea typeface="+mn-ea"/>
                <a:cs typeface="+mn-cs"/>
              </a:rPr>
              <a:t>Ein Transkript ist dann sinnvoll und nützlich, wenn die angesprochenen Themen sehr neu oder komplex sind und eine detaillierte Analyse notwendig ist. Es wird häufig bei biografischen Interviews verwendet. In der Regel werden während einer Evaluation keine übermäßig große Anzahl solcher Interviews durchgeführt. </a:t>
            </a:r>
          </a:p>
          <a:p>
            <a:r>
              <a:rPr lang="de-DE" sz="1200" b="0" i="0" u="none" strike="noStrike" kern="1200" baseline="0" dirty="0">
                <a:solidFill>
                  <a:schemeClr val="tx1"/>
                </a:solidFill>
                <a:latin typeface="Times New Roman" pitchFamily="18" charset="0"/>
                <a:ea typeface="+mn-ea"/>
                <a:cs typeface="+mn-cs"/>
              </a:rPr>
              <a:t>Beim Exzerpt wird der Inhalt des Interviews bei der Datenerhebung zusammengefasst. Damit kann die Analyse jedoch nicht mehr scharf von der Interpretation getrennt werden. Dies ist auch der Fall, wenn bereits während des Interviews nur Stichworte notiert werden. Ein Exzerpt ist dann angemessen, wenn das Interview gut strukturiert war, die Antworten zu den besprochenen Themen präzise und klar waren und wenn überwiegend allgemeine Schlussfolgerungen gezogen werden sollen.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18</a:t>
            </a:fld>
            <a:endParaRPr lang="de-DE" altLang="de-DE"/>
          </a:p>
        </p:txBody>
      </p:sp>
    </p:spTree>
    <p:extLst>
      <p:ext uri="{BB962C8B-B14F-4D97-AF65-F5344CB8AC3E}">
        <p14:creationId xmlns:p14="http://schemas.microsoft.com/office/powerpoint/2010/main" val="304892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Die Umsetzung von mobilitätsbezogenen Maßnahmen ist eine zeitaufwändige, oft teure und manchmal mühsame Aufgabe, die mit vielen Akteuren abgestimmt und durchgeführt werden muss. Sie sollten daher eine möglichst große Wirkung erzielen. Viele unterschiedliche Faktoren werden sich im Laufe der Planung und Umsetzung als fördernd oder auch als hemmend herausstellen. Es gilt, diese bereits im Vorfeld zu erkennen und die Folgen bei der Planung in angemessener Weise zu berücksichtigen. Die Prozessevaluation hat daher zum Ziel, Erfolge der Maßnahmen so weit wie möglich zu sichern. Sie dient also nicht allein der Bewertung von Prozessen, sondern auch dazu, möglichst effiziente Vorgehen und Verfahren im Prozess selbst zu finden.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19</a:t>
            </a:fld>
            <a:endParaRPr lang="de-DE" altLang="de-DE"/>
          </a:p>
        </p:txBody>
      </p:sp>
    </p:spTree>
    <p:extLst>
      <p:ext uri="{BB962C8B-B14F-4D97-AF65-F5344CB8AC3E}">
        <p14:creationId xmlns:p14="http://schemas.microsoft.com/office/powerpoint/2010/main" val="2626540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Die Umsetzung von mobilitätsbezogenen Maßnahmen ist eine zeitaufwändige, oft teure und manchmal mühsame Aufgabe, die mit vielen Akteuren abgestimmt und durchgeführt werden muss. Sie sollten daher eine möglichst große Wirkung erzielen. Viele unterschiedliche Faktoren werden sich im Laufe der Planung und Umsetzung als fördernd oder auch als hemmend herausstellen. Es gilt, diese bereits im Vorfeld zu erkennen und die Folgen bei der Planung in angemessener Weise zu berücksichtigen. Die Prozessevaluation hat daher zum Ziel, Erfolge der Maßnahmen so weit wie möglich zu sichern. Sie dient also nicht allein der Bewertung von Prozessen, sondern auch dazu, möglichst effiziente Vorgehen und Verfahren im Prozess selbst zu finden.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20</a:t>
            </a:fld>
            <a:endParaRPr lang="de-DE" altLang="de-DE"/>
          </a:p>
        </p:txBody>
      </p:sp>
    </p:spTree>
    <p:extLst>
      <p:ext uri="{BB962C8B-B14F-4D97-AF65-F5344CB8AC3E}">
        <p14:creationId xmlns:p14="http://schemas.microsoft.com/office/powerpoint/2010/main" val="627336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21</a:t>
            </a:fld>
            <a:endParaRPr lang="de-DE" altLang="de-DE"/>
          </a:p>
        </p:txBody>
      </p:sp>
    </p:spTree>
    <p:extLst>
      <p:ext uri="{BB962C8B-B14F-4D97-AF65-F5344CB8AC3E}">
        <p14:creationId xmlns:p14="http://schemas.microsoft.com/office/powerpoint/2010/main" val="2284955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22</a:t>
            </a:fld>
            <a:endParaRPr lang="de-DE" altLang="de-DE"/>
          </a:p>
        </p:txBody>
      </p:sp>
    </p:spTree>
    <p:extLst>
      <p:ext uri="{BB962C8B-B14F-4D97-AF65-F5344CB8AC3E}">
        <p14:creationId xmlns:p14="http://schemas.microsoft.com/office/powerpoint/2010/main" val="2311396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Von großen, langfristigen, international vergleichenden Prozessen, die Millionen Euro kosten bis zu kleinen, kurzen Evaluationen einzelner Maßnahmen in einer Stadt gibt es eine große Vielfalt. Evaluationen können auf viele verschiedene Arten eingeteilt werden, für den Kontext in Bezug auf urbane Mobilität gibt es grundsätzlich zwei Bewertungsfelder – die Wirkungsevaluation und die Prozessevaluation, die immer parallel betrachtet werden. Im Gegensatz zur Wirkungsevaluation, die erst nach Umsetzung der Maßnahme komplettiert werden kann, begleitet die Prozessevaluation die gesamte Maßnahme, einschließlich der Entwicklungsphase, von Anfang an. Das Ziel ist somit, bereits in einem sehr frühen Stadium der Planung schrittweise alle Abläufe zu durchleuchten, um Hindernisse und Schwierigkeiten während der Umsetzungsphase und darüber hinaus möglichst zu minimieren. Im Idealfall ist die Prozessevaluation also keine zusätzliche Aktivität, sondern ein fester Bestandteil einer Maßnahme.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7</a:t>
            </a:fld>
            <a:endParaRPr lang="de-DE" altLang="de-DE"/>
          </a:p>
        </p:txBody>
      </p:sp>
    </p:spTree>
    <p:extLst>
      <p:ext uri="{BB962C8B-B14F-4D97-AF65-F5344CB8AC3E}">
        <p14:creationId xmlns:p14="http://schemas.microsoft.com/office/powerpoint/2010/main" val="3773999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Hauptziel bei der </a:t>
            </a:r>
            <a:r>
              <a:rPr lang="de-DE" sz="1200" b="0" i="1" u="none" strike="noStrike" kern="1200" baseline="0" dirty="0">
                <a:solidFill>
                  <a:schemeClr val="tx1"/>
                </a:solidFill>
                <a:latin typeface="Times New Roman" pitchFamily="18" charset="0"/>
                <a:ea typeface="+mn-ea"/>
                <a:cs typeface="+mn-cs"/>
              </a:rPr>
              <a:t>Wirkungsevaluation </a:t>
            </a:r>
            <a:r>
              <a:rPr lang="de-DE" sz="1200" b="0" i="0" u="none" strike="noStrike" kern="1200" baseline="0" dirty="0">
                <a:solidFill>
                  <a:schemeClr val="tx1"/>
                </a:solidFill>
                <a:latin typeface="Times New Roman" pitchFamily="18" charset="0"/>
                <a:ea typeface="+mn-ea"/>
                <a:cs typeface="+mn-cs"/>
              </a:rPr>
              <a:t>ist es, zu zeigen, ob es einen Effekt der Maßnahme gab bzw. ob die gesetzten Ziele erreicht wurden. Dazu wird die Situation vor der Maßnahme mit der Situation nach bzw. mit der Maßnahme verglichen. Die Wirkungsevaluation macht eine Bestandsaufnahme oder bewertet die Leistung. Üblicherweise benötigt man diese Art der Evaluation für die Entscheidungsfindung z. B. für die Auswahl oder den Umfang einer Maßnahme, da dabei »harte Fakten« präsentiert werden. Zu den alternativen Entscheidungen können beispielsweise gehören: den Eingriff an anderen Standorten durchführen (Übertragbarkeit), weiterhin Mittel bereitzustellen, die Mittel aufzustocken, den Status Probezeit beizubehalten, Änderungen durchzuführen und es erneut zu versuchen oder auch das Projekt zu stoppen.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8</a:t>
            </a:fld>
            <a:endParaRPr lang="de-DE" altLang="de-DE"/>
          </a:p>
        </p:txBody>
      </p:sp>
    </p:spTree>
    <p:extLst>
      <p:ext uri="{BB962C8B-B14F-4D97-AF65-F5344CB8AC3E}">
        <p14:creationId xmlns:p14="http://schemas.microsoft.com/office/powerpoint/2010/main" val="3964734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10</a:t>
            </a:fld>
            <a:endParaRPr lang="de-DE" altLang="de-DE"/>
          </a:p>
        </p:txBody>
      </p:sp>
    </p:spTree>
    <p:extLst>
      <p:ext uri="{BB962C8B-B14F-4D97-AF65-F5344CB8AC3E}">
        <p14:creationId xmlns:p14="http://schemas.microsoft.com/office/powerpoint/2010/main" val="2330607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11</a:t>
            </a:fld>
            <a:endParaRPr lang="de-DE" altLang="de-DE"/>
          </a:p>
        </p:txBody>
      </p:sp>
    </p:spTree>
    <p:extLst>
      <p:ext uri="{BB962C8B-B14F-4D97-AF65-F5344CB8AC3E}">
        <p14:creationId xmlns:p14="http://schemas.microsoft.com/office/powerpoint/2010/main" val="1214289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Nach dem Festlegen der Ziele und dem Beschreiben der Ursache-Wirkungsbeziehungen werden im nächsten Schritt die wichtigsten Indikatoren ausgewählt. Indikatoren sind Messgrößen, die mögliche Wirkungen der Maßnahme unter dem gegebenen Budget am besten nachweisen. </a:t>
            </a:r>
          </a:p>
          <a:p>
            <a:r>
              <a:rPr lang="de-DE" sz="1200" b="0" i="0" u="none" strike="noStrike" kern="1200" baseline="0" dirty="0">
                <a:solidFill>
                  <a:schemeClr val="tx1"/>
                </a:solidFill>
                <a:latin typeface="Times New Roman" pitchFamily="18" charset="0"/>
                <a:ea typeface="+mn-ea"/>
                <a:cs typeface="+mn-cs"/>
              </a:rPr>
              <a:t>Bei der Auswahl von Indikatoren sollten drei grundlegende Anforderungen berücksichtigt werden: </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13</a:t>
            </a:fld>
            <a:endParaRPr lang="de-DE" altLang="de-DE"/>
          </a:p>
        </p:txBody>
      </p:sp>
    </p:spTree>
    <p:extLst>
      <p:ext uri="{BB962C8B-B14F-4D97-AF65-F5344CB8AC3E}">
        <p14:creationId xmlns:p14="http://schemas.microsoft.com/office/powerpoint/2010/main" val="1593917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Im Untersuchungsdesign oder Erhebungsdesign wird festgelegt, wo, wann und wie oft und mit welchen technischen, personellen und finanziellen Rahmenbedingungen die Evaluation durchgeführt wird, um die nötigen Daten zu sammeln. Die Auswahl eines bestimmten Designs wird häufig durch notwendige Abwägungsprozesse zwischen Kosten und der Zuverlässigkeit der Ergebnisse beeinflusst. Allgemein gilt: Je mehr Sicherheit Sie bezüglich der Ergebnisse und Auswirkungen Ihrer Maßnahmen benötigen, desto aufwändiger wird die Evaluation. In vielen Fällen stehen bereits ausreichende Daten aus verschiedenen Quellen zur Verfügung und können in das Evaluationsdesign einbezogen werden </a:t>
            </a:r>
          </a:p>
          <a:p>
            <a:endParaRPr lang="de-DE" sz="1200" b="0" i="0" u="none" strike="noStrike" kern="1200" baseline="0" dirty="0">
              <a:solidFill>
                <a:schemeClr val="tx1"/>
              </a:solidFill>
              <a:latin typeface="Times New Roman" pitchFamily="18"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200" kern="1200" dirty="0">
                <a:solidFill>
                  <a:schemeClr val="tx1"/>
                </a:solidFill>
                <a:effectLst/>
                <a:latin typeface="Times New Roman" pitchFamily="18" charset="0"/>
                <a:ea typeface="+mn-ea"/>
                <a:cs typeface="+mn-cs"/>
              </a:rPr>
              <a:t>Um während des Prozesses zuverlässige und vergleichbare Daten zu sammeln, sollte die Gruppe der Messungen unter mehr oder weniger gleichen Bedingungen stattfinden. Das heißt, die Vorher- und Nachher-Messungen sollten bestenfalls z.B. am gleichen Wochentag, zur gleichen Tageszeit, zur gleichen Jahreszeit, unter den gleichen Wetterbedingungen, unter den gleichen Verkehrsbedingungen, ohne ungewöhnliche Ereignisse in der Gegend, die gelegentliche Verhaltensänderungen in der Mobilität implizieren könnten, stattfinden.</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15</a:t>
            </a:fld>
            <a:endParaRPr lang="de-DE" altLang="de-DE"/>
          </a:p>
        </p:txBody>
      </p:sp>
    </p:spTree>
    <p:extLst>
      <p:ext uri="{BB962C8B-B14F-4D97-AF65-F5344CB8AC3E}">
        <p14:creationId xmlns:p14="http://schemas.microsoft.com/office/powerpoint/2010/main" val="3420759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a:solidFill>
                  <a:schemeClr val="tx1"/>
                </a:solidFill>
                <a:latin typeface="Times New Roman" pitchFamily="18" charset="0"/>
                <a:ea typeface="+mn-ea"/>
                <a:cs typeface="+mn-cs"/>
              </a:rPr>
              <a:t>Als Datengrundlage können grundsätzlich eigene, d. h. primäre, und fremde, d. h. sekundäre Informationen dienen. Primärdaten werden spezifisch für die Evaluation gesammelt, ausgewertet und interpretiert. Werden für die Evaluation bereits vorhandene Daten verwendet oder neu analysiert, ist das eine Sekundärdatenanalyse. </a:t>
            </a:r>
          </a:p>
          <a:p>
            <a:r>
              <a:rPr lang="de-DE" sz="1200" b="0" i="0" u="none" strike="noStrike" kern="1200" baseline="0" dirty="0">
                <a:solidFill>
                  <a:schemeClr val="tx1"/>
                </a:solidFill>
                <a:latin typeface="Times New Roman" pitchFamily="18" charset="0"/>
                <a:ea typeface="+mn-ea"/>
                <a:cs typeface="+mn-cs"/>
              </a:rPr>
              <a:t>Bei der Planung der Evaluation ist es zeit-und kostensparend zunächst zu schauen, auf welche Sekundärdaten zurückgegriffen werden kann. Das können beispielsweise sein: regelmäßige Verkehrszählungen und Geschwindigkeitsmessungen, Unfallstatistiken, Modal-Split, Anzahl zugelassener Kraftfahrzeuge in einem bestimmten Gebiet, Luftqualität, </a:t>
            </a:r>
            <a:r>
              <a:rPr lang="de-DE" sz="1200" b="0" i="0" u="none" strike="noStrike" kern="1200" baseline="0" dirty="0" err="1">
                <a:solidFill>
                  <a:schemeClr val="tx1"/>
                </a:solidFill>
                <a:latin typeface="Times New Roman" pitchFamily="18" charset="0"/>
                <a:ea typeface="+mn-ea"/>
                <a:cs typeface="+mn-cs"/>
              </a:rPr>
              <a:t>Passantenströme</a:t>
            </a:r>
            <a:r>
              <a:rPr lang="de-DE" sz="1200" b="0" i="0" u="none" strike="noStrike" kern="1200" baseline="0" dirty="0">
                <a:solidFill>
                  <a:schemeClr val="tx1"/>
                </a:solidFill>
                <a:latin typeface="Times New Roman" pitchFamily="18" charset="0"/>
                <a:ea typeface="+mn-ea"/>
                <a:cs typeface="+mn-cs"/>
              </a:rPr>
              <a:t>, Fahrgastzahlen im öffentlichen Nahverkehr, Anzahl der Ticketverkäufe, Fahrgastbefragungen und so weiter. </a:t>
            </a:r>
          </a:p>
          <a:p>
            <a:endParaRPr lang="de-DE" sz="1200" b="0" i="0" u="none" strike="noStrike" kern="1200" baseline="0" dirty="0">
              <a:solidFill>
                <a:schemeClr val="tx1"/>
              </a:solidFill>
              <a:latin typeface="Times New Roman" pitchFamily="18" charset="0"/>
              <a:ea typeface="+mn-ea"/>
              <a:cs typeface="+mn-cs"/>
            </a:endParaRPr>
          </a:p>
          <a:p>
            <a:r>
              <a:rPr lang="de-DE" sz="1200" b="0" i="0" u="none" strike="noStrike" kern="1200" baseline="0" dirty="0">
                <a:solidFill>
                  <a:schemeClr val="tx1"/>
                </a:solidFill>
                <a:latin typeface="Times New Roman" pitchFamily="18" charset="0"/>
                <a:ea typeface="+mn-ea"/>
                <a:cs typeface="+mn-cs"/>
              </a:rPr>
              <a:t>Partizipation</a:t>
            </a:r>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16</a:t>
            </a:fld>
            <a:endParaRPr lang="de-DE" altLang="de-DE"/>
          </a:p>
        </p:txBody>
      </p:sp>
    </p:spTree>
    <p:extLst>
      <p:ext uri="{BB962C8B-B14F-4D97-AF65-F5344CB8AC3E}">
        <p14:creationId xmlns:p14="http://schemas.microsoft.com/office/powerpoint/2010/main" val="3519115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17</a:t>
            </a:fld>
            <a:endParaRPr lang="de-DE" altLang="de-DE"/>
          </a:p>
        </p:txBody>
      </p:sp>
    </p:spTree>
    <p:extLst>
      <p:ext uri="{BB962C8B-B14F-4D97-AF65-F5344CB8AC3E}">
        <p14:creationId xmlns:p14="http://schemas.microsoft.com/office/powerpoint/2010/main" val="20299249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elfolie_TUD">
    <p:spTree>
      <p:nvGrpSpPr>
        <p:cNvPr id="1" name=""/>
        <p:cNvGrpSpPr/>
        <p:nvPr/>
      </p:nvGrpSpPr>
      <p:grpSpPr>
        <a:xfrm>
          <a:off x="0" y="0"/>
          <a:ext cx="0" cy="0"/>
          <a:chOff x="0" y="0"/>
          <a:chExt cx="0" cy="0"/>
        </a:xfrm>
      </p:grpSpPr>
      <p:sp>
        <p:nvSpPr>
          <p:cNvPr id="13" name="Rechteck 12"/>
          <p:cNvSpPr/>
          <p:nvPr/>
        </p:nvSpPr>
        <p:spPr>
          <a:xfrm>
            <a:off x="0" y="1025526"/>
            <a:ext cx="12192000" cy="5832476"/>
          </a:xfrm>
          <a:prstGeom prst="rect">
            <a:avLst/>
          </a:prstGeom>
          <a:gradFill>
            <a:gsLst>
              <a:gs pos="14000">
                <a:schemeClr val="tx2"/>
              </a:gs>
              <a:gs pos="100000">
                <a:schemeClr val="accent2"/>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3" name="Untertitel 2"/>
          <p:cNvSpPr>
            <a:spLocks noGrp="1"/>
          </p:cNvSpPr>
          <p:nvPr>
            <p:ph type="subTitle" idx="1" hasCustomPrompt="1"/>
          </p:nvPr>
        </p:nvSpPr>
        <p:spPr>
          <a:xfrm>
            <a:off x="874714" y="4494775"/>
            <a:ext cx="10438871" cy="1334525"/>
          </a:xfrm>
        </p:spPr>
        <p:txBody>
          <a:bodyPr/>
          <a:lstStyle>
            <a:lvl1pPr marL="0" indent="0" algn="l">
              <a:buNone/>
              <a:defRPr>
                <a:solidFill>
                  <a:schemeClr val="bg1">
                    <a:alpha val="80000"/>
                  </a:schemeClr>
                </a:solidFill>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2" indent="0" algn="ctr">
              <a:buNone/>
              <a:defRPr>
                <a:solidFill>
                  <a:schemeClr val="tx1">
                    <a:tint val="75000"/>
                  </a:schemeClr>
                </a:solidFill>
              </a:defRPr>
            </a:lvl4pPr>
            <a:lvl5pPr marL="1828534" indent="0" algn="ctr">
              <a:buNone/>
              <a:defRPr>
                <a:solidFill>
                  <a:schemeClr val="tx1">
                    <a:tint val="75000"/>
                  </a:schemeClr>
                </a:solidFill>
              </a:defRPr>
            </a:lvl5pPr>
            <a:lvl6pPr marL="2285670" indent="0" algn="ctr">
              <a:buNone/>
              <a:defRPr>
                <a:solidFill>
                  <a:schemeClr val="tx1">
                    <a:tint val="75000"/>
                  </a:schemeClr>
                </a:solidFill>
              </a:defRPr>
            </a:lvl6pPr>
            <a:lvl7pPr marL="2742803" indent="0" algn="ctr">
              <a:buNone/>
              <a:defRPr>
                <a:solidFill>
                  <a:schemeClr val="tx1">
                    <a:tint val="75000"/>
                  </a:schemeClr>
                </a:solidFill>
              </a:defRPr>
            </a:lvl7pPr>
            <a:lvl8pPr marL="3199936" indent="0" algn="ctr">
              <a:buNone/>
              <a:defRPr>
                <a:solidFill>
                  <a:schemeClr val="tx1">
                    <a:tint val="75000"/>
                  </a:schemeClr>
                </a:solidFill>
              </a:defRPr>
            </a:lvl8pPr>
            <a:lvl9pPr marL="3657070" indent="0" algn="ctr">
              <a:buNone/>
              <a:defRPr>
                <a:solidFill>
                  <a:schemeClr val="tx1">
                    <a:tint val="75000"/>
                  </a:schemeClr>
                </a:solidFill>
              </a:defRPr>
            </a:lvl9pPr>
          </a:lstStyle>
          <a:p>
            <a:r>
              <a:rPr lang="de-DE" dirty="0"/>
              <a:t>Datum</a:t>
            </a:r>
          </a:p>
        </p:txBody>
      </p:sp>
      <p:sp>
        <p:nvSpPr>
          <p:cNvPr id="4" name="Rechteck 3"/>
          <p:cNvSpPr/>
          <p:nvPr/>
        </p:nvSpPr>
        <p:spPr>
          <a:xfrm>
            <a:off x="0" y="1025525"/>
            <a:ext cx="12192000" cy="171451"/>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0" name="Titel 1"/>
          <p:cNvSpPr>
            <a:spLocks noGrp="1"/>
          </p:cNvSpPr>
          <p:nvPr>
            <p:ph type="title" hasCustomPrompt="1"/>
          </p:nvPr>
        </p:nvSpPr>
        <p:spPr>
          <a:xfrm>
            <a:off x="874713" y="3392203"/>
            <a:ext cx="10438873" cy="972108"/>
          </a:xfrm>
          <a:ln>
            <a:noFill/>
          </a:ln>
        </p:spPr>
        <p:txBody>
          <a:bodyPr/>
          <a:lstStyle>
            <a:lvl1pPr>
              <a:defRPr sz="3200" b="1">
                <a:solidFill>
                  <a:schemeClr val="bg1"/>
                </a:solidFill>
              </a:defRPr>
            </a:lvl1pPr>
          </a:lstStyle>
          <a:p>
            <a:r>
              <a:rPr lang="en-US" noProof="0"/>
              <a:t>Titelmasterformat</a:t>
            </a:r>
            <a:br>
              <a:rPr lang="en-US" noProof="0"/>
            </a:br>
            <a:r>
              <a:rPr lang="en-US" noProof="0"/>
              <a:t>durch Klicken bearbeiten</a:t>
            </a:r>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04" y="349731"/>
            <a:ext cx="1764738" cy="513188"/>
          </a:xfrm>
          <a:prstGeom prst="rect">
            <a:avLst/>
          </a:prstGeom>
        </p:spPr>
      </p:pic>
      <p:pic>
        <p:nvPicPr>
          <p:cNvPr id="12" name="Grafik 11" descr="Ein Bild, das Text enthält.&#10;&#10;Automatisch generierte Beschreibung">
            <a:extLst>
              <a:ext uri="{FF2B5EF4-FFF2-40B4-BE49-F238E27FC236}">
                <a16:creationId xmlns:a16="http://schemas.microsoft.com/office/drawing/2014/main" id="{1505BD1E-3F65-4B7F-9DCC-E4C80E84199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36783"/>
          <a:stretch/>
        </p:blipFill>
        <p:spPr>
          <a:xfrm>
            <a:off x="10082942" y="349731"/>
            <a:ext cx="1485332" cy="525827"/>
          </a:xfrm>
          <a:prstGeom prst="rect">
            <a:avLst/>
          </a:prstGeom>
        </p:spPr>
      </p:pic>
      <p:pic>
        <p:nvPicPr>
          <p:cNvPr id="14" name="Grafik 13">
            <a:extLst>
              <a:ext uri="{FF2B5EF4-FFF2-40B4-BE49-F238E27FC236}">
                <a16:creationId xmlns:a16="http://schemas.microsoft.com/office/drawing/2014/main" id="{07E37400-FDE5-4A13-B370-659EB5735CE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85074" y="5967199"/>
            <a:ext cx="3380238" cy="693951"/>
          </a:xfrm>
          <a:prstGeom prst="rect">
            <a:avLst/>
          </a:prstGeom>
        </p:spPr>
      </p:pic>
      <p:pic>
        <p:nvPicPr>
          <p:cNvPr id="15" name="Obraz 2">
            <a:extLst>
              <a:ext uri="{FF2B5EF4-FFF2-40B4-BE49-F238E27FC236}">
                <a16:creationId xmlns:a16="http://schemas.microsoft.com/office/drawing/2014/main" id="{55E566E5-5C88-4AD6-A46A-9239787D021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435677" y="6298151"/>
            <a:ext cx="1027961" cy="362999"/>
          </a:xfrm>
          <a:prstGeom prst="rect">
            <a:avLst/>
          </a:prstGeom>
          <a:noFill/>
          <a:ln>
            <a:noFill/>
          </a:ln>
        </p:spPr>
      </p:pic>
      <p:sp>
        <p:nvSpPr>
          <p:cNvPr id="26" name="Textplatzhalter 25"/>
          <p:cNvSpPr>
            <a:spLocks noGrp="1"/>
          </p:cNvSpPr>
          <p:nvPr>
            <p:ph type="body" sz="quarter" idx="10" hasCustomPrompt="1"/>
          </p:nvPr>
        </p:nvSpPr>
        <p:spPr>
          <a:xfrm>
            <a:off x="874713" y="2420841"/>
            <a:ext cx="10438873" cy="828676"/>
          </a:xfrm>
          <a:ln>
            <a:noFill/>
          </a:ln>
        </p:spPr>
        <p:txBody>
          <a:bodyPr/>
          <a:lstStyle>
            <a:lvl1pPr>
              <a:spcBef>
                <a:spcPts val="0"/>
              </a:spcBef>
              <a:defRPr sz="1600">
                <a:solidFill>
                  <a:schemeClr val="bg1">
                    <a:alpha val="80000"/>
                  </a:schemeClr>
                </a:solidFill>
              </a:defRPr>
            </a:lvl1pPr>
          </a:lstStyle>
          <a:p>
            <a:pPr eaLnBrk="1" fontAlgn="auto" hangingPunct="1">
              <a:spcAft>
                <a:spcPts val="0"/>
              </a:spcAft>
              <a:defRPr/>
            </a:pPr>
            <a:r>
              <a:rPr lang="de-DE" dirty="0"/>
              <a:t>Faculty of Transport and Traffic Sciences – Chair of Transport Ecology </a:t>
            </a:r>
          </a:p>
          <a:p>
            <a:pPr eaLnBrk="1" fontAlgn="auto" hangingPunct="1">
              <a:spcAft>
                <a:spcPts val="0"/>
              </a:spcAft>
              <a:defRPr/>
            </a:pPr>
            <a:r>
              <a:rPr lang="de-DE" dirty="0"/>
              <a:t>Prof. Dr.-Ing. Udo Becker</a:t>
            </a:r>
          </a:p>
        </p:txBody>
      </p:sp>
    </p:spTree>
    <p:extLst>
      <p:ext uri="{BB962C8B-B14F-4D97-AF65-F5344CB8AC3E}">
        <p14:creationId xmlns:p14="http://schemas.microsoft.com/office/powerpoint/2010/main" val="2153624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874712" y="346076"/>
            <a:ext cx="10580687" cy="509588"/>
          </a:xfrm>
        </p:spPr>
        <p:txBody>
          <a:bodyPr/>
          <a:lstStyle/>
          <a:p>
            <a:r>
              <a:rPr lang="de-DE"/>
              <a:t>Mastertitelformat bearbeiten</a:t>
            </a:r>
            <a:endParaRPr lang="de-DE" dirty="0"/>
          </a:p>
        </p:txBody>
      </p:sp>
    </p:spTree>
    <p:extLst>
      <p:ext uri="{BB962C8B-B14F-4D97-AF65-F5344CB8AC3E}">
        <p14:creationId xmlns:p14="http://schemas.microsoft.com/office/powerpoint/2010/main" val="3278609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Nur Titel">
    <p:spTree>
      <p:nvGrpSpPr>
        <p:cNvPr id="1" name=""/>
        <p:cNvGrpSpPr/>
        <p:nvPr/>
      </p:nvGrpSpPr>
      <p:grpSpPr>
        <a:xfrm>
          <a:off x="0" y="0"/>
          <a:ext cx="0" cy="0"/>
          <a:chOff x="0" y="0"/>
          <a:chExt cx="0" cy="0"/>
        </a:xfrm>
      </p:grpSpPr>
      <p:sp>
        <p:nvSpPr>
          <p:cNvPr id="2" name="Titel 1"/>
          <p:cNvSpPr>
            <a:spLocks noGrp="1"/>
          </p:cNvSpPr>
          <p:nvPr>
            <p:ph type="title"/>
          </p:nvPr>
        </p:nvSpPr>
        <p:spPr>
          <a:xfrm>
            <a:off x="874712" y="346076"/>
            <a:ext cx="10580687" cy="509588"/>
          </a:xfrm>
        </p:spPr>
        <p:txBody>
          <a:bodyPr/>
          <a:lstStyle/>
          <a:p>
            <a:r>
              <a:rPr lang="de-DE"/>
              <a:t>Mastertitelformat bearbeiten</a:t>
            </a:r>
            <a:endParaRPr lang="de-DE" dirty="0"/>
          </a:p>
        </p:txBody>
      </p:sp>
      <p:sp>
        <p:nvSpPr>
          <p:cNvPr id="7" name="Bildplatzhalter 6"/>
          <p:cNvSpPr>
            <a:spLocks noGrp="1"/>
          </p:cNvSpPr>
          <p:nvPr>
            <p:ph type="pic" sz="quarter" idx="10"/>
          </p:nvPr>
        </p:nvSpPr>
        <p:spPr>
          <a:xfrm>
            <a:off x="0" y="1030288"/>
            <a:ext cx="12192000" cy="5099050"/>
          </a:xfrm>
        </p:spPr>
        <p:txBody>
          <a:bodyPr/>
          <a:lstStyle/>
          <a:p>
            <a:r>
              <a:rPr lang="de-DE"/>
              <a:t>Bild durch Klicken auf Symbol hinzufügen</a:t>
            </a:r>
          </a:p>
        </p:txBody>
      </p:sp>
    </p:spTree>
    <p:extLst>
      <p:ext uri="{BB962C8B-B14F-4D97-AF65-F5344CB8AC3E}">
        <p14:creationId xmlns:p14="http://schemas.microsoft.com/office/powerpoint/2010/main" val="233499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eer">
    <p:spTree>
      <p:nvGrpSpPr>
        <p:cNvPr id="1" name=""/>
        <p:cNvGrpSpPr/>
        <p:nvPr/>
      </p:nvGrpSpPr>
      <p:grpSpPr>
        <a:xfrm>
          <a:off x="0" y="0"/>
          <a:ext cx="0" cy="0"/>
          <a:chOff x="0" y="0"/>
          <a:chExt cx="0" cy="0"/>
        </a:xfrm>
      </p:grpSpPr>
      <p:sp>
        <p:nvSpPr>
          <p:cNvPr id="3" name="Bildplatzhalter 2"/>
          <p:cNvSpPr>
            <a:spLocks noGrp="1"/>
          </p:cNvSpPr>
          <p:nvPr>
            <p:ph type="pic" sz="quarter" idx="10"/>
          </p:nvPr>
        </p:nvSpPr>
        <p:spPr>
          <a:xfrm>
            <a:off x="0" y="6"/>
            <a:ext cx="12192000" cy="6129331"/>
          </a:xfrm>
        </p:spPr>
        <p:txBody>
          <a:bodyPr/>
          <a:lstStyle/>
          <a:p>
            <a:r>
              <a:rPr lang="de-DE"/>
              <a:t>Bild durch Klicken auf Symbol hinzufügen</a:t>
            </a:r>
          </a:p>
        </p:txBody>
      </p:sp>
    </p:spTree>
    <p:extLst>
      <p:ext uri="{BB962C8B-B14F-4D97-AF65-F5344CB8AC3E}">
        <p14:creationId xmlns:p14="http://schemas.microsoft.com/office/powerpoint/2010/main" val="2324029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D65D20-5AA4-4ACB-BE3E-8B1892F9D60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6C05458-50B0-4FF5-8EBB-E620AEEF05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D022F75-AC3D-4C5D-BE60-A905891C568C}"/>
              </a:ext>
            </a:extLst>
          </p:cNvPr>
          <p:cNvSpPr>
            <a:spLocks noGrp="1"/>
          </p:cNvSpPr>
          <p:nvPr>
            <p:ph type="dt" sz="half" idx="10"/>
          </p:nvPr>
        </p:nvSpPr>
        <p:spPr/>
        <p:txBody>
          <a:bodyPr/>
          <a:lstStyle/>
          <a:p>
            <a:fld id="{8108C6D0-52A4-48A6-8FFA-582ECA45E842}" type="datetimeFigureOut">
              <a:rPr lang="de-DE" smtClean="0"/>
              <a:t>20.10.2021</a:t>
            </a:fld>
            <a:endParaRPr lang="de-DE"/>
          </a:p>
        </p:txBody>
      </p:sp>
      <p:sp>
        <p:nvSpPr>
          <p:cNvPr id="5" name="Fußzeilenplatzhalter 4">
            <a:extLst>
              <a:ext uri="{FF2B5EF4-FFF2-40B4-BE49-F238E27FC236}">
                <a16:creationId xmlns:a16="http://schemas.microsoft.com/office/drawing/2014/main" id="{A77453DC-86EF-4A6C-A3F4-A910664B5E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E8193FB-C37A-454D-A0A8-E2032DC7FC6D}"/>
              </a:ext>
            </a:extLst>
          </p:cNvPr>
          <p:cNvSpPr>
            <a:spLocks noGrp="1"/>
          </p:cNvSpPr>
          <p:nvPr>
            <p:ph type="sldNum" sz="quarter" idx="12"/>
          </p:nvPr>
        </p:nvSpPr>
        <p:spPr/>
        <p:txBody>
          <a:bodyPr/>
          <a:lstStyle/>
          <a:p>
            <a:fld id="{0D3F6240-AE16-4A00-9644-CE79D39DE95A}" type="slidenum">
              <a:rPr lang="de-DE" smtClean="0"/>
              <a:t>‹Nr.›</a:t>
            </a:fld>
            <a:endParaRPr lang="de-DE"/>
          </a:p>
        </p:txBody>
      </p:sp>
    </p:spTree>
    <p:extLst>
      <p:ext uri="{BB962C8B-B14F-4D97-AF65-F5344CB8AC3E}">
        <p14:creationId xmlns:p14="http://schemas.microsoft.com/office/powerpoint/2010/main" val="269528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folie_TUD">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874712" y="4494775"/>
            <a:ext cx="10438873" cy="1334525"/>
          </a:xfrm>
        </p:spPr>
        <p:txBody>
          <a:bodyPr/>
          <a:lstStyle>
            <a:lvl1pPr marL="0" indent="0" algn="l">
              <a:buNone/>
              <a:defRPr>
                <a:solidFill>
                  <a:schemeClr val="bg2"/>
                </a:solidFill>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2" indent="0" algn="ctr">
              <a:buNone/>
              <a:defRPr>
                <a:solidFill>
                  <a:schemeClr val="tx1">
                    <a:tint val="75000"/>
                  </a:schemeClr>
                </a:solidFill>
              </a:defRPr>
            </a:lvl4pPr>
            <a:lvl5pPr marL="1828534" indent="0" algn="ctr">
              <a:buNone/>
              <a:defRPr>
                <a:solidFill>
                  <a:schemeClr val="tx1">
                    <a:tint val="75000"/>
                  </a:schemeClr>
                </a:solidFill>
              </a:defRPr>
            </a:lvl5pPr>
            <a:lvl6pPr marL="2285670" indent="0" algn="ctr">
              <a:buNone/>
              <a:defRPr>
                <a:solidFill>
                  <a:schemeClr val="tx1">
                    <a:tint val="75000"/>
                  </a:schemeClr>
                </a:solidFill>
              </a:defRPr>
            </a:lvl6pPr>
            <a:lvl7pPr marL="2742803" indent="0" algn="ctr">
              <a:buNone/>
              <a:defRPr>
                <a:solidFill>
                  <a:schemeClr val="tx1">
                    <a:tint val="75000"/>
                  </a:schemeClr>
                </a:solidFill>
              </a:defRPr>
            </a:lvl7pPr>
            <a:lvl8pPr marL="3199936" indent="0" algn="ctr">
              <a:buNone/>
              <a:defRPr>
                <a:solidFill>
                  <a:schemeClr val="tx1">
                    <a:tint val="75000"/>
                  </a:schemeClr>
                </a:solidFill>
              </a:defRPr>
            </a:lvl8pPr>
            <a:lvl9pPr marL="3657070" indent="0" algn="ctr">
              <a:buNone/>
              <a:defRPr>
                <a:solidFill>
                  <a:schemeClr val="tx1">
                    <a:tint val="75000"/>
                  </a:schemeClr>
                </a:solidFill>
              </a:defRPr>
            </a:lvl9pPr>
          </a:lstStyle>
          <a:p>
            <a:r>
              <a:rPr lang="de-DE" dirty="0"/>
              <a:t>Formatvorlage des Untertitelmasters durch Klicken bearbeiten</a:t>
            </a:r>
            <a:br>
              <a:rPr lang="de-DE" dirty="0"/>
            </a:br>
            <a:r>
              <a:rPr lang="de-DE" dirty="0"/>
              <a:t>Ort oder Anlass des Vortrags // Samstag, 13. Januar 2018</a:t>
            </a:r>
          </a:p>
        </p:txBody>
      </p:sp>
      <p:sp>
        <p:nvSpPr>
          <p:cNvPr id="26" name="Textplatzhalter 25"/>
          <p:cNvSpPr>
            <a:spLocks noGrp="1"/>
          </p:cNvSpPr>
          <p:nvPr>
            <p:ph type="body" sz="quarter" idx="10" hasCustomPrompt="1"/>
          </p:nvPr>
        </p:nvSpPr>
        <p:spPr>
          <a:xfrm>
            <a:off x="874713" y="2420841"/>
            <a:ext cx="10438873" cy="828676"/>
          </a:xfrm>
          <a:ln>
            <a:noFill/>
          </a:ln>
        </p:spPr>
        <p:txBody>
          <a:bodyPr/>
          <a:lstStyle>
            <a:lvl1pPr>
              <a:spcBef>
                <a:spcPts val="0"/>
              </a:spcBef>
              <a:defRPr sz="1600">
                <a:solidFill>
                  <a:schemeClr val="bg2"/>
                </a:solidFill>
              </a:defRPr>
            </a:lvl1pPr>
          </a:lstStyle>
          <a:p>
            <a:pPr lvl="0"/>
            <a:r>
              <a:rPr lang="de-DE" dirty="0"/>
              <a:t>Vorname Name</a:t>
            </a:r>
            <a:br>
              <a:rPr lang="de-DE" dirty="0"/>
            </a:br>
            <a:r>
              <a:rPr lang="de-DE" dirty="0"/>
              <a:t>Struktureinheit  der TU Dresden</a:t>
            </a:r>
          </a:p>
        </p:txBody>
      </p:sp>
      <p:sp>
        <p:nvSpPr>
          <p:cNvPr id="2" name="Titel 1"/>
          <p:cNvSpPr>
            <a:spLocks noGrp="1"/>
          </p:cNvSpPr>
          <p:nvPr>
            <p:ph type="title" hasCustomPrompt="1"/>
          </p:nvPr>
        </p:nvSpPr>
        <p:spPr>
          <a:xfrm>
            <a:off x="874713" y="3392203"/>
            <a:ext cx="10438873" cy="972108"/>
          </a:xfrm>
          <a:ln>
            <a:noFill/>
          </a:ln>
        </p:spPr>
        <p:txBody>
          <a:bodyPr/>
          <a:lstStyle>
            <a:lvl1pPr>
              <a:defRPr sz="3200" b="1">
                <a:solidFill>
                  <a:schemeClr val="tx2"/>
                </a:solidFill>
              </a:defRPr>
            </a:lvl1pPr>
          </a:lstStyle>
          <a:p>
            <a:r>
              <a:rPr lang="de-DE" dirty="0"/>
              <a:t>Titelmasterformat</a:t>
            </a:r>
            <a:br>
              <a:rPr lang="de-DE" dirty="0"/>
            </a:br>
            <a:r>
              <a:rPr lang="de-DE" dirty="0"/>
              <a:t>durch Klicken bearbeiten</a:t>
            </a:r>
          </a:p>
        </p:txBody>
      </p:sp>
      <p:cxnSp>
        <p:nvCxnSpPr>
          <p:cNvPr id="8" name="Gerade Verbindung 14"/>
          <p:cNvCxnSpPr/>
          <p:nvPr/>
        </p:nvCxnSpPr>
        <p:spPr>
          <a:xfrm>
            <a:off x="0" y="1026000"/>
            <a:ext cx="12192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Gerade Verbindung 14"/>
          <p:cNvCxnSpPr/>
          <p:nvPr/>
        </p:nvCxnSpPr>
        <p:spPr>
          <a:xfrm>
            <a:off x="0" y="1206000"/>
            <a:ext cx="12192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04" y="349731"/>
            <a:ext cx="1764738" cy="513188"/>
          </a:xfrm>
          <a:prstGeom prst="rect">
            <a:avLst/>
          </a:prstGeom>
        </p:spPr>
      </p:pic>
      <p:pic>
        <p:nvPicPr>
          <p:cNvPr id="12" name="Grafik 11" descr="Ein Bild, das Text enthält.&#10;&#10;Automatisch generierte Beschreibung">
            <a:extLst>
              <a:ext uri="{FF2B5EF4-FFF2-40B4-BE49-F238E27FC236}">
                <a16:creationId xmlns:a16="http://schemas.microsoft.com/office/drawing/2014/main" id="{A5CB5FA3-BC1D-4C4D-9F05-8E8173BFB7C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36783"/>
          <a:stretch/>
        </p:blipFill>
        <p:spPr>
          <a:xfrm>
            <a:off x="10082942" y="349731"/>
            <a:ext cx="1485332" cy="525827"/>
          </a:xfrm>
          <a:prstGeom prst="rect">
            <a:avLst/>
          </a:prstGeom>
        </p:spPr>
      </p:pic>
    </p:spTree>
    <p:extLst>
      <p:ext uri="{BB962C8B-B14F-4D97-AF65-F5344CB8AC3E}">
        <p14:creationId xmlns:p14="http://schemas.microsoft.com/office/powerpoint/2010/main" val="172494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el und Inhalt">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lvl1pPr>
              <a:defRPr/>
            </a:lvl1pPr>
          </a:lstStyle>
          <a:p>
            <a:r>
              <a:rPr lang="en-US" noProof="0"/>
              <a:t>Mastertitelformat bearbeiten</a:t>
            </a:r>
          </a:p>
        </p:txBody>
      </p:sp>
      <p:sp>
        <p:nvSpPr>
          <p:cNvPr id="6" name="Inhaltsplatzhalter 5"/>
          <p:cNvSpPr>
            <a:spLocks noGrp="1"/>
          </p:cNvSpPr>
          <p:nvPr>
            <p:ph sz="quarter" idx="10"/>
          </p:nvPr>
        </p:nvSpPr>
        <p:spPr>
          <a:xfrm>
            <a:off x="874711" y="1484313"/>
            <a:ext cx="10580688" cy="4344987"/>
          </a:xfrm>
        </p:spPr>
        <p:txBody>
          <a:bodyPr/>
          <a:lstStyle>
            <a:lvl1pPr>
              <a:spcBef>
                <a:spcPts val="1200"/>
              </a:spcBef>
              <a:defRPr/>
            </a:lvl1pPr>
            <a:lvl3pPr>
              <a:spcBef>
                <a:spcPts val="1200"/>
              </a:spcBef>
              <a:defRPr/>
            </a:lvl3pPr>
          </a:lstStyle>
          <a:p>
            <a:pPr lvl="0"/>
            <a:r>
              <a:rPr lang="en-US" noProof="0"/>
              <a:t>Mastertextformat bearbeiten</a:t>
            </a:r>
          </a:p>
        </p:txBody>
      </p:sp>
    </p:spTree>
    <p:extLst>
      <p:ext uri="{BB962C8B-B14F-4D97-AF65-F5344CB8AC3E}">
        <p14:creationId xmlns:p14="http://schemas.microsoft.com/office/powerpoint/2010/main" val="4943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3" name="Rechteck 2"/>
          <p:cNvSpPr/>
          <p:nvPr/>
        </p:nvSpPr>
        <p:spPr>
          <a:xfrm>
            <a:off x="0" y="2"/>
            <a:ext cx="12192000" cy="6129336"/>
          </a:xfrm>
          <a:prstGeom prst="rect">
            <a:avLst/>
          </a:prstGeom>
          <a:gradFill>
            <a:gsLst>
              <a:gs pos="14000">
                <a:schemeClr val="tx2"/>
              </a:gs>
              <a:gs pos="100000">
                <a:schemeClr val="accent2"/>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el 1"/>
          <p:cNvSpPr>
            <a:spLocks noGrp="1"/>
          </p:cNvSpPr>
          <p:nvPr>
            <p:ph type="title"/>
          </p:nvPr>
        </p:nvSpPr>
        <p:spPr>
          <a:xfrm>
            <a:off x="874712" y="3387259"/>
            <a:ext cx="10580687" cy="1198491"/>
          </a:xfrm>
        </p:spPr>
        <p:txBody>
          <a:bodyPr/>
          <a:lstStyle>
            <a:lvl1pPr>
              <a:defRPr sz="3200" b="1">
                <a:solidFill>
                  <a:schemeClr val="bg1"/>
                </a:solidFill>
              </a:defRPr>
            </a:lvl1pPr>
          </a:lstStyle>
          <a:p>
            <a:r>
              <a:rPr lang="de-DE"/>
              <a:t>Mastertitelformat bearbeiten</a:t>
            </a:r>
            <a:endParaRPr lang="de-DE" dirty="0"/>
          </a:p>
        </p:txBody>
      </p:sp>
    </p:spTree>
    <p:extLst>
      <p:ext uri="{BB962C8B-B14F-4D97-AF65-F5344CB8AC3E}">
        <p14:creationId xmlns:p14="http://schemas.microsoft.com/office/powerpoint/2010/main" val="1252404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5365749" y="1484313"/>
            <a:ext cx="6089649" cy="4344987"/>
          </a:xfrm>
        </p:spPr>
        <p:txBody>
          <a:bodyPr/>
          <a:lstStyle/>
          <a:p>
            <a:pPr lvl="0"/>
            <a:r>
              <a:rPr lang="de-DE"/>
              <a:t>Mastertextformat bearbeiten</a:t>
            </a:r>
          </a:p>
        </p:txBody>
      </p:sp>
      <p:sp>
        <p:nvSpPr>
          <p:cNvPr id="9" name="Bildplatzhalter 7"/>
          <p:cNvSpPr>
            <a:spLocks noGrp="1"/>
          </p:cNvSpPr>
          <p:nvPr>
            <p:ph type="pic" sz="quarter" idx="13"/>
          </p:nvPr>
        </p:nvSpPr>
        <p:spPr>
          <a:xfrm>
            <a:off x="874711" y="1484313"/>
            <a:ext cx="4300539" cy="1332000"/>
          </a:xfrm>
        </p:spPr>
        <p:txBody>
          <a:bodyPr/>
          <a:lstStyle/>
          <a:p>
            <a:r>
              <a:rPr lang="de-DE"/>
              <a:t>Bild durch Klicken auf Symbol hinzufügen</a:t>
            </a:r>
            <a:endParaRPr lang="de-DE" dirty="0"/>
          </a:p>
        </p:txBody>
      </p:sp>
      <p:sp>
        <p:nvSpPr>
          <p:cNvPr id="10" name="Bildplatzhalter 7"/>
          <p:cNvSpPr>
            <a:spLocks noGrp="1"/>
          </p:cNvSpPr>
          <p:nvPr>
            <p:ph type="pic" sz="quarter" idx="14"/>
          </p:nvPr>
        </p:nvSpPr>
        <p:spPr>
          <a:xfrm>
            <a:off x="874712" y="2943181"/>
            <a:ext cx="4300537" cy="1332000"/>
          </a:xfrm>
        </p:spPr>
        <p:txBody>
          <a:bodyPr/>
          <a:lstStyle/>
          <a:p>
            <a:r>
              <a:rPr lang="de-DE"/>
              <a:t>Bild durch Klicken auf Symbol hinzufügen</a:t>
            </a:r>
            <a:endParaRPr lang="de-DE" dirty="0"/>
          </a:p>
        </p:txBody>
      </p:sp>
      <p:sp>
        <p:nvSpPr>
          <p:cNvPr id="11" name="Bildplatzhalter 7"/>
          <p:cNvSpPr>
            <a:spLocks noGrp="1"/>
          </p:cNvSpPr>
          <p:nvPr>
            <p:ph type="pic" sz="quarter" idx="15"/>
          </p:nvPr>
        </p:nvSpPr>
        <p:spPr>
          <a:xfrm>
            <a:off x="874710" y="4402050"/>
            <a:ext cx="4300537" cy="1427249"/>
          </a:xfrm>
        </p:spPr>
        <p:txBody>
          <a:bodyPr/>
          <a:lstStyle/>
          <a:p>
            <a:r>
              <a:rPr lang="de-DE"/>
              <a:t>Bild durch Klicken auf Symbol hinzufügen</a:t>
            </a:r>
            <a:endParaRPr lang="de-DE" dirty="0"/>
          </a:p>
        </p:txBody>
      </p:sp>
      <p:sp>
        <p:nvSpPr>
          <p:cNvPr id="4" name="Titel 3"/>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72307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DE" dirty="0"/>
          </a:p>
        </p:txBody>
      </p:sp>
      <p:sp>
        <p:nvSpPr>
          <p:cNvPr id="9" name="Bildplatzhalter 7"/>
          <p:cNvSpPr>
            <a:spLocks noGrp="1"/>
          </p:cNvSpPr>
          <p:nvPr>
            <p:ph type="pic" sz="quarter" idx="13"/>
          </p:nvPr>
        </p:nvSpPr>
        <p:spPr>
          <a:xfrm>
            <a:off x="6267449" y="1484314"/>
            <a:ext cx="5187950" cy="4344985"/>
          </a:xfrm>
        </p:spPr>
        <p:txBody>
          <a:bodyPr/>
          <a:lstStyle/>
          <a:p>
            <a:r>
              <a:rPr lang="de-DE"/>
              <a:t>Bild durch Klicken auf Symbol hinzufügen</a:t>
            </a:r>
            <a:endParaRPr lang="de-DE" dirty="0"/>
          </a:p>
        </p:txBody>
      </p:sp>
      <p:sp>
        <p:nvSpPr>
          <p:cNvPr id="7" name="Textplatzhalter 6"/>
          <p:cNvSpPr>
            <a:spLocks noGrp="1"/>
          </p:cNvSpPr>
          <p:nvPr>
            <p:ph type="body" sz="quarter" idx="14"/>
          </p:nvPr>
        </p:nvSpPr>
        <p:spPr>
          <a:xfrm>
            <a:off x="874713" y="1484314"/>
            <a:ext cx="5195887" cy="4344985"/>
          </a:xfrm>
        </p:spPr>
        <p:txBody>
          <a:bodyPr/>
          <a:lstStyle/>
          <a:p>
            <a:pPr lvl="0"/>
            <a:r>
              <a:rPr lang="de-DE"/>
              <a:t>Mastertextformat bearbeiten</a:t>
            </a:r>
          </a:p>
        </p:txBody>
      </p:sp>
    </p:spTree>
    <p:extLst>
      <p:ext uri="{BB962C8B-B14F-4D97-AF65-F5344CB8AC3E}">
        <p14:creationId xmlns:p14="http://schemas.microsoft.com/office/powerpoint/2010/main" val="1606666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a:t>Mastertitelformat bearbeiten</a:t>
            </a:r>
          </a:p>
        </p:txBody>
      </p:sp>
      <p:sp>
        <p:nvSpPr>
          <p:cNvPr id="6" name="Textplatzhalter 5"/>
          <p:cNvSpPr>
            <a:spLocks noGrp="1"/>
          </p:cNvSpPr>
          <p:nvPr>
            <p:ph type="body" sz="quarter" idx="10"/>
          </p:nvPr>
        </p:nvSpPr>
        <p:spPr>
          <a:xfrm>
            <a:off x="874713" y="1484314"/>
            <a:ext cx="5195887" cy="4344985"/>
          </a:xfrm>
        </p:spPr>
        <p:txBody>
          <a:bodyPr/>
          <a:lstStyle/>
          <a:p>
            <a:pPr lvl="0"/>
            <a:r>
              <a:rPr lang="de-DE"/>
              <a:t>Mastertextformat bearbeiten</a:t>
            </a:r>
          </a:p>
        </p:txBody>
      </p:sp>
      <p:sp>
        <p:nvSpPr>
          <p:cNvPr id="8" name="Textplatzhalter 7"/>
          <p:cNvSpPr>
            <a:spLocks noGrp="1"/>
          </p:cNvSpPr>
          <p:nvPr>
            <p:ph type="body" sz="quarter" idx="11"/>
          </p:nvPr>
        </p:nvSpPr>
        <p:spPr>
          <a:xfrm>
            <a:off x="6267449" y="1484315"/>
            <a:ext cx="5187950" cy="4344984"/>
          </a:xfrm>
        </p:spPr>
        <p:txBody>
          <a:bodyPr/>
          <a:lstStyle/>
          <a:p>
            <a:pPr lvl="0"/>
            <a:r>
              <a:rPr lang="de-DE"/>
              <a:t>Mastertextformat bearbeiten</a:t>
            </a:r>
          </a:p>
        </p:txBody>
      </p:sp>
    </p:spTree>
    <p:extLst>
      <p:ext uri="{BB962C8B-B14F-4D97-AF65-F5344CB8AC3E}">
        <p14:creationId xmlns:p14="http://schemas.microsoft.com/office/powerpoint/2010/main" val="4157052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874712" y="346075"/>
            <a:ext cx="10580687" cy="684213"/>
          </a:xfrm>
        </p:spPr>
        <p:txBody>
          <a:bodyPr/>
          <a:lstStyle/>
          <a:p>
            <a:r>
              <a:rPr lang="de-DE"/>
              <a:t>Mastertitelformat bearbeiten</a:t>
            </a:r>
            <a:endParaRPr lang="de-DE" dirty="0"/>
          </a:p>
        </p:txBody>
      </p:sp>
      <p:sp>
        <p:nvSpPr>
          <p:cNvPr id="6" name="Textplatzhalter 5"/>
          <p:cNvSpPr>
            <a:spLocks noGrp="1"/>
          </p:cNvSpPr>
          <p:nvPr>
            <p:ph type="body" sz="quarter" idx="10"/>
          </p:nvPr>
        </p:nvSpPr>
        <p:spPr>
          <a:xfrm>
            <a:off x="874712" y="1484314"/>
            <a:ext cx="3399576" cy="4344985"/>
          </a:xfrm>
        </p:spPr>
        <p:txBody>
          <a:bodyPr/>
          <a:lstStyle/>
          <a:p>
            <a:pPr lvl="0"/>
            <a:r>
              <a:rPr lang="de-DE"/>
              <a:t>Mastertextformat bearbeiten</a:t>
            </a:r>
          </a:p>
        </p:txBody>
      </p:sp>
      <p:sp>
        <p:nvSpPr>
          <p:cNvPr id="7" name="Textplatzhalter 7"/>
          <p:cNvSpPr>
            <a:spLocks noGrp="1"/>
          </p:cNvSpPr>
          <p:nvPr>
            <p:ph type="body" sz="quarter" idx="11"/>
          </p:nvPr>
        </p:nvSpPr>
        <p:spPr>
          <a:xfrm>
            <a:off x="8070849" y="1484315"/>
            <a:ext cx="3384550" cy="4344984"/>
          </a:xfrm>
        </p:spPr>
        <p:txBody>
          <a:bodyPr/>
          <a:lstStyle/>
          <a:p>
            <a:pPr lvl="0"/>
            <a:r>
              <a:rPr lang="de-DE"/>
              <a:t>Mastertextformat bearbeiten</a:t>
            </a:r>
          </a:p>
        </p:txBody>
      </p:sp>
      <p:sp>
        <p:nvSpPr>
          <p:cNvPr id="9" name="Textplatzhalter 5"/>
          <p:cNvSpPr>
            <a:spLocks noGrp="1"/>
          </p:cNvSpPr>
          <p:nvPr>
            <p:ph type="body" sz="quarter" idx="12"/>
          </p:nvPr>
        </p:nvSpPr>
        <p:spPr>
          <a:xfrm>
            <a:off x="4457700" y="1484315"/>
            <a:ext cx="3416300" cy="4344984"/>
          </a:xfrm>
        </p:spPr>
        <p:txBody>
          <a:bodyPr/>
          <a:lstStyle/>
          <a:p>
            <a:pPr lvl="0"/>
            <a:r>
              <a:rPr lang="de-DE"/>
              <a:t>Mastertextformat bearbeiten</a:t>
            </a:r>
          </a:p>
        </p:txBody>
      </p:sp>
    </p:spTree>
    <p:extLst>
      <p:ext uri="{BB962C8B-B14F-4D97-AF65-F5344CB8AC3E}">
        <p14:creationId xmlns:p14="http://schemas.microsoft.com/office/powerpoint/2010/main" val="154616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7" name="Titel 1"/>
          <p:cNvSpPr txBox="1">
            <a:spLocks/>
          </p:cNvSpPr>
          <p:nvPr/>
        </p:nvSpPr>
        <p:spPr>
          <a:xfrm>
            <a:off x="6267450" y="368305"/>
            <a:ext cx="5046135" cy="662147"/>
          </a:xfrm>
          <a:prstGeom prst="rect">
            <a:avLst/>
          </a:prstGeom>
          <a:ln>
            <a:noFill/>
          </a:ln>
        </p:spPr>
        <p:txBody>
          <a:bodyPr vert="horz" lIns="0" tIns="0" rIns="0" bIns="0" rtlCol="0" anchor="t" anchorCtr="0">
            <a:noAutofit/>
          </a:bodyPr>
          <a:lstStyle>
            <a:lvl1pPr algn="l" defTabSz="914400" rtl="0" eaLnBrk="1" latinLnBrk="0" hangingPunct="1">
              <a:spcBef>
                <a:spcPct val="0"/>
              </a:spcBef>
              <a:buNone/>
              <a:defRPr sz="2400" b="1" kern="1200" baseline="0">
                <a:solidFill>
                  <a:schemeClr val="tx2"/>
                </a:solidFill>
                <a:latin typeface="Open Sans" panose="020B0606030504020204" pitchFamily="34" charset="0"/>
                <a:ea typeface="+mj-ea"/>
                <a:cs typeface="+mj-cs"/>
              </a:defRPr>
            </a:lvl1pPr>
          </a:lstStyle>
          <a:p>
            <a:r>
              <a:rPr lang="de-DE" sz="2400" dirty="0"/>
              <a:t>Titelmasterformat durch Klicken bearbeiten</a:t>
            </a:r>
          </a:p>
        </p:txBody>
      </p:sp>
      <p:sp>
        <p:nvSpPr>
          <p:cNvPr id="8" name="Textplatzhalter 5"/>
          <p:cNvSpPr>
            <a:spLocks noGrp="1"/>
          </p:cNvSpPr>
          <p:nvPr>
            <p:ph type="body" sz="quarter" idx="10"/>
          </p:nvPr>
        </p:nvSpPr>
        <p:spPr>
          <a:xfrm>
            <a:off x="874712" y="1484314"/>
            <a:ext cx="5195887" cy="4344985"/>
          </a:xfrm>
        </p:spPr>
        <p:txBody>
          <a:bodyPr/>
          <a:lstStyle/>
          <a:p>
            <a:pPr lvl="0"/>
            <a:r>
              <a:rPr lang="de-DE"/>
              <a:t>Mastertextformat bearbeiten</a:t>
            </a:r>
          </a:p>
        </p:txBody>
      </p:sp>
      <p:sp>
        <p:nvSpPr>
          <p:cNvPr id="9" name="Textplatzhalter 7"/>
          <p:cNvSpPr>
            <a:spLocks noGrp="1"/>
          </p:cNvSpPr>
          <p:nvPr>
            <p:ph type="body" sz="quarter" idx="11"/>
          </p:nvPr>
        </p:nvSpPr>
        <p:spPr>
          <a:xfrm>
            <a:off x="6267450" y="1484315"/>
            <a:ext cx="5187950" cy="4344984"/>
          </a:xfrm>
        </p:spPr>
        <p:txBody>
          <a:bodyPr/>
          <a:lstStyle/>
          <a:p>
            <a:pPr lvl="0"/>
            <a:r>
              <a:rPr lang="de-DE"/>
              <a:t>Mastertextformat bearbeiten</a:t>
            </a:r>
          </a:p>
        </p:txBody>
      </p:sp>
      <p:sp>
        <p:nvSpPr>
          <p:cNvPr id="3" name="Titel 2"/>
          <p:cNvSpPr>
            <a:spLocks noGrp="1"/>
          </p:cNvSpPr>
          <p:nvPr>
            <p:ph type="title"/>
          </p:nvPr>
        </p:nvSpPr>
        <p:spPr>
          <a:xfrm>
            <a:off x="874712" y="367507"/>
            <a:ext cx="5195887" cy="662781"/>
          </a:xfrm>
        </p:spPr>
        <p:txBody>
          <a:bodyPr/>
          <a:lstStyle/>
          <a:p>
            <a:r>
              <a:rPr lang="de-DE"/>
              <a:t>Mastertitelformat bearbeiten</a:t>
            </a:r>
            <a:endParaRPr lang="de-DE" dirty="0"/>
          </a:p>
        </p:txBody>
      </p:sp>
    </p:spTree>
    <p:extLst>
      <p:ext uri="{BB962C8B-B14F-4D97-AF65-F5344CB8AC3E}">
        <p14:creationId xmlns:p14="http://schemas.microsoft.com/office/powerpoint/2010/main" val="46589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74712" y="346075"/>
            <a:ext cx="10580687" cy="684213"/>
          </a:xfrm>
          <a:prstGeom prst="rect">
            <a:avLst/>
          </a:prstGeom>
          <a:ln>
            <a:noFill/>
          </a:ln>
        </p:spPr>
        <p:txBody>
          <a:bodyPr vert="horz" lIns="0" tIns="0" rIns="0" bIns="0" rtlCol="0" anchor="t" anchorCtr="0">
            <a:noAutofit/>
          </a:bodyPr>
          <a:lstStyle/>
          <a:p>
            <a:r>
              <a:rPr lang="en-US" noProof="0" dirty="0"/>
              <a:t>Das </a:t>
            </a:r>
            <a:r>
              <a:rPr lang="en-US" noProof="0" dirty="0" err="1"/>
              <a:t>ist</a:t>
            </a:r>
            <a:r>
              <a:rPr lang="en-US" noProof="0" dirty="0"/>
              <a:t> </a:t>
            </a:r>
            <a:r>
              <a:rPr lang="en-US" noProof="0" dirty="0" err="1"/>
              <a:t>eine</a:t>
            </a:r>
            <a:r>
              <a:rPr lang="en-US" noProof="0" dirty="0"/>
              <a:t> </a:t>
            </a:r>
            <a:r>
              <a:rPr lang="en-US" noProof="0" dirty="0" err="1"/>
              <a:t>Überschrift</a:t>
            </a:r>
            <a:r>
              <a:rPr lang="en-US" noProof="0" dirty="0"/>
              <a:t/>
            </a:r>
            <a:br>
              <a:rPr lang="en-US" noProof="0" dirty="0"/>
            </a:br>
            <a:r>
              <a:rPr lang="en-US" noProof="0" dirty="0"/>
              <a:t>in </a:t>
            </a:r>
            <a:r>
              <a:rPr lang="en-US" noProof="0" dirty="0" err="1"/>
              <a:t>zwei</a:t>
            </a:r>
            <a:r>
              <a:rPr lang="en-US" noProof="0" dirty="0"/>
              <a:t> </a:t>
            </a:r>
            <a:r>
              <a:rPr lang="en-US" noProof="0" dirty="0" err="1"/>
              <a:t>Zeilen</a:t>
            </a:r>
            <a:endParaRPr lang="en-US" noProof="0" dirty="0"/>
          </a:p>
        </p:txBody>
      </p:sp>
      <p:sp>
        <p:nvSpPr>
          <p:cNvPr id="3" name="Textplatzhalter 2"/>
          <p:cNvSpPr>
            <a:spLocks noGrp="1"/>
          </p:cNvSpPr>
          <p:nvPr>
            <p:ph type="body" idx="1"/>
          </p:nvPr>
        </p:nvSpPr>
        <p:spPr>
          <a:xfrm>
            <a:off x="874712" y="1481138"/>
            <a:ext cx="10580687" cy="4360861"/>
          </a:xfrm>
          <a:prstGeom prst="rect">
            <a:avLst/>
          </a:prstGeom>
          <a:ln>
            <a:noFill/>
          </a:ln>
        </p:spPr>
        <p:txBody>
          <a:bodyPr vert="horz" lIns="0" tIns="0" rIns="0" bIns="0" rtlCol="0">
            <a:noAutofit/>
          </a:bodyPr>
          <a:lstStyle/>
          <a:p>
            <a:pPr lvl="0"/>
            <a:r>
              <a:rPr lang="en-US" noProof="0" dirty="0" err="1"/>
              <a:t>Erste</a:t>
            </a:r>
            <a:r>
              <a:rPr lang="en-US" noProof="0" dirty="0"/>
              <a:t> </a:t>
            </a:r>
            <a:r>
              <a:rPr lang="en-US" noProof="0" dirty="0" err="1"/>
              <a:t>Textebene</a:t>
            </a:r>
            <a:r>
              <a:rPr lang="en-US" noProof="0" dirty="0"/>
              <a:t> (16pt)</a:t>
            </a:r>
          </a:p>
          <a:p>
            <a:pPr lvl="1"/>
            <a:r>
              <a:rPr lang="en-US" noProof="0" dirty="0" err="1"/>
              <a:t>Zweite</a:t>
            </a:r>
            <a:r>
              <a:rPr lang="en-US" noProof="0" dirty="0"/>
              <a:t> </a:t>
            </a:r>
            <a:r>
              <a:rPr lang="en-US" noProof="0" dirty="0" err="1"/>
              <a:t>Textebene</a:t>
            </a:r>
            <a:r>
              <a:rPr lang="en-US" noProof="0" dirty="0"/>
              <a:t> </a:t>
            </a:r>
            <a:r>
              <a:rPr lang="en-US" noProof="0" dirty="0" err="1"/>
              <a:t>für</a:t>
            </a:r>
            <a:r>
              <a:rPr lang="en-US" noProof="0" dirty="0"/>
              <a:t> </a:t>
            </a:r>
            <a:r>
              <a:rPr lang="en-US" noProof="0" dirty="0" err="1"/>
              <a:t>Aufzählungen</a:t>
            </a:r>
            <a:endParaRPr lang="en-US" noProof="0" dirty="0"/>
          </a:p>
          <a:p>
            <a:pPr lvl="2"/>
            <a:r>
              <a:rPr lang="en-US" noProof="0" dirty="0" err="1"/>
              <a:t>Dritte</a:t>
            </a:r>
            <a:r>
              <a:rPr lang="en-US" noProof="0" dirty="0"/>
              <a:t> </a:t>
            </a:r>
            <a:r>
              <a:rPr lang="en-US" noProof="0" dirty="0" err="1"/>
              <a:t>Textebene</a:t>
            </a:r>
            <a:r>
              <a:rPr lang="en-US" noProof="0" dirty="0"/>
              <a:t> </a:t>
            </a:r>
            <a:r>
              <a:rPr lang="en-US" noProof="0" dirty="0" err="1"/>
              <a:t>bei</a:t>
            </a:r>
            <a:r>
              <a:rPr lang="en-US" noProof="0" dirty="0"/>
              <a:t> </a:t>
            </a:r>
            <a:r>
              <a:rPr lang="en-US" noProof="0" dirty="0" err="1"/>
              <a:t>viel</a:t>
            </a:r>
            <a:r>
              <a:rPr lang="en-US" noProof="0" dirty="0"/>
              <a:t> Text (14pt)</a:t>
            </a:r>
          </a:p>
          <a:p>
            <a:pPr lvl="3"/>
            <a:r>
              <a:rPr lang="en-US" noProof="0" dirty="0" err="1"/>
              <a:t>Vierte</a:t>
            </a:r>
            <a:r>
              <a:rPr lang="en-US" noProof="0" dirty="0"/>
              <a:t> </a:t>
            </a:r>
            <a:r>
              <a:rPr lang="en-US" noProof="0" dirty="0" err="1"/>
              <a:t>Textebene</a:t>
            </a:r>
            <a:r>
              <a:rPr lang="en-US" noProof="0" dirty="0"/>
              <a:t> </a:t>
            </a:r>
            <a:r>
              <a:rPr lang="en-US" noProof="0" dirty="0" err="1"/>
              <a:t>für</a:t>
            </a:r>
            <a:r>
              <a:rPr lang="en-US" noProof="0" dirty="0"/>
              <a:t> </a:t>
            </a:r>
            <a:r>
              <a:rPr lang="en-US" noProof="0" dirty="0" err="1"/>
              <a:t>Aufzählungen</a:t>
            </a:r>
            <a:r>
              <a:rPr lang="en-US" noProof="0" dirty="0"/>
              <a:t> </a:t>
            </a:r>
            <a:r>
              <a:rPr lang="en-US" noProof="0" dirty="0" err="1"/>
              <a:t>bei</a:t>
            </a:r>
            <a:r>
              <a:rPr lang="en-US" noProof="0" dirty="0"/>
              <a:t> </a:t>
            </a:r>
            <a:r>
              <a:rPr lang="en-US" noProof="0" dirty="0" err="1"/>
              <a:t>viel</a:t>
            </a:r>
            <a:r>
              <a:rPr lang="en-US" noProof="0" dirty="0"/>
              <a:t> Text</a:t>
            </a:r>
          </a:p>
          <a:p>
            <a:pPr lvl="4"/>
            <a:r>
              <a:rPr lang="en-US" noProof="0" dirty="0" err="1"/>
              <a:t>Fünfte</a:t>
            </a:r>
            <a:r>
              <a:rPr lang="en-US" noProof="0" dirty="0"/>
              <a:t> Ebene</a:t>
            </a:r>
          </a:p>
          <a:p>
            <a:pPr lvl="5"/>
            <a:r>
              <a:rPr lang="en-US" noProof="0" dirty="0" err="1"/>
              <a:t>Zwischenseite</a:t>
            </a:r>
            <a:endParaRPr lang="en-US" noProof="0" dirty="0"/>
          </a:p>
          <a:p>
            <a:pPr lvl="6"/>
            <a:r>
              <a:rPr lang="en-US" noProof="0" dirty="0" err="1"/>
              <a:t>Für</a:t>
            </a:r>
            <a:r>
              <a:rPr lang="en-US" noProof="0" dirty="0"/>
              <a:t> den </a:t>
            </a:r>
            <a:r>
              <a:rPr lang="en-US" noProof="0" dirty="0" err="1"/>
              <a:t>nächsten</a:t>
            </a:r>
            <a:r>
              <a:rPr lang="en-US" noProof="0" dirty="0"/>
              <a:t> </a:t>
            </a:r>
            <a:r>
              <a:rPr lang="en-US" noProof="0" dirty="0" err="1"/>
              <a:t>Präsentationsabschnitt</a:t>
            </a:r>
            <a:endParaRPr lang="en-US" noProof="0" dirty="0"/>
          </a:p>
        </p:txBody>
      </p:sp>
      <p:sp>
        <p:nvSpPr>
          <p:cNvPr id="4" name="Textfeld 3"/>
          <p:cNvSpPr txBox="1"/>
          <p:nvPr/>
        </p:nvSpPr>
        <p:spPr>
          <a:xfrm>
            <a:off x="3575050" y="6319797"/>
            <a:ext cx="5187950" cy="369332"/>
          </a:xfrm>
          <a:prstGeom prst="rect">
            <a:avLst/>
          </a:prstGeom>
          <a:noFill/>
        </p:spPr>
        <p:txBody>
          <a:bodyPr wrap="square" lIns="0" tIns="0" rIns="0" bIns="0" rtlCol="0" anchor="b">
            <a:spAutoFit/>
          </a:bodyPr>
          <a:lstStyle/>
          <a:p>
            <a:pPr marL="0" marR="0" lvl="0" indent="0" algn="l" defTabSz="914269" rtl="0" eaLnBrk="1" fontAlgn="auto" latinLnBrk="0" hangingPunct="1">
              <a:lnSpc>
                <a:spcPct val="100000"/>
              </a:lnSpc>
              <a:spcBef>
                <a:spcPts val="0"/>
              </a:spcBef>
              <a:spcAft>
                <a:spcPts val="0"/>
              </a:spcAft>
              <a:buClrTx/>
              <a:buSzTx/>
              <a:buFontTx/>
              <a:buNone/>
              <a:tabLst/>
              <a:defRPr/>
            </a:pPr>
            <a:r>
              <a:rPr lang="en-US" sz="800" noProof="0" dirty="0">
                <a:solidFill>
                  <a:schemeClr val="bg2"/>
                </a:solidFill>
              </a:rPr>
              <a:t>Exercise Monitoring and Evaluation</a:t>
            </a:r>
          </a:p>
          <a:p>
            <a:pPr eaLnBrk="1" hangingPunct="1"/>
            <a:r>
              <a:rPr lang="de-DE" altLang="de-DE" sz="800" dirty="0">
                <a:solidFill>
                  <a:schemeClr val="bg2"/>
                </a:solidFill>
                <a:cs typeface="Open Sans" panose="020B0606030504020204" pitchFamily="34" charset="0"/>
                <a:sym typeface="Wingdings" panose="05000000000000000000" pitchFamily="2" charset="2"/>
              </a:rPr>
              <a:t>TU Dresden / </a:t>
            </a:r>
            <a:r>
              <a:rPr lang="de-DE" altLang="de-DE" sz="800" baseline="0" dirty="0">
                <a:solidFill>
                  <a:schemeClr val="bg2"/>
                </a:solidFill>
                <a:cs typeface="Open Sans" panose="020B0606030504020204" pitchFamily="34" charset="0"/>
                <a:sym typeface="Wingdings" panose="05000000000000000000" pitchFamily="2" charset="2"/>
              </a:rPr>
              <a:t> </a:t>
            </a:r>
            <a:r>
              <a:rPr lang="de-DE" altLang="de-DE" sz="800" dirty="0">
                <a:solidFill>
                  <a:schemeClr val="bg2"/>
                </a:solidFill>
                <a:cs typeface="Open Sans" panose="020B0606030504020204" pitchFamily="34" charset="0"/>
              </a:rPr>
              <a:t>Prof. Dr.-Ing. Udo Becker</a:t>
            </a:r>
          </a:p>
          <a:p>
            <a:pPr algn="l"/>
            <a:r>
              <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rPr>
              <a:t>2021</a:t>
            </a:r>
          </a:p>
        </p:txBody>
      </p:sp>
      <p:cxnSp>
        <p:nvCxnSpPr>
          <p:cNvPr id="8" name="Gerade Verbindung 14"/>
          <p:cNvCxnSpPr/>
          <p:nvPr/>
        </p:nvCxnSpPr>
        <p:spPr>
          <a:xfrm>
            <a:off x="0" y="6123216"/>
            <a:ext cx="12192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8966200" y="6306444"/>
            <a:ext cx="704850" cy="369332"/>
          </a:xfrm>
          <a:prstGeom prst="rect">
            <a:avLst/>
          </a:prstGeom>
          <a:noFill/>
        </p:spPr>
        <p:txBody>
          <a:bodyPr wrap="square" lIns="0" tIns="0" rIns="0" bIns="0" rtlCol="0" anchor="b">
            <a:spAutoFit/>
          </a:bodyPr>
          <a:lstStyle/>
          <a:p>
            <a:pPr marL="0" marR="0" lvl="0" indent="0" algn="r" defTabSz="914269" rtl="0" eaLnBrk="1" fontAlgn="auto" latinLnBrk="0" hangingPunct="1">
              <a:lnSpc>
                <a:spcPct val="100000"/>
              </a:lnSpc>
              <a:spcBef>
                <a:spcPts val="0"/>
              </a:spcBef>
              <a:spcAft>
                <a:spcPts val="0"/>
              </a:spcAft>
              <a:buClrTx/>
              <a:buSzTx/>
              <a:buFontTx/>
              <a:buNone/>
              <a:tabLst/>
              <a:defRPr/>
            </a:pPr>
            <a:r>
              <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rPr>
              <a:t/>
            </a:r>
            <a:br>
              <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rPr>
            </a:br>
            <a:r>
              <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rPr>
              <a:t>Slide</a:t>
            </a:r>
            <a:r>
              <a:rPr lang="de-DE" sz="800" baseline="0" dirty="0">
                <a:solidFill>
                  <a:schemeClr val="bg2"/>
                </a:solidFill>
                <a:latin typeface="Open Sans" panose="020B0606030504020204" pitchFamily="34" charset="0"/>
                <a:ea typeface="Open Sans" panose="020B0606030504020204" pitchFamily="34" charset="0"/>
                <a:cs typeface="Open Sans" panose="020B0606030504020204" pitchFamily="34" charset="0"/>
              </a:rPr>
              <a:t> </a:t>
            </a:r>
            <a:fld id="{38F97D41-8991-4148-BA02-56FEE4AAF2CC}" type="slidenum">
              <a:rPr lang="de-DE" sz="800" baseline="0" smtClean="0">
                <a:solidFill>
                  <a:schemeClr val="bg2"/>
                </a:solidFill>
                <a:latin typeface="Open Sans" panose="020B0606030504020204" pitchFamily="34" charset="0"/>
                <a:ea typeface="Open Sans" panose="020B0606030504020204" pitchFamily="34" charset="0"/>
                <a:cs typeface="Open Sans" panose="020B0606030504020204" pitchFamily="34" charset="0"/>
              </a:rPr>
              <a:pPr marL="0" marR="0" lvl="0" indent="0" algn="r" defTabSz="914269" rtl="0" eaLnBrk="1" fontAlgn="auto" latinLnBrk="0" hangingPunct="1">
                <a:lnSpc>
                  <a:spcPct val="100000"/>
                </a:lnSpc>
                <a:spcBef>
                  <a:spcPts val="0"/>
                </a:spcBef>
                <a:spcAft>
                  <a:spcPts val="0"/>
                </a:spcAft>
                <a:buClrTx/>
                <a:buSzTx/>
                <a:buFontTx/>
                <a:buNone/>
                <a:tabLst/>
                <a:defRPr/>
              </a:pPr>
              <a:t>‹Nr.›</a:t>
            </a:fld>
            <a:endParaRPr lang="de-DE" sz="800" baseline="0" dirty="0">
              <a:solidFill>
                <a:schemeClr val="bg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r" defTabSz="914269" rtl="0" eaLnBrk="1" fontAlgn="auto" latinLnBrk="0" hangingPunct="1">
              <a:lnSpc>
                <a:spcPct val="100000"/>
              </a:lnSpc>
              <a:spcBef>
                <a:spcPts val="0"/>
              </a:spcBef>
              <a:spcAft>
                <a:spcPts val="0"/>
              </a:spcAft>
              <a:buClrTx/>
              <a:buSzTx/>
              <a:buFontTx/>
              <a:buNone/>
              <a:tabLst/>
              <a:defRPr/>
            </a:pPr>
            <a:endParaRPr lang="de-DE" sz="800" dirty="0">
              <a:solidFill>
                <a:schemeClr val="bg2"/>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 name="Grafik 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06293" y="6336706"/>
            <a:ext cx="1115691" cy="324444"/>
          </a:xfrm>
          <a:prstGeom prst="rect">
            <a:avLst/>
          </a:prstGeom>
        </p:spPr>
      </p:pic>
      <p:pic>
        <p:nvPicPr>
          <p:cNvPr id="11" name="Grafik 10" descr="Ein Bild, das Text enthält.&#10;&#10;Automatisch generierte Beschreibung">
            <a:extLst>
              <a:ext uri="{FF2B5EF4-FFF2-40B4-BE49-F238E27FC236}">
                <a16:creationId xmlns:a16="http://schemas.microsoft.com/office/drawing/2014/main" id="{9B2139E0-ADBF-423C-9657-EB9B25BAB45C}"/>
              </a:ext>
            </a:extLst>
          </p:cNvPr>
          <p:cNvPicPr>
            <a:picLocks noChangeAspect="1"/>
          </p:cNvPicPr>
          <p:nvPr userDrawn="1"/>
        </p:nvPicPr>
        <p:blipFill rotWithShape="1">
          <a:blip r:embed="rId16">
            <a:extLst>
              <a:ext uri="{28A0092B-C50C-407E-A947-70E740481C1C}">
                <a14:useLocalDpi xmlns:a14="http://schemas.microsoft.com/office/drawing/2010/main" val="0"/>
              </a:ext>
            </a:extLst>
          </a:blip>
          <a:srcRect b="36783"/>
          <a:stretch/>
        </p:blipFill>
        <p:spPr>
          <a:xfrm>
            <a:off x="10566400" y="6323674"/>
            <a:ext cx="945736" cy="334803"/>
          </a:xfrm>
          <a:prstGeom prst="rect">
            <a:avLst/>
          </a:prstGeom>
        </p:spPr>
      </p:pic>
    </p:spTree>
    <p:extLst>
      <p:ext uri="{BB962C8B-B14F-4D97-AF65-F5344CB8AC3E}">
        <p14:creationId xmlns:p14="http://schemas.microsoft.com/office/powerpoint/2010/main" val="4015397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269" rtl="0" eaLnBrk="1" latinLnBrk="0" hangingPunct="1">
        <a:spcBef>
          <a:spcPct val="0"/>
        </a:spcBef>
        <a:buNone/>
        <a:defRPr sz="2400" b="1" kern="1200" baseline="0">
          <a:solidFill>
            <a:schemeClr val="tx2"/>
          </a:solidFill>
          <a:latin typeface="Open Sans" panose="020B0606030504020204" pitchFamily="34" charset="0"/>
          <a:ea typeface="+mj-ea"/>
          <a:cs typeface="+mj-cs"/>
        </a:defRPr>
      </a:lvl1pPr>
    </p:titleStyle>
    <p:bodyStyle>
      <a:lvl1pPr marL="0" indent="0" algn="l" defTabSz="914269" rtl="0" eaLnBrk="1" latinLnBrk="0" hangingPunct="1">
        <a:spcBef>
          <a:spcPts val="600"/>
        </a:spcBef>
        <a:buFont typeface="Arial" panose="020B0604020202020204" pitchFamily="34" charset="0"/>
        <a:buNone/>
        <a:defRPr sz="1600" kern="1200">
          <a:solidFill>
            <a:schemeClr val="tx2"/>
          </a:solidFill>
          <a:latin typeface="Open Sans" panose="020B0606030504020204" pitchFamily="34" charset="0"/>
          <a:ea typeface="+mn-ea"/>
          <a:cs typeface="+mn-cs"/>
        </a:defRPr>
      </a:lvl1pPr>
      <a:lvl2pPr marL="395942" indent="-323953" algn="l" defTabSz="914269" rtl="0" eaLnBrk="1" latinLnBrk="0" hangingPunct="1">
        <a:spcBef>
          <a:spcPts val="300"/>
        </a:spcBef>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marL="0" indent="0" algn="l" defTabSz="914269" rtl="0" eaLnBrk="1" latinLnBrk="0" hangingPunct="1">
        <a:spcBef>
          <a:spcPts val="600"/>
        </a:spcBef>
        <a:buFont typeface="Arial" panose="020B0604020202020204" pitchFamily="34" charset="0"/>
        <a:buNone/>
        <a:defRPr sz="1400" kern="1200">
          <a:solidFill>
            <a:schemeClr val="tx2"/>
          </a:solidFill>
          <a:latin typeface="Open Sans" panose="020B0606030504020204" pitchFamily="34" charset="0"/>
          <a:ea typeface="+mn-ea"/>
          <a:cs typeface="+mn-cs"/>
        </a:defRPr>
      </a:lvl3pPr>
      <a:lvl4pPr marL="395942" indent="-215969" algn="l" defTabSz="914269" rtl="0" eaLnBrk="1" latinLnBrk="0" hangingPunct="1">
        <a:spcBef>
          <a:spcPts val="300"/>
        </a:spcBef>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5916" indent="-179362" algn="l" defTabSz="914269" rtl="0" eaLnBrk="1" latinLnBrk="0" hangingPunct="1">
        <a:spcBef>
          <a:spcPts val="300"/>
        </a:spcBef>
        <a:buFont typeface="Symbol" panose="05050102010706020507" pitchFamily="18" charset="2"/>
        <a:buChar char="-"/>
        <a:defRPr sz="1400" kern="1200" baseline="0">
          <a:solidFill>
            <a:schemeClr val="tx2"/>
          </a:solidFill>
          <a:latin typeface="Open Sans" panose="020B0606030504020204" pitchFamily="34" charset="0"/>
          <a:ea typeface="+mn-ea"/>
          <a:cs typeface="+mn-cs"/>
        </a:defRPr>
      </a:lvl5pPr>
      <a:lvl6pPr marL="358723" indent="0" algn="l" defTabSz="914269"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23" indent="0" algn="l" defTabSz="914269"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8502" indent="-228566" algn="l" defTabSz="914269"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635" indent="-228566" algn="l" defTabSz="914269"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269" rtl="0" eaLnBrk="1" latinLnBrk="0" hangingPunct="1">
        <a:defRPr sz="1800" kern="1200">
          <a:solidFill>
            <a:schemeClr val="tx1"/>
          </a:solidFill>
          <a:latin typeface="+mn-lt"/>
          <a:ea typeface="+mn-ea"/>
          <a:cs typeface="+mn-cs"/>
        </a:defRPr>
      </a:lvl1pPr>
      <a:lvl2pPr marL="457135" algn="l" defTabSz="914269" rtl="0" eaLnBrk="1" latinLnBrk="0" hangingPunct="1">
        <a:defRPr sz="1800" kern="1200">
          <a:solidFill>
            <a:schemeClr val="tx1"/>
          </a:solidFill>
          <a:latin typeface="+mn-lt"/>
          <a:ea typeface="+mn-ea"/>
          <a:cs typeface="+mn-cs"/>
        </a:defRPr>
      </a:lvl2pPr>
      <a:lvl3pPr marL="914269" algn="l" defTabSz="914269" rtl="0" eaLnBrk="1" latinLnBrk="0" hangingPunct="1">
        <a:defRPr sz="1800" kern="1200">
          <a:solidFill>
            <a:schemeClr val="tx1"/>
          </a:solidFill>
          <a:latin typeface="+mn-lt"/>
          <a:ea typeface="+mn-ea"/>
          <a:cs typeface="+mn-cs"/>
        </a:defRPr>
      </a:lvl3pPr>
      <a:lvl4pPr marL="1371402" algn="l" defTabSz="914269" rtl="0" eaLnBrk="1" latinLnBrk="0" hangingPunct="1">
        <a:defRPr sz="1800" kern="1200">
          <a:solidFill>
            <a:schemeClr val="tx1"/>
          </a:solidFill>
          <a:latin typeface="+mn-lt"/>
          <a:ea typeface="+mn-ea"/>
          <a:cs typeface="+mn-cs"/>
        </a:defRPr>
      </a:lvl4pPr>
      <a:lvl5pPr marL="1828534" algn="l" defTabSz="914269" rtl="0" eaLnBrk="1" latinLnBrk="0" hangingPunct="1">
        <a:defRPr sz="1800" kern="1200">
          <a:solidFill>
            <a:schemeClr val="tx1"/>
          </a:solidFill>
          <a:latin typeface="+mn-lt"/>
          <a:ea typeface="+mn-ea"/>
          <a:cs typeface="+mn-cs"/>
        </a:defRPr>
      </a:lvl5pPr>
      <a:lvl6pPr marL="2285670" algn="l" defTabSz="914269" rtl="0" eaLnBrk="1" latinLnBrk="0" hangingPunct="1">
        <a:defRPr sz="1800" kern="1200">
          <a:solidFill>
            <a:schemeClr val="tx1"/>
          </a:solidFill>
          <a:latin typeface="+mn-lt"/>
          <a:ea typeface="+mn-ea"/>
          <a:cs typeface="+mn-cs"/>
        </a:defRPr>
      </a:lvl6pPr>
      <a:lvl7pPr marL="2742803" algn="l" defTabSz="914269" rtl="0" eaLnBrk="1" latinLnBrk="0" hangingPunct="1">
        <a:defRPr sz="1800" kern="1200">
          <a:solidFill>
            <a:schemeClr val="tx1"/>
          </a:solidFill>
          <a:latin typeface="+mn-lt"/>
          <a:ea typeface="+mn-ea"/>
          <a:cs typeface="+mn-cs"/>
        </a:defRPr>
      </a:lvl7pPr>
      <a:lvl8pPr marL="3199936" algn="l" defTabSz="914269" rtl="0" eaLnBrk="1" latinLnBrk="0" hangingPunct="1">
        <a:defRPr sz="1800" kern="1200">
          <a:solidFill>
            <a:schemeClr val="tx1"/>
          </a:solidFill>
          <a:latin typeface="+mn-lt"/>
          <a:ea typeface="+mn-ea"/>
          <a:cs typeface="+mn-cs"/>
        </a:defRPr>
      </a:lvl8pPr>
      <a:lvl9pPr marL="3657070" algn="l" defTabSz="91426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6" pos="992">
          <p15:clr>
            <a:srgbClr val="F26B43"/>
          </p15:clr>
        </p15:guide>
        <p15:guide id="7" pos="1120">
          <p15:clr>
            <a:srgbClr val="F26B43"/>
          </p15:clr>
        </p15:guide>
        <p15:guide id="8" pos="1676">
          <p15:clr>
            <a:srgbClr val="F26B43"/>
          </p15:clr>
        </p15:guide>
        <p15:guide id="9" pos="1556">
          <p15:clr>
            <a:srgbClr val="F26B43"/>
          </p15:clr>
        </p15:guide>
        <p15:guide id="10" pos="2252">
          <p15:clr>
            <a:srgbClr val="F26B43"/>
          </p15:clr>
        </p15:guide>
        <p15:guide id="11" pos="2128">
          <p15:clr>
            <a:srgbClr val="F26B43"/>
          </p15:clr>
        </p15:guide>
        <p15:guide id="16" pos="3824">
          <p15:clr>
            <a:srgbClr val="F26B43"/>
          </p15:clr>
        </p15:guide>
        <p15:guide id="17" pos="3948">
          <p15:clr>
            <a:srgbClr val="F26B43"/>
          </p15:clr>
        </p15:guide>
        <p15:guide id="20" pos="4384">
          <p15:clr>
            <a:srgbClr val="F26B43"/>
          </p15:clr>
        </p15:guide>
        <p15:guide id="21" pos="4508">
          <p15:clr>
            <a:srgbClr val="F26B43"/>
          </p15:clr>
        </p15:guide>
        <p15:guide id="22" pos="6780">
          <p15:clr>
            <a:srgbClr val="F26B43"/>
          </p15:clr>
        </p15:guide>
        <p15:guide id="23" pos="6656">
          <p15:clr>
            <a:srgbClr val="F26B43"/>
          </p15:clr>
        </p15:guide>
        <p15:guide id="24" pos="4960">
          <p15:clr>
            <a:srgbClr val="F26B43"/>
          </p15:clr>
        </p15:guide>
        <p15:guide id="25" pos="5084">
          <p15:clr>
            <a:srgbClr val="F26B43"/>
          </p15:clr>
        </p15:guide>
        <p15:guide id="30" orient="horz" pos="538">
          <p15:clr>
            <a:srgbClr val="F26B43"/>
          </p15:clr>
        </p15:guide>
        <p15:guide id="31" pos="551">
          <p15:clr>
            <a:srgbClr val="F26B43"/>
          </p15:clr>
        </p15:guide>
        <p15:guide id="39" pos="6092">
          <p15:clr>
            <a:srgbClr val="F26B43"/>
          </p15:clr>
        </p15:guide>
        <p15:guide id="40" pos="6216">
          <p15:clr>
            <a:srgbClr val="F26B43"/>
          </p15:clr>
        </p15:guide>
        <p15:guide id="41" pos="2692">
          <p15:clr>
            <a:srgbClr val="F26B43"/>
          </p15:clr>
        </p15:guide>
        <p15:guide id="42" pos="2808">
          <p15:clr>
            <a:srgbClr val="F26B43"/>
          </p15:clr>
        </p15:guide>
        <p15:guide id="43" pos="3260">
          <p15:clr>
            <a:srgbClr val="F26B43"/>
          </p15:clr>
        </p15:guide>
        <p15:guide id="44" pos="3380">
          <p15:clr>
            <a:srgbClr val="F26B43"/>
          </p15:clr>
        </p15:guide>
        <p15:guide id="50" pos="5520">
          <p15:clr>
            <a:srgbClr val="F26B43"/>
          </p15:clr>
        </p15:guide>
        <p15:guide id="52" orient="horz" pos="933">
          <p15:clr>
            <a:srgbClr val="F26B43"/>
          </p15:clr>
        </p15:guide>
        <p15:guide id="53" orient="horz" pos="759">
          <p15:clr>
            <a:srgbClr val="F26B43"/>
          </p15:clr>
        </p15:guide>
        <p15:guide id="58" orient="horz" pos="218">
          <p15:clr>
            <a:srgbClr val="F26B43"/>
          </p15:clr>
        </p15:guide>
        <p15:guide id="59" orient="horz" pos="3680">
          <p15:clr>
            <a:srgbClr val="F26B43"/>
          </p15:clr>
        </p15:guide>
        <p15:guide id="60" orient="horz" pos="3861">
          <p15:clr>
            <a:srgbClr val="F26B43"/>
          </p15:clr>
        </p15:guide>
        <p15:guide id="62" orient="horz" pos="2130">
          <p15:clr>
            <a:srgbClr val="F26B43"/>
          </p15:clr>
        </p15:guide>
        <p15:guide id="65" pos="5648">
          <p15:clr>
            <a:srgbClr val="F26B43"/>
          </p15:clr>
        </p15:guide>
        <p15:guide id="66" orient="horz" pos="649">
          <p15:clr>
            <a:srgbClr val="F26B43"/>
          </p15:clr>
        </p15:guide>
        <p15:guide id="67" pos="7216">
          <p15:clr>
            <a:srgbClr val="F26B43"/>
          </p15:clr>
        </p15:guide>
        <p15:guide id="69" orient="horz" pos="3988">
          <p15:clr>
            <a:srgbClr val="F26B43"/>
          </p15:clr>
        </p15:guide>
        <p15:guide id="70" orient="horz" pos="4196">
          <p15:clr>
            <a:srgbClr val="F26B43"/>
          </p15:clr>
        </p15:guide>
        <p15:guide id="71" pos="318">
          <p15:clr>
            <a:srgbClr val="F26B43"/>
          </p15:clr>
        </p15:guide>
        <p15:guide id="72" orient="horz" pos="411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1">
            <a:extLst>
              <a:ext uri="{FF2B5EF4-FFF2-40B4-BE49-F238E27FC236}">
                <a16:creationId xmlns:a16="http://schemas.microsoft.com/office/drawing/2014/main" id="{85B83280-967A-42F2-8228-49E8EA39781B}"/>
              </a:ext>
            </a:extLst>
          </p:cNvPr>
          <p:cNvSpPr>
            <a:spLocks noGrp="1"/>
          </p:cNvSpPr>
          <p:nvPr>
            <p:ph type="subTitle" idx="1"/>
          </p:nvPr>
        </p:nvSpPr>
        <p:spPr>
          <a:xfrm>
            <a:off x="874714" y="4494775"/>
            <a:ext cx="10438871" cy="1334525"/>
          </a:xfrm>
        </p:spPr>
        <p:txBody>
          <a:bodyPr/>
          <a:lstStyle/>
          <a:p>
            <a:r>
              <a:rPr lang="de-DE" dirty="0"/>
              <a:t>Dipl.-Ing. Rosemarie Baldauf</a:t>
            </a:r>
          </a:p>
          <a:p>
            <a:r>
              <a:rPr lang="en-US" dirty="0"/>
              <a:t>2021</a:t>
            </a:r>
          </a:p>
        </p:txBody>
      </p:sp>
      <p:sp>
        <p:nvSpPr>
          <p:cNvPr id="12" name="Title 3">
            <a:extLst>
              <a:ext uri="{FF2B5EF4-FFF2-40B4-BE49-F238E27FC236}">
                <a16:creationId xmlns:a16="http://schemas.microsoft.com/office/drawing/2014/main" id="{B38A3F70-5EB0-45D0-9644-9C5E0FC86CB8}"/>
              </a:ext>
            </a:extLst>
          </p:cNvPr>
          <p:cNvSpPr>
            <a:spLocks noGrp="1"/>
          </p:cNvSpPr>
          <p:nvPr>
            <p:ph type="title"/>
          </p:nvPr>
        </p:nvSpPr>
        <p:spPr>
          <a:xfrm>
            <a:off x="874713" y="3392203"/>
            <a:ext cx="10438873" cy="972108"/>
          </a:xfrm>
        </p:spPr>
        <p:txBody>
          <a:bodyPr/>
          <a:lstStyle/>
          <a:p>
            <a:r>
              <a:rPr lang="en-US" dirty="0"/>
              <a:t>Exercise Monitoring and Evaluation</a:t>
            </a:r>
            <a:endParaRPr lang="en-US" i="1" dirty="0"/>
          </a:p>
        </p:txBody>
      </p:sp>
      <p:sp>
        <p:nvSpPr>
          <p:cNvPr id="10" name="Text Placeholder 2">
            <a:extLst>
              <a:ext uri="{FF2B5EF4-FFF2-40B4-BE49-F238E27FC236}">
                <a16:creationId xmlns:a16="http://schemas.microsoft.com/office/drawing/2014/main" id="{422B9299-8722-49F0-BCF3-55619831B74A}"/>
              </a:ext>
            </a:extLst>
          </p:cNvPr>
          <p:cNvSpPr>
            <a:spLocks noGrp="1"/>
          </p:cNvSpPr>
          <p:nvPr>
            <p:ph type="body" sz="quarter" idx="10"/>
          </p:nvPr>
        </p:nvSpPr>
        <p:spPr>
          <a:xfrm>
            <a:off x="874713" y="2420841"/>
            <a:ext cx="10438873" cy="828676"/>
          </a:xfrm>
        </p:spPr>
        <p:txBody>
          <a:bodyPr/>
          <a:lstStyle/>
          <a:p>
            <a:pPr eaLnBrk="1" fontAlgn="auto" hangingPunct="1">
              <a:spcAft>
                <a:spcPts val="0"/>
              </a:spcAft>
              <a:defRPr/>
            </a:pPr>
            <a:r>
              <a:rPr lang="de-DE" dirty="0"/>
              <a:t>Faculty of Transport and Traffic Sciences – Chair of Transport Ecology </a:t>
            </a:r>
          </a:p>
          <a:p>
            <a:pPr eaLnBrk="1" fontAlgn="auto" hangingPunct="1">
              <a:spcAft>
                <a:spcPts val="0"/>
              </a:spcAft>
              <a:defRPr/>
            </a:pPr>
            <a:r>
              <a:rPr lang="de-DE" dirty="0"/>
              <a:t>Prof. Dr.-Ing. Udo Becker</a:t>
            </a:r>
          </a:p>
          <a:p>
            <a:endParaRPr lang="en-US" dirty="0"/>
          </a:p>
        </p:txBody>
      </p:sp>
    </p:spTree>
    <p:extLst>
      <p:ext uri="{BB962C8B-B14F-4D97-AF65-F5344CB8AC3E}">
        <p14:creationId xmlns:p14="http://schemas.microsoft.com/office/powerpoint/2010/main" val="2138687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3.1. Identify high level and measure specific objectives</a:t>
            </a:r>
            <a:r>
              <a:rPr lang="en-GB" dirty="0"/>
              <a:t/>
            </a:r>
            <a:br>
              <a:rPr lang="en-GB" dirty="0"/>
            </a:br>
            <a:endParaRPr lang="de-DE" dirty="0"/>
          </a:p>
        </p:txBody>
      </p:sp>
      <p:sp>
        <p:nvSpPr>
          <p:cNvPr id="5" name="Inhaltsplatzhalter 2"/>
          <p:cNvSpPr txBox="1">
            <a:spLocks/>
          </p:cNvSpPr>
          <p:nvPr/>
        </p:nvSpPr>
        <p:spPr>
          <a:xfrm>
            <a:off x="884238" y="1495426"/>
            <a:ext cx="10580687" cy="4346574"/>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en-GB" dirty="0"/>
              <a:t> </a:t>
            </a:r>
          </a:p>
          <a:p>
            <a:pPr marL="342900" indent="-342900">
              <a:buFont typeface="+mj-lt"/>
              <a:buAutoNum type="arabicPeriod"/>
            </a:pPr>
            <a:r>
              <a:rPr lang="en-GB" dirty="0"/>
              <a:t> </a:t>
            </a:r>
          </a:p>
          <a:p>
            <a:pPr marL="342900" indent="-342900">
              <a:buFont typeface="+mj-lt"/>
              <a:buAutoNum type="arabicPeriod"/>
            </a:pPr>
            <a:r>
              <a:rPr lang="en-GB" dirty="0"/>
              <a:t> </a:t>
            </a:r>
          </a:p>
          <a:p>
            <a:r>
              <a:rPr lang="en-GB" dirty="0"/>
              <a:t>… </a:t>
            </a:r>
          </a:p>
          <a:p>
            <a:r>
              <a:rPr lang="en-GB" dirty="0"/>
              <a:t/>
            </a:r>
            <a:br>
              <a:rPr lang="en-GB" dirty="0"/>
            </a:br>
            <a:endParaRPr lang="en-GB" dirty="0"/>
          </a:p>
        </p:txBody>
      </p:sp>
    </p:spTree>
    <p:extLst>
      <p:ext uri="{BB962C8B-B14F-4D97-AF65-F5344CB8AC3E}">
        <p14:creationId xmlns:p14="http://schemas.microsoft.com/office/powerpoint/2010/main" val="892065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p:cNvSpPr>
            <a:spLocks noGrp="1"/>
          </p:cNvSpPr>
          <p:nvPr>
            <p:ph sz="quarter" idx="10"/>
          </p:nvPr>
        </p:nvSpPr>
        <p:spPr>
          <a:xfrm>
            <a:off x="1909764" y="1154113"/>
            <a:ext cx="8373201" cy="4579938"/>
          </a:xfrm>
        </p:spPr>
        <p:txBody>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pPr eaLnBrk="1" hangingPunct="1"/>
            <a:endParaRPr lang="de-DE" dirty="0"/>
          </a:p>
          <a:p>
            <a:pPr eaLnBrk="1" hangingPunct="1"/>
            <a:endParaRPr lang="de-DE" sz="1200" dirty="0"/>
          </a:p>
          <a:p>
            <a:pPr eaLnBrk="1" hangingPunct="1"/>
            <a:r>
              <a:rPr lang="de-DE" sz="1200" dirty="0"/>
              <a:t>            </a:t>
            </a:r>
            <a:endParaRPr lang="de-DE" sz="1000" dirty="0"/>
          </a:p>
        </p:txBody>
      </p:sp>
      <p:sp>
        <p:nvSpPr>
          <p:cNvPr id="2" name="Titel 1"/>
          <p:cNvSpPr>
            <a:spLocks noGrp="1"/>
          </p:cNvSpPr>
          <p:nvPr>
            <p:ph type="title"/>
          </p:nvPr>
        </p:nvSpPr>
        <p:spPr/>
        <p:txBody>
          <a:bodyPr/>
          <a:lstStyle/>
          <a:p>
            <a:r>
              <a:rPr lang="de-DE" dirty="0"/>
              <a:t>3.2. Identify achievable objectives at the measure level</a:t>
            </a:r>
            <a:endParaRPr lang="en-GB" dirty="0"/>
          </a:p>
        </p:txBody>
      </p:sp>
      <p:sp>
        <p:nvSpPr>
          <p:cNvPr id="5" name="Inhaltsplatzhalter 2"/>
          <p:cNvSpPr txBox="1">
            <a:spLocks/>
          </p:cNvSpPr>
          <p:nvPr/>
        </p:nvSpPr>
        <p:spPr>
          <a:xfrm>
            <a:off x="874712" y="1481139"/>
            <a:ext cx="10580688" cy="4360861"/>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de-DE" dirty="0"/>
              <a:t> </a:t>
            </a:r>
          </a:p>
          <a:p>
            <a:pPr marL="342900" indent="-342900">
              <a:buFont typeface="+mj-lt"/>
              <a:buAutoNum type="arabicPeriod"/>
            </a:pPr>
            <a:r>
              <a:rPr lang="de-DE" dirty="0"/>
              <a:t> </a:t>
            </a:r>
          </a:p>
          <a:p>
            <a:pPr marL="342900" indent="-342900">
              <a:buFont typeface="+mj-lt"/>
              <a:buAutoNum type="arabicPeriod"/>
            </a:pPr>
            <a:r>
              <a:rPr lang="de-DE" dirty="0"/>
              <a:t> </a:t>
            </a:r>
          </a:p>
          <a:p>
            <a:r>
              <a:rPr lang="de-DE" dirty="0"/>
              <a:t>…</a:t>
            </a:r>
          </a:p>
          <a:p>
            <a:pPr eaLnBrk="1" hangingPunct="1"/>
            <a:endParaRPr lang="de-DE" dirty="0"/>
          </a:p>
          <a:p>
            <a:pPr eaLnBrk="1" hangingPunct="1"/>
            <a:endParaRPr lang="de-DE" dirty="0"/>
          </a:p>
        </p:txBody>
      </p:sp>
      <p:graphicFrame>
        <p:nvGraphicFramePr>
          <p:cNvPr id="9" name="Inhaltsplatzhalter 3"/>
          <p:cNvGraphicFramePr>
            <a:graphicFrameLocks/>
          </p:cNvGraphicFramePr>
          <p:nvPr>
            <p:extLst>
              <p:ext uri="{D42A27DB-BD31-4B8C-83A1-F6EECF244321}">
                <p14:modId xmlns:p14="http://schemas.microsoft.com/office/powerpoint/2010/main" val="3371308599"/>
              </p:ext>
            </p:extLst>
          </p:nvPr>
        </p:nvGraphicFramePr>
        <p:xfrm>
          <a:off x="874713" y="3709670"/>
          <a:ext cx="10598400" cy="2132330"/>
        </p:xfrm>
        <a:graphic>
          <a:graphicData uri="http://schemas.openxmlformats.org/drawingml/2006/table">
            <a:tbl>
              <a:tblPr firstRow="1" bandRow="1">
                <a:tableStyleId>{5C22544A-7EE6-4342-B048-85BDC9FD1C3A}</a:tableStyleId>
              </a:tblPr>
              <a:tblGrid>
                <a:gridCol w="2119680">
                  <a:extLst>
                    <a:ext uri="{9D8B030D-6E8A-4147-A177-3AD203B41FA5}">
                      <a16:colId xmlns:a16="http://schemas.microsoft.com/office/drawing/2014/main" val="2346756780"/>
                    </a:ext>
                  </a:extLst>
                </a:gridCol>
                <a:gridCol w="2119680">
                  <a:extLst>
                    <a:ext uri="{9D8B030D-6E8A-4147-A177-3AD203B41FA5}">
                      <a16:colId xmlns:a16="http://schemas.microsoft.com/office/drawing/2014/main" val="2201648648"/>
                    </a:ext>
                  </a:extLst>
                </a:gridCol>
                <a:gridCol w="2119680">
                  <a:extLst>
                    <a:ext uri="{9D8B030D-6E8A-4147-A177-3AD203B41FA5}">
                      <a16:colId xmlns:a16="http://schemas.microsoft.com/office/drawing/2014/main" val="2371524205"/>
                    </a:ext>
                  </a:extLst>
                </a:gridCol>
                <a:gridCol w="2119680">
                  <a:extLst>
                    <a:ext uri="{9D8B030D-6E8A-4147-A177-3AD203B41FA5}">
                      <a16:colId xmlns:a16="http://schemas.microsoft.com/office/drawing/2014/main" val="3931145109"/>
                    </a:ext>
                  </a:extLst>
                </a:gridCol>
                <a:gridCol w="2119680">
                  <a:extLst>
                    <a:ext uri="{9D8B030D-6E8A-4147-A177-3AD203B41FA5}">
                      <a16:colId xmlns:a16="http://schemas.microsoft.com/office/drawing/2014/main" val="3472867799"/>
                    </a:ext>
                  </a:extLst>
                </a:gridCol>
              </a:tblGrid>
              <a:tr h="953775">
                <a:tc>
                  <a:txBody>
                    <a:bodyPr/>
                    <a:lstStyle/>
                    <a:p>
                      <a:pPr algn="ctr"/>
                      <a:r>
                        <a:rPr lang="de-DE" sz="3600" dirty="0"/>
                        <a:t>S</a:t>
                      </a:r>
                    </a:p>
                    <a:p>
                      <a:pPr algn="ctr"/>
                      <a:r>
                        <a:rPr lang="de-DE" dirty="0"/>
                        <a:t>specific</a:t>
                      </a:r>
                      <a:endParaRPr lang="en-GB" dirty="0"/>
                    </a:p>
                  </a:txBody>
                  <a:tcPr/>
                </a:tc>
                <a:tc>
                  <a:txBody>
                    <a:bodyPr/>
                    <a:lstStyle/>
                    <a:p>
                      <a:pPr algn="ctr"/>
                      <a:r>
                        <a:rPr lang="de-DE" sz="3600" dirty="0"/>
                        <a:t>M</a:t>
                      </a:r>
                    </a:p>
                    <a:p>
                      <a:pPr algn="ctr"/>
                      <a:r>
                        <a:rPr lang="en-US" noProof="0" dirty="0"/>
                        <a:t>measurable</a:t>
                      </a:r>
                    </a:p>
                  </a:txBody>
                  <a:tcPr/>
                </a:tc>
                <a:tc>
                  <a:txBody>
                    <a:bodyPr/>
                    <a:lstStyle/>
                    <a:p>
                      <a:pPr algn="ctr"/>
                      <a:r>
                        <a:rPr lang="de-DE" sz="3600" dirty="0"/>
                        <a:t>A</a:t>
                      </a:r>
                    </a:p>
                    <a:p>
                      <a:pPr algn="ctr"/>
                      <a:r>
                        <a:rPr lang="de-DE" dirty="0"/>
                        <a:t>achievable</a:t>
                      </a:r>
                      <a:endParaRPr lang="en-GB" dirty="0"/>
                    </a:p>
                  </a:txBody>
                  <a:tcPr/>
                </a:tc>
                <a:tc>
                  <a:txBody>
                    <a:bodyPr/>
                    <a:lstStyle/>
                    <a:p>
                      <a:pPr algn="ctr"/>
                      <a:r>
                        <a:rPr lang="en-US" sz="3600" noProof="0"/>
                        <a:t>R</a:t>
                      </a:r>
                    </a:p>
                    <a:p>
                      <a:pPr algn="ctr"/>
                      <a:r>
                        <a:rPr lang="en-US" noProof="0"/>
                        <a:t>realistic</a:t>
                      </a:r>
                    </a:p>
                  </a:txBody>
                  <a:tcPr/>
                </a:tc>
                <a:tc>
                  <a:txBody>
                    <a:bodyPr/>
                    <a:lstStyle/>
                    <a:p>
                      <a:pPr algn="ctr"/>
                      <a:r>
                        <a:rPr lang="en-US" sz="3600" noProof="0" dirty="0"/>
                        <a:t>T</a:t>
                      </a:r>
                    </a:p>
                    <a:p>
                      <a:pPr algn="ctr"/>
                      <a:r>
                        <a:rPr lang="en-US" noProof="0" dirty="0"/>
                        <a:t>timely</a:t>
                      </a:r>
                    </a:p>
                  </a:txBody>
                  <a:tcPr/>
                </a:tc>
                <a:extLst>
                  <a:ext uri="{0D108BD9-81ED-4DB2-BD59-A6C34878D82A}">
                    <a16:rowId xmlns:a16="http://schemas.microsoft.com/office/drawing/2014/main" val="1461072677"/>
                  </a:ext>
                </a:extLst>
              </a:tr>
              <a:tr h="1178555">
                <a:tc>
                  <a:txBody>
                    <a:bodyPr/>
                    <a:lstStyle/>
                    <a:p>
                      <a:r>
                        <a:rPr lang="en-US" sz="1600" noProof="0" dirty="0"/>
                        <a:t>What do you want to do?</a:t>
                      </a:r>
                    </a:p>
                  </a:txBody>
                  <a:tcPr/>
                </a:tc>
                <a:tc>
                  <a:txBody>
                    <a:bodyPr/>
                    <a:lstStyle/>
                    <a:p>
                      <a:r>
                        <a:rPr lang="en-US" sz="1600" noProof="0" dirty="0"/>
                        <a:t>How will you know when you have reached it?</a:t>
                      </a:r>
                    </a:p>
                  </a:txBody>
                  <a:tcPr/>
                </a:tc>
                <a:tc>
                  <a:txBody>
                    <a:bodyPr/>
                    <a:lstStyle/>
                    <a:p>
                      <a:r>
                        <a:rPr lang="en-US" sz="1600" noProof="0" dirty="0"/>
                        <a:t>Is it</a:t>
                      </a:r>
                      <a:r>
                        <a:rPr lang="en-US" sz="1600" baseline="0" noProof="0" dirty="0"/>
                        <a:t> in your power to accomplish it?</a:t>
                      </a:r>
                      <a:endParaRPr lang="en-US" sz="1600" noProof="0" dirty="0"/>
                    </a:p>
                  </a:txBody>
                  <a:tcPr/>
                </a:tc>
                <a:tc>
                  <a:txBody>
                    <a:bodyPr/>
                    <a:lstStyle/>
                    <a:p>
                      <a:r>
                        <a:rPr lang="en-US" sz="1600" noProof="0" dirty="0"/>
                        <a:t>Can you realistically achieve 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a:t>When exactly</a:t>
                      </a:r>
                      <a:r>
                        <a:rPr lang="en-US" sz="1600" baseline="0" noProof="0" dirty="0"/>
                        <a:t> do you want to accomplish it?</a:t>
                      </a:r>
                      <a:endParaRPr lang="en-US" sz="1600" noProof="0" dirty="0"/>
                    </a:p>
                  </a:txBody>
                  <a:tcPr/>
                </a:tc>
                <a:extLst>
                  <a:ext uri="{0D108BD9-81ED-4DB2-BD59-A6C34878D82A}">
                    <a16:rowId xmlns:a16="http://schemas.microsoft.com/office/drawing/2014/main" val="1884520497"/>
                  </a:ext>
                </a:extLst>
              </a:tr>
            </a:tbl>
          </a:graphicData>
        </a:graphic>
      </p:graphicFrame>
    </p:spTree>
    <p:extLst>
      <p:ext uri="{BB962C8B-B14F-4D97-AF65-F5344CB8AC3E}">
        <p14:creationId xmlns:p14="http://schemas.microsoft.com/office/powerpoint/2010/main" val="1513563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166F3-F8B9-4DAA-992A-68CD28884E7F}"/>
              </a:ext>
            </a:extLst>
          </p:cNvPr>
          <p:cNvSpPr>
            <a:spLocks noGrp="1"/>
          </p:cNvSpPr>
          <p:nvPr>
            <p:ph type="title"/>
          </p:nvPr>
        </p:nvSpPr>
        <p:spPr/>
        <p:txBody>
          <a:bodyPr/>
          <a:lstStyle/>
          <a:p>
            <a:r>
              <a:rPr lang="de-DE" dirty="0"/>
              <a:t>3.3. </a:t>
            </a:r>
            <a:r>
              <a:rPr lang="de-DE" dirty="0" err="1"/>
              <a:t>Reflect</a:t>
            </a:r>
            <a:r>
              <a:rPr lang="de-DE" dirty="0"/>
              <a:t> on </a:t>
            </a:r>
            <a:r>
              <a:rPr lang="de-DE" dirty="0" err="1"/>
              <a:t>cause</a:t>
            </a:r>
            <a:r>
              <a:rPr lang="de-DE" dirty="0"/>
              <a:t> and </a:t>
            </a:r>
            <a:r>
              <a:rPr lang="de-DE" dirty="0" err="1"/>
              <a:t>effect</a:t>
            </a:r>
            <a:r>
              <a:rPr lang="de-DE" dirty="0"/>
              <a:t> </a:t>
            </a:r>
            <a:r>
              <a:rPr lang="de-DE" dirty="0" err="1"/>
              <a:t>relations</a:t>
            </a:r>
            <a:endParaRPr lang="de-DE" dirty="0"/>
          </a:p>
        </p:txBody>
      </p:sp>
      <p:sp>
        <p:nvSpPr>
          <p:cNvPr id="23" name="Flussdiagramm: Verbinder zu einer anderen Seite 10">
            <a:extLst>
              <a:ext uri="{FF2B5EF4-FFF2-40B4-BE49-F238E27FC236}">
                <a16:creationId xmlns:a16="http://schemas.microsoft.com/office/drawing/2014/main" id="{0FB47A7F-65FB-4CA3-8F0F-940EEDC2F88E}"/>
              </a:ext>
            </a:extLst>
          </p:cNvPr>
          <p:cNvSpPr/>
          <p:nvPr/>
        </p:nvSpPr>
        <p:spPr>
          <a:xfrm>
            <a:off x="3107980" y="1490663"/>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(2) …</a:t>
            </a:r>
          </a:p>
        </p:txBody>
      </p:sp>
      <p:sp>
        <p:nvSpPr>
          <p:cNvPr id="24" name="Pfeil: nach rechts 23">
            <a:extLst>
              <a:ext uri="{FF2B5EF4-FFF2-40B4-BE49-F238E27FC236}">
                <a16:creationId xmlns:a16="http://schemas.microsoft.com/office/drawing/2014/main" id="{B30A754C-A560-4B98-87AD-0554E248D152}"/>
              </a:ext>
            </a:extLst>
          </p:cNvPr>
          <p:cNvSpPr/>
          <p:nvPr/>
        </p:nvSpPr>
        <p:spPr>
          <a:xfrm rot="5400000">
            <a:off x="3869183" y="2675875"/>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25" name="Rechteck: abgerundete Ecken 24">
            <a:extLst>
              <a:ext uri="{FF2B5EF4-FFF2-40B4-BE49-F238E27FC236}">
                <a16:creationId xmlns:a16="http://schemas.microsoft.com/office/drawing/2014/main" id="{ABD8452C-2061-4A45-9C41-1CB4AFB3F335}"/>
              </a:ext>
            </a:extLst>
          </p:cNvPr>
          <p:cNvSpPr/>
          <p:nvPr/>
        </p:nvSpPr>
        <p:spPr>
          <a:xfrm>
            <a:off x="3107980" y="3143253"/>
            <a:ext cx="1944000" cy="457200"/>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26" name="Rechteck: abgerundete Ecken 25">
            <a:extLst>
              <a:ext uri="{FF2B5EF4-FFF2-40B4-BE49-F238E27FC236}">
                <a16:creationId xmlns:a16="http://schemas.microsoft.com/office/drawing/2014/main" id="{130E62C7-B068-480E-9291-1F0F888D671C}"/>
              </a:ext>
            </a:extLst>
          </p:cNvPr>
          <p:cNvSpPr/>
          <p:nvPr/>
        </p:nvSpPr>
        <p:spPr>
          <a:xfrm>
            <a:off x="3125783" y="4204608"/>
            <a:ext cx="1944000" cy="605517"/>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27" name="Pfeil: nach rechts 26">
            <a:extLst>
              <a:ext uri="{FF2B5EF4-FFF2-40B4-BE49-F238E27FC236}">
                <a16:creationId xmlns:a16="http://schemas.microsoft.com/office/drawing/2014/main" id="{EA8F0CCB-C4E1-46EA-AB6D-6041BEAC53AD}"/>
              </a:ext>
            </a:extLst>
          </p:cNvPr>
          <p:cNvSpPr/>
          <p:nvPr/>
        </p:nvSpPr>
        <p:spPr>
          <a:xfrm rot="5400000">
            <a:off x="3869182" y="3728871"/>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28" name="Rechteck: abgerundete Ecken 27">
            <a:extLst>
              <a:ext uri="{FF2B5EF4-FFF2-40B4-BE49-F238E27FC236}">
                <a16:creationId xmlns:a16="http://schemas.microsoft.com/office/drawing/2014/main" id="{4C9B7E18-1443-4683-AFFE-0285C4DDC04B}"/>
              </a:ext>
            </a:extLst>
          </p:cNvPr>
          <p:cNvSpPr/>
          <p:nvPr/>
        </p:nvSpPr>
        <p:spPr>
          <a:xfrm>
            <a:off x="3145180" y="5414280"/>
            <a:ext cx="1944000" cy="388944"/>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29" name="Pfeil: nach rechts 28">
            <a:extLst>
              <a:ext uri="{FF2B5EF4-FFF2-40B4-BE49-F238E27FC236}">
                <a16:creationId xmlns:a16="http://schemas.microsoft.com/office/drawing/2014/main" id="{F05D597F-5F36-4CB1-AC25-E30BE7C80404}"/>
              </a:ext>
            </a:extLst>
          </p:cNvPr>
          <p:cNvSpPr/>
          <p:nvPr/>
        </p:nvSpPr>
        <p:spPr>
          <a:xfrm rot="5400000">
            <a:off x="3869181" y="4940358"/>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7" name="Flussdiagramm: Verbinder zu einer anderen Seite 10">
            <a:extLst>
              <a:ext uri="{FF2B5EF4-FFF2-40B4-BE49-F238E27FC236}">
                <a16:creationId xmlns:a16="http://schemas.microsoft.com/office/drawing/2014/main" id="{2E0050C0-E279-43E7-8D04-6B9CAA9AD4E8}"/>
              </a:ext>
            </a:extLst>
          </p:cNvPr>
          <p:cNvSpPr/>
          <p:nvPr/>
        </p:nvSpPr>
        <p:spPr>
          <a:xfrm>
            <a:off x="5340372" y="1481138"/>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(3) …</a:t>
            </a:r>
          </a:p>
        </p:txBody>
      </p:sp>
      <p:sp>
        <p:nvSpPr>
          <p:cNvPr id="38" name="Pfeil: nach rechts 37">
            <a:extLst>
              <a:ext uri="{FF2B5EF4-FFF2-40B4-BE49-F238E27FC236}">
                <a16:creationId xmlns:a16="http://schemas.microsoft.com/office/drawing/2014/main" id="{53A0BA40-D3F7-4FE0-966F-4DB0F7449D44}"/>
              </a:ext>
            </a:extLst>
          </p:cNvPr>
          <p:cNvSpPr/>
          <p:nvPr/>
        </p:nvSpPr>
        <p:spPr>
          <a:xfrm rot="5400000">
            <a:off x="6083770" y="2645710"/>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9" name="Rechteck: abgerundete Ecken 38">
            <a:extLst>
              <a:ext uri="{FF2B5EF4-FFF2-40B4-BE49-F238E27FC236}">
                <a16:creationId xmlns:a16="http://schemas.microsoft.com/office/drawing/2014/main" id="{0E79C491-0AE5-480B-8AE4-B0260F25AACA}"/>
              </a:ext>
            </a:extLst>
          </p:cNvPr>
          <p:cNvSpPr/>
          <p:nvPr/>
        </p:nvSpPr>
        <p:spPr>
          <a:xfrm>
            <a:off x="5340367" y="3116471"/>
            <a:ext cx="1944000" cy="900000"/>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3" name="Flussdiagramm: Verbinder zu einer anderen Seite 10">
            <a:extLst>
              <a:ext uri="{FF2B5EF4-FFF2-40B4-BE49-F238E27FC236}">
                <a16:creationId xmlns:a16="http://schemas.microsoft.com/office/drawing/2014/main" id="{0C6B2EA8-2264-4699-8F11-6F238B5C3581}"/>
              </a:ext>
            </a:extLst>
          </p:cNvPr>
          <p:cNvSpPr/>
          <p:nvPr/>
        </p:nvSpPr>
        <p:spPr>
          <a:xfrm>
            <a:off x="885823" y="1490663"/>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(1) Parents drop their children off at the ‘kiss &amp; go‘ zone </a:t>
            </a:r>
          </a:p>
        </p:txBody>
      </p:sp>
      <p:sp>
        <p:nvSpPr>
          <p:cNvPr id="34" name="Pfeil: nach rechts 33">
            <a:extLst>
              <a:ext uri="{FF2B5EF4-FFF2-40B4-BE49-F238E27FC236}">
                <a16:creationId xmlns:a16="http://schemas.microsoft.com/office/drawing/2014/main" id="{B7057D08-8781-4443-8DFE-8498FF98C98F}"/>
              </a:ext>
            </a:extLst>
          </p:cNvPr>
          <p:cNvSpPr/>
          <p:nvPr/>
        </p:nvSpPr>
        <p:spPr>
          <a:xfrm rot="5400000">
            <a:off x="1629221" y="2663876"/>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35" name="Rechteck: abgerundete Ecken 34">
            <a:extLst>
              <a:ext uri="{FF2B5EF4-FFF2-40B4-BE49-F238E27FC236}">
                <a16:creationId xmlns:a16="http://schemas.microsoft.com/office/drawing/2014/main" id="{623854A5-083C-4CAE-95B6-F02559B6679F}"/>
              </a:ext>
            </a:extLst>
          </p:cNvPr>
          <p:cNvSpPr/>
          <p:nvPr/>
        </p:nvSpPr>
        <p:spPr>
          <a:xfrm>
            <a:off x="885823" y="3143250"/>
            <a:ext cx="1944000" cy="457200"/>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Children walk </a:t>
            </a:r>
            <a:br>
              <a:rPr lang="en-US" sz="1400" dirty="0">
                <a:solidFill>
                  <a:schemeClr val="tx1"/>
                </a:solidFill>
              </a:rPr>
            </a:br>
            <a:r>
              <a:rPr lang="en-US" sz="1400" dirty="0">
                <a:solidFill>
                  <a:schemeClr val="tx1"/>
                </a:solidFill>
              </a:rPr>
              <a:t>to school</a:t>
            </a:r>
          </a:p>
        </p:txBody>
      </p:sp>
      <p:sp>
        <p:nvSpPr>
          <p:cNvPr id="36" name="Rechteck: abgerundete Ecken 35">
            <a:extLst>
              <a:ext uri="{FF2B5EF4-FFF2-40B4-BE49-F238E27FC236}">
                <a16:creationId xmlns:a16="http://schemas.microsoft.com/office/drawing/2014/main" id="{62D7851D-22A3-4112-8E87-0178F7E4C58A}"/>
              </a:ext>
            </a:extLst>
          </p:cNvPr>
          <p:cNvSpPr/>
          <p:nvPr/>
        </p:nvSpPr>
        <p:spPr>
          <a:xfrm>
            <a:off x="885823" y="4206879"/>
            <a:ext cx="1944000" cy="1641471"/>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solidFill>
                  <a:schemeClr val="tx1"/>
                </a:solidFill>
              </a:rPr>
              <a:t>Children: </a:t>
            </a:r>
          </a:p>
          <a:p>
            <a:pPr marL="285750" indent="-285750">
              <a:buFont typeface="Arial" panose="020B0604020202020204" pitchFamily="34" charset="0"/>
              <a:buChar char="•"/>
            </a:pPr>
            <a:r>
              <a:rPr lang="en-US" sz="1400" dirty="0">
                <a:solidFill>
                  <a:schemeClr val="tx1"/>
                </a:solidFill>
              </a:rPr>
              <a:t>Fitter</a:t>
            </a:r>
          </a:p>
          <a:p>
            <a:pPr marL="285750" indent="-285750">
              <a:buFont typeface="Arial" panose="020B0604020202020204" pitchFamily="34" charset="0"/>
              <a:buChar char="•"/>
            </a:pPr>
            <a:r>
              <a:rPr lang="en-US" sz="1400" dirty="0">
                <a:solidFill>
                  <a:schemeClr val="tx1"/>
                </a:solidFill>
              </a:rPr>
              <a:t>Become safer in road traffic</a:t>
            </a:r>
          </a:p>
          <a:p>
            <a:pPr marL="285750" indent="-285750">
              <a:buFont typeface="Arial" panose="020B0604020202020204" pitchFamily="34" charset="0"/>
              <a:buChar char="•"/>
            </a:pPr>
            <a:r>
              <a:rPr lang="en-US" sz="1400" dirty="0">
                <a:solidFill>
                  <a:schemeClr val="tx1"/>
                </a:solidFill>
              </a:rPr>
              <a:t>More aware of the environment</a:t>
            </a:r>
          </a:p>
        </p:txBody>
      </p:sp>
      <p:sp>
        <p:nvSpPr>
          <p:cNvPr id="40" name="Pfeil: nach rechts 39">
            <a:extLst>
              <a:ext uri="{FF2B5EF4-FFF2-40B4-BE49-F238E27FC236}">
                <a16:creationId xmlns:a16="http://schemas.microsoft.com/office/drawing/2014/main" id="{DC4A5A07-51D2-456A-A807-AE520A7773A7}"/>
              </a:ext>
            </a:extLst>
          </p:cNvPr>
          <p:cNvSpPr/>
          <p:nvPr/>
        </p:nvSpPr>
        <p:spPr>
          <a:xfrm rot="5400000">
            <a:off x="1616689" y="3728870"/>
            <a:ext cx="457202" cy="349589"/>
          </a:xfrm>
          <a:prstGeom prst="rightArrow">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pic>
        <p:nvPicPr>
          <p:cNvPr id="41" name="Grafik 40">
            <a:extLst>
              <a:ext uri="{FF2B5EF4-FFF2-40B4-BE49-F238E27FC236}">
                <a16:creationId xmlns:a16="http://schemas.microsoft.com/office/drawing/2014/main" id="{95B24EDD-3D77-46C3-8AB3-19985B76FB18}"/>
              </a:ext>
            </a:extLst>
          </p:cNvPr>
          <p:cNvPicPr>
            <a:picLocks noChangeAspect="1"/>
          </p:cNvPicPr>
          <p:nvPr/>
        </p:nvPicPr>
        <p:blipFill>
          <a:blip r:embed="rId2"/>
          <a:stretch>
            <a:fillRect/>
          </a:stretch>
        </p:blipFill>
        <p:spPr>
          <a:xfrm>
            <a:off x="7562524" y="2865349"/>
            <a:ext cx="4040476" cy="2678518"/>
          </a:xfrm>
          <a:prstGeom prst="rect">
            <a:avLst/>
          </a:prstGeom>
        </p:spPr>
      </p:pic>
      <p:sp>
        <p:nvSpPr>
          <p:cNvPr id="42" name="Flussdiagramm: Verbinder zu einer anderen Seite 10">
            <a:extLst>
              <a:ext uri="{FF2B5EF4-FFF2-40B4-BE49-F238E27FC236}">
                <a16:creationId xmlns:a16="http://schemas.microsoft.com/office/drawing/2014/main" id="{744F1196-FC2B-42C2-AED1-483ED9681743}"/>
              </a:ext>
            </a:extLst>
          </p:cNvPr>
          <p:cNvSpPr/>
          <p:nvPr/>
        </p:nvSpPr>
        <p:spPr>
          <a:xfrm>
            <a:off x="7562529" y="1490663"/>
            <a:ext cx="1944000" cy="1042987"/>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625"/>
              <a:gd name="connsiteX1" fmla="*/ 10000 w 10000"/>
              <a:gd name="connsiteY1" fmla="*/ 0 h 9625"/>
              <a:gd name="connsiteX2" fmla="*/ 10000 w 10000"/>
              <a:gd name="connsiteY2" fmla="*/ 8000 h 9625"/>
              <a:gd name="connsiteX3" fmla="*/ 4938 w 10000"/>
              <a:gd name="connsiteY3" fmla="*/ 9625 h 9625"/>
              <a:gd name="connsiteX4" fmla="*/ 0 w 10000"/>
              <a:gd name="connsiteY4" fmla="*/ 8000 h 9625"/>
              <a:gd name="connsiteX5" fmla="*/ 0 w 10000"/>
              <a:gd name="connsiteY5" fmla="*/ 0 h 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25">
                <a:moveTo>
                  <a:pt x="0" y="0"/>
                </a:moveTo>
                <a:lnTo>
                  <a:pt x="10000" y="0"/>
                </a:lnTo>
                <a:lnTo>
                  <a:pt x="10000" y="8000"/>
                </a:lnTo>
                <a:lnTo>
                  <a:pt x="4938" y="9625"/>
                </a:lnTo>
                <a:lnTo>
                  <a:pt x="0" y="8000"/>
                </a:lnTo>
                <a:lnTo>
                  <a:pt x="0" y="0"/>
                </a:lnTo>
                <a:close/>
              </a:path>
            </a:pathLst>
          </a:custGeom>
          <a:solidFill>
            <a:schemeClr val="tx2"/>
          </a:solidFill>
          <a:ln>
            <a:no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 …</a:t>
            </a:r>
          </a:p>
        </p:txBody>
      </p:sp>
      <p:sp>
        <p:nvSpPr>
          <p:cNvPr id="43" name="Textfeld 42">
            <a:extLst>
              <a:ext uri="{FF2B5EF4-FFF2-40B4-BE49-F238E27FC236}">
                <a16:creationId xmlns:a16="http://schemas.microsoft.com/office/drawing/2014/main" id="{F2C25D25-623F-45CE-BF20-942A2099B12C}"/>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1860965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3.4. Select relevant indicators</a:t>
            </a:r>
            <a:endParaRPr lang="en-GB" dirty="0"/>
          </a:p>
        </p:txBody>
      </p:sp>
      <p:sp>
        <p:nvSpPr>
          <p:cNvPr id="5" name="Inhaltsplatzhalter 2"/>
          <p:cNvSpPr txBox="1">
            <a:spLocks/>
          </p:cNvSpPr>
          <p:nvPr/>
        </p:nvSpPr>
        <p:spPr>
          <a:xfrm>
            <a:off x="874712" y="1481137"/>
            <a:ext cx="10580688" cy="4360863"/>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de-DE" dirty="0"/>
              <a:t> </a:t>
            </a:r>
          </a:p>
          <a:p>
            <a:pPr marL="342900" indent="-342900">
              <a:buFont typeface="+mj-lt"/>
              <a:buAutoNum type="arabicPeriod"/>
            </a:pPr>
            <a:r>
              <a:rPr lang="de-DE" dirty="0"/>
              <a:t> </a:t>
            </a:r>
          </a:p>
          <a:p>
            <a:pPr marL="342900" indent="-342900">
              <a:buFont typeface="+mj-lt"/>
              <a:buAutoNum type="arabicPeriod"/>
            </a:pPr>
            <a:r>
              <a:rPr lang="de-DE" dirty="0"/>
              <a:t> </a:t>
            </a:r>
          </a:p>
          <a:p>
            <a:r>
              <a:rPr lang="de-DE" dirty="0"/>
              <a:t>…</a:t>
            </a:r>
          </a:p>
          <a:p>
            <a:endParaRPr lang="de-DE" dirty="0"/>
          </a:p>
          <a:p>
            <a:endParaRPr lang="de-DE" dirty="0"/>
          </a:p>
          <a:p>
            <a:endParaRPr lang="de-DE" dirty="0"/>
          </a:p>
          <a:p>
            <a:r>
              <a:rPr lang="en-US" b="1" u="sng" dirty="0"/>
              <a:t>Important:</a:t>
            </a:r>
          </a:p>
          <a:p>
            <a:pPr marL="285750" indent="-285750">
              <a:buFont typeface="Arial" panose="020B0604020202020204" pitchFamily="34" charset="0"/>
              <a:buChar char="•"/>
            </a:pPr>
            <a:r>
              <a:rPr lang="en-GB" dirty="0"/>
              <a:t>It must be possible to measure the impact of the measure.</a:t>
            </a:r>
          </a:p>
          <a:p>
            <a:pPr marL="285750" indent="-285750">
              <a:buFont typeface="Arial" panose="020B0604020202020204" pitchFamily="34" charset="0"/>
              <a:buChar char="•"/>
            </a:pPr>
            <a:r>
              <a:rPr lang="en-GB" dirty="0"/>
              <a:t>The indicators must fit the objectives!</a:t>
            </a:r>
          </a:p>
          <a:p>
            <a:pPr marL="285750" indent="-285750">
              <a:buFont typeface="Arial" panose="020B0604020202020204" pitchFamily="34" charset="0"/>
              <a:buChar char="•"/>
            </a:pPr>
            <a:r>
              <a:rPr lang="en-GB" dirty="0"/>
              <a:t>There must be methods or procedures by which the indicators can be reliably measured. </a:t>
            </a:r>
            <a:endParaRPr lang="de-DE" dirty="0"/>
          </a:p>
        </p:txBody>
      </p:sp>
    </p:spTree>
    <p:extLst>
      <p:ext uri="{BB962C8B-B14F-4D97-AF65-F5344CB8AC3E}">
        <p14:creationId xmlns:p14="http://schemas.microsoft.com/office/powerpoint/2010/main" val="1801577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F97629-675F-4A14-AE7F-2AA579FF5EF3}"/>
              </a:ext>
            </a:extLst>
          </p:cNvPr>
          <p:cNvSpPr>
            <a:spLocks noGrp="1"/>
          </p:cNvSpPr>
          <p:nvPr>
            <p:ph type="title"/>
          </p:nvPr>
        </p:nvSpPr>
        <p:spPr/>
        <p:txBody>
          <a:bodyPr/>
          <a:lstStyle/>
          <a:p>
            <a:r>
              <a:rPr lang="de-DE" dirty="0"/>
              <a:t>3.5. Plan </a:t>
            </a:r>
            <a:r>
              <a:rPr lang="de-DE" dirty="0" err="1"/>
              <a:t>data</a:t>
            </a:r>
            <a:r>
              <a:rPr lang="de-DE" dirty="0"/>
              <a:t> </a:t>
            </a:r>
            <a:r>
              <a:rPr lang="de-DE" dirty="0" err="1"/>
              <a:t>collection</a:t>
            </a:r>
            <a:endParaRPr lang="de-DE" dirty="0"/>
          </a:p>
        </p:txBody>
      </p:sp>
      <p:sp>
        <p:nvSpPr>
          <p:cNvPr id="3" name="Inhaltsplatzhalter 2">
            <a:extLst>
              <a:ext uri="{FF2B5EF4-FFF2-40B4-BE49-F238E27FC236}">
                <a16:creationId xmlns:a16="http://schemas.microsoft.com/office/drawing/2014/main" id="{F0D36A31-CBAD-4FC5-8159-26663BFC954D}"/>
              </a:ext>
            </a:extLst>
          </p:cNvPr>
          <p:cNvSpPr>
            <a:spLocks noGrp="1"/>
          </p:cNvSpPr>
          <p:nvPr>
            <p:ph sz="quarter" idx="10"/>
          </p:nvPr>
        </p:nvSpPr>
        <p:spPr/>
        <p:txBody>
          <a:bodyPr/>
          <a:lstStyle/>
          <a:p>
            <a:pPr marL="342900" indent="-342900">
              <a:buFont typeface="+mj-lt"/>
              <a:buAutoNum type="arabicPeriod"/>
            </a:pPr>
            <a:r>
              <a:rPr lang="en-GB" dirty="0"/>
              <a:t>Select survey design: </a:t>
            </a:r>
          </a:p>
          <a:p>
            <a:pPr marL="738188" lvl="1" indent="-342900" eaLnBrk="1" hangingPunct="1">
              <a:buFont typeface="Arial" panose="020B0604020202020204" pitchFamily="34" charset="0"/>
              <a:buChar char="•"/>
            </a:pPr>
            <a:r>
              <a:rPr lang="en-GB" dirty="0"/>
              <a:t>When do you want to measure? </a:t>
            </a:r>
          </a:p>
          <a:p>
            <a:pPr marL="738188" lvl="1" indent="-342900" eaLnBrk="1" hangingPunct="1">
              <a:buFont typeface="Arial" panose="020B0604020202020204" pitchFamily="34" charset="0"/>
              <a:buChar char="•"/>
            </a:pPr>
            <a:r>
              <a:rPr lang="en-GB" dirty="0"/>
              <a:t>Who do you need data from? </a:t>
            </a:r>
          </a:p>
          <a:p>
            <a:pPr marL="738188" lvl="1" indent="-342900" eaLnBrk="1" hangingPunct="1">
              <a:buFont typeface="Arial" panose="020B0604020202020204" pitchFamily="34" charset="0"/>
              <a:buChar char="•"/>
            </a:pPr>
            <a:r>
              <a:rPr lang="en-GB" dirty="0"/>
              <a:t>Do you need a control group?</a:t>
            </a:r>
          </a:p>
          <a:p>
            <a:pPr marL="342900" indent="-342900" eaLnBrk="1" hangingPunct="1">
              <a:buFont typeface="+mj-lt"/>
              <a:buAutoNum type="arabicPeriod"/>
            </a:pPr>
            <a:r>
              <a:rPr lang="en-GB" dirty="0"/>
              <a:t>Check whether secondary data are available </a:t>
            </a:r>
          </a:p>
          <a:p>
            <a:pPr marL="342900" indent="-342900" eaLnBrk="1" hangingPunct="1">
              <a:buFont typeface="+mj-lt"/>
              <a:buAutoNum type="arabicPeriod"/>
            </a:pPr>
            <a:r>
              <a:rPr lang="en-GB" dirty="0"/>
              <a:t>If yes: use secondary data</a:t>
            </a:r>
            <a:br>
              <a:rPr lang="en-GB" dirty="0"/>
            </a:br>
            <a:r>
              <a:rPr lang="en-GB" dirty="0"/>
              <a:t>If not: collect your own data</a:t>
            </a:r>
          </a:p>
          <a:p>
            <a:pPr marL="342900" indent="-342900" eaLnBrk="1" hangingPunct="1">
              <a:buFont typeface="+mj-lt"/>
              <a:buAutoNum type="arabicPeriod"/>
            </a:pPr>
            <a:r>
              <a:rPr lang="en-GB" dirty="0"/>
              <a:t>Plan data collection method: </a:t>
            </a:r>
          </a:p>
          <a:p>
            <a:pPr marL="738188" lvl="1" indent="-342900" eaLnBrk="1" hangingPunct="1">
              <a:buFont typeface="Arial" panose="020B0604020202020204" pitchFamily="34" charset="0"/>
              <a:buChar char="•"/>
            </a:pPr>
            <a:r>
              <a:rPr lang="en-GB" dirty="0"/>
              <a:t>Advantages and disadvantages</a:t>
            </a:r>
          </a:p>
          <a:p>
            <a:pPr marL="738188" lvl="1" indent="-342900" eaLnBrk="1" hangingPunct="1">
              <a:buFont typeface="Arial" panose="020B0604020202020204" pitchFamily="34" charset="0"/>
              <a:buChar char="•"/>
            </a:pPr>
            <a:r>
              <a:rPr lang="en-GB" dirty="0"/>
              <a:t>Resources</a:t>
            </a:r>
          </a:p>
          <a:p>
            <a:pPr marL="738188" lvl="1" indent="-342900" eaLnBrk="1" hangingPunct="1">
              <a:buFont typeface="Arial" panose="020B0604020202020204" pitchFamily="34" charset="0"/>
              <a:buChar char="•"/>
            </a:pPr>
            <a:r>
              <a:rPr lang="en-GB" dirty="0"/>
              <a:t>Measurement conditions	</a:t>
            </a:r>
          </a:p>
          <a:p>
            <a:pPr marL="342900" indent="-342900" eaLnBrk="1" hangingPunct="1">
              <a:buFont typeface="+mj-lt"/>
              <a:buAutoNum type="arabicPeriod"/>
            </a:pPr>
            <a:r>
              <a:rPr lang="en-GB" dirty="0"/>
              <a:t>Decide on sample size and other sampling aspects</a:t>
            </a:r>
            <a:endParaRPr lang="de-DE" dirty="0"/>
          </a:p>
        </p:txBody>
      </p:sp>
      <p:sp>
        <p:nvSpPr>
          <p:cNvPr id="5" name="Pfeil: nach unten 4">
            <a:extLst>
              <a:ext uri="{FF2B5EF4-FFF2-40B4-BE49-F238E27FC236}">
                <a16:creationId xmlns:a16="http://schemas.microsoft.com/office/drawing/2014/main" id="{97B60541-186B-4C25-9CF6-F19960996820}"/>
              </a:ext>
            </a:extLst>
          </p:cNvPr>
          <p:cNvSpPr/>
          <p:nvPr/>
        </p:nvSpPr>
        <p:spPr>
          <a:xfrm>
            <a:off x="6302612" y="1484314"/>
            <a:ext cx="4920775" cy="3771080"/>
          </a:xfrm>
          <a:prstGeom prst="downArrow">
            <a:avLst>
              <a:gd name="adj1" fmla="val 40801"/>
              <a:gd name="adj2" fmla="val 28015"/>
            </a:avLst>
          </a:prstGeom>
          <a:solidFill>
            <a:schemeClr val="dk1">
              <a:alpha val="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5210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3.5.1. Survey design</a:t>
            </a:r>
            <a:endParaRPr lang="de-DE" b="0" dirty="0"/>
          </a:p>
        </p:txBody>
      </p:sp>
      <p:pic>
        <p:nvPicPr>
          <p:cNvPr id="7" name="Grafik 6">
            <a:extLst>
              <a:ext uri="{FF2B5EF4-FFF2-40B4-BE49-F238E27FC236}">
                <a16:creationId xmlns:a16="http://schemas.microsoft.com/office/drawing/2014/main" id="{8292375F-DDC1-40CD-ABE7-494BD3EA7B52}"/>
              </a:ext>
            </a:extLst>
          </p:cNvPr>
          <p:cNvPicPr>
            <a:picLocks noChangeAspect="1"/>
          </p:cNvPicPr>
          <p:nvPr/>
        </p:nvPicPr>
        <p:blipFill>
          <a:blip r:embed="rId3"/>
          <a:stretch>
            <a:fillRect/>
          </a:stretch>
        </p:blipFill>
        <p:spPr>
          <a:xfrm>
            <a:off x="3231430" y="1452648"/>
            <a:ext cx="5729141" cy="4389352"/>
          </a:xfrm>
          <a:prstGeom prst="rect">
            <a:avLst/>
          </a:prstGeom>
        </p:spPr>
      </p:pic>
      <p:sp>
        <p:nvSpPr>
          <p:cNvPr id="23" name="Textfeld 22">
            <a:extLst>
              <a:ext uri="{FF2B5EF4-FFF2-40B4-BE49-F238E27FC236}">
                <a16:creationId xmlns:a16="http://schemas.microsoft.com/office/drawing/2014/main" id="{14E5E64C-9307-4E57-AF23-EB659B62E923}"/>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247684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3.5.2. Select methods of data collection</a:t>
            </a:r>
            <a:r>
              <a:rPr lang="en-GB" dirty="0"/>
              <a:t/>
            </a:r>
            <a:br>
              <a:rPr lang="en-GB" dirty="0"/>
            </a:br>
            <a:endParaRPr lang="de-DE" dirty="0"/>
          </a:p>
        </p:txBody>
      </p:sp>
      <p:sp>
        <p:nvSpPr>
          <p:cNvPr id="7" name="Inhaltsplatzhalter 2"/>
          <p:cNvSpPr txBox="1">
            <a:spLocks/>
          </p:cNvSpPr>
          <p:nvPr/>
        </p:nvSpPr>
        <p:spPr>
          <a:xfrm>
            <a:off x="887174" y="1490763"/>
            <a:ext cx="10568225" cy="4351237"/>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de-DE" dirty="0"/>
              <a:t> </a:t>
            </a:r>
          </a:p>
          <a:p>
            <a:pPr marL="342900" indent="-342900">
              <a:buFont typeface="+mj-lt"/>
              <a:buAutoNum type="arabicPeriod"/>
            </a:pPr>
            <a:r>
              <a:rPr lang="de-DE" dirty="0"/>
              <a:t> </a:t>
            </a:r>
          </a:p>
          <a:p>
            <a:pPr marL="342900" indent="-342900">
              <a:buFont typeface="+mj-lt"/>
              <a:buAutoNum type="arabicPeriod"/>
            </a:pPr>
            <a:r>
              <a:rPr lang="de-DE" dirty="0"/>
              <a:t> </a:t>
            </a:r>
          </a:p>
          <a:p>
            <a:pPr eaLnBrk="1" hangingPunct="1"/>
            <a:endParaRPr lang="de-DE" dirty="0"/>
          </a:p>
          <a:p>
            <a:pPr marL="342900" indent="-342900">
              <a:buFont typeface="+mj-lt"/>
              <a:buAutoNum type="arabicPeriod"/>
            </a:pPr>
            <a:endParaRPr lang="de-DE" dirty="0"/>
          </a:p>
          <a:p>
            <a:pPr marL="342900" indent="-342900">
              <a:buFont typeface="+mj-lt"/>
              <a:buAutoNum type="arabicPeriod"/>
            </a:pPr>
            <a:endParaRPr lang="de-DE" dirty="0"/>
          </a:p>
          <a:p>
            <a:endParaRPr lang="de-DE" dirty="0"/>
          </a:p>
          <a:p>
            <a:pPr eaLnBrk="1" hangingPunct="1"/>
            <a:endParaRPr lang="de-DE" dirty="0"/>
          </a:p>
        </p:txBody>
      </p:sp>
      <p:pic>
        <p:nvPicPr>
          <p:cNvPr id="4" name="Grafik 3">
            <a:extLst>
              <a:ext uri="{FF2B5EF4-FFF2-40B4-BE49-F238E27FC236}">
                <a16:creationId xmlns:a16="http://schemas.microsoft.com/office/drawing/2014/main" id="{F0FE5BE8-D28F-4E5E-872E-7276D9EF5AE4}"/>
              </a:ext>
            </a:extLst>
          </p:cNvPr>
          <p:cNvPicPr>
            <a:picLocks noChangeAspect="1"/>
          </p:cNvPicPr>
          <p:nvPr/>
        </p:nvPicPr>
        <p:blipFill>
          <a:blip r:embed="rId3"/>
          <a:stretch>
            <a:fillRect/>
          </a:stretch>
        </p:blipFill>
        <p:spPr>
          <a:xfrm>
            <a:off x="2994901" y="3239267"/>
            <a:ext cx="6151397" cy="2670279"/>
          </a:xfrm>
          <a:prstGeom prst="rect">
            <a:avLst/>
          </a:prstGeom>
        </p:spPr>
      </p:pic>
      <p:sp>
        <p:nvSpPr>
          <p:cNvPr id="13" name="Textfeld 12">
            <a:extLst>
              <a:ext uri="{FF2B5EF4-FFF2-40B4-BE49-F238E27FC236}">
                <a16:creationId xmlns:a16="http://schemas.microsoft.com/office/drawing/2014/main" id="{354EDDB0-1F68-460B-A3F4-7F9EE9B7CAB4}"/>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1652425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3.5.2. Select methods of data collection</a:t>
            </a:r>
          </a:p>
        </p:txBody>
      </p:sp>
      <p:sp>
        <p:nvSpPr>
          <p:cNvPr id="7" name="Inhaltsplatzhalter 2"/>
          <p:cNvSpPr txBox="1">
            <a:spLocks/>
          </p:cNvSpPr>
          <p:nvPr/>
        </p:nvSpPr>
        <p:spPr>
          <a:xfrm>
            <a:off x="874712" y="1481137"/>
            <a:ext cx="10580688" cy="4360863"/>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de-DE" dirty="0" err="1"/>
              <a:t>Involving</a:t>
            </a:r>
            <a:r>
              <a:rPr lang="de-DE" dirty="0"/>
              <a:t> the </a:t>
            </a:r>
            <a:r>
              <a:rPr lang="de-DE" dirty="0" err="1"/>
              <a:t>target</a:t>
            </a:r>
            <a:r>
              <a:rPr lang="de-DE" dirty="0"/>
              <a:t> </a:t>
            </a:r>
            <a:r>
              <a:rPr lang="de-DE" dirty="0" err="1"/>
              <a:t>group</a:t>
            </a:r>
            <a:endParaRPr lang="de-DE" dirty="0"/>
          </a:p>
          <a:p>
            <a:r>
              <a:rPr lang="de-DE" dirty="0"/>
              <a:t>      </a:t>
            </a:r>
            <a:r>
              <a:rPr lang="en-GB" u="sng" dirty="0"/>
              <a:t>Example:</a:t>
            </a:r>
            <a:r>
              <a:rPr lang="en-GB" dirty="0"/>
              <a:t> Bunny gets "clean" again with white stickers (Munich)</a:t>
            </a:r>
            <a:endParaRPr lang="de-DE" dirty="0"/>
          </a:p>
          <a:p>
            <a:endParaRPr lang="de-DE" dirty="0"/>
          </a:p>
          <a:p>
            <a:pPr eaLnBrk="1" hangingPunct="1"/>
            <a:endParaRPr lang="de-DE" dirty="0"/>
          </a:p>
        </p:txBody>
      </p:sp>
      <p:sp>
        <p:nvSpPr>
          <p:cNvPr id="10" name="Inhaltsplatzhalter 2"/>
          <p:cNvSpPr txBox="1">
            <a:spLocks/>
          </p:cNvSpPr>
          <p:nvPr/>
        </p:nvSpPr>
        <p:spPr>
          <a:xfrm>
            <a:off x="1909764" y="1306513"/>
            <a:ext cx="8373201" cy="4579938"/>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a:p>
            <a:pPr eaLnBrk="1" hangingPunct="1"/>
            <a:endParaRPr lang="de-DE" dirty="0"/>
          </a:p>
        </p:txBody>
      </p:sp>
      <p:pic>
        <p:nvPicPr>
          <p:cNvPr id="11" name="Immagine 7" descr="http://www.metamorphosis-project.eu/sites/default/files/field/image/Bus_mit_Fuessen.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04597" y="2448027"/>
            <a:ext cx="4152163" cy="2804165"/>
          </a:xfrm>
          <a:prstGeom prst="roundRect">
            <a:avLst>
              <a:gd name="adj" fmla="val 8594"/>
            </a:avLst>
          </a:prstGeom>
          <a:solidFill>
            <a:srgbClr val="FFFFFF">
              <a:shade val="85000"/>
            </a:srgbClr>
          </a:solidFill>
          <a:ln>
            <a:noFill/>
          </a:ln>
          <a:effectLst/>
          <a:extLst>
            <a:ext uri="{FAA26D3D-D897-4be2-8F04-BA451C77F1D7}">
              <ma14:placeholderFlag xmlns:ma14="http://schemas.microsoft.com/office/mac/drawingml/2011/main" xmlns=""/>
            </a:ext>
          </a:extLst>
        </p:spPr>
      </p:pic>
      <p:pic>
        <p:nvPicPr>
          <p:cNvPr id="12" name="Grafi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06265" y="2448027"/>
            <a:ext cx="3738887" cy="2804165"/>
          </a:xfrm>
          <a:prstGeom prst="roundRect">
            <a:avLst>
              <a:gd name="adj" fmla="val 8594"/>
            </a:avLst>
          </a:prstGeom>
          <a:solidFill>
            <a:srgbClr val="FFFFFF">
              <a:shade val="85000"/>
            </a:srgbClr>
          </a:solidFill>
          <a:ln>
            <a:noFill/>
          </a:ln>
          <a:effectLst/>
        </p:spPr>
      </p:pic>
      <p:sp>
        <p:nvSpPr>
          <p:cNvPr id="8" name="Textfeld 7">
            <a:extLst>
              <a:ext uri="{FF2B5EF4-FFF2-40B4-BE49-F238E27FC236}">
                <a16:creationId xmlns:a16="http://schemas.microsoft.com/office/drawing/2014/main" id="{6D24EE2A-4E68-4883-853A-AD28C4B5831D}"/>
              </a:ext>
            </a:extLst>
          </p:cNvPr>
          <p:cNvSpPr txBox="1"/>
          <p:nvPr/>
        </p:nvSpPr>
        <p:spPr>
          <a:xfrm>
            <a:off x="8537608" y="5936485"/>
            <a:ext cx="4279658" cy="230832"/>
          </a:xfrm>
          <a:prstGeom prst="rect">
            <a:avLst/>
          </a:prstGeom>
          <a:noFill/>
        </p:spPr>
        <p:txBody>
          <a:bodyPr wrap="square">
            <a:spAutoFit/>
          </a:bodyPr>
          <a:lstStyle/>
          <a:p>
            <a:r>
              <a:rPr lang="de-DE" sz="900" dirty="0"/>
              <a:t>Source: https://www.greencity.de/ und KVR München </a:t>
            </a:r>
          </a:p>
        </p:txBody>
      </p:sp>
    </p:spTree>
    <p:extLst>
      <p:ext uri="{BB962C8B-B14F-4D97-AF65-F5344CB8AC3E}">
        <p14:creationId xmlns:p14="http://schemas.microsoft.com/office/powerpoint/2010/main" val="1796893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3.6. Data </a:t>
            </a:r>
            <a:r>
              <a:rPr lang="de-DE" dirty="0" err="1"/>
              <a:t>analysis</a:t>
            </a:r>
            <a:endParaRPr lang="de-DE" dirty="0"/>
          </a:p>
        </p:txBody>
      </p:sp>
      <p:sp>
        <p:nvSpPr>
          <p:cNvPr id="8" name="Inhaltsplatzhalter 2"/>
          <p:cNvSpPr txBox="1">
            <a:spLocks/>
          </p:cNvSpPr>
          <p:nvPr/>
        </p:nvSpPr>
        <p:spPr>
          <a:xfrm>
            <a:off x="874714" y="1481137"/>
            <a:ext cx="10580686" cy="4360863"/>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buFont typeface="+mj-lt"/>
              <a:buAutoNum type="arabicPeriod"/>
            </a:pPr>
            <a:r>
              <a:rPr lang="de-DE" b="1" dirty="0"/>
              <a:t>Quantitative</a:t>
            </a:r>
            <a:r>
              <a:rPr lang="de-DE" dirty="0"/>
              <a:t> data</a:t>
            </a:r>
          </a:p>
          <a:p>
            <a:pPr marL="738188" lvl="1" indent="-342900">
              <a:buFont typeface="Arial" panose="020B0604020202020204" pitchFamily="34" charset="0"/>
              <a:buChar char="•"/>
            </a:pPr>
            <a:r>
              <a:rPr lang="en-GB" dirty="0"/>
              <a:t>Descriptive statistics on e.g. means, variances, boxplots for insights and finding obvious data errors</a:t>
            </a:r>
          </a:p>
          <a:p>
            <a:pPr marL="738188" lvl="1" indent="-342900">
              <a:buFont typeface="Arial" panose="020B0604020202020204" pitchFamily="34" charset="0"/>
              <a:buChar char="•"/>
            </a:pPr>
            <a:r>
              <a:rPr lang="en-GB" dirty="0"/>
              <a:t>Statistical tests to be able to infer from the sample to the population and find significant differences</a:t>
            </a:r>
          </a:p>
          <a:p>
            <a:pPr lvl="1" indent="0">
              <a:buNone/>
            </a:pPr>
            <a:endParaRPr lang="de-DE" dirty="0"/>
          </a:p>
          <a:p>
            <a:pPr marL="342900" indent="-342900">
              <a:buFont typeface="+mj-lt"/>
              <a:buAutoNum type="arabicPeriod"/>
            </a:pPr>
            <a:r>
              <a:rPr lang="de-DE" b="1" dirty="0"/>
              <a:t>Qualitative</a:t>
            </a:r>
            <a:r>
              <a:rPr lang="de-DE" dirty="0"/>
              <a:t> data </a:t>
            </a:r>
          </a:p>
          <a:p>
            <a:pPr marL="738188" lvl="1" indent="-342900">
              <a:buFont typeface="Arial" panose="020B0604020202020204" pitchFamily="34" charset="0"/>
              <a:buChar char="•"/>
            </a:pPr>
            <a:r>
              <a:rPr lang="en-GB" dirty="0"/>
              <a:t>Transcription and excerpt of the recorded data</a:t>
            </a:r>
          </a:p>
          <a:p>
            <a:pPr marL="738188" lvl="1" indent="-342900">
              <a:buFont typeface="Arial" panose="020B0604020202020204" pitchFamily="34" charset="0"/>
              <a:buChar char="•"/>
            </a:pPr>
            <a:r>
              <a:rPr lang="en-GB" dirty="0"/>
              <a:t>Develop evaluation categories </a:t>
            </a:r>
            <a:br>
              <a:rPr lang="en-GB" dirty="0"/>
            </a:br>
            <a:r>
              <a:rPr lang="en-GB" dirty="0"/>
              <a:t>(based on the data or already before data collection)</a:t>
            </a:r>
          </a:p>
          <a:p>
            <a:pPr marL="738188" lvl="1" indent="-342900">
              <a:buFont typeface="Arial" panose="020B0604020202020204" pitchFamily="34" charset="0"/>
              <a:buChar char="•"/>
            </a:pPr>
            <a:endParaRPr lang="en-GB" dirty="0"/>
          </a:p>
          <a:p>
            <a:pPr lvl="1" indent="0">
              <a:buNone/>
            </a:pPr>
            <a:endParaRPr lang="de-DE" dirty="0"/>
          </a:p>
          <a:p>
            <a:pPr lvl="1" indent="0">
              <a:buNone/>
            </a:pPr>
            <a:endParaRPr lang="de-DE" dirty="0"/>
          </a:p>
          <a:p>
            <a:pPr algn="ctr" eaLnBrk="1" hangingPunct="1"/>
            <a:r>
              <a:rPr lang="en-GB" b="1" dirty="0"/>
              <a:t>Important for both methods: </a:t>
            </a:r>
            <a:r>
              <a:rPr lang="en-GB" dirty="0"/>
              <a:t>Anonymise the data!</a:t>
            </a:r>
            <a:endParaRPr lang="de-DE" dirty="0"/>
          </a:p>
          <a:p>
            <a:pPr marL="342900" indent="-342900">
              <a:buFont typeface="+mj-lt"/>
              <a:buAutoNum type="arabicPeriod"/>
            </a:pPr>
            <a:endParaRPr lang="de-DE" dirty="0"/>
          </a:p>
          <a:p>
            <a:endParaRPr lang="de-DE" dirty="0"/>
          </a:p>
          <a:p>
            <a:pPr eaLnBrk="1" hangingPunct="1"/>
            <a:endParaRPr lang="de-DE" dirty="0"/>
          </a:p>
        </p:txBody>
      </p:sp>
      <p:sp>
        <p:nvSpPr>
          <p:cNvPr id="4" name="Rechteck 3">
            <a:extLst>
              <a:ext uri="{FF2B5EF4-FFF2-40B4-BE49-F238E27FC236}">
                <a16:creationId xmlns:a16="http://schemas.microsoft.com/office/drawing/2014/main" id="{9919F570-D984-440C-B206-B2A2DD9D6A70}"/>
              </a:ext>
            </a:extLst>
          </p:cNvPr>
          <p:cNvSpPr/>
          <p:nvPr/>
        </p:nvSpPr>
        <p:spPr>
          <a:xfrm>
            <a:off x="3378200" y="4667693"/>
            <a:ext cx="5588000" cy="44656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0297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4. Process evaluation</a:t>
            </a:r>
          </a:p>
        </p:txBody>
      </p:sp>
      <p:sp>
        <p:nvSpPr>
          <p:cNvPr id="4" name="Inhaltsplatzhalter 3"/>
          <p:cNvSpPr>
            <a:spLocks noGrp="1"/>
          </p:cNvSpPr>
          <p:nvPr>
            <p:ph sz="quarter" idx="10"/>
          </p:nvPr>
        </p:nvSpPr>
        <p:spPr>
          <a:xfrm>
            <a:off x="874713" y="1484313"/>
            <a:ext cx="10580686" cy="4344987"/>
          </a:xfrm>
        </p:spPr>
        <p:txBody>
          <a:bodyPr/>
          <a:lstStyle/>
          <a:p>
            <a:r>
              <a:rPr lang="en-GB" b="1" dirty="0"/>
              <a:t>Result:</a:t>
            </a:r>
            <a:r>
              <a:rPr lang="en-GB" dirty="0"/>
              <a:t> documentation of the events that occurred during the project.</a:t>
            </a:r>
          </a:p>
          <a:p>
            <a:r>
              <a:rPr lang="en-GB" b="1" dirty="0"/>
              <a:t>Objective:</a:t>
            </a:r>
            <a:r>
              <a:rPr lang="en-GB" dirty="0"/>
              <a:t> to ensure the success of the measures, through the most efficient approach and procedures in the process.</a:t>
            </a:r>
          </a:p>
          <a:p>
            <a:r>
              <a:rPr lang="en-US" b="1" dirty="0"/>
              <a:t>Aspects</a:t>
            </a:r>
            <a:r>
              <a:rPr lang="de-DE" b="1" dirty="0"/>
              <a:t> </a:t>
            </a:r>
            <a:r>
              <a:rPr lang="en-US" b="1" dirty="0"/>
              <a:t>to be examined</a:t>
            </a:r>
            <a:r>
              <a:rPr lang="de-DE" b="1" dirty="0"/>
              <a:t>:</a:t>
            </a:r>
          </a:p>
          <a:p>
            <a:pPr marL="681038" lvl="1" indent="-285750">
              <a:buFont typeface="Arial" panose="020B0604020202020204" pitchFamily="34" charset="0"/>
              <a:buChar char="•"/>
            </a:pPr>
            <a:r>
              <a:rPr lang="en-GB" dirty="0"/>
              <a:t>Goals and goal-setting processes at all levels</a:t>
            </a:r>
          </a:p>
          <a:p>
            <a:pPr marL="681038" lvl="1" indent="-285750">
              <a:buFont typeface="Arial" panose="020B0604020202020204" pitchFamily="34" charset="0"/>
              <a:buChar char="•"/>
            </a:pPr>
            <a:r>
              <a:rPr lang="en-US" dirty="0"/>
              <a:t>Indicators and their selection</a:t>
            </a:r>
          </a:p>
          <a:p>
            <a:pPr marL="681038" lvl="1" indent="-285750">
              <a:buFont typeface="Arial" panose="020B0604020202020204" pitchFamily="34" charset="0"/>
              <a:buChar char="•"/>
            </a:pPr>
            <a:r>
              <a:rPr lang="en-GB" dirty="0"/>
              <a:t>Development of the impact model</a:t>
            </a:r>
            <a:r>
              <a:rPr lang="de-DE" dirty="0"/>
              <a:t/>
            </a:r>
            <a:br>
              <a:rPr lang="de-DE" dirty="0"/>
            </a:br>
            <a:r>
              <a:rPr lang="en-US" dirty="0"/>
              <a:t>(including cause-effect chains)</a:t>
            </a:r>
          </a:p>
          <a:p>
            <a:pPr marL="681038" lvl="1" indent="-285750">
              <a:buFont typeface="Arial" panose="020B0604020202020204" pitchFamily="34" charset="0"/>
              <a:buChar char="•"/>
            </a:pPr>
            <a:r>
              <a:rPr lang="en-GB" dirty="0"/>
              <a:t>Planning and development of the intervention</a:t>
            </a:r>
          </a:p>
          <a:p>
            <a:pPr marL="681038" lvl="1" indent="-285750">
              <a:buFont typeface="Arial" panose="020B0604020202020204" pitchFamily="34" charset="0"/>
              <a:buChar char="•"/>
            </a:pPr>
            <a:r>
              <a:rPr lang="en-GB" dirty="0"/>
              <a:t>Implementation of the measure</a:t>
            </a:r>
            <a:br>
              <a:rPr lang="en-GB" dirty="0"/>
            </a:br>
            <a:r>
              <a:rPr lang="en-GB" dirty="0"/>
              <a:t>(including construction or manufacturing </a:t>
            </a:r>
            <a:br>
              <a:rPr lang="en-GB" dirty="0"/>
            </a:br>
            <a:r>
              <a:rPr lang="en-GB" dirty="0"/>
              <a:t>phase; trial operation and operation)</a:t>
            </a:r>
            <a:endParaRPr lang="de-DE" dirty="0"/>
          </a:p>
        </p:txBody>
      </p:sp>
      <p:sp>
        <p:nvSpPr>
          <p:cNvPr id="7" name="Textfeld 6">
            <a:extLst>
              <a:ext uri="{FF2B5EF4-FFF2-40B4-BE49-F238E27FC236}">
                <a16:creationId xmlns:a16="http://schemas.microsoft.com/office/drawing/2014/main" id="{42BF2E98-9EB6-41FF-B78E-68DF93AEDC59}"/>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grpSp>
        <p:nvGrpSpPr>
          <p:cNvPr id="6" name="Gruppieren 5">
            <a:extLst>
              <a:ext uri="{FF2B5EF4-FFF2-40B4-BE49-F238E27FC236}">
                <a16:creationId xmlns:a16="http://schemas.microsoft.com/office/drawing/2014/main" id="{8F02996C-A33B-4FF2-9532-C67AD5FA9A45}"/>
              </a:ext>
            </a:extLst>
          </p:cNvPr>
          <p:cNvGrpSpPr/>
          <p:nvPr/>
        </p:nvGrpSpPr>
        <p:grpSpPr>
          <a:xfrm>
            <a:off x="6165054" y="2281414"/>
            <a:ext cx="5093587" cy="3547886"/>
            <a:chOff x="6165054" y="2281414"/>
            <a:chExt cx="5093587" cy="3547886"/>
          </a:xfrm>
        </p:grpSpPr>
        <p:pic>
          <p:nvPicPr>
            <p:cNvPr id="8" name="Grafik 7">
              <a:extLst>
                <a:ext uri="{FF2B5EF4-FFF2-40B4-BE49-F238E27FC236}">
                  <a16:creationId xmlns:a16="http://schemas.microsoft.com/office/drawing/2014/main" id="{D747C9AD-743D-4EE6-967E-9539FED921AE}"/>
                </a:ext>
              </a:extLst>
            </p:cNvPr>
            <p:cNvPicPr>
              <a:picLocks noChangeAspect="1"/>
            </p:cNvPicPr>
            <p:nvPr/>
          </p:nvPicPr>
          <p:blipFill>
            <a:blip r:embed="rId3"/>
            <a:stretch>
              <a:fillRect/>
            </a:stretch>
          </p:blipFill>
          <p:spPr>
            <a:xfrm>
              <a:off x="6165055" y="2388600"/>
              <a:ext cx="5093586" cy="3440700"/>
            </a:xfrm>
            <a:prstGeom prst="rect">
              <a:avLst/>
            </a:prstGeom>
          </p:spPr>
        </p:pic>
        <p:sp>
          <p:nvSpPr>
            <p:cNvPr id="9" name="Textfeld 8">
              <a:extLst>
                <a:ext uri="{FF2B5EF4-FFF2-40B4-BE49-F238E27FC236}">
                  <a16:creationId xmlns:a16="http://schemas.microsoft.com/office/drawing/2014/main" id="{5ACB9FF6-A042-47E8-9087-257B6A519A0F}"/>
                </a:ext>
              </a:extLst>
            </p:cNvPr>
            <p:cNvSpPr txBox="1"/>
            <p:nvPr/>
          </p:nvSpPr>
          <p:spPr>
            <a:xfrm>
              <a:off x="6165054" y="2281414"/>
              <a:ext cx="5093586" cy="338554"/>
            </a:xfrm>
            <a:prstGeom prst="rect">
              <a:avLst/>
            </a:prstGeom>
            <a:solidFill>
              <a:srgbClr val="F6FAFE"/>
            </a:solidFill>
          </p:spPr>
          <p:txBody>
            <a:bodyPr wrap="square">
              <a:spAutoFit/>
            </a:bodyPr>
            <a:lstStyle/>
            <a:p>
              <a:pPr algn="ctr"/>
              <a:r>
                <a:rPr lang="en-US" sz="1600" b="1" dirty="0">
                  <a:latin typeface="Bradley Hand ITC" panose="03070402050302030203" pitchFamily="66" charset="0"/>
                </a:rPr>
                <a:t>Learning from experience</a:t>
              </a:r>
            </a:p>
          </p:txBody>
        </p:sp>
        <p:sp>
          <p:nvSpPr>
            <p:cNvPr id="10" name="Textfeld 9">
              <a:extLst>
                <a:ext uri="{FF2B5EF4-FFF2-40B4-BE49-F238E27FC236}">
                  <a16:creationId xmlns:a16="http://schemas.microsoft.com/office/drawing/2014/main" id="{6C3A2574-92BC-41CC-B549-FF28A1D105B2}"/>
                </a:ext>
              </a:extLst>
            </p:cNvPr>
            <p:cNvSpPr txBox="1"/>
            <p:nvPr/>
          </p:nvSpPr>
          <p:spPr>
            <a:xfrm>
              <a:off x="6742736" y="3694339"/>
              <a:ext cx="773679" cy="116115"/>
            </a:xfrm>
            <a:prstGeom prst="rect">
              <a:avLst/>
            </a:prstGeom>
            <a:solidFill>
              <a:srgbClr val="F6FAFE"/>
            </a:solidFill>
          </p:spPr>
          <p:txBody>
            <a:bodyPr wrap="square">
              <a:spAutoFit/>
            </a:bodyPr>
            <a:lstStyle/>
            <a:p>
              <a:pPr algn="ctr"/>
              <a:endParaRPr lang="en-US" sz="1050" b="1" dirty="0">
                <a:latin typeface="Bradley Hand ITC" panose="03070402050302030203" pitchFamily="66" charset="0"/>
              </a:endParaRPr>
            </a:p>
          </p:txBody>
        </p:sp>
        <p:sp>
          <p:nvSpPr>
            <p:cNvPr id="11" name="Textfeld 10">
              <a:extLst>
                <a:ext uri="{FF2B5EF4-FFF2-40B4-BE49-F238E27FC236}">
                  <a16:creationId xmlns:a16="http://schemas.microsoft.com/office/drawing/2014/main" id="{330C3AC9-7DB5-4F91-BBF6-1DAB173E6635}"/>
                </a:ext>
              </a:extLst>
            </p:cNvPr>
            <p:cNvSpPr txBox="1"/>
            <p:nvPr/>
          </p:nvSpPr>
          <p:spPr>
            <a:xfrm>
              <a:off x="6784181" y="3656806"/>
              <a:ext cx="638175" cy="116115"/>
            </a:xfrm>
            <a:prstGeom prst="rect">
              <a:avLst/>
            </a:prstGeom>
            <a:solidFill>
              <a:srgbClr val="F6FAFE"/>
            </a:solidFill>
          </p:spPr>
          <p:txBody>
            <a:bodyPr wrap="square">
              <a:spAutoFit/>
            </a:bodyPr>
            <a:lstStyle/>
            <a:p>
              <a:pPr algn="ctr"/>
              <a:endParaRPr lang="en-US" sz="1050" b="1" dirty="0">
                <a:latin typeface="Bradley Hand ITC" panose="03070402050302030203" pitchFamily="66" charset="0"/>
              </a:endParaRPr>
            </a:p>
          </p:txBody>
        </p:sp>
        <p:sp>
          <p:nvSpPr>
            <p:cNvPr id="12" name="Textfeld 11">
              <a:extLst>
                <a:ext uri="{FF2B5EF4-FFF2-40B4-BE49-F238E27FC236}">
                  <a16:creationId xmlns:a16="http://schemas.microsoft.com/office/drawing/2014/main" id="{41072769-496E-4529-9BC5-A7FB519118A3}"/>
                </a:ext>
              </a:extLst>
            </p:cNvPr>
            <p:cNvSpPr txBox="1"/>
            <p:nvPr/>
          </p:nvSpPr>
          <p:spPr>
            <a:xfrm>
              <a:off x="6725357" y="3567730"/>
              <a:ext cx="808435" cy="369332"/>
            </a:xfrm>
            <a:prstGeom prst="rect">
              <a:avLst/>
            </a:prstGeom>
            <a:noFill/>
          </p:spPr>
          <p:txBody>
            <a:bodyPr wrap="square">
              <a:spAutoFit/>
            </a:bodyPr>
            <a:lstStyle/>
            <a:p>
              <a:pPr algn="ctr"/>
              <a:r>
                <a:rPr lang="en-US" sz="1800" b="1" dirty="0">
                  <a:latin typeface="Bradley Hand ITC" panose="03070402050302030203" pitchFamily="66" charset="0"/>
                </a:rPr>
                <a:t>Oh no </a:t>
              </a:r>
            </a:p>
          </p:txBody>
        </p:sp>
        <p:sp>
          <p:nvSpPr>
            <p:cNvPr id="13" name="Textfeld 12">
              <a:extLst>
                <a:ext uri="{FF2B5EF4-FFF2-40B4-BE49-F238E27FC236}">
                  <a16:creationId xmlns:a16="http://schemas.microsoft.com/office/drawing/2014/main" id="{0FF4D228-CC82-4BA1-AF25-A6CC04AD416D}"/>
                </a:ext>
              </a:extLst>
            </p:cNvPr>
            <p:cNvSpPr txBox="1"/>
            <p:nvPr/>
          </p:nvSpPr>
          <p:spPr>
            <a:xfrm>
              <a:off x="6462582" y="3895333"/>
              <a:ext cx="1378874" cy="261610"/>
            </a:xfrm>
            <a:prstGeom prst="rect">
              <a:avLst/>
            </a:prstGeom>
            <a:solidFill>
              <a:srgbClr val="F6FAFE"/>
            </a:solidFill>
          </p:spPr>
          <p:txBody>
            <a:bodyPr wrap="square">
              <a:spAutoFit/>
            </a:bodyPr>
            <a:lstStyle/>
            <a:p>
              <a:pPr algn="ctr"/>
              <a:endParaRPr lang="en-US" sz="1050" b="1" dirty="0">
                <a:latin typeface="Bradley Hand ITC" panose="03070402050302030203" pitchFamily="66" charset="0"/>
              </a:endParaRPr>
            </a:p>
          </p:txBody>
        </p:sp>
        <p:sp>
          <p:nvSpPr>
            <p:cNvPr id="14" name="Textfeld 13">
              <a:extLst>
                <a:ext uri="{FF2B5EF4-FFF2-40B4-BE49-F238E27FC236}">
                  <a16:creationId xmlns:a16="http://schemas.microsoft.com/office/drawing/2014/main" id="{DCFFCCE7-EF9B-429A-A0B8-E9975EB87E65}"/>
                </a:ext>
              </a:extLst>
            </p:cNvPr>
            <p:cNvSpPr txBox="1"/>
            <p:nvPr/>
          </p:nvSpPr>
          <p:spPr>
            <a:xfrm>
              <a:off x="6449485" y="3874971"/>
              <a:ext cx="1360177" cy="338554"/>
            </a:xfrm>
            <a:prstGeom prst="rect">
              <a:avLst/>
            </a:prstGeom>
            <a:noFill/>
          </p:spPr>
          <p:txBody>
            <a:bodyPr wrap="square">
              <a:spAutoFit/>
            </a:bodyPr>
            <a:lstStyle/>
            <a:p>
              <a:pPr algn="ctr"/>
              <a:r>
                <a:rPr lang="en-US" sz="1600" b="1" dirty="0">
                  <a:latin typeface="Bradley Hand ITC" panose="03070402050302030203" pitchFamily="66" charset="0"/>
                </a:rPr>
                <a:t>Not again</a:t>
              </a:r>
            </a:p>
          </p:txBody>
        </p:sp>
      </p:grpSp>
    </p:spTree>
    <p:extLst>
      <p:ext uri="{BB962C8B-B14F-4D97-AF65-F5344CB8AC3E}">
        <p14:creationId xmlns:p14="http://schemas.microsoft.com/office/powerpoint/2010/main" val="427321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04F605-4318-449F-80F7-2FBF5ECB9387}"/>
              </a:ext>
            </a:extLst>
          </p:cNvPr>
          <p:cNvSpPr>
            <a:spLocks noGrp="1"/>
          </p:cNvSpPr>
          <p:nvPr>
            <p:ph type="title"/>
          </p:nvPr>
        </p:nvSpPr>
        <p:spPr/>
        <p:txBody>
          <a:bodyPr/>
          <a:lstStyle/>
          <a:p>
            <a:r>
              <a:rPr lang="en-US" dirty="0"/>
              <a:t>Content and learning objectives</a:t>
            </a:r>
          </a:p>
        </p:txBody>
      </p:sp>
      <p:sp>
        <p:nvSpPr>
          <p:cNvPr id="3" name="Inhaltsplatzhalter 2">
            <a:extLst>
              <a:ext uri="{FF2B5EF4-FFF2-40B4-BE49-F238E27FC236}">
                <a16:creationId xmlns:a16="http://schemas.microsoft.com/office/drawing/2014/main" id="{4991A9F0-4FCB-4BBD-822C-5017696BFBB7}"/>
              </a:ext>
            </a:extLst>
          </p:cNvPr>
          <p:cNvSpPr>
            <a:spLocks noGrp="1"/>
          </p:cNvSpPr>
          <p:nvPr>
            <p:ph sz="quarter" idx="10"/>
          </p:nvPr>
        </p:nvSpPr>
        <p:spPr/>
        <p:txBody>
          <a:bodyPr/>
          <a:lstStyle/>
          <a:p>
            <a:r>
              <a:rPr lang="de-DE" b="1"/>
              <a:t>Content:</a:t>
            </a:r>
            <a:endParaRPr lang="de-DE" b="1" dirty="0"/>
          </a:p>
          <a:p>
            <a:pPr marL="342900" indent="-342900">
              <a:buAutoNum type="arabicPeriod"/>
            </a:pPr>
            <a:r>
              <a:rPr lang="en-US" sz="1600" dirty="0"/>
              <a:t>Monitoring and Evaluation: background and terms</a:t>
            </a:r>
          </a:p>
          <a:p>
            <a:pPr marL="342900" indent="-342900">
              <a:buAutoNum type="arabicPeriod"/>
            </a:pPr>
            <a:r>
              <a:rPr lang="en-US" sz="1600" dirty="0"/>
              <a:t>Phases of an evaluation</a:t>
            </a:r>
          </a:p>
          <a:p>
            <a:pPr marL="342900" indent="-342900">
              <a:buAutoNum type="arabicPeriod"/>
            </a:pPr>
            <a:r>
              <a:rPr lang="en-US" sz="1600" dirty="0"/>
              <a:t>Impact evaluation of individual measures with the example of a “kiss and go zone”</a:t>
            </a:r>
          </a:p>
          <a:p>
            <a:pPr marL="342900" indent="-342900">
              <a:buAutoNum type="arabicPeriod"/>
            </a:pPr>
            <a:r>
              <a:rPr lang="en-US" sz="1600" dirty="0"/>
              <a:t>Process evaluation</a:t>
            </a:r>
          </a:p>
          <a:p>
            <a:pPr marL="342900" indent="-342900">
              <a:buAutoNum type="arabicPeriod"/>
            </a:pPr>
            <a:r>
              <a:rPr lang="en-US" sz="1600" dirty="0"/>
              <a:t>Results</a:t>
            </a:r>
          </a:p>
          <a:p>
            <a:pPr marL="342900" indent="-342900">
              <a:buAutoNum type="arabicPeriod"/>
            </a:pPr>
            <a:r>
              <a:rPr lang="en-US" sz="1600" dirty="0"/>
              <a:t>Conclusion</a:t>
            </a:r>
          </a:p>
          <a:p>
            <a:r>
              <a:rPr lang="en-US" b="1" dirty="0"/>
              <a:t>Learning objectives:</a:t>
            </a:r>
          </a:p>
          <a:p>
            <a:pPr marL="342900" indent="-342900">
              <a:buFont typeface="+mj-lt"/>
              <a:buAutoNum type="arabicPeriod"/>
            </a:pPr>
            <a:r>
              <a:rPr lang="en-US" sz="1600" dirty="0"/>
              <a:t>Why is M&amp;E so important?</a:t>
            </a:r>
          </a:p>
          <a:p>
            <a:pPr marL="342900" indent="-342900">
              <a:buFont typeface="+mj-lt"/>
              <a:buAutoNum type="arabicPeriod"/>
            </a:pPr>
            <a:r>
              <a:rPr lang="en-US" sz="1600" dirty="0"/>
              <a:t>What are the basic aspects of how to conduct an impact evaluation?</a:t>
            </a:r>
          </a:p>
          <a:p>
            <a:pPr marL="342900" indent="-342900">
              <a:buFont typeface="+mj-lt"/>
              <a:buAutoNum type="arabicPeriod"/>
            </a:pPr>
            <a:r>
              <a:rPr lang="en-US" sz="1600" dirty="0"/>
              <a:t>What are the basic aspects about process evaluation?</a:t>
            </a:r>
          </a:p>
          <a:p>
            <a:endParaRPr lang="de-DE" dirty="0"/>
          </a:p>
        </p:txBody>
      </p:sp>
    </p:spTree>
    <p:extLst>
      <p:ext uri="{BB962C8B-B14F-4D97-AF65-F5344CB8AC3E}">
        <p14:creationId xmlns:p14="http://schemas.microsoft.com/office/powerpoint/2010/main" val="993054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4. Process </a:t>
            </a:r>
            <a:r>
              <a:rPr lang="de-DE" dirty="0" err="1"/>
              <a:t>evaluation</a:t>
            </a:r>
            <a:endParaRPr lang="de-DE" dirty="0"/>
          </a:p>
        </p:txBody>
      </p:sp>
      <p:sp>
        <p:nvSpPr>
          <p:cNvPr id="4" name="Inhaltsplatzhalter 3"/>
          <p:cNvSpPr>
            <a:spLocks noGrp="1"/>
          </p:cNvSpPr>
          <p:nvPr>
            <p:ph sz="quarter" idx="10"/>
          </p:nvPr>
        </p:nvSpPr>
        <p:spPr>
          <a:xfrm>
            <a:off x="874713" y="1484313"/>
            <a:ext cx="10580686" cy="4344987"/>
          </a:xfrm>
        </p:spPr>
        <p:txBody>
          <a:bodyPr/>
          <a:lstStyle/>
          <a:p>
            <a:r>
              <a:rPr lang="en-GB" b="1" dirty="0"/>
              <a:t>Possible query criteria:</a:t>
            </a:r>
          </a:p>
          <a:p>
            <a:pPr marL="285750" indent="-285750">
              <a:buFont typeface="Arial" panose="020B0604020202020204" pitchFamily="34" charset="0"/>
              <a:buChar char="•"/>
            </a:pPr>
            <a:r>
              <a:rPr lang="en-GB" u="sng" dirty="0"/>
              <a:t>General information:</a:t>
            </a:r>
            <a:r>
              <a:rPr lang="en-GB" dirty="0"/>
              <a:t> objectives, target groups, stakeholders, partners and measures.</a:t>
            </a:r>
          </a:p>
          <a:p>
            <a:pPr marL="285750" indent="-285750">
              <a:buFont typeface="Arial" panose="020B0604020202020204" pitchFamily="34" charset="0"/>
              <a:buChar char="•"/>
            </a:pPr>
            <a:r>
              <a:rPr lang="en-GB" u="sng" dirty="0"/>
              <a:t>Resistances:</a:t>
            </a:r>
            <a:r>
              <a:rPr lang="en-GB" dirty="0"/>
              <a:t> short and clear description of the main resistances, What happened? How did it come about? What is the impact on the process of action?</a:t>
            </a:r>
          </a:p>
          <a:p>
            <a:pPr marL="285750" indent="-285750">
              <a:buFont typeface="Arial" panose="020B0604020202020204" pitchFamily="34" charset="0"/>
              <a:buChar char="•"/>
            </a:pPr>
            <a:r>
              <a:rPr lang="en-GB" u="sng" dirty="0"/>
              <a:t>Drivers:</a:t>
            </a:r>
            <a:r>
              <a:rPr lang="en-GB" dirty="0"/>
              <a:t> short and clear description of the main drivers, What happened? How did it come about? What impact does this have on the process of action?</a:t>
            </a:r>
          </a:p>
          <a:p>
            <a:pPr marL="285750" indent="-285750">
              <a:buFont typeface="Arial" panose="020B0604020202020204" pitchFamily="34" charset="0"/>
              <a:buChar char="•"/>
            </a:pPr>
            <a:r>
              <a:rPr lang="en-GB" u="sng" dirty="0"/>
              <a:t>Actions:</a:t>
            </a:r>
            <a:r>
              <a:rPr lang="en-GB" dirty="0"/>
              <a:t> short and clear description of the main actions taken to use the drivers or overcome the process resistance.</a:t>
            </a:r>
          </a:p>
          <a:p>
            <a:pPr marL="285750" indent="-285750">
              <a:buFont typeface="Arial" panose="020B0604020202020204" pitchFamily="34" charset="0"/>
              <a:buChar char="•"/>
            </a:pPr>
            <a:r>
              <a:rPr lang="en-GB" u="sng" dirty="0"/>
              <a:t>Risk:</a:t>
            </a:r>
            <a:r>
              <a:rPr lang="en-GB" dirty="0"/>
              <a:t> assessment of the risk to achieve the objectives.</a:t>
            </a:r>
          </a:p>
          <a:p>
            <a:pPr marL="285750" indent="-285750">
              <a:buFont typeface="Arial" panose="020B0604020202020204" pitchFamily="34" charset="0"/>
              <a:buChar char="•"/>
            </a:pPr>
            <a:r>
              <a:rPr lang="en-GB" u="sng" dirty="0"/>
              <a:t>Other:</a:t>
            </a:r>
            <a:r>
              <a:rPr lang="en-GB" dirty="0"/>
              <a:t> short and clear description of other relevant information to explain the action process: exceptional conditions, methods, etc.</a:t>
            </a:r>
            <a:endParaRPr lang="de-DE" dirty="0"/>
          </a:p>
        </p:txBody>
      </p:sp>
      <p:sp>
        <p:nvSpPr>
          <p:cNvPr id="7" name="Textfeld 6">
            <a:extLst>
              <a:ext uri="{FF2B5EF4-FFF2-40B4-BE49-F238E27FC236}">
                <a16:creationId xmlns:a16="http://schemas.microsoft.com/office/drawing/2014/main" id="{42BF2E98-9EB6-41FF-B78E-68DF93AEDC59}"/>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4197443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5. </a:t>
            </a:r>
            <a:r>
              <a:rPr lang="en-GB" dirty="0"/>
              <a:t>Discussion and communication of results</a:t>
            </a:r>
            <a:endParaRPr lang="de-DE" dirty="0"/>
          </a:p>
        </p:txBody>
      </p:sp>
      <p:sp>
        <p:nvSpPr>
          <p:cNvPr id="8" name="Inhaltsplatzhalter 2"/>
          <p:cNvSpPr txBox="1">
            <a:spLocks/>
          </p:cNvSpPr>
          <p:nvPr/>
        </p:nvSpPr>
        <p:spPr>
          <a:xfrm>
            <a:off x="874713" y="1481138"/>
            <a:ext cx="10580686" cy="4360862"/>
          </a:xfrm>
          <a:prstGeom prst="rect">
            <a:avLst/>
          </a:prstGeom>
          <a:ln>
            <a:noFill/>
          </a:ln>
        </p:spPr>
        <p:txBody>
          <a:bodyPr vert="horz" lIns="0" tIns="0" rIns="0" bIns="0" rtlCol="0">
            <a:noAutofit/>
          </a:bodyPr>
          <a:lstStyle>
            <a:lvl1pPr algn="l" rtl="0" fontAlgn="base">
              <a:spcBef>
                <a:spcPts val="12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12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r>
              <a:rPr lang="en-GB" b="1" dirty="0"/>
              <a:t>What does the data mean for the traffic-related measure, for the city and its population?</a:t>
            </a:r>
            <a:br>
              <a:rPr lang="en-GB" b="1" dirty="0"/>
            </a:br>
            <a:endParaRPr lang="en-GB" b="1" dirty="0"/>
          </a:p>
          <a:p>
            <a:pPr marL="285750" indent="-285750">
              <a:buFont typeface="Arial" panose="020B0604020202020204" pitchFamily="34" charset="0"/>
              <a:buChar char="•"/>
            </a:pPr>
            <a:r>
              <a:rPr lang="en-GB" dirty="0"/>
              <a:t>Did the measure lead to the </a:t>
            </a:r>
            <a:r>
              <a:rPr lang="en-GB" b="1" dirty="0"/>
              <a:t>desired effects </a:t>
            </a:r>
            <a:r>
              <a:rPr lang="en-GB" dirty="0"/>
              <a:t>defined by indicators occurring? </a:t>
            </a:r>
          </a:p>
          <a:p>
            <a:pPr marL="285750" indent="-285750">
              <a:buFont typeface="Arial" panose="020B0604020202020204" pitchFamily="34" charset="0"/>
              <a:buChar char="•"/>
            </a:pPr>
            <a:r>
              <a:rPr lang="en-GB" dirty="0"/>
              <a:t>Do the effects differ from those that occurred or would have occurred in the </a:t>
            </a:r>
            <a:r>
              <a:rPr lang="en-GB" b="1" dirty="0"/>
              <a:t>reference scenario</a:t>
            </a:r>
            <a:r>
              <a:rPr lang="en-GB" dirty="0"/>
              <a:t>? </a:t>
            </a:r>
          </a:p>
          <a:p>
            <a:pPr marL="285750" indent="-285750">
              <a:buFont typeface="Arial" panose="020B0604020202020204" pitchFamily="34" charset="0"/>
              <a:buChar char="•"/>
            </a:pPr>
            <a:r>
              <a:rPr lang="en-GB" b="1" dirty="0"/>
              <a:t>Where or for whom </a:t>
            </a:r>
            <a:r>
              <a:rPr lang="en-GB" dirty="0"/>
              <a:t>was the measure successful, where not? </a:t>
            </a:r>
          </a:p>
          <a:p>
            <a:pPr marL="285750" indent="-285750">
              <a:buFont typeface="Arial" panose="020B0604020202020204" pitchFamily="34" charset="0"/>
              <a:buChar char="•"/>
            </a:pPr>
            <a:r>
              <a:rPr lang="en-GB" dirty="0"/>
              <a:t>Can the results be </a:t>
            </a:r>
            <a:r>
              <a:rPr lang="en-GB" b="1" dirty="0"/>
              <a:t>backed</a:t>
            </a:r>
            <a:r>
              <a:rPr lang="en-GB" dirty="0"/>
              <a:t> by other data or observations?</a:t>
            </a:r>
          </a:p>
          <a:p>
            <a:pPr marL="285750" indent="-285750">
              <a:buFont typeface="Arial" panose="020B0604020202020204" pitchFamily="34" charset="0"/>
              <a:buChar char="•"/>
            </a:pPr>
            <a:r>
              <a:rPr lang="en-GB" dirty="0"/>
              <a:t>Were there any </a:t>
            </a:r>
            <a:r>
              <a:rPr lang="en-GB" b="1" dirty="0"/>
              <a:t>other factors </a:t>
            </a:r>
            <a:r>
              <a:rPr lang="en-GB" dirty="0"/>
              <a:t>that influenced the outcome but were not taken into account in the planning of the evaluation?</a:t>
            </a:r>
          </a:p>
          <a:p>
            <a:pPr marL="285750" indent="-285750">
              <a:buFont typeface="Arial" panose="020B0604020202020204" pitchFamily="34" charset="0"/>
              <a:buChar char="•"/>
            </a:pPr>
            <a:r>
              <a:rPr lang="en-GB" dirty="0"/>
              <a:t>If the desired results or effects of the measure do not show up: What are the explanations or reasons?</a:t>
            </a:r>
            <a:endParaRPr lang="de-DE" dirty="0"/>
          </a:p>
          <a:p>
            <a:pPr eaLnBrk="1" hangingPunct="1"/>
            <a:endParaRPr lang="de-DE" dirty="0"/>
          </a:p>
          <a:p>
            <a:pPr marL="342900" indent="-342900">
              <a:buFont typeface="+mj-lt"/>
              <a:buAutoNum type="arabicPeriod"/>
            </a:pPr>
            <a:endParaRPr lang="de-DE" dirty="0"/>
          </a:p>
          <a:p>
            <a:endParaRPr lang="de-DE" dirty="0"/>
          </a:p>
          <a:p>
            <a:pPr eaLnBrk="1" hangingPunct="1"/>
            <a:endParaRPr lang="de-DE" dirty="0"/>
          </a:p>
        </p:txBody>
      </p:sp>
      <p:sp>
        <p:nvSpPr>
          <p:cNvPr id="5" name="Textfeld 4">
            <a:extLst>
              <a:ext uri="{FF2B5EF4-FFF2-40B4-BE49-F238E27FC236}">
                <a16:creationId xmlns:a16="http://schemas.microsoft.com/office/drawing/2014/main" id="{21681528-06E2-4884-A064-C552923CDB53}"/>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2555058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5. </a:t>
            </a:r>
            <a:r>
              <a:rPr lang="en-GB" dirty="0"/>
              <a:t>Discussion and communication of results</a:t>
            </a:r>
            <a:endParaRPr lang="de-DE" dirty="0"/>
          </a:p>
        </p:txBody>
      </p:sp>
      <p:sp>
        <p:nvSpPr>
          <p:cNvPr id="5" name="Textfeld 4">
            <a:extLst>
              <a:ext uri="{FF2B5EF4-FFF2-40B4-BE49-F238E27FC236}">
                <a16:creationId xmlns:a16="http://schemas.microsoft.com/office/drawing/2014/main" id="{21681528-06E2-4884-A064-C552923CDB53}"/>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pic>
        <p:nvPicPr>
          <p:cNvPr id="6" name="Grafik 5">
            <a:extLst>
              <a:ext uri="{FF2B5EF4-FFF2-40B4-BE49-F238E27FC236}">
                <a16:creationId xmlns:a16="http://schemas.microsoft.com/office/drawing/2014/main" id="{B203839B-43C4-467C-81B3-1D3B9E47A16A}"/>
              </a:ext>
            </a:extLst>
          </p:cNvPr>
          <p:cNvPicPr>
            <a:picLocks noChangeAspect="1"/>
          </p:cNvPicPr>
          <p:nvPr/>
        </p:nvPicPr>
        <p:blipFill>
          <a:blip r:embed="rId3"/>
          <a:stretch>
            <a:fillRect/>
          </a:stretch>
        </p:blipFill>
        <p:spPr>
          <a:xfrm>
            <a:off x="2779555" y="1482843"/>
            <a:ext cx="6632890" cy="4460757"/>
          </a:xfrm>
          <a:prstGeom prst="rect">
            <a:avLst/>
          </a:prstGeom>
        </p:spPr>
      </p:pic>
    </p:spTree>
    <p:extLst>
      <p:ext uri="{BB962C8B-B14F-4D97-AF65-F5344CB8AC3E}">
        <p14:creationId xmlns:p14="http://schemas.microsoft.com/office/powerpoint/2010/main" val="1710176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6. </a:t>
            </a:r>
            <a:r>
              <a:rPr lang="en-US" dirty="0"/>
              <a:t>Conclusions</a:t>
            </a:r>
            <a:r>
              <a:rPr lang="de-DE" dirty="0"/>
              <a:t>: Monitoring und Evaluation</a:t>
            </a:r>
          </a:p>
        </p:txBody>
      </p:sp>
      <p:sp>
        <p:nvSpPr>
          <p:cNvPr id="3" name="Inhaltsplatzhalter 2"/>
          <p:cNvSpPr>
            <a:spLocks noGrp="1"/>
          </p:cNvSpPr>
          <p:nvPr>
            <p:ph sz="quarter" idx="10"/>
          </p:nvPr>
        </p:nvSpPr>
        <p:spPr/>
        <p:txBody>
          <a:bodyPr/>
          <a:lstStyle/>
          <a:p>
            <a:pPr marL="342900" indent="-342900">
              <a:buFont typeface="+mj-lt"/>
              <a:buAutoNum type="arabicPeriod"/>
            </a:pPr>
            <a:r>
              <a:rPr lang="en-GB" dirty="0"/>
              <a:t>For all major plans: </a:t>
            </a:r>
            <a:r>
              <a:rPr lang="en-GB" u="sng" dirty="0"/>
              <a:t>ALWAYS</a:t>
            </a:r>
            <a:r>
              <a:rPr lang="en-GB" dirty="0"/>
              <a:t> include an M&amp;E concept with verifiable global indicators!</a:t>
            </a:r>
          </a:p>
          <a:p>
            <a:pPr marL="342900" indent="-342900">
              <a:buFont typeface="+mj-lt"/>
              <a:buAutoNum type="arabicPeriod"/>
            </a:pPr>
            <a:r>
              <a:rPr lang="en-GB" dirty="0"/>
              <a:t>For all individual measures: Define individual measures clearly, target group, impacts: look for suitable indicators!</a:t>
            </a:r>
          </a:p>
          <a:p>
            <a:pPr marL="342900" indent="-342900">
              <a:buFont typeface="+mj-lt"/>
              <a:buAutoNum type="arabicPeriod"/>
            </a:pPr>
            <a:r>
              <a:rPr lang="en-GB" dirty="0"/>
              <a:t>Cities often lack the money for a sufficient evaluation of individual measures, which is why they are often not evaluated at all.</a:t>
            </a:r>
          </a:p>
          <a:p>
            <a:pPr marL="342900" indent="-342900">
              <a:buFont typeface="+mj-lt"/>
              <a:buAutoNum type="arabicPeriod"/>
            </a:pPr>
            <a:r>
              <a:rPr lang="en-GB" dirty="0"/>
              <a:t>Sometimes, however, a target figure and an indicator are sufficient, at least before and after. More is better, of course!</a:t>
            </a:r>
          </a:p>
          <a:p>
            <a:pPr marL="342900" indent="-342900">
              <a:buFont typeface="+mj-lt"/>
              <a:buAutoNum type="arabicPeriod"/>
            </a:pPr>
            <a:r>
              <a:rPr lang="en-GB" dirty="0"/>
              <a:t>And, with the help of evaluations, undesirable developments or ineffective measures can be corrected at an early stage, thus avoiding costs in the long run.</a:t>
            </a:r>
          </a:p>
          <a:p>
            <a:pPr marL="342900" indent="-342900">
              <a:buFont typeface="+mj-lt"/>
              <a:buAutoNum type="arabicPeriod"/>
            </a:pPr>
            <a:r>
              <a:rPr lang="en-GB" dirty="0"/>
              <a:t>Participation of the target groups in the evaluation can promote acceptance of the measures. </a:t>
            </a:r>
          </a:p>
          <a:p>
            <a:endParaRPr lang="de-DE" dirty="0"/>
          </a:p>
          <a:p>
            <a:endParaRPr lang="de-DE" dirty="0"/>
          </a:p>
        </p:txBody>
      </p:sp>
    </p:spTree>
    <p:extLst>
      <p:ext uri="{BB962C8B-B14F-4D97-AF65-F5344CB8AC3E}">
        <p14:creationId xmlns:p14="http://schemas.microsoft.com/office/powerpoint/2010/main" val="4175220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1">
            <a:extLst>
              <a:ext uri="{FF2B5EF4-FFF2-40B4-BE49-F238E27FC236}">
                <a16:creationId xmlns:a16="http://schemas.microsoft.com/office/drawing/2014/main" id="{85B83280-967A-42F2-8228-49E8EA39781B}"/>
              </a:ext>
            </a:extLst>
          </p:cNvPr>
          <p:cNvSpPr>
            <a:spLocks noGrp="1"/>
          </p:cNvSpPr>
          <p:nvPr>
            <p:ph type="subTitle" idx="1"/>
          </p:nvPr>
        </p:nvSpPr>
        <p:spPr>
          <a:xfrm>
            <a:off x="874714" y="4494775"/>
            <a:ext cx="10438871" cy="1334525"/>
          </a:xfrm>
        </p:spPr>
        <p:txBody>
          <a:bodyPr/>
          <a:lstStyle/>
          <a:p>
            <a:r>
              <a:rPr lang="de-DE" dirty="0"/>
              <a:t>Dipl.-Ing. Rosemarie Baldauf</a:t>
            </a:r>
          </a:p>
          <a:p>
            <a:r>
              <a:rPr lang="en-US" dirty="0"/>
              <a:t>2021</a:t>
            </a:r>
          </a:p>
        </p:txBody>
      </p:sp>
      <p:sp>
        <p:nvSpPr>
          <p:cNvPr id="12" name="Title 3">
            <a:extLst>
              <a:ext uri="{FF2B5EF4-FFF2-40B4-BE49-F238E27FC236}">
                <a16:creationId xmlns:a16="http://schemas.microsoft.com/office/drawing/2014/main" id="{B38A3F70-5EB0-45D0-9644-9C5E0FC86CB8}"/>
              </a:ext>
            </a:extLst>
          </p:cNvPr>
          <p:cNvSpPr>
            <a:spLocks noGrp="1"/>
          </p:cNvSpPr>
          <p:nvPr>
            <p:ph type="title"/>
          </p:nvPr>
        </p:nvSpPr>
        <p:spPr>
          <a:xfrm>
            <a:off x="874713" y="3392203"/>
            <a:ext cx="10438873" cy="972108"/>
          </a:xfrm>
        </p:spPr>
        <p:txBody>
          <a:bodyPr/>
          <a:lstStyle/>
          <a:p>
            <a:r>
              <a:rPr lang="en-US" dirty="0"/>
              <a:t>Exercise Monitoring and Evaluation</a:t>
            </a:r>
            <a:endParaRPr lang="en-US" i="1" dirty="0"/>
          </a:p>
        </p:txBody>
      </p:sp>
      <p:sp>
        <p:nvSpPr>
          <p:cNvPr id="10" name="Text Placeholder 2">
            <a:extLst>
              <a:ext uri="{FF2B5EF4-FFF2-40B4-BE49-F238E27FC236}">
                <a16:creationId xmlns:a16="http://schemas.microsoft.com/office/drawing/2014/main" id="{422B9299-8722-49F0-BCF3-55619831B74A}"/>
              </a:ext>
            </a:extLst>
          </p:cNvPr>
          <p:cNvSpPr>
            <a:spLocks noGrp="1"/>
          </p:cNvSpPr>
          <p:nvPr>
            <p:ph type="body" sz="quarter" idx="10"/>
          </p:nvPr>
        </p:nvSpPr>
        <p:spPr>
          <a:xfrm>
            <a:off x="874713" y="2420841"/>
            <a:ext cx="10438873" cy="828676"/>
          </a:xfrm>
        </p:spPr>
        <p:txBody>
          <a:bodyPr/>
          <a:lstStyle/>
          <a:p>
            <a:pPr eaLnBrk="1" fontAlgn="auto" hangingPunct="1">
              <a:spcAft>
                <a:spcPts val="0"/>
              </a:spcAft>
              <a:defRPr/>
            </a:pPr>
            <a:r>
              <a:rPr lang="de-DE" dirty="0"/>
              <a:t>Faculty of Transport and Traffic Sciences – Chair of Transport Ecology </a:t>
            </a:r>
          </a:p>
          <a:p>
            <a:pPr eaLnBrk="1" fontAlgn="auto" hangingPunct="1">
              <a:spcAft>
                <a:spcPts val="0"/>
              </a:spcAft>
              <a:defRPr/>
            </a:pPr>
            <a:r>
              <a:rPr lang="de-DE" dirty="0"/>
              <a:t>Prof. Dr.-Ing. Udo Becker</a:t>
            </a:r>
          </a:p>
          <a:p>
            <a:endParaRPr lang="en-US" dirty="0"/>
          </a:p>
        </p:txBody>
      </p:sp>
      <p:pic>
        <p:nvPicPr>
          <p:cNvPr id="5" name="Obraz 6">
            <a:extLst>
              <a:ext uri="{FF2B5EF4-FFF2-40B4-BE49-F238E27FC236}">
                <a16:creationId xmlns:a16="http://schemas.microsoft.com/office/drawing/2014/main" id="{1889795B-CB84-40FD-8449-E1286F4F27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57700" y="5959764"/>
            <a:ext cx="2274733" cy="693951"/>
          </a:xfrm>
          <a:prstGeom prst="rect">
            <a:avLst/>
          </a:prstGeom>
        </p:spPr>
      </p:pic>
      <p:sp>
        <p:nvSpPr>
          <p:cNvPr id="6" name="Rechteck 5"/>
          <p:cNvSpPr/>
          <p:nvPr/>
        </p:nvSpPr>
        <p:spPr>
          <a:xfrm>
            <a:off x="6732433" y="6192050"/>
            <a:ext cx="2149948" cy="461665"/>
          </a:xfrm>
          <a:prstGeom prst="rect">
            <a:avLst/>
          </a:prstGeom>
        </p:spPr>
        <p:txBody>
          <a:bodyPr wrap="none">
            <a:spAutoFit/>
          </a:bodyPr>
          <a:lstStyle/>
          <a:p>
            <a:r>
              <a:rPr lang="en-GB" sz="1200" dirty="0">
                <a:solidFill>
                  <a:schemeClr val="bg1"/>
                </a:solidFill>
              </a:rPr>
              <a:t>Grant Agreement No.: </a:t>
            </a:r>
            <a:endParaRPr lang="en-GB" sz="1200" dirty="0" smtClean="0">
              <a:solidFill>
                <a:schemeClr val="bg1"/>
              </a:solidFill>
            </a:endParaRPr>
          </a:p>
          <a:p>
            <a:r>
              <a:rPr lang="en-GB" sz="1200" dirty="0" smtClean="0">
                <a:solidFill>
                  <a:schemeClr val="bg1"/>
                </a:solidFill>
              </a:rPr>
              <a:t>2019-1-PL01-K1203-065244</a:t>
            </a:r>
            <a:endParaRPr lang="en-GB" sz="1200" dirty="0">
              <a:solidFill>
                <a:schemeClr val="bg1"/>
              </a:solidFill>
            </a:endParaRPr>
          </a:p>
        </p:txBody>
      </p:sp>
    </p:spTree>
    <p:extLst>
      <p:ext uri="{BB962C8B-B14F-4D97-AF65-F5344CB8AC3E}">
        <p14:creationId xmlns:p14="http://schemas.microsoft.com/office/powerpoint/2010/main" val="3744683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1. </a:t>
            </a:r>
            <a:r>
              <a:rPr lang="en-GB" altLang="de-DE" dirty="0"/>
              <a:t>Monitoring and Evaluation: the background</a:t>
            </a:r>
            <a:endParaRPr lang="de-DE" dirty="0"/>
          </a:p>
        </p:txBody>
      </p:sp>
      <p:sp>
        <p:nvSpPr>
          <p:cNvPr id="3" name="Inhaltsplatzhalter 2"/>
          <p:cNvSpPr>
            <a:spLocks noGrp="1"/>
          </p:cNvSpPr>
          <p:nvPr>
            <p:ph sz="quarter" idx="10"/>
          </p:nvPr>
        </p:nvSpPr>
        <p:spPr/>
        <p:txBody>
          <a:bodyPr/>
          <a:lstStyle/>
          <a:p>
            <a:r>
              <a:rPr lang="en-GB" dirty="0"/>
              <a:t>People, companies, offices, associations ... act: something happens! </a:t>
            </a:r>
            <a:br>
              <a:rPr lang="en-GB" dirty="0"/>
            </a:br>
            <a:r>
              <a:rPr lang="en-GB" dirty="0"/>
              <a:t>And all the actors think they know exactly what is happening.</a:t>
            </a:r>
          </a:p>
          <a:p>
            <a:r>
              <a:rPr lang="de-DE" dirty="0"/>
              <a:t>... </a:t>
            </a:r>
            <a:r>
              <a:rPr lang="de-DE" dirty="0" err="1"/>
              <a:t>often</a:t>
            </a:r>
            <a:r>
              <a:rPr lang="de-DE" dirty="0"/>
              <a:t> </a:t>
            </a:r>
            <a:r>
              <a:rPr lang="de-DE" dirty="0" err="1"/>
              <a:t>that</a:t>
            </a:r>
            <a:r>
              <a:rPr lang="de-DE" dirty="0"/>
              <a:t> </a:t>
            </a:r>
            <a:r>
              <a:rPr lang="de-DE" dirty="0" err="1"/>
              <a:t>is</a:t>
            </a:r>
            <a:r>
              <a:rPr lang="de-DE" dirty="0"/>
              <a:t> </a:t>
            </a:r>
            <a:r>
              <a:rPr lang="de-DE" dirty="0" err="1"/>
              <a:t>true</a:t>
            </a:r>
            <a:endParaRPr lang="de-DE" dirty="0"/>
          </a:p>
          <a:p>
            <a:r>
              <a:rPr lang="de-DE" dirty="0"/>
              <a:t>... </a:t>
            </a:r>
            <a:r>
              <a:rPr lang="en-GB" dirty="0"/>
              <a:t>but when 1000 things happen at the same time, some in the short term, some in the long term, then no one knows what exactly was attributable to this action.</a:t>
            </a:r>
          </a:p>
          <a:p>
            <a:endParaRPr lang="de-DE" dirty="0"/>
          </a:p>
          <a:p>
            <a:r>
              <a:rPr lang="en-GB" dirty="0"/>
              <a:t>You have to measure the effects of an action!</a:t>
            </a:r>
          </a:p>
          <a:p>
            <a:pPr marL="285750" indent="-285750">
              <a:buFont typeface="Arial" panose="020B0604020202020204" pitchFamily="34" charset="0"/>
              <a:buChar char="•"/>
            </a:pPr>
            <a:r>
              <a:rPr lang="en-GB" dirty="0"/>
              <a:t>Which indicators show the success of the project?</a:t>
            </a:r>
          </a:p>
          <a:p>
            <a:pPr marL="285750" indent="-285750">
              <a:buFont typeface="Arial" panose="020B0604020202020204" pitchFamily="34" charset="0"/>
              <a:buChar char="•"/>
            </a:pPr>
            <a:r>
              <a:rPr lang="en-GB" dirty="0"/>
              <a:t>How can these indicators be measured?</a:t>
            </a:r>
          </a:p>
          <a:p>
            <a:pPr marL="285750" indent="-285750">
              <a:buFont typeface="Arial" panose="020B0604020202020204" pitchFamily="34" charset="0"/>
              <a:buChar char="•"/>
            </a:pPr>
            <a:r>
              <a:rPr lang="en-GB" dirty="0"/>
              <a:t>When should they be measured (before, immediately after, one year after)?</a:t>
            </a:r>
          </a:p>
          <a:p>
            <a:pPr marL="285750" indent="-285750">
              <a:buFont typeface="Arial" panose="020B0604020202020204" pitchFamily="34" charset="0"/>
              <a:buChar char="•"/>
            </a:pPr>
            <a:r>
              <a:rPr lang="en-GB" dirty="0"/>
              <a:t>How did the whole process work, what was good or bad?</a:t>
            </a:r>
            <a:endParaRPr lang="de-DE" dirty="0"/>
          </a:p>
        </p:txBody>
      </p:sp>
    </p:spTree>
    <p:extLst>
      <p:ext uri="{BB962C8B-B14F-4D97-AF65-F5344CB8AC3E}">
        <p14:creationId xmlns:p14="http://schemas.microsoft.com/office/powerpoint/2010/main" val="1162753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a:t>
            </a:r>
            <a:r>
              <a:rPr lang="en-GB" altLang="de-DE" dirty="0"/>
              <a:t>Monitoring and Evaluation</a:t>
            </a:r>
            <a:endParaRPr lang="de-DE" dirty="0"/>
          </a:p>
        </p:txBody>
      </p:sp>
      <p:sp>
        <p:nvSpPr>
          <p:cNvPr id="3" name="Inhaltsplatzhalter 2"/>
          <p:cNvSpPr>
            <a:spLocks noGrp="1"/>
          </p:cNvSpPr>
          <p:nvPr>
            <p:ph sz="quarter" idx="10"/>
          </p:nvPr>
        </p:nvSpPr>
        <p:spPr/>
        <p:txBody>
          <a:bodyPr/>
          <a:lstStyle/>
          <a:p>
            <a:r>
              <a:rPr lang="de-DE" dirty="0"/>
              <a:t>... </a:t>
            </a:r>
            <a:r>
              <a:rPr lang="en-GB" dirty="0"/>
              <a:t>is easy when a measure has an immediate and direct effect on a few factors.</a:t>
            </a:r>
            <a:endParaRPr lang="de-DE" dirty="0"/>
          </a:p>
          <a:p>
            <a:r>
              <a:rPr lang="en-GB" dirty="0"/>
              <a:t>... is more difficult when many actors are affected and react (street).</a:t>
            </a:r>
          </a:p>
          <a:p>
            <a:r>
              <a:rPr lang="en-GB" dirty="0"/>
              <a:t>... becomes difficult when all measures and effects overlap.</a:t>
            </a:r>
          </a:p>
          <a:p>
            <a:r>
              <a:rPr lang="en-GB" dirty="0"/>
              <a:t>... is still possible when it is about prices, infrastructure, vehicles.</a:t>
            </a:r>
          </a:p>
          <a:p>
            <a:r>
              <a:rPr lang="en-GB" dirty="0"/>
              <a:t>... is very difficult when it is about convictions, decisions, individual actions .</a:t>
            </a:r>
            <a:br>
              <a:rPr lang="en-GB" dirty="0"/>
            </a:br>
            <a:r>
              <a:rPr lang="en-GB" dirty="0"/>
              <a:t/>
            </a:r>
            <a:br>
              <a:rPr lang="en-GB" dirty="0"/>
            </a:br>
            <a:r>
              <a:rPr lang="en-GB" u="sng" dirty="0"/>
              <a:t>Examples:</a:t>
            </a:r>
            <a:r>
              <a:rPr lang="en-GB" dirty="0"/>
              <a:t> Effect of a public transport price increase; Public transport mobility campaign; Mobility management</a:t>
            </a:r>
          </a:p>
          <a:p>
            <a:endParaRPr lang="en-GB" dirty="0"/>
          </a:p>
          <a:p>
            <a:r>
              <a:rPr lang="de-DE" dirty="0"/>
              <a:t>M&amp;E </a:t>
            </a:r>
            <a:r>
              <a:rPr lang="de-DE" dirty="0" err="1"/>
              <a:t>helps</a:t>
            </a:r>
            <a:r>
              <a:rPr lang="de-DE" dirty="0"/>
              <a:t> </a:t>
            </a:r>
            <a:r>
              <a:rPr lang="de-DE" dirty="0" err="1"/>
              <a:t>with</a:t>
            </a:r>
            <a:r>
              <a:rPr lang="de-DE" dirty="0"/>
              <a:t>:</a:t>
            </a:r>
          </a:p>
          <a:p>
            <a:pPr marL="285750" indent="-285750">
              <a:buFont typeface="Arial" panose="020B0604020202020204" pitchFamily="34" charset="0"/>
              <a:buChar char="•"/>
            </a:pPr>
            <a:r>
              <a:rPr lang="en-GB" b="1" dirty="0"/>
              <a:t>Project management </a:t>
            </a:r>
            <a:r>
              <a:rPr lang="en-GB" dirty="0"/>
              <a:t>(what effects) and</a:t>
            </a:r>
          </a:p>
          <a:p>
            <a:pPr marL="285750" indent="-285750">
              <a:buFont typeface="Arial" panose="020B0604020202020204" pitchFamily="34" charset="0"/>
              <a:buChar char="•"/>
            </a:pPr>
            <a:r>
              <a:rPr lang="en-GB" b="1" dirty="0"/>
              <a:t>Process management </a:t>
            </a:r>
            <a:r>
              <a:rPr lang="en-GB" dirty="0"/>
              <a:t>(what went how) </a:t>
            </a:r>
            <a:endParaRPr lang="de-DE" dirty="0"/>
          </a:p>
        </p:txBody>
      </p:sp>
    </p:spTree>
    <p:extLst>
      <p:ext uri="{BB962C8B-B14F-4D97-AF65-F5344CB8AC3E}">
        <p14:creationId xmlns:p14="http://schemas.microsoft.com/office/powerpoint/2010/main" val="234127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Monitoring und Evaluation: Definition of </a:t>
            </a:r>
            <a:r>
              <a:rPr lang="de-DE" dirty="0" err="1"/>
              <a:t>each</a:t>
            </a:r>
            <a:r>
              <a:rPr lang="de-DE" dirty="0"/>
              <a:t> </a:t>
            </a:r>
            <a:r>
              <a:rPr lang="de-DE" dirty="0" err="1"/>
              <a:t>term</a:t>
            </a:r>
            <a:endParaRPr lang="de-DE" dirty="0"/>
          </a:p>
        </p:txBody>
      </p:sp>
      <p:sp>
        <p:nvSpPr>
          <p:cNvPr id="3" name="Inhaltsplatzhalter 2"/>
          <p:cNvSpPr>
            <a:spLocks noGrp="1"/>
          </p:cNvSpPr>
          <p:nvPr>
            <p:ph sz="quarter" idx="10"/>
          </p:nvPr>
        </p:nvSpPr>
        <p:spPr/>
        <p:txBody>
          <a:bodyPr/>
          <a:lstStyle/>
          <a:p>
            <a:r>
              <a:rPr lang="de-DE" b="1" dirty="0"/>
              <a:t>Monitoring</a:t>
            </a:r>
            <a:r>
              <a:rPr lang="de-DE" dirty="0"/>
              <a:t> </a:t>
            </a:r>
            <a:r>
              <a:rPr lang="en-GB" dirty="0"/>
              <a:t> is the collection, storage and compilation of data in a systematic way and describes what has happened and what impact has occurred. Monitoring is the basis for evaluation but lacks the explanation why.</a:t>
            </a:r>
          </a:p>
          <a:p>
            <a:endParaRPr lang="de-DE" dirty="0"/>
          </a:p>
          <a:p>
            <a:r>
              <a:rPr lang="de-DE" b="1" dirty="0"/>
              <a:t>Evaluation</a:t>
            </a:r>
            <a:r>
              <a:rPr lang="de-DE" dirty="0"/>
              <a:t> </a:t>
            </a:r>
            <a:r>
              <a:rPr lang="en-GB" dirty="0"/>
              <a:t>assesses the data collected in a systematic manner. It involves a deeper analysis of the impact, seeks to explain why a change has occurred and helps in drawing conclusions about cause and effect (i.e. is any observed behaviour change directly attributable to the intervention implemented).</a:t>
            </a:r>
          </a:p>
          <a:p>
            <a:endParaRPr lang="de-DE" dirty="0"/>
          </a:p>
          <a:p>
            <a:pPr algn="ctr"/>
            <a:r>
              <a:rPr lang="en-GB" dirty="0"/>
              <a:t>In short, </a:t>
            </a:r>
            <a:r>
              <a:rPr lang="en-GB" b="1" dirty="0"/>
              <a:t>Monitoring</a:t>
            </a:r>
            <a:r>
              <a:rPr lang="en-GB" dirty="0"/>
              <a:t> refers to </a:t>
            </a:r>
            <a:r>
              <a:rPr lang="en-GB" b="1" dirty="0"/>
              <a:t>what has happened </a:t>
            </a:r>
            <a:r>
              <a:rPr lang="en-GB" dirty="0"/>
              <a:t>as a result of the intervention and </a:t>
            </a:r>
          </a:p>
          <a:p>
            <a:pPr algn="ctr"/>
            <a:r>
              <a:rPr lang="en-GB" b="1" dirty="0"/>
              <a:t>Evaluation</a:t>
            </a:r>
            <a:r>
              <a:rPr lang="en-GB" dirty="0"/>
              <a:t> refers to </a:t>
            </a:r>
            <a:r>
              <a:rPr lang="en-GB" b="1" dirty="0"/>
              <a:t>why these changes have occurred</a:t>
            </a:r>
            <a:r>
              <a:rPr lang="en-GB" dirty="0"/>
              <a:t>. </a:t>
            </a:r>
            <a:endParaRPr lang="de-DE" dirty="0"/>
          </a:p>
        </p:txBody>
      </p:sp>
      <p:sp>
        <p:nvSpPr>
          <p:cNvPr id="7" name="Textfeld 6">
            <a:extLst>
              <a:ext uri="{FF2B5EF4-FFF2-40B4-BE49-F238E27FC236}">
                <a16:creationId xmlns:a16="http://schemas.microsoft.com/office/drawing/2014/main" id="{74364D4D-2096-48AD-9787-D08710D2CAF6}"/>
              </a:ext>
            </a:extLst>
          </p:cNvPr>
          <p:cNvSpPr txBox="1"/>
          <p:nvPr/>
        </p:nvSpPr>
        <p:spPr>
          <a:xfrm>
            <a:off x="6216290" y="5806014"/>
            <a:ext cx="5384800" cy="369332"/>
          </a:xfrm>
          <a:prstGeom prst="rect">
            <a:avLst/>
          </a:prstGeom>
          <a:noFill/>
        </p:spPr>
        <p:txBody>
          <a:bodyPr wrap="square">
            <a:spAutoFit/>
          </a:bodyPr>
          <a:lstStyle/>
          <a:p>
            <a:r>
              <a:rPr lang="de-DE" sz="900" dirty="0"/>
              <a:t>Source: </a:t>
            </a:r>
            <a:r>
              <a:rPr lang="de-DE" sz="900" dirty="0" err="1"/>
              <a:t>MaxSumo</a:t>
            </a:r>
            <a:r>
              <a:rPr lang="de-DE" sz="900" dirty="0"/>
              <a:t> – </a:t>
            </a:r>
            <a:r>
              <a:rPr lang="en-GB" sz="900" dirty="0"/>
              <a:t>Guidance on how to plan, monitor and evaluate mobility projects</a:t>
            </a:r>
            <a:r>
              <a:rPr lang="de-DE" sz="900" dirty="0"/>
              <a:t>. EU </a:t>
            </a:r>
            <a:r>
              <a:rPr lang="de-DE" sz="900" dirty="0" err="1"/>
              <a:t>project</a:t>
            </a:r>
            <a:r>
              <a:rPr lang="de-DE" sz="900" dirty="0"/>
              <a:t>: </a:t>
            </a:r>
            <a:br>
              <a:rPr lang="de-DE" sz="900" dirty="0"/>
            </a:br>
            <a:r>
              <a:rPr lang="de-DE" sz="900" dirty="0" err="1"/>
              <a:t>Successful</a:t>
            </a:r>
            <a:r>
              <a:rPr lang="de-DE" sz="900" dirty="0"/>
              <a:t> Travel Awareness </a:t>
            </a:r>
            <a:r>
              <a:rPr lang="de-DE" sz="900" dirty="0" err="1"/>
              <a:t>Campaigns</a:t>
            </a:r>
            <a:r>
              <a:rPr lang="de-DE" sz="900" dirty="0"/>
              <a:t> and Mobility Management </a:t>
            </a:r>
            <a:r>
              <a:rPr lang="de-DE" sz="900" dirty="0" err="1"/>
              <a:t>Stategies</a:t>
            </a:r>
            <a:r>
              <a:rPr lang="de-DE" sz="900" dirty="0"/>
              <a:t>, August 2009</a:t>
            </a:r>
          </a:p>
        </p:txBody>
      </p:sp>
      <p:sp>
        <p:nvSpPr>
          <p:cNvPr id="8" name="Rechteck 7">
            <a:extLst>
              <a:ext uri="{FF2B5EF4-FFF2-40B4-BE49-F238E27FC236}">
                <a16:creationId xmlns:a16="http://schemas.microsoft.com/office/drawing/2014/main" id="{7972FA18-FB65-4073-B131-BC359DEBB40E}"/>
              </a:ext>
            </a:extLst>
          </p:cNvPr>
          <p:cNvSpPr/>
          <p:nvPr/>
        </p:nvSpPr>
        <p:spPr>
          <a:xfrm>
            <a:off x="2001329" y="3651185"/>
            <a:ext cx="8333116" cy="96665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90549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a:t>
            </a:r>
            <a:r>
              <a:rPr lang="de-DE" dirty="0" err="1"/>
              <a:t>Phases</a:t>
            </a:r>
            <a:r>
              <a:rPr lang="de-DE" dirty="0"/>
              <a:t> of an </a:t>
            </a:r>
            <a:r>
              <a:rPr lang="de-DE" dirty="0" err="1"/>
              <a:t>evaluation</a:t>
            </a:r>
            <a:endParaRPr lang="de-DE" dirty="0"/>
          </a:p>
        </p:txBody>
      </p:sp>
      <p:pic>
        <p:nvPicPr>
          <p:cNvPr id="21" name="Grafik 20">
            <a:extLst>
              <a:ext uri="{FF2B5EF4-FFF2-40B4-BE49-F238E27FC236}">
                <a16:creationId xmlns:a16="http://schemas.microsoft.com/office/drawing/2014/main" id="{7EA6E0E7-4A0B-49D6-8018-B16759D9144C}"/>
              </a:ext>
            </a:extLst>
          </p:cNvPr>
          <p:cNvPicPr>
            <a:picLocks noChangeAspect="1"/>
          </p:cNvPicPr>
          <p:nvPr/>
        </p:nvPicPr>
        <p:blipFill>
          <a:blip r:embed="rId3"/>
          <a:stretch>
            <a:fillRect/>
          </a:stretch>
        </p:blipFill>
        <p:spPr>
          <a:xfrm>
            <a:off x="1957236" y="1439947"/>
            <a:ext cx="8277529" cy="4428957"/>
          </a:xfrm>
          <a:prstGeom prst="rect">
            <a:avLst/>
          </a:prstGeom>
        </p:spPr>
      </p:pic>
      <p:sp>
        <p:nvSpPr>
          <p:cNvPr id="22" name="Textfeld 21">
            <a:extLst>
              <a:ext uri="{FF2B5EF4-FFF2-40B4-BE49-F238E27FC236}">
                <a16:creationId xmlns:a16="http://schemas.microsoft.com/office/drawing/2014/main" id="{857AC8C5-E4D5-4BD7-9707-8F923F9D0FF5}"/>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
        <p:nvSpPr>
          <p:cNvPr id="24" name="Inhaltsplatzhalter 23">
            <a:extLst>
              <a:ext uri="{FF2B5EF4-FFF2-40B4-BE49-F238E27FC236}">
                <a16:creationId xmlns:a16="http://schemas.microsoft.com/office/drawing/2014/main" id="{88C8D541-0E79-45EA-9FA3-F4F69E615B3D}"/>
              </a:ext>
            </a:extLst>
          </p:cNvPr>
          <p:cNvSpPr>
            <a:spLocks noGrp="1"/>
          </p:cNvSpPr>
          <p:nvPr>
            <p:ph sz="quarter" idx="10"/>
          </p:nvPr>
        </p:nvSpPr>
        <p:spPr/>
        <p:txBody>
          <a:bodyPr/>
          <a:lstStyle/>
          <a:p>
            <a:endParaRPr lang="de-DE"/>
          </a:p>
        </p:txBody>
      </p:sp>
    </p:spTree>
    <p:extLst>
      <p:ext uri="{BB962C8B-B14F-4D97-AF65-F5344CB8AC3E}">
        <p14:creationId xmlns:p14="http://schemas.microsoft.com/office/powerpoint/2010/main" val="227267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a:t>
            </a:r>
            <a:r>
              <a:rPr lang="de-DE" dirty="0" err="1"/>
              <a:t>Phases</a:t>
            </a:r>
            <a:r>
              <a:rPr lang="de-DE" dirty="0"/>
              <a:t> of an evaluation</a:t>
            </a:r>
          </a:p>
        </p:txBody>
      </p:sp>
      <p:pic>
        <p:nvPicPr>
          <p:cNvPr id="21" name="Grafik 20">
            <a:extLst>
              <a:ext uri="{FF2B5EF4-FFF2-40B4-BE49-F238E27FC236}">
                <a16:creationId xmlns:a16="http://schemas.microsoft.com/office/drawing/2014/main" id="{7EA6E0E7-4A0B-49D6-8018-B16759D9144C}"/>
              </a:ext>
            </a:extLst>
          </p:cNvPr>
          <p:cNvPicPr>
            <a:picLocks noChangeAspect="1"/>
          </p:cNvPicPr>
          <p:nvPr/>
        </p:nvPicPr>
        <p:blipFill>
          <a:blip r:embed="rId3"/>
          <a:stretch>
            <a:fillRect/>
          </a:stretch>
        </p:blipFill>
        <p:spPr>
          <a:xfrm>
            <a:off x="1957236" y="1439947"/>
            <a:ext cx="8277529" cy="4428957"/>
          </a:xfrm>
          <a:prstGeom prst="rect">
            <a:avLst/>
          </a:prstGeom>
        </p:spPr>
      </p:pic>
      <p:sp>
        <p:nvSpPr>
          <p:cNvPr id="22" name="Textfeld 21">
            <a:extLst>
              <a:ext uri="{FF2B5EF4-FFF2-40B4-BE49-F238E27FC236}">
                <a16:creationId xmlns:a16="http://schemas.microsoft.com/office/drawing/2014/main" id="{857AC8C5-E4D5-4BD7-9707-8F923F9D0FF5}"/>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
        <p:nvSpPr>
          <p:cNvPr id="6" name="Rechteck 5">
            <a:extLst>
              <a:ext uri="{FF2B5EF4-FFF2-40B4-BE49-F238E27FC236}">
                <a16:creationId xmlns:a16="http://schemas.microsoft.com/office/drawing/2014/main" id="{306F64DD-87F1-4A0A-9BCA-BA56EB1BAEA4}"/>
              </a:ext>
            </a:extLst>
          </p:cNvPr>
          <p:cNvSpPr/>
          <p:nvPr/>
        </p:nvSpPr>
        <p:spPr>
          <a:xfrm>
            <a:off x="9007390" y="2222201"/>
            <a:ext cx="901700" cy="455097"/>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a:extLst>
              <a:ext uri="{FF2B5EF4-FFF2-40B4-BE49-F238E27FC236}">
                <a16:creationId xmlns:a16="http://schemas.microsoft.com/office/drawing/2014/main" id="{23F01698-E562-4089-BE19-65DD3679FC59}"/>
              </a:ext>
            </a:extLst>
          </p:cNvPr>
          <p:cNvSpPr/>
          <p:nvPr/>
        </p:nvSpPr>
        <p:spPr>
          <a:xfrm>
            <a:off x="3728370" y="5456687"/>
            <a:ext cx="6139530" cy="26161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Inhaltsplatzhalter 4">
            <a:extLst>
              <a:ext uri="{FF2B5EF4-FFF2-40B4-BE49-F238E27FC236}">
                <a16:creationId xmlns:a16="http://schemas.microsoft.com/office/drawing/2014/main" id="{BA013452-6D55-49EA-A8FF-F55EBB1DB8CA}"/>
              </a:ext>
            </a:extLst>
          </p:cNvPr>
          <p:cNvSpPr>
            <a:spLocks noGrp="1"/>
          </p:cNvSpPr>
          <p:nvPr>
            <p:ph sz="quarter" idx="10"/>
          </p:nvPr>
        </p:nvSpPr>
        <p:spPr/>
        <p:txBody>
          <a:bodyPr/>
          <a:lstStyle/>
          <a:p>
            <a:endParaRPr lang="de-DE"/>
          </a:p>
        </p:txBody>
      </p:sp>
    </p:spTree>
    <p:extLst>
      <p:ext uri="{BB962C8B-B14F-4D97-AF65-F5344CB8AC3E}">
        <p14:creationId xmlns:p14="http://schemas.microsoft.com/office/powerpoint/2010/main" val="342691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 Impact evaluation</a:t>
            </a:r>
          </a:p>
        </p:txBody>
      </p:sp>
      <p:pic>
        <p:nvPicPr>
          <p:cNvPr id="21" name="Grafik 20">
            <a:extLst>
              <a:ext uri="{FF2B5EF4-FFF2-40B4-BE49-F238E27FC236}">
                <a16:creationId xmlns:a16="http://schemas.microsoft.com/office/drawing/2014/main" id="{AAEB15F0-10AF-4413-95F0-94762344F507}"/>
              </a:ext>
            </a:extLst>
          </p:cNvPr>
          <p:cNvPicPr>
            <a:picLocks noChangeAspect="1"/>
          </p:cNvPicPr>
          <p:nvPr/>
        </p:nvPicPr>
        <p:blipFill>
          <a:blip r:embed="rId3"/>
          <a:stretch>
            <a:fillRect/>
          </a:stretch>
        </p:blipFill>
        <p:spPr>
          <a:xfrm>
            <a:off x="2032664" y="1180199"/>
            <a:ext cx="8099877" cy="4697078"/>
          </a:xfrm>
          <a:prstGeom prst="rect">
            <a:avLst/>
          </a:prstGeom>
        </p:spPr>
      </p:pic>
      <p:sp>
        <p:nvSpPr>
          <p:cNvPr id="22" name="Textfeld 21">
            <a:extLst>
              <a:ext uri="{FF2B5EF4-FFF2-40B4-BE49-F238E27FC236}">
                <a16:creationId xmlns:a16="http://schemas.microsoft.com/office/drawing/2014/main" id="{7D73CA52-694B-4A87-AB0B-17DE2BF05C5B}"/>
              </a:ext>
            </a:extLst>
          </p:cNvPr>
          <p:cNvSpPr txBox="1"/>
          <p:nvPr/>
        </p:nvSpPr>
        <p:spPr>
          <a:xfrm>
            <a:off x="4909752" y="5936486"/>
            <a:ext cx="7907514" cy="230832"/>
          </a:xfrm>
          <a:prstGeom prst="rect">
            <a:avLst/>
          </a:prstGeom>
          <a:noFill/>
        </p:spPr>
        <p:txBody>
          <a:bodyPr wrap="square">
            <a:spAutoFit/>
          </a:bodyPr>
          <a:lstStyle/>
          <a:p>
            <a:r>
              <a:rPr lang="de-DE" sz="900" dirty="0"/>
              <a:t>Source: </a:t>
            </a:r>
            <a:r>
              <a:rPr lang="en-US" sz="900" dirty="0"/>
              <a:t>Katrin </a:t>
            </a:r>
            <a:r>
              <a:rPr lang="en-US" sz="900" dirty="0" err="1"/>
              <a:t>Dziekan</a:t>
            </a:r>
            <a:r>
              <a:rPr lang="en-US" sz="900" dirty="0"/>
              <a:t> et al.: „Evaluation matters: A practitioners’ guide to sound evaluation for urban mobility measures “</a:t>
            </a:r>
            <a:endParaRPr lang="de-DE" sz="900" dirty="0"/>
          </a:p>
        </p:txBody>
      </p:sp>
    </p:spTree>
    <p:extLst>
      <p:ext uri="{BB962C8B-B14F-4D97-AF65-F5344CB8AC3E}">
        <p14:creationId xmlns:p14="http://schemas.microsoft.com/office/powerpoint/2010/main" val="2822345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CB921E-2F41-44C6-8BF7-A4282BF3C041}"/>
              </a:ext>
            </a:extLst>
          </p:cNvPr>
          <p:cNvSpPr>
            <a:spLocks noGrp="1"/>
          </p:cNvSpPr>
          <p:nvPr>
            <p:ph type="title"/>
          </p:nvPr>
        </p:nvSpPr>
        <p:spPr>
          <a:xfrm>
            <a:off x="874712" y="346076"/>
            <a:ext cx="10580687" cy="509588"/>
          </a:xfrm>
        </p:spPr>
        <p:txBody>
          <a:bodyPr anchor="t">
            <a:normAutofit/>
          </a:bodyPr>
          <a:lstStyle/>
          <a:p>
            <a:pPr algn="ctr"/>
            <a:r>
              <a:rPr lang="en-GB" b="1" dirty="0"/>
              <a:t>Measure: Construction of a ‘kiss &amp; go’ zone for parents</a:t>
            </a:r>
            <a:endParaRPr lang="de-DE" dirty="0"/>
          </a:p>
        </p:txBody>
      </p:sp>
      <p:pic>
        <p:nvPicPr>
          <p:cNvPr id="4" name="Grafik 3">
            <a:extLst>
              <a:ext uri="{FF2B5EF4-FFF2-40B4-BE49-F238E27FC236}">
                <a16:creationId xmlns:a16="http://schemas.microsoft.com/office/drawing/2014/main" id="{B14E8921-3A1A-4D9E-B757-B67D74ECF4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8242" y="1477423"/>
            <a:ext cx="4375516" cy="4364577"/>
          </a:xfrm>
          <a:prstGeom prst="rect">
            <a:avLst/>
          </a:prstGeom>
          <a:noFill/>
        </p:spPr>
      </p:pic>
      <p:sp>
        <p:nvSpPr>
          <p:cNvPr id="5" name="Textfeld 4">
            <a:extLst>
              <a:ext uri="{FF2B5EF4-FFF2-40B4-BE49-F238E27FC236}">
                <a16:creationId xmlns:a16="http://schemas.microsoft.com/office/drawing/2014/main" id="{9A5DE56A-1D82-483A-AC56-2B76F9707E6E}"/>
              </a:ext>
            </a:extLst>
          </p:cNvPr>
          <p:cNvSpPr txBox="1"/>
          <p:nvPr/>
        </p:nvSpPr>
        <p:spPr>
          <a:xfrm>
            <a:off x="7809476" y="5936486"/>
            <a:ext cx="3756453" cy="230832"/>
          </a:xfrm>
          <a:prstGeom prst="rect">
            <a:avLst/>
          </a:prstGeom>
          <a:noFill/>
        </p:spPr>
        <p:txBody>
          <a:bodyPr wrap="square">
            <a:spAutoFit/>
          </a:bodyPr>
          <a:lstStyle/>
          <a:p>
            <a:r>
              <a:rPr lang="de-DE" sz="900" dirty="0"/>
              <a:t>Source: https://www.walesstps.vic.edu.au/school-life/drop-off-zone</a:t>
            </a:r>
          </a:p>
        </p:txBody>
      </p:sp>
    </p:spTree>
    <p:extLst>
      <p:ext uri="{BB962C8B-B14F-4D97-AF65-F5344CB8AC3E}">
        <p14:creationId xmlns:p14="http://schemas.microsoft.com/office/powerpoint/2010/main" val="1369570409"/>
      </p:ext>
    </p:extLst>
  </p:cSld>
  <p:clrMapOvr>
    <a:masterClrMapping/>
  </p:clrMapOvr>
</p:sld>
</file>

<file path=ppt/theme/theme1.xml><?xml version="1.0" encoding="utf-8"?>
<a:theme xmlns:a="http://schemas.openxmlformats.org/drawingml/2006/main" name="TUD_2018_16zu9">
  <a:themeElements>
    <a:clrScheme name="TUD_Farben">
      <a:dk1>
        <a:srgbClr val="00305E"/>
      </a:dk1>
      <a:lt1>
        <a:srgbClr val="FFFFFF"/>
      </a:lt1>
      <a:dk2>
        <a:srgbClr val="00305E"/>
      </a:dk2>
      <a:lt2>
        <a:srgbClr val="727879"/>
      </a:lt2>
      <a:accent1>
        <a:srgbClr val="009EE0"/>
      </a:accent1>
      <a:accent2>
        <a:srgbClr val="006AB3"/>
      </a:accent2>
      <a:accent3>
        <a:srgbClr val="6AB023"/>
      </a:accent3>
      <a:accent4>
        <a:srgbClr val="007D40"/>
      </a:accent4>
      <a:accent5>
        <a:srgbClr val="93107E"/>
      </a:accent5>
      <a:accent6>
        <a:srgbClr val="54378A"/>
      </a:accent6>
      <a:hlink>
        <a:srgbClr val="009EE0"/>
      </a:hlink>
      <a:folHlink>
        <a:srgbClr val="006AB3"/>
      </a:folHlink>
    </a:clrScheme>
    <a:fontScheme name="TUD_Open Sans">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FA3DDC62-2CE6-774E-8340-8260BC267E57}" vid="{CBF861B5-B793-E74B-9EAA-FF010F67C03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2020_Praesentationsvorlage_TUD_16zu9</Template>
  <TotalTime>0</TotalTime>
  <Words>3006</Words>
  <Application>Microsoft Office PowerPoint</Application>
  <PresentationFormat>Breitbild</PresentationFormat>
  <Paragraphs>245</Paragraphs>
  <Slides>24</Slides>
  <Notes>14</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24</vt:i4>
      </vt:variant>
    </vt:vector>
  </HeadingPairs>
  <TitlesOfParts>
    <vt:vector size="32" baseType="lpstr">
      <vt:lpstr>Arial</vt:lpstr>
      <vt:lpstr>Bradley Hand ITC</vt:lpstr>
      <vt:lpstr>Calibri</vt:lpstr>
      <vt:lpstr>Open Sans</vt:lpstr>
      <vt:lpstr>Symbol</vt:lpstr>
      <vt:lpstr>Times New Roman</vt:lpstr>
      <vt:lpstr>Wingdings</vt:lpstr>
      <vt:lpstr>TUD_2018_16zu9</vt:lpstr>
      <vt:lpstr>Exercise Monitoring and Evaluation</vt:lpstr>
      <vt:lpstr>Content and learning objectives</vt:lpstr>
      <vt:lpstr>1. Monitoring and Evaluation: the background</vt:lpstr>
      <vt:lpstr>1. Monitoring and Evaluation</vt:lpstr>
      <vt:lpstr>1. Monitoring und Evaluation: Definition of each term</vt:lpstr>
      <vt:lpstr>2. Phases of an evaluation</vt:lpstr>
      <vt:lpstr>2. Phases of an evaluation</vt:lpstr>
      <vt:lpstr>3. Impact evaluation</vt:lpstr>
      <vt:lpstr>Measure: Construction of a ‘kiss &amp; go’ zone for parents</vt:lpstr>
      <vt:lpstr>3.1. Identify high level and measure specific objectives </vt:lpstr>
      <vt:lpstr>3.2. Identify achievable objectives at the measure level</vt:lpstr>
      <vt:lpstr>3.3. Reflect on cause and effect relations</vt:lpstr>
      <vt:lpstr>3.4. Select relevant indicators</vt:lpstr>
      <vt:lpstr>3.5. Plan data collection</vt:lpstr>
      <vt:lpstr>3.5.1. Survey design</vt:lpstr>
      <vt:lpstr>3.5.2. Select methods of data collection </vt:lpstr>
      <vt:lpstr>3.5.2. Select methods of data collection</vt:lpstr>
      <vt:lpstr>3.6. Data analysis</vt:lpstr>
      <vt:lpstr>4. Process evaluation</vt:lpstr>
      <vt:lpstr>4. Process evaluation</vt:lpstr>
      <vt:lpstr>5. Discussion and communication of results</vt:lpstr>
      <vt:lpstr>5. Discussion and communication of results</vt:lpstr>
      <vt:lpstr>6. Conclusions: Monitoring und Evaluation</vt:lpstr>
      <vt:lpstr>Exercise Monitoring and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Philipp Langer</dc:creator>
  <cp:lastModifiedBy>Rosemarie Baldauf</cp:lastModifiedBy>
  <cp:revision>20</cp:revision>
  <dcterms:created xsi:type="dcterms:W3CDTF">2021-08-20T18:21:38Z</dcterms:created>
  <dcterms:modified xsi:type="dcterms:W3CDTF">2021-10-20T08:21:40Z</dcterms:modified>
</cp:coreProperties>
</file>