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914" r:id="rId2"/>
    <p:sldId id="791" r:id="rId3"/>
    <p:sldId id="792" r:id="rId4"/>
    <p:sldId id="793" r:id="rId5"/>
    <p:sldId id="835" r:id="rId6"/>
    <p:sldId id="843" r:id="rId7"/>
    <p:sldId id="841" r:id="rId8"/>
    <p:sldId id="842" r:id="rId9"/>
    <p:sldId id="837" r:id="rId10"/>
    <p:sldId id="838" r:id="rId11"/>
    <p:sldId id="798" r:id="rId12"/>
    <p:sldId id="799" r:id="rId13"/>
    <p:sldId id="801" r:id="rId14"/>
    <p:sldId id="731" r:id="rId15"/>
    <p:sldId id="846" r:id="rId16"/>
    <p:sldId id="847" r:id="rId17"/>
    <p:sldId id="848" r:id="rId18"/>
    <p:sldId id="850" r:id="rId19"/>
    <p:sldId id="787" r:id="rId20"/>
    <p:sldId id="930" r:id="rId21"/>
    <p:sldId id="758" r:id="rId22"/>
    <p:sldId id="931" r:id="rId23"/>
    <p:sldId id="868" r:id="rId24"/>
    <p:sldId id="857" r:id="rId25"/>
    <p:sldId id="858" r:id="rId26"/>
    <p:sldId id="859" r:id="rId27"/>
    <p:sldId id="860" r:id="rId28"/>
    <p:sldId id="869" r:id="rId29"/>
    <p:sldId id="870" r:id="rId30"/>
    <p:sldId id="863" r:id="rId31"/>
    <p:sldId id="864" r:id="rId32"/>
    <p:sldId id="932" r:id="rId33"/>
    <p:sldId id="871" r:id="rId34"/>
    <p:sldId id="867" r:id="rId35"/>
    <p:sldId id="256" r:id="rId36"/>
  </p:sldIdLst>
  <p:sldSz cx="12192000" cy="6858000"/>
  <p:notesSz cx="6858000" cy="9144000"/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marie Baldauf" initials="RB" lastIdx="2" clrIdx="0">
    <p:extLst>
      <p:ext uri="{19B8F6BF-5375-455C-9EA6-DF929625EA0E}">
        <p15:presenceInfo xmlns:p15="http://schemas.microsoft.com/office/powerpoint/2012/main" userId="Rosemarie Baldau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1E0EB"/>
    <a:srgbClr val="88888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98" autoAdjust="0"/>
  </p:normalViewPr>
  <p:slideViewPr>
    <p:cSldViewPr snapToGrid="0" showGuides="1">
      <p:cViewPr varScale="1">
        <p:scale>
          <a:sx n="65" d="100"/>
          <a:sy n="65" d="100"/>
        </p:scale>
        <p:origin x="6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697A-5CFE-4516-A50D-9650B04433D6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D7DA-7EE5-4773-A2D4-1D745A9B01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2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FD7DA-7EE5-4773-A2D4-1D745A9B01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2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Datum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</a:t>
            </a:r>
            <a:br>
              <a:rPr lang="en-US" noProof="0"/>
            </a:br>
            <a:r>
              <a:rPr lang="en-US" noProof="0"/>
              <a:t>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05BD1E-3F65-4B7F-9DCC-E4C80E841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3"/>
          <a:stretch/>
        </p:blipFill>
        <p:spPr>
          <a:xfrm>
            <a:off x="10082942" y="349731"/>
            <a:ext cx="1485332" cy="5258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7E37400-FDE5-4A13-B370-659EB5735C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4" y="5967199"/>
            <a:ext cx="3380238" cy="693951"/>
          </a:xfrm>
          <a:prstGeom prst="rect">
            <a:avLst/>
          </a:prstGeom>
        </p:spPr>
      </p:pic>
      <p:pic>
        <p:nvPicPr>
          <p:cNvPr id="15" name="Obraz 2">
            <a:extLst>
              <a:ext uri="{FF2B5EF4-FFF2-40B4-BE49-F238E27FC236}">
                <a16:creationId xmlns:a16="http://schemas.microsoft.com/office/drawing/2014/main" id="{55E566E5-5C88-4AD6-A46A-9239787D0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677" y="6298151"/>
            <a:ext cx="1027961" cy="36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Faculty of Transport and Traffic Sciences – Chair of Transport Ecology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Prof. Dr.-Ing. Udo Becker</a:t>
            </a:r>
          </a:p>
        </p:txBody>
      </p:sp>
    </p:spTree>
    <p:extLst>
      <p:ext uri="{BB962C8B-B14F-4D97-AF65-F5344CB8AC3E}">
        <p14:creationId xmlns:p14="http://schemas.microsoft.com/office/powerpoint/2010/main" val="21536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6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49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2402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65D20-5AA4-4ACB-BE3E-8B1892F9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C05458-50B0-4FF5-8EBB-E620AEEF0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22F75-AC3D-4C5D-BE60-A905891C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C6D0-52A4-48A6-8FFA-582ECA45E842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7453DC-86EF-4A6C-A3F4-A910664B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8193FB-C37A-454D-A0A8-E2032DC7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6240-AE16-4A00-9644-CE79D39DE9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2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017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5CB5FA3-BC1D-4C4D-9F05-8E8173BFB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3"/>
          <a:stretch/>
        </p:blipFill>
        <p:spPr>
          <a:xfrm>
            <a:off x="10082942" y="349731"/>
            <a:ext cx="1485332" cy="5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43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4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307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666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70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61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Das </a:t>
            </a:r>
            <a:r>
              <a:rPr lang="en-US" noProof="0" dirty="0" err="1"/>
              <a:t>ist</a:t>
            </a:r>
            <a:r>
              <a:rPr lang="en-US" noProof="0" dirty="0"/>
              <a:t> </a:t>
            </a:r>
            <a:r>
              <a:rPr lang="en-US" noProof="0" dirty="0" err="1"/>
              <a:t>eine</a:t>
            </a:r>
            <a:r>
              <a:rPr lang="en-US" noProof="0" dirty="0"/>
              <a:t> </a:t>
            </a:r>
            <a:r>
              <a:rPr lang="en-US" noProof="0" dirty="0" err="1"/>
              <a:t>Überschrift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>in </a:t>
            </a:r>
            <a:r>
              <a:rPr lang="en-US" noProof="0" dirty="0" err="1"/>
              <a:t>zwei</a:t>
            </a:r>
            <a:r>
              <a:rPr lang="en-US" noProof="0" dirty="0"/>
              <a:t> </a:t>
            </a:r>
            <a:r>
              <a:rPr lang="en-US" noProof="0" dirty="0" err="1"/>
              <a:t>Zeilen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Erste</a:t>
            </a:r>
            <a:r>
              <a:rPr lang="en-US" noProof="0" dirty="0"/>
              <a:t> </a:t>
            </a:r>
            <a:r>
              <a:rPr lang="en-US" noProof="0" dirty="0" err="1"/>
              <a:t>Textebene</a:t>
            </a:r>
            <a:r>
              <a:rPr lang="en-US" noProof="0" dirty="0"/>
              <a:t> (16pt)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Textebene</a:t>
            </a:r>
            <a:r>
              <a:rPr lang="en-US" noProof="0" dirty="0"/>
              <a:t> </a:t>
            </a:r>
            <a:r>
              <a:rPr lang="en-US" noProof="0" dirty="0" err="1"/>
              <a:t>für</a:t>
            </a:r>
            <a:r>
              <a:rPr lang="en-US" noProof="0" dirty="0"/>
              <a:t> </a:t>
            </a:r>
            <a:r>
              <a:rPr lang="en-US" noProof="0" dirty="0" err="1"/>
              <a:t>Aufzählungen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Textebene</a:t>
            </a:r>
            <a:r>
              <a:rPr lang="en-US" noProof="0" dirty="0"/>
              <a:t> </a:t>
            </a:r>
            <a:r>
              <a:rPr lang="en-US" noProof="0" dirty="0" err="1"/>
              <a:t>bei</a:t>
            </a:r>
            <a:r>
              <a:rPr lang="en-US" noProof="0" dirty="0"/>
              <a:t> </a:t>
            </a:r>
            <a:r>
              <a:rPr lang="en-US" noProof="0" dirty="0" err="1"/>
              <a:t>viel</a:t>
            </a:r>
            <a:r>
              <a:rPr lang="en-US" noProof="0" dirty="0"/>
              <a:t> Text (14pt)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Textebene</a:t>
            </a:r>
            <a:r>
              <a:rPr lang="en-US" noProof="0" dirty="0"/>
              <a:t> </a:t>
            </a:r>
            <a:r>
              <a:rPr lang="en-US" noProof="0" dirty="0" err="1"/>
              <a:t>für</a:t>
            </a:r>
            <a:r>
              <a:rPr lang="en-US" noProof="0" dirty="0"/>
              <a:t> </a:t>
            </a:r>
            <a:r>
              <a:rPr lang="en-US" noProof="0" dirty="0" err="1"/>
              <a:t>Aufzählungen</a:t>
            </a:r>
            <a:r>
              <a:rPr lang="en-US" noProof="0" dirty="0"/>
              <a:t> </a:t>
            </a:r>
            <a:r>
              <a:rPr lang="en-US" noProof="0" dirty="0" err="1"/>
              <a:t>bei</a:t>
            </a:r>
            <a:r>
              <a:rPr lang="en-US" noProof="0" dirty="0"/>
              <a:t> </a:t>
            </a:r>
            <a:r>
              <a:rPr lang="en-US" noProof="0" dirty="0" err="1"/>
              <a:t>viel</a:t>
            </a:r>
            <a:r>
              <a:rPr lang="en-US" noProof="0" dirty="0"/>
              <a:t> Text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  <a:p>
            <a:pPr lvl="5"/>
            <a:r>
              <a:rPr lang="en-US" noProof="0" dirty="0" err="1"/>
              <a:t>Zwischenseite</a:t>
            </a:r>
            <a:endParaRPr lang="en-US" noProof="0" dirty="0"/>
          </a:p>
          <a:p>
            <a:pPr lvl="6"/>
            <a:r>
              <a:rPr lang="en-US" noProof="0" dirty="0" err="1"/>
              <a:t>Für</a:t>
            </a:r>
            <a:r>
              <a:rPr lang="en-US" noProof="0" dirty="0"/>
              <a:t> den </a:t>
            </a:r>
            <a:r>
              <a:rPr lang="en-US" noProof="0" dirty="0" err="1"/>
              <a:t>nächsten</a:t>
            </a:r>
            <a:r>
              <a:rPr lang="en-US" noProof="0" dirty="0"/>
              <a:t> </a:t>
            </a:r>
            <a:r>
              <a:rPr lang="en-US" noProof="0" dirty="0" err="1"/>
              <a:t>Präsentationsabschnitt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kern="1200" dirty="0">
                <a:solidFill>
                  <a:schemeClr val="bg2"/>
                </a:solidFill>
                <a:latin typeface="+mn-lt"/>
                <a:ea typeface="+mn-ea"/>
                <a:cs typeface="Open Sans" panose="020B0606030504020204" pitchFamily="34" charset="0"/>
              </a:rPr>
              <a:t>SUMP (Sustainable Urban Mobility Plan) </a:t>
            </a:r>
            <a:br>
              <a:rPr lang="en-US" altLang="de-DE" sz="800" kern="1200" dirty="0">
                <a:solidFill>
                  <a:schemeClr val="bg2"/>
                </a:solidFill>
                <a:latin typeface="+mn-lt"/>
                <a:ea typeface="+mn-ea"/>
                <a:cs typeface="Open Sans" panose="020B0606030504020204" pitchFamily="34" charset="0"/>
              </a:rPr>
            </a:br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TU Dresden / </a:t>
            </a:r>
            <a:r>
              <a:rPr lang="de-DE" altLang="de-DE" sz="800" baseline="0" dirty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</a:rPr>
              <a:t>Prof. Dr.-Ing. Udo Becker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2139E0-ADBF-423C-9657-EB9B25BAB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3"/>
          <a:stretch/>
        </p:blipFill>
        <p:spPr>
          <a:xfrm>
            <a:off x="10566400" y="6323674"/>
            <a:ext cx="945736" cy="3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31.sv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5.svg"/><Relationship Id="rId1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6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43.png"/><Relationship Id="rId17" Type="http://schemas.openxmlformats.org/officeDocument/2006/relationships/image" Target="../media/image60.svg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54.svg"/><Relationship Id="rId5" Type="http://schemas.openxmlformats.org/officeDocument/2006/relationships/image" Target="../media/image49.svg"/><Relationship Id="rId15" Type="http://schemas.openxmlformats.org/officeDocument/2006/relationships/image" Target="../media/image58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33.svg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47.png"/><Relationship Id="rId17" Type="http://schemas.openxmlformats.org/officeDocument/2006/relationships/image" Target="../media/image68.svg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5" Type="http://schemas.openxmlformats.org/officeDocument/2006/relationships/image" Target="../media/image66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33.svg"/><Relationship Id="rId1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sv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ransport/themes/urban/news/2019-10-02-new-guidelines-sump_en" TargetMode="External"/><Relationship Id="rId2" Type="http://schemas.openxmlformats.org/officeDocument/2006/relationships/hyperlink" Target="http://www.eltis.org/mobility-plan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85B83280-967A-42F2-8228-49E8EA3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4" y="4494775"/>
            <a:ext cx="10438871" cy="1334525"/>
          </a:xfrm>
        </p:spPr>
        <p:txBody>
          <a:bodyPr/>
          <a:lstStyle/>
          <a:p>
            <a:pPr>
              <a:defRPr/>
            </a:pPr>
            <a:r>
              <a:rPr lang="de-DE" dirty="0"/>
              <a:t>Prof. Dr.-Ing. Udo Becker</a:t>
            </a:r>
          </a:p>
          <a:p>
            <a:r>
              <a:rPr lang="en-US" dirty="0" smtClean="0"/>
              <a:t>2021</a:t>
            </a:r>
            <a:endParaRPr lang="en-US" dirty="0"/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38A3F70-5EB0-45D0-9644-9C5E0FC8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92203"/>
            <a:ext cx="10438873" cy="972108"/>
          </a:xfrm>
        </p:spPr>
        <p:txBody>
          <a:bodyPr/>
          <a:lstStyle/>
          <a:p>
            <a:r>
              <a:rPr lang="en-US" altLang="de-DE" dirty="0"/>
              <a:t>SUMP (Sustainable Urban Mobility Plan)</a:t>
            </a:r>
            <a:br>
              <a:rPr lang="en-US" altLang="de-DE" dirty="0"/>
            </a:br>
            <a:r>
              <a:rPr lang="en-US" altLang="de-DE" sz="2400" i="1" dirty="0"/>
              <a:t>An introduction</a:t>
            </a:r>
            <a:endParaRPr lang="en-US" i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2B9299-8722-49F0-BCF3-55619831B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2420841"/>
            <a:ext cx="10438873" cy="8286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Faculty of Transport and Traffic Sciences – Chair of Transport Ecology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Prof. Dr.-Ing. Udo Becker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SUMP Planning Cycle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 SUMP planning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actually do what the municipality wants: you set your own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small or large, may be designed for the short or long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involve few or many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adapted to the specific situation.</a:t>
            </a:r>
          </a:p>
          <a:p>
            <a:r>
              <a:rPr lang="en-GB" b="1" u="sng" dirty="0"/>
              <a:t>BUT:</a:t>
            </a:r>
            <a:r>
              <a:rPr lang="en-GB" dirty="0"/>
              <a:t> All SUMP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be cyclical: always think about the next round.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clearly formulate at least one objective (quantitative).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use at least one measure, one indicator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measure the situation BEFORE and AFTER.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must draw lessons or conclusions from this (for the next round).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0505CC-81EF-4252-97D9-B2D0BF7CD28C}"/>
              </a:ext>
            </a:extLst>
          </p:cNvPr>
          <p:cNvGrpSpPr/>
          <p:nvPr/>
        </p:nvGrpSpPr>
        <p:grpSpPr>
          <a:xfrm>
            <a:off x="8804275" y="1503363"/>
            <a:ext cx="2127250" cy="1891517"/>
            <a:chOff x="8883650" y="1662907"/>
            <a:chExt cx="2686050" cy="2388393"/>
          </a:xfrm>
        </p:grpSpPr>
        <p:sp>
          <p:nvSpPr>
            <p:cNvPr id="5" name="Pfeil: nach oben gekrümmt 4">
              <a:extLst>
                <a:ext uri="{FF2B5EF4-FFF2-40B4-BE49-F238E27FC236}">
                  <a16:creationId xmlns:a16="http://schemas.microsoft.com/office/drawing/2014/main" id="{94B974D9-52AE-4178-AE13-E4887CC35D0F}"/>
                </a:ext>
              </a:extLst>
            </p:cNvPr>
            <p:cNvSpPr/>
            <p:nvPr/>
          </p:nvSpPr>
          <p:spPr>
            <a:xfrm flipH="1">
              <a:off x="8883650" y="2946400"/>
              <a:ext cx="2571750" cy="1104900"/>
            </a:xfrm>
            <a:prstGeom prst="curvedUpArrow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Pfeil: nach oben gekrümmt 5">
              <a:extLst>
                <a:ext uri="{FF2B5EF4-FFF2-40B4-BE49-F238E27FC236}">
                  <a16:creationId xmlns:a16="http://schemas.microsoft.com/office/drawing/2014/main" id="{C4724E50-A7E0-44D4-86B4-4789356170E3}"/>
                </a:ext>
              </a:extLst>
            </p:cNvPr>
            <p:cNvSpPr/>
            <p:nvPr/>
          </p:nvSpPr>
          <p:spPr>
            <a:xfrm rot="10800000" flipH="1">
              <a:off x="8997950" y="1662907"/>
              <a:ext cx="2571750" cy="1104900"/>
            </a:xfrm>
            <a:prstGeom prst="curvedUpArrow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11" name="Grafik 10" descr="Ausrufezeichen mit einfarbiger Füllung">
            <a:extLst>
              <a:ext uri="{FF2B5EF4-FFF2-40B4-BE49-F238E27FC236}">
                <a16:creationId xmlns:a16="http://schemas.microsoft.com/office/drawing/2014/main" id="{C3284BA0-1825-4B30-A5A3-686DB126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94796" y="3933020"/>
            <a:ext cx="1896280" cy="189628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82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31"/>
    </mc:Choice>
    <mc:Fallback xmlns="">
      <p:transition spd="slow" advTm="1002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SUMP: Benefits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85" y="1462982"/>
            <a:ext cx="5487630" cy="43790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431173-90B7-4C56-A949-E7298BDC4AF9}"/>
              </a:ext>
            </a:extLst>
          </p:cNvPr>
          <p:cNvSpPr txBox="1"/>
          <p:nvPr/>
        </p:nvSpPr>
        <p:spPr>
          <a:xfrm>
            <a:off x="5645150" y="5802312"/>
            <a:ext cx="58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</a:t>
            </a:r>
            <a:r>
              <a:rPr lang="en-GB" sz="900" dirty="0"/>
              <a:t>Sustainable Urban Mobility Plans – Planning  for People</a:t>
            </a:r>
            <a:endParaRPr lang="de-DE" sz="900" dirty="0"/>
          </a:p>
          <a:p>
            <a:pPr algn="r"/>
            <a:r>
              <a:rPr lang="de-DE" sz="900" dirty="0"/>
              <a:t>Rupprecht </a:t>
            </a:r>
            <a:r>
              <a:rPr lang="de-DE" sz="900" dirty="0" err="1"/>
              <a:t>Consult</a:t>
            </a:r>
            <a:r>
              <a:rPr lang="de-DE" sz="900" dirty="0"/>
              <a:t> 2011 http://www.rupprecht-consult.eu/uploads/tx_rupprecht/SUMP_Brochure_final.pdf</a:t>
            </a:r>
          </a:p>
        </p:txBody>
      </p:sp>
    </p:spTree>
    <p:extLst>
      <p:ext uri="{BB962C8B-B14F-4D97-AF65-F5344CB8AC3E}">
        <p14:creationId xmlns:p14="http://schemas.microsoft.com/office/powerpoint/2010/main" val="2524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6"/>
    </mc:Choice>
    <mc:Fallback xmlns="">
      <p:transition spd="slow" advTm="607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SUMP in practice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C9D17A2-678D-4115-B25B-C32F089D3FB6}"/>
              </a:ext>
            </a:extLst>
          </p:cNvPr>
          <p:cNvGrpSpPr/>
          <p:nvPr/>
        </p:nvGrpSpPr>
        <p:grpSpPr>
          <a:xfrm>
            <a:off x="2706527" y="1512476"/>
            <a:ext cx="6881973" cy="4329523"/>
            <a:chOff x="1976276" y="1512477"/>
            <a:chExt cx="6778947" cy="422157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6276" y="1512477"/>
              <a:ext cx="6778947" cy="1966151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6276" y="3694291"/>
              <a:ext cx="6778947" cy="2039760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0D8FBAE-7230-4AB0-9AE6-94D194609358}"/>
              </a:ext>
            </a:extLst>
          </p:cNvPr>
          <p:cNvSpPr txBox="1"/>
          <p:nvPr/>
        </p:nvSpPr>
        <p:spPr>
          <a:xfrm>
            <a:off x="5645150" y="5802312"/>
            <a:ext cx="58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</a:t>
            </a:r>
            <a:r>
              <a:rPr lang="en-GB" sz="900" dirty="0"/>
              <a:t>Sustainable Urban Mobility Plans – Planning  for People</a:t>
            </a:r>
            <a:endParaRPr lang="de-DE" sz="900" dirty="0"/>
          </a:p>
          <a:p>
            <a:pPr algn="r"/>
            <a:r>
              <a:rPr lang="de-DE" sz="900" dirty="0"/>
              <a:t>Rupprecht </a:t>
            </a:r>
            <a:r>
              <a:rPr lang="de-DE" sz="900" dirty="0" err="1"/>
              <a:t>Consult</a:t>
            </a:r>
            <a:r>
              <a:rPr lang="de-DE" sz="900" dirty="0"/>
              <a:t> 2011 http://www.rupprecht-consult.eu/uploads/tx_rupprecht/SUMP_Brochure_final.pdf</a:t>
            </a:r>
          </a:p>
        </p:txBody>
      </p:sp>
    </p:spTree>
    <p:extLst>
      <p:ext uri="{BB962C8B-B14F-4D97-AF65-F5344CB8AC3E}">
        <p14:creationId xmlns:p14="http://schemas.microsoft.com/office/powerpoint/2010/main" val="25219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80"/>
    </mc:Choice>
    <mc:Fallback xmlns="">
      <p:transition spd="slow" advTm="394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44ACD09-CF5F-4822-8EC3-48896B6391F9}"/>
              </a:ext>
            </a:extLst>
          </p:cNvPr>
          <p:cNvCxnSpPr>
            <a:cxnSpLocks/>
          </p:cNvCxnSpPr>
          <p:nvPr/>
        </p:nvCxnSpPr>
        <p:spPr>
          <a:xfrm flipH="1">
            <a:off x="6176618" y="1863942"/>
            <a:ext cx="1" cy="11272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go on now?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A39660-8E7C-4A43-B5DF-CFE2A6C06836}"/>
              </a:ext>
            </a:extLst>
          </p:cNvPr>
          <p:cNvSpPr txBox="1"/>
          <p:nvPr/>
        </p:nvSpPr>
        <p:spPr>
          <a:xfrm>
            <a:off x="4851055" y="1484313"/>
            <a:ext cx="2628000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dirty="0"/>
              <a:t>Germany</a:t>
            </a:r>
            <a:endParaRPr lang="en-GB" sz="16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BEE5AE-0279-4647-AB8F-8D23B13FC2D0}"/>
              </a:ext>
            </a:extLst>
          </p:cNvPr>
          <p:cNvSpPr txBox="1"/>
          <p:nvPr/>
        </p:nvSpPr>
        <p:spPr>
          <a:xfrm>
            <a:off x="874712" y="2301375"/>
            <a:ext cx="2844000" cy="1080000"/>
          </a:xfrm>
          <a:prstGeom prst="round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Federal Transport Infrastructure Plan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52849A-EB9F-4245-8852-98358E5F3FDB}"/>
              </a:ext>
            </a:extLst>
          </p:cNvPr>
          <p:cNvSpPr txBox="1"/>
          <p:nvPr/>
        </p:nvSpPr>
        <p:spPr>
          <a:xfrm>
            <a:off x="4743055" y="2301375"/>
            <a:ext cx="2844000" cy="1080000"/>
          </a:xfrm>
          <a:prstGeom prst="round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State transport plans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44897F-3411-46A5-B5F3-C39B56C74A34}"/>
              </a:ext>
            </a:extLst>
          </p:cNvPr>
          <p:cNvSpPr txBox="1"/>
          <p:nvPr/>
        </p:nvSpPr>
        <p:spPr>
          <a:xfrm>
            <a:off x="8611399" y="2270562"/>
            <a:ext cx="2844000" cy="1080000"/>
          </a:xfrm>
          <a:prstGeom prst="round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Municipalities are allowed to make a transport development plan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1458578-49E8-45A6-B0B4-C3298B6A709F}"/>
              </a:ext>
            </a:extLst>
          </p:cNvPr>
          <p:cNvCxnSpPr>
            <a:cxnSpLocks/>
          </p:cNvCxnSpPr>
          <p:nvPr/>
        </p:nvCxnSpPr>
        <p:spPr>
          <a:xfrm flipH="1">
            <a:off x="3560761" y="1849358"/>
            <a:ext cx="1325563" cy="527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40822C9-2CB3-48EB-BE1C-A7DEA0733275}"/>
              </a:ext>
            </a:extLst>
          </p:cNvPr>
          <p:cNvCxnSpPr>
            <a:cxnSpLocks/>
          </p:cNvCxnSpPr>
          <p:nvPr/>
        </p:nvCxnSpPr>
        <p:spPr>
          <a:xfrm>
            <a:off x="7469529" y="1831755"/>
            <a:ext cx="1325563" cy="527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428A1DD2-97A7-4BA7-96A6-75919D310ED5}"/>
              </a:ext>
            </a:extLst>
          </p:cNvPr>
          <p:cNvSpPr txBox="1"/>
          <p:nvPr/>
        </p:nvSpPr>
        <p:spPr>
          <a:xfrm>
            <a:off x="874711" y="4026118"/>
            <a:ext cx="10580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What would you suggest for your municipality?</a:t>
            </a:r>
            <a:br>
              <a:rPr lang="en-GB" sz="1600" b="1" dirty="0"/>
            </a:b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dirty="0"/>
              <a:t>You will be allowed to take responsibility very quickly, and you will have to!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Well, first you have to see where the problems occur in which municipality.</a:t>
            </a:r>
          </a:p>
          <a:p>
            <a:pPr algn="ctr"/>
            <a:endParaRPr lang="en-GB" sz="1600" dirty="0"/>
          </a:p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694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68"/>
    </mc:Choice>
    <mc:Fallback xmlns="">
      <p:transition spd="slow" advTm="670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SUMP: Conclusions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are procedures you have to use (EIA, SEA, ...).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are procedures that you can use (VEP, SUMP).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SUMP is different: you can (almost) freely determine the content and procedure.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You only need: at least one formulated objective, at least one indicator, M&amp;E.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And you have to think in cycles: Always think about the next round.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Because that's where you can use the experience gained: that's why M&amp;E.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planning approach is suitable for (almost) every problem in municipalities.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EU will eventually demand that you have this (or something similar).</a:t>
            </a:r>
          </a:p>
          <a:p>
            <a:endParaRPr lang="en-GB" dirty="0"/>
          </a:p>
          <a:p>
            <a:r>
              <a:rPr lang="en-GB" b="1" dirty="0"/>
              <a:t>Good luck!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461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1"/>
    </mc:Choice>
    <mc:Fallback xmlns="">
      <p:transition spd="slow" advTm="850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GB" dirty="0"/>
              <a:t>How can a municipality proceed in order to successfully move towards "sustainable development"?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 city is different! This was exactly the guideline for the SUMP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Over the years, it has been observed that in some countries and in some municipalities, great progress has been made towards sustainable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other countries or municipalities, however, stagnation or regression was observed.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 the question arose as to why this is so. Research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EU research network "ERA-Net" addressed these questions:</a:t>
            </a:r>
          </a:p>
          <a:p>
            <a:pPr marL="73818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/>
              <a:t>Sustainable transport development: </a:t>
            </a:r>
            <a:r>
              <a:rPr lang="en-GB" b="1" dirty="0"/>
              <a:t>WHAT</a:t>
            </a:r>
            <a:r>
              <a:rPr lang="en-GB" dirty="0"/>
              <a:t> must local authorities do? </a:t>
            </a:r>
          </a:p>
          <a:p>
            <a:pPr marL="738188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dirty="0"/>
              <a:t>And: </a:t>
            </a:r>
            <a:r>
              <a:rPr lang="en-GB" b="1" dirty="0"/>
              <a:t>HOW</a:t>
            </a:r>
            <a:r>
              <a:rPr lang="en-GB" dirty="0"/>
              <a:t> do they have to do it?</a:t>
            </a:r>
          </a:p>
        </p:txBody>
      </p:sp>
    </p:spTree>
    <p:extLst>
      <p:ext uri="{BB962C8B-B14F-4D97-AF65-F5344CB8AC3E}">
        <p14:creationId xmlns:p14="http://schemas.microsoft.com/office/powerpoint/2010/main" val="13334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87"/>
    </mc:Choice>
    <mc:Fallback xmlns="">
      <p:transition spd="slow" advTm="1315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of the TU Dresden: </a:t>
            </a:r>
            <a:r>
              <a:rPr lang="en-US" dirty="0"/>
              <a:t>Step By Step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730134"/>
            <a:ext cx="26955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2DAE03-2C4D-4E3D-8C33-D447C6AE1EBE}"/>
              </a:ext>
            </a:extLst>
          </p:cNvPr>
          <p:cNvGrpSpPr/>
          <p:nvPr/>
        </p:nvGrpSpPr>
        <p:grpSpPr>
          <a:xfrm>
            <a:off x="6898319" y="3834402"/>
            <a:ext cx="4036381" cy="833178"/>
            <a:chOff x="6358667" y="3429002"/>
            <a:chExt cx="3327221" cy="68679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708191" y="3429002"/>
              <a:ext cx="2977697" cy="686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ts val="450"/>
                </a:spcBef>
              </a:pPr>
              <a:r>
                <a:rPr lang="en-GB" altLang="de-DE" b="1" dirty="0" err="1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IBDiM</a:t>
              </a: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: Road and Bridge </a:t>
              </a:r>
              <a:b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</a:b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Research Institute </a:t>
              </a:r>
              <a:b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</a:b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(Poland)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AAE7527-5CF1-4A8A-B747-04573C1C7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4" t="7164" r="7888" b="6797"/>
            <a:stretch/>
          </p:blipFill>
          <p:spPr>
            <a:xfrm>
              <a:off x="6358667" y="3500119"/>
              <a:ext cx="353572" cy="353572"/>
            </a:xfrm>
            <a:prstGeom prst="rect">
              <a:avLst/>
            </a:prstGeom>
          </p:spPr>
        </p:pic>
      </p:grpSp>
      <p:pic>
        <p:nvPicPr>
          <p:cNvPr id="16" name="Grafik 15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B2212956-E1FB-426F-ADC6-1813F75CFC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5" y="2401887"/>
            <a:ext cx="2495550" cy="7237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12E2532-A3D4-498F-9608-603BBA6CC2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25" y="3256797"/>
            <a:ext cx="1550551" cy="483631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82ECF9D-95E2-42B6-BE69-0FDA2D966B8B}"/>
              </a:ext>
            </a:extLst>
          </p:cNvPr>
          <p:cNvGrpSpPr/>
          <p:nvPr/>
        </p:nvGrpSpPr>
        <p:grpSpPr>
          <a:xfrm>
            <a:off x="874711" y="2401887"/>
            <a:ext cx="3279440" cy="2054226"/>
            <a:chOff x="874711" y="2240355"/>
            <a:chExt cx="3279440" cy="2054226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917912" y="2240355"/>
              <a:ext cx="3217679" cy="205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36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Step By Step</a:t>
              </a:r>
              <a:br>
                <a:rPr lang="en-US" altLang="de-DE" sz="36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</a:br>
              <a:r>
                <a:rPr lang="en-US" altLang="de-DE" sz="20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Stepping Stones Program</a:t>
              </a:r>
            </a:p>
            <a:p>
              <a:pPr algn="ctr" eaLnBrk="1" hangingPunct="1">
                <a:defRPr/>
              </a:pPr>
              <a:r>
                <a:rPr lang="en-US" altLang="de-DE" sz="20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/>
              </a:r>
              <a:br>
                <a:rPr lang="en-US" altLang="de-DE" sz="20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</a:br>
              <a:r>
                <a:rPr lang="en-US" altLang="de-DE" sz="20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NL, SE, PL, UK, DE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C04AA13-2554-4D5F-BAB0-05DF6B7DA06B}"/>
                </a:ext>
              </a:extLst>
            </p:cNvPr>
            <p:cNvSpPr/>
            <p:nvPr/>
          </p:nvSpPr>
          <p:spPr>
            <a:xfrm>
              <a:off x="874711" y="2240356"/>
              <a:ext cx="3279440" cy="2054225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E46EF933-EAFB-46EB-9B13-806397BA70EC}"/>
              </a:ext>
            </a:extLst>
          </p:cNvPr>
          <p:cNvSpPr/>
          <p:nvPr/>
        </p:nvSpPr>
        <p:spPr>
          <a:xfrm>
            <a:off x="4472521" y="3042146"/>
            <a:ext cx="641350" cy="773705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CB82C64E-CACE-4BC4-A215-AFCAC4ECFDA8}"/>
              </a:ext>
            </a:extLst>
          </p:cNvPr>
          <p:cNvSpPr/>
          <p:nvPr/>
        </p:nvSpPr>
        <p:spPr>
          <a:xfrm>
            <a:off x="5104592" y="3042147"/>
            <a:ext cx="641350" cy="773705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Zylinder 24">
            <a:extLst>
              <a:ext uri="{FF2B5EF4-FFF2-40B4-BE49-F238E27FC236}">
                <a16:creationId xmlns:a16="http://schemas.microsoft.com/office/drawing/2014/main" id="{E9D4C5E2-4112-4982-9541-79F8176826B0}"/>
              </a:ext>
            </a:extLst>
          </p:cNvPr>
          <p:cNvSpPr/>
          <p:nvPr/>
        </p:nvSpPr>
        <p:spPr>
          <a:xfrm>
            <a:off x="6504618" y="1481138"/>
            <a:ext cx="4950781" cy="4360862"/>
          </a:xfrm>
          <a:prstGeom prst="can">
            <a:avLst>
              <a:gd name="adj" fmla="val 14953"/>
            </a:avLst>
          </a:prstGeom>
          <a:noFill/>
          <a:ln w="28575"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9"/>
    </mc:Choice>
    <mc:Fallback xmlns="">
      <p:transition spd="slow" advTm="2429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By Step in the ERA-NET TRANSPORT Network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04" y="1435728"/>
            <a:ext cx="6434792" cy="44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0D27A9A-99F7-41BF-896E-F443C3C301FB}"/>
              </a:ext>
            </a:extLst>
          </p:cNvPr>
          <p:cNvSpPr txBox="1"/>
          <p:nvPr/>
        </p:nvSpPr>
        <p:spPr>
          <a:xfrm>
            <a:off x="9313396" y="5928873"/>
            <a:ext cx="2227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: http://transport-era.net/ </a:t>
            </a:r>
          </a:p>
        </p:txBody>
      </p:sp>
    </p:spTree>
    <p:extLst>
      <p:ext uri="{BB962C8B-B14F-4D97-AF65-F5344CB8AC3E}">
        <p14:creationId xmlns:p14="http://schemas.microsoft.com/office/powerpoint/2010/main" val="27843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spd="slow" advTm="229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31 case studies in 15 cities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483645"/>
            <a:ext cx="3837774" cy="43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A28806E-16C1-46DA-8D69-EBEFCB12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76" y="1489665"/>
            <a:ext cx="5803113" cy="435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9"/>
    </mc:Choice>
    <mc:Fallback xmlns="">
      <p:transition spd="slow" advTm="2789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28822"/>
            <a:ext cx="10580687" cy="684213"/>
          </a:xfrm>
        </p:spPr>
        <p:txBody>
          <a:bodyPr/>
          <a:lstStyle/>
          <a:p>
            <a:r>
              <a:rPr lang="en-US"/>
              <a:t>The normative background</a:t>
            </a:r>
            <a:endParaRPr lang="en-US" i="1"/>
          </a:p>
        </p:txBody>
      </p:sp>
      <p:sp>
        <p:nvSpPr>
          <p:cNvPr id="7" name="Rechteck 6"/>
          <p:cNvSpPr/>
          <p:nvPr/>
        </p:nvSpPr>
        <p:spPr>
          <a:xfrm>
            <a:off x="6549073" y="1481556"/>
            <a:ext cx="1577256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Infrastructure: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the offer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4698521" y="4706813"/>
            <a:ext cx="315672" cy="4966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188795" y="4706813"/>
            <a:ext cx="459961" cy="4966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cxnSpLocks/>
            <a:stCxn id="28" idx="3"/>
            <a:endCxn id="27" idx="1"/>
          </p:cNvCxnSpPr>
          <p:nvPr/>
        </p:nvCxnSpPr>
        <p:spPr>
          <a:xfrm>
            <a:off x="3372814" y="2219897"/>
            <a:ext cx="695953" cy="2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4777539" y="3090117"/>
            <a:ext cx="324108" cy="4960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4099793" y="3486470"/>
            <a:ext cx="3993141" cy="13389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Personal decision</a:t>
            </a:r>
          </a:p>
        </p:txBody>
      </p:sp>
      <p:sp>
        <p:nvSpPr>
          <p:cNvPr id="27" name="Rechteck 26"/>
          <p:cNvSpPr/>
          <p:nvPr/>
        </p:nvSpPr>
        <p:spPr>
          <a:xfrm>
            <a:off x="4068766" y="1481346"/>
            <a:ext cx="1466514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Not possible at home: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the demand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906299" y="1481138"/>
            <a:ext cx="1466514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r>
              <a:rPr lang="de-DE" sz="1600" dirty="0">
                <a:solidFill>
                  <a:schemeClr val="tx2"/>
                </a:solidFill>
              </a:rPr>
              <a:t>Needs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813198" y="1481138"/>
            <a:ext cx="1466514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Environment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/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World</a:t>
            </a:r>
          </a:p>
        </p:txBody>
      </p:sp>
      <p:cxnSp>
        <p:nvCxnSpPr>
          <p:cNvPr id="32" name="Gerade Verbindung mit Pfeil 31"/>
          <p:cNvCxnSpPr>
            <a:cxnSpLocks/>
            <a:stCxn id="29" idx="1"/>
            <a:endCxn id="7" idx="3"/>
          </p:cNvCxnSpPr>
          <p:nvPr/>
        </p:nvCxnSpPr>
        <p:spPr>
          <a:xfrm flipH="1">
            <a:off x="8126330" y="2219897"/>
            <a:ext cx="686869" cy="4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7078882" y="3090117"/>
            <a:ext cx="271057" cy="4960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leichschenkliges Dreieck 39"/>
          <p:cNvSpPr/>
          <p:nvPr/>
        </p:nvSpPr>
        <p:spPr>
          <a:xfrm>
            <a:off x="1906299" y="1492641"/>
            <a:ext cx="1466514" cy="14547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8812832" y="1481138"/>
            <a:ext cx="1466514" cy="14832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/>
          <p:cNvSpPr/>
          <p:nvPr/>
        </p:nvSpPr>
        <p:spPr>
          <a:xfrm>
            <a:off x="1906299" y="5203494"/>
            <a:ext cx="8379402" cy="65309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FOR WHAT? Mobility satisfaction		WITH WHAT? With traffic!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         Needs</a:t>
            </a:r>
            <a:r>
              <a:rPr lang="en-US" sz="1600" dirty="0">
                <a:solidFill>
                  <a:schemeClr val="tx2"/>
                </a:solidFill>
              </a:rPr>
              <a:t>				     </a:t>
            </a:r>
            <a:r>
              <a:rPr lang="en-US" sz="1600" b="1" dirty="0">
                <a:solidFill>
                  <a:schemeClr val="tx2"/>
                </a:solidFill>
              </a:rPr>
              <a:t>Instruments</a:t>
            </a:r>
          </a:p>
        </p:txBody>
      </p:sp>
      <p:pic>
        <p:nvPicPr>
          <p:cNvPr id="8" name="Grafik 7" descr="Pflege Silhouette">
            <a:extLst>
              <a:ext uri="{FF2B5EF4-FFF2-40B4-BE49-F238E27FC236}">
                <a16:creationId xmlns:a16="http://schemas.microsoft.com/office/drawing/2014/main" id="{B0EDF630-631C-43EE-A8CD-BFFF0277F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2512" y="2020762"/>
            <a:ext cx="620871" cy="620871"/>
          </a:xfrm>
          <a:prstGeom prst="rect">
            <a:avLst/>
          </a:prstGeom>
        </p:spPr>
      </p:pic>
      <p:pic>
        <p:nvPicPr>
          <p:cNvPr id="22" name="Grafik 21" descr="Route zwei Stecknadeln mit Weg Silhouette">
            <a:extLst>
              <a:ext uri="{FF2B5EF4-FFF2-40B4-BE49-F238E27FC236}">
                <a16:creationId xmlns:a16="http://schemas.microsoft.com/office/drawing/2014/main" id="{54CFE371-C0C3-4F41-83AC-9442F5F9C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23532" y="5220556"/>
            <a:ext cx="679102" cy="679102"/>
          </a:xfrm>
          <a:prstGeom prst="rect">
            <a:avLst/>
          </a:prstGeom>
        </p:spPr>
      </p:pic>
      <p:pic>
        <p:nvPicPr>
          <p:cNvPr id="9" name="Grafik 8" descr="Offene Hand Silhouette">
            <a:extLst>
              <a:ext uri="{FF2B5EF4-FFF2-40B4-BE49-F238E27FC236}">
                <a16:creationId xmlns:a16="http://schemas.microsoft.com/office/drawing/2014/main" id="{D34E4DE0-162C-497D-B9A9-98AB11071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4916" y="2391771"/>
            <a:ext cx="615732" cy="670813"/>
          </a:xfrm>
          <a:prstGeom prst="rect">
            <a:avLst/>
          </a:prstGeom>
        </p:spPr>
      </p:pic>
      <p:pic>
        <p:nvPicPr>
          <p:cNvPr id="5" name="Grafik 4" descr="Kommentar (wichtig) Silhouette">
            <a:extLst>
              <a:ext uri="{FF2B5EF4-FFF2-40B4-BE49-F238E27FC236}">
                <a16:creationId xmlns:a16="http://schemas.microsoft.com/office/drawing/2014/main" id="{08E4B62A-7BAC-48AF-96A8-4C675D6FB3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04659" y="2391771"/>
            <a:ext cx="749559" cy="6708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8CE61AA-B22C-425D-B990-990D4B496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20" t="-4719" r="13561" b="24080"/>
          <a:stretch/>
        </p:blipFill>
        <p:spPr>
          <a:xfrm>
            <a:off x="4748826" y="2505072"/>
            <a:ext cx="254677" cy="304798"/>
          </a:xfrm>
          <a:prstGeom prst="rect">
            <a:avLst/>
          </a:prstGeom>
        </p:spPr>
      </p:pic>
      <p:pic>
        <p:nvPicPr>
          <p:cNvPr id="21" name="Grafik 20" descr="Ein Fahrrad">
            <a:extLst>
              <a:ext uri="{FF2B5EF4-FFF2-40B4-BE49-F238E27FC236}">
                <a16:creationId xmlns:a16="http://schemas.microsoft.com/office/drawing/2014/main" id="{B40B14EA-F288-4DD0-AF20-34FAB301D2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67840" y="5140517"/>
            <a:ext cx="759141" cy="759141"/>
          </a:xfrm>
          <a:prstGeom prst="rect">
            <a:avLst/>
          </a:prstGeom>
        </p:spPr>
      </p:pic>
      <p:pic>
        <p:nvPicPr>
          <p:cNvPr id="24" name="Grafik 23" descr="Straße Silhouette">
            <a:extLst>
              <a:ext uri="{FF2B5EF4-FFF2-40B4-BE49-F238E27FC236}">
                <a16:creationId xmlns:a16="http://schemas.microsoft.com/office/drawing/2014/main" id="{6DC61E42-0708-4E60-B2A3-D955AF81DD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133888" y="2208002"/>
            <a:ext cx="429692" cy="429692"/>
          </a:xfrm>
          <a:prstGeom prst="rect">
            <a:avLst/>
          </a:prstGeom>
        </p:spPr>
      </p:pic>
      <p:pic>
        <p:nvPicPr>
          <p:cNvPr id="35" name="Grafik 34" descr="Straße Silhouette">
            <a:extLst>
              <a:ext uri="{FF2B5EF4-FFF2-40B4-BE49-F238E27FC236}">
                <a16:creationId xmlns:a16="http://schemas.microsoft.com/office/drawing/2014/main" id="{18A86161-9679-407B-8A2A-39FBE8272D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43229" y="2513588"/>
            <a:ext cx="304798" cy="3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99"/>
    </mc:Choice>
    <mc:Fallback xmlns="">
      <p:transition spd="slow" advTm="371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and learning objectives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Content:</a:t>
            </a:r>
          </a:p>
          <a:p>
            <a:pPr marL="342900" indent="-342900">
              <a:buAutoNum type="arabicPeriod"/>
            </a:pPr>
            <a:r>
              <a:rPr lang="en-GB" dirty="0"/>
              <a:t>Introduction: SUMP - Sustainable Urban Mobility Plan</a:t>
            </a:r>
          </a:p>
          <a:p>
            <a:pPr marL="342900" indent="-342900">
              <a:buAutoNum type="arabicPeriod"/>
            </a:pPr>
            <a:r>
              <a:rPr lang="en-GB" dirty="0"/>
              <a:t>How can a municipality proceed to successfully move towards "sustainable development"? </a:t>
            </a:r>
            <a:endParaRPr lang="de-DE" dirty="0"/>
          </a:p>
          <a:p>
            <a:r>
              <a:rPr lang="de-DE" b="1" dirty="0"/>
              <a:t>Learning objectives: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Know SUMP (Sustainable Urban Mobility Plan)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Classify SUMP (Sustainable Urban Mobility Plan)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Recognise process design as an independent task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Every situation is different: recognise the window of opportunity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Repetition: Monitoring and evaluation for processes and impact of measures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1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1"/>
    </mc:Choice>
    <mc:Fallback xmlns="">
      <p:transition spd="slow" advTm="6967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Seperate</a:t>
            </a:r>
            <a:r>
              <a:rPr lang="en-US" dirty="0"/>
              <a:t> needs and instruments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Mobility: </a:t>
            </a:r>
            <a:r>
              <a:rPr lang="de-DE" dirty="0"/>
              <a:t>	</a:t>
            </a:r>
            <a:r>
              <a:rPr lang="en-US" dirty="0"/>
              <a:t>Need, cause, purpose, task</a:t>
            </a:r>
          </a:p>
          <a:p>
            <a:r>
              <a:rPr lang="de-DE" dirty="0"/>
              <a:t>	 </a:t>
            </a:r>
          </a:p>
          <a:p>
            <a:r>
              <a:rPr lang="de-DE" b="1" dirty="0"/>
              <a:t>Transport: </a:t>
            </a:r>
            <a:r>
              <a:rPr lang="de-DE" dirty="0"/>
              <a:t>	</a:t>
            </a:r>
            <a:r>
              <a:rPr lang="en-GB" dirty="0"/>
              <a:t>Instrument for the realisation of mobility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en-GB" dirty="0"/>
              <a:t>And what do we want now? Make a wish!</a:t>
            </a:r>
          </a:p>
          <a:p>
            <a:endParaRPr lang="de-DE" dirty="0"/>
          </a:p>
          <a:p>
            <a:r>
              <a:rPr lang="de-DE" dirty="0"/>
              <a:t>	1.</a:t>
            </a:r>
            <a:r>
              <a:rPr lang="de-DE" b="1" dirty="0"/>
              <a:t> </a:t>
            </a:r>
            <a:r>
              <a:rPr lang="en-GB" dirty="0"/>
              <a:t>Ensuring needs for all: Mobility as a human right!</a:t>
            </a:r>
          </a:p>
          <a:p>
            <a:r>
              <a:rPr lang="de-DE" dirty="0"/>
              <a:t>	2. </a:t>
            </a:r>
            <a:r>
              <a:rPr lang="en-US" dirty="0"/>
              <a:t>With</a:t>
            </a:r>
            <a:r>
              <a:rPr lang="en-GB" dirty="0"/>
              <a:t> little effort, money, noise and CO2: Little transport</a:t>
            </a:r>
            <a:r>
              <a:rPr lang="de-DE" dirty="0"/>
              <a:t>!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88021" y="5443375"/>
            <a:ext cx="6415958" cy="369332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de-DE" sz="1800" b="1" dirty="0">
                <a:solidFill>
                  <a:srgbClr val="0B2A51"/>
                </a:solidFill>
                <a:latin typeface="+mn-lt"/>
              </a:rPr>
              <a:t>Need-based mobility with less transport</a:t>
            </a:r>
            <a:endParaRPr lang="de-DE" altLang="de-DE" sz="1800" b="1" dirty="0">
              <a:solidFill>
                <a:srgbClr val="0B2A5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2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5"/>
    </mc:Choice>
    <mc:Fallback xmlns="">
      <p:transition spd="slow" advTm="398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By the way: Sustainable transport development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3" y="1484312"/>
            <a:ext cx="10580686" cy="4404654"/>
          </a:xfrm>
        </p:spPr>
        <p:txBody>
          <a:bodyPr/>
          <a:lstStyle/>
          <a:p>
            <a:pPr marL="573088" indent="-573088" defTabSz="573088">
              <a:spcBef>
                <a:spcPct val="0"/>
              </a:spcBef>
            </a:pPr>
            <a:r>
              <a:rPr lang="de-DE" altLang="de-DE" b="1" u="sng" dirty="0">
                <a:solidFill>
                  <a:srgbClr val="0B2A51"/>
                </a:solidFill>
              </a:rPr>
              <a:t>Brundtland </a:t>
            </a:r>
            <a:r>
              <a:rPr lang="en-US" altLang="de-DE" b="1" u="sng" dirty="0">
                <a:solidFill>
                  <a:srgbClr val="0B2A51"/>
                </a:solidFill>
              </a:rPr>
              <a:t>definition</a:t>
            </a:r>
          </a:p>
          <a:p>
            <a:pPr marL="573088" indent="-573088" defTabSz="573088">
              <a:spcBef>
                <a:spcPct val="0"/>
              </a:spcBef>
            </a:pPr>
            <a:endParaRPr lang="en-US" altLang="de-DE" b="1" dirty="0">
              <a:solidFill>
                <a:srgbClr val="0B2A51"/>
              </a:solidFill>
            </a:endParaRPr>
          </a:p>
          <a:p>
            <a:pPr marL="573088" indent="-573088" defTabSz="573088">
              <a:spcBef>
                <a:spcPct val="0"/>
              </a:spcBef>
            </a:pPr>
            <a:r>
              <a:rPr lang="en-US" altLang="de-DE" b="1" i="1" dirty="0">
                <a:solidFill>
                  <a:srgbClr val="0B2A51"/>
                </a:solidFill>
              </a:rPr>
              <a:t>Sustainable development </a:t>
            </a:r>
            <a:r>
              <a:rPr lang="en-US" altLang="de-DE" b="1" dirty="0">
                <a:solidFill>
                  <a:srgbClr val="0B2A51"/>
                </a:solidFill>
              </a:rPr>
              <a:t/>
            </a:r>
            <a:br>
              <a:rPr lang="en-US" altLang="de-DE" b="1" dirty="0">
                <a:solidFill>
                  <a:srgbClr val="0B2A51"/>
                </a:solidFill>
              </a:rPr>
            </a:br>
            <a:r>
              <a:rPr lang="en-US" altLang="de-DE" b="1" dirty="0">
                <a:solidFill>
                  <a:srgbClr val="0B2A51"/>
                </a:solidFill>
              </a:rPr>
              <a:t>    </a:t>
            </a:r>
            <a:r>
              <a:rPr lang="en-US" altLang="de-DE" dirty="0">
                <a:solidFill>
                  <a:srgbClr val="0B2A51"/>
                </a:solidFill>
              </a:rPr>
              <a:t>is development,</a:t>
            </a:r>
          </a:p>
          <a:p>
            <a:pPr marL="573088" indent="-573088" defTabSz="573088">
              <a:spcBef>
                <a:spcPct val="0"/>
              </a:spcBef>
            </a:pPr>
            <a:r>
              <a:rPr lang="en-US" altLang="de-DE" dirty="0">
                <a:solidFill>
                  <a:srgbClr val="0B2A51"/>
                </a:solidFill>
              </a:rPr>
              <a:t>			        	</a:t>
            </a:r>
          </a:p>
          <a:p>
            <a:pPr marL="573088" indent="-573088" defTabSz="573088">
              <a:spcBef>
                <a:spcPct val="0"/>
              </a:spcBef>
            </a:pPr>
            <a:r>
              <a:rPr lang="de-DE" altLang="de-DE" dirty="0">
                <a:solidFill>
                  <a:srgbClr val="0B2A51"/>
                </a:solidFill>
              </a:rPr>
              <a:t>	1. </a:t>
            </a:r>
            <a:r>
              <a:rPr lang="en-GB" dirty="0"/>
              <a:t>that meets the needs of the present </a:t>
            </a:r>
            <a:r>
              <a:rPr lang="de-DE" altLang="de-DE" dirty="0">
                <a:solidFill>
                  <a:srgbClr val="0B2A51"/>
                </a:solidFill>
              </a:rPr>
              <a:t>and</a:t>
            </a:r>
          </a:p>
          <a:p>
            <a:pPr marL="573088" indent="-573088" defTabSz="573088">
              <a:spcBef>
                <a:spcPct val="0"/>
              </a:spcBef>
            </a:pPr>
            <a:r>
              <a:rPr lang="de-DE" altLang="de-DE" dirty="0">
                <a:solidFill>
                  <a:srgbClr val="0B2A51"/>
                </a:solidFill>
              </a:rPr>
              <a:t>	2. </a:t>
            </a:r>
            <a:r>
              <a:rPr lang="en-GB" dirty="0"/>
              <a:t>without compromising the ability of future generations to meet their own needs</a:t>
            </a:r>
            <a:r>
              <a:rPr lang="de-DE" altLang="de-DE" dirty="0">
                <a:solidFill>
                  <a:srgbClr val="0B2A51"/>
                </a:solidFill>
              </a:rPr>
              <a:t>.</a:t>
            </a:r>
          </a:p>
          <a:p>
            <a:pPr marL="573088" indent="-573088" defTabSz="573088">
              <a:spcBef>
                <a:spcPct val="0"/>
              </a:spcBef>
            </a:pPr>
            <a:endParaRPr lang="de-DE" altLang="de-DE" dirty="0">
              <a:solidFill>
                <a:srgbClr val="0B2A51"/>
              </a:solidFill>
            </a:endParaRPr>
          </a:p>
          <a:p>
            <a:pPr marL="573088" indent="-573088" defTabSz="573088">
              <a:spcBef>
                <a:spcPct val="0"/>
              </a:spcBef>
            </a:pPr>
            <a:r>
              <a:rPr lang="en-US" altLang="de-DE" dirty="0">
                <a:solidFill>
                  <a:srgbClr val="0B2A51"/>
                </a:solidFill>
              </a:rPr>
              <a:t>In transport:</a:t>
            </a:r>
          </a:p>
          <a:p>
            <a:pPr marL="573088" indent="-573088" defTabSz="573088">
              <a:spcBef>
                <a:spcPct val="0"/>
              </a:spcBef>
            </a:pPr>
            <a:endParaRPr lang="de-DE" altLang="de-DE" dirty="0">
              <a:solidFill>
                <a:srgbClr val="0B2A51"/>
              </a:solidFill>
            </a:endParaRPr>
          </a:p>
          <a:p>
            <a:pPr marL="573088" indent="-573088" defTabSz="573088">
              <a:spcBef>
                <a:spcPct val="0"/>
              </a:spcBef>
            </a:pPr>
            <a:r>
              <a:rPr lang="de-DE" altLang="de-DE" dirty="0">
                <a:solidFill>
                  <a:srgbClr val="0B2A51"/>
                </a:solidFill>
              </a:rPr>
              <a:t>	1. </a:t>
            </a:r>
            <a:r>
              <a:rPr lang="en-GB" altLang="de-DE" dirty="0">
                <a:solidFill>
                  <a:srgbClr val="0B2A51"/>
                </a:solidFill>
              </a:rPr>
              <a:t>Meeting the mobility needs of all people today</a:t>
            </a:r>
            <a:r>
              <a:rPr lang="de-DE" altLang="de-DE" dirty="0">
                <a:solidFill>
                  <a:srgbClr val="0B2A51"/>
                </a:solidFill>
              </a:rPr>
              <a:t>,</a:t>
            </a:r>
          </a:p>
          <a:p>
            <a:pPr marL="573088" indent="-573088" defTabSz="573088">
              <a:spcBef>
                <a:spcPct val="0"/>
              </a:spcBef>
            </a:pPr>
            <a:r>
              <a:rPr lang="de-DE" altLang="de-DE" dirty="0">
                <a:solidFill>
                  <a:srgbClr val="0B2A51"/>
                </a:solidFill>
              </a:rPr>
              <a:t>	</a:t>
            </a:r>
            <a:r>
              <a:rPr lang="en-US" altLang="de-DE" dirty="0">
                <a:solidFill>
                  <a:srgbClr val="0B2A51"/>
                </a:solidFill>
              </a:rPr>
              <a:t>2. but with fewer risks, externalizations, emissions, land, noise, injustices, acidification, CO2, ...	</a:t>
            </a:r>
          </a:p>
          <a:p>
            <a:endParaRPr lang="de-DE" dirty="0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F5A891E-7C2A-410D-BC93-26CDA8B3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021" y="5443375"/>
            <a:ext cx="6415958" cy="369332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de-DE" sz="1800" b="1" dirty="0">
                <a:solidFill>
                  <a:srgbClr val="0B2A51"/>
                </a:solidFill>
                <a:latin typeface="+mn-lt"/>
              </a:rPr>
              <a:t>Need-based mobility with less transport</a:t>
            </a:r>
            <a:endParaRPr lang="de-DE" altLang="de-DE" sz="1800" b="1" dirty="0">
              <a:solidFill>
                <a:srgbClr val="0B2A5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8"/>
    </mc:Choice>
    <mc:Fallback xmlns="">
      <p:transition spd="slow" advTm="851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“Step By Step” research project: </a:t>
            </a:r>
            <a:br>
              <a:rPr lang="en-GB" dirty="0"/>
            </a:br>
            <a:r>
              <a:rPr lang="en-GB" dirty="0"/>
              <a:t>How do you measure "success"?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3" y="1484312"/>
            <a:ext cx="10580686" cy="4404654"/>
          </a:xfrm>
        </p:spPr>
        <p:txBody>
          <a:bodyPr/>
          <a:lstStyle/>
          <a:p>
            <a:r>
              <a:rPr lang="en-GB" sz="1600" dirty="0"/>
              <a:t>... it depends on who you ask!</a:t>
            </a:r>
          </a:p>
          <a:p>
            <a:endParaRPr lang="en-GB" sz="1600" dirty="0"/>
          </a:p>
          <a:p>
            <a:r>
              <a:rPr lang="en-GB" sz="1600" b="1" dirty="0"/>
              <a:t>Success in what?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Success can be divided into several aspects. We had </a:t>
            </a:r>
            <a:r>
              <a:rPr lang="en-GB" sz="1600" b="1" i="1" dirty="0"/>
              <a:t>five areas</a:t>
            </a:r>
            <a:r>
              <a:rPr lang="en-GB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Process design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Overcoming barriers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Monitoring and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Goals achieved?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Process continued?</a:t>
            </a:r>
          </a:p>
          <a:p>
            <a:endParaRPr lang="en-GB" sz="1600" dirty="0"/>
          </a:p>
          <a:p>
            <a:r>
              <a:rPr lang="en-GB" sz="1600" b="1" i="1" dirty="0"/>
              <a:t>Three gradations </a:t>
            </a:r>
            <a:r>
              <a:rPr lang="en-GB" sz="1600" dirty="0"/>
              <a:t>for success: 0 or 1 or 2 points</a:t>
            </a:r>
            <a:endParaRPr lang="de-DE" dirty="0"/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8"/>
    </mc:Choice>
    <mc:Fallback xmlns="">
      <p:transition spd="slow" advTm="8518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five "success factors" at Step By Step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b="1" dirty="0"/>
              <a:t>Was the process well run?</a:t>
            </a:r>
            <a:r>
              <a:rPr lang="en-GB" dirty="0"/>
              <a:t> Was there: </a:t>
            </a:r>
          </a:p>
          <a:p>
            <a:pPr marL="738188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Problem identification/ naming?</a:t>
            </a:r>
          </a:p>
          <a:p>
            <a:pPr marL="738188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 choice of measures to solve the problem?</a:t>
            </a:r>
          </a:p>
          <a:p>
            <a:pPr marL="738188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 clear formulation of objectives?</a:t>
            </a:r>
          </a:p>
          <a:p>
            <a:pPr marL="738188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“Enough" communication with stakeholders and population?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b="1" dirty="0"/>
              <a:t>Barriers: 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barriers were there, but could be overcome.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Measure was adapted, barriers partially overcome.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Only small or no barriers, measure went according to plan.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E4AC44-26A0-41B6-ADE5-FB078FB12D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r>
              <a:rPr lang="en-GB" b="1" dirty="0"/>
              <a:t>Were the effects evaluated?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All effects were evaluated according to plan and objectives.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effects were evaluated.</a:t>
            </a:r>
          </a:p>
          <a:p>
            <a:pPr marL="681038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No evaluation was carried out.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r>
              <a:rPr lang="en-GB" b="1" dirty="0"/>
              <a:t>Were the objectives achieved, were the effects "great"?</a:t>
            </a:r>
            <a:r>
              <a:rPr lang="en-GB" dirty="0"/>
              <a:t>   Yes / partly / no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r>
              <a:rPr lang="en-GB" b="1" dirty="0"/>
              <a:t>Will the work be continued?</a:t>
            </a:r>
            <a:r>
              <a:rPr lang="en-GB" dirty="0"/>
              <a:t>   Yes / to a large extent / partly / no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3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8"/>
    </mc:Choice>
    <mc:Fallback xmlns="">
      <p:transition spd="slow" advTm="333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"Success" on a scale from zero to 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86" y="1481138"/>
            <a:ext cx="8007828" cy="43608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021A20F-B250-4104-A70B-78E9AF7129DB}"/>
              </a:ext>
            </a:extLst>
          </p:cNvPr>
          <p:cNvSpPr txBox="1"/>
          <p:nvPr/>
        </p:nvSpPr>
        <p:spPr>
          <a:xfrm>
            <a:off x="6549138" y="5928873"/>
            <a:ext cx="49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/>
              <a:t>Source: </a:t>
            </a:r>
            <a:r>
              <a:rPr lang="en-US" altLang="de-DE" sz="900">
                <a:solidFill>
                  <a:schemeClr val="tx1"/>
                </a:solidFill>
                <a:latin typeface="+mn-lt"/>
              </a:rPr>
              <a:t>TU Dresden, </a:t>
            </a:r>
            <a:r>
              <a:rPr lang="en-US" altLang="de-DE" sz="900"/>
              <a:t>C</a:t>
            </a:r>
            <a:r>
              <a:rPr lang="en-US" altLang="de-DE" sz="900">
                <a:solidFill>
                  <a:schemeClr val="tx1"/>
                </a:solidFill>
                <a:latin typeface="+mn-lt"/>
              </a:rPr>
              <a:t>hair of transport ecology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875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48"/>
    </mc:Choice>
    <mc:Fallback xmlns="">
      <p:transition spd="slow" advTm="753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8B74F0F-1107-479E-B03C-EED414992C23}"/>
              </a:ext>
            </a:extLst>
          </p:cNvPr>
          <p:cNvSpPr txBox="1">
            <a:spLocks/>
          </p:cNvSpPr>
          <p:nvPr/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No matter what type of measure: you can be more or less successful!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214D9A6-4220-464B-816A-159413672DA8}"/>
              </a:ext>
            </a:extLst>
          </p:cNvPr>
          <p:cNvGrpSpPr/>
          <p:nvPr/>
        </p:nvGrpSpPr>
        <p:grpSpPr>
          <a:xfrm>
            <a:off x="2610023" y="1389377"/>
            <a:ext cx="6971955" cy="4449448"/>
            <a:chOff x="2610022" y="1389377"/>
            <a:chExt cx="6971955" cy="4449448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8A34F79-3880-4669-930C-C9F7112EEF4B}"/>
                </a:ext>
              </a:extLst>
            </p:cNvPr>
            <p:cNvGrpSpPr/>
            <p:nvPr/>
          </p:nvGrpSpPr>
          <p:grpSpPr>
            <a:xfrm>
              <a:off x="2610022" y="1712207"/>
              <a:ext cx="6971955" cy="4126618"/>
              <a:chOff x="2454228" y="1561024"/>
              <a:chExt cx="7232744" cy="4280976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228" y="1749938"/>
                <a:ext cx="7232744" cy="4092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AutoShape 4"/>
              <p:cNvSpPr>
                <a:spLocks/>
              </p:cNvSpPr>
              <p:nvPr/>
            </p:nvSpPr>
            <p:spPr bwMode="auto">
              <a:xfrm rot="5400000">
                <a:off x="5511006" y="633130"/>
                <a:ext cx="431800" cy="2287587"/>
              </a:xfrm>
              <a:prstGeom prst="leftBrace">
                <a:avLst>
                  <a:gd name="adj1" fmla="val 8332"/>
                  <a:gd name="adj2" fmla="val 48747"/>
                </a:avLst>
              </a:prstGeom>
              <a:noFill/>
              <a:ln w="25560" cap="sq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de-DE" altLang="de-DE" sz="1400"/>
              </a:p>
            </p:txBody>
          </p:sp>
          <p:sp>
            <p:nvSpPr>
              <p:cNvPr id="6" name="AutoShape 5"/>
              <p:cNvSpPr>
                <a:spLocks/>
              </p:cNvSpPr>
              <p:nvPr/>
            </p:nvSpPr>
            <p:spPr bwMode="auto">
              <a:xfrm rot="5400000">
                <a:off x="3534171" y="967695"/>
                <a:ext cx="431800" cy="1618457"/>
              </a:xfrm>
              <a:prstGeom prst="leftBrace">
                <a:avLst>
                  <a:gd name="adj1" fmla="val 8350"/>
                  <a:gd name="adj2" fmla="val 48934"/>
                </a:avLst>
              </a:prstGeom>
              <a:noFill/>
              <a:ln w="25560" cap="sq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de-DE" altLang="de-DE" sz="1400"/>
              </a:p>
            </p:txBody>
          </p:sp>
          <p:sp>
            <p:nvSpPr>
              <p:cNvPr id="7" name="AutoShape 6"/>
              <p:cNvSpPr>
                <a:spLocks/>
              </p:cNvSpPr>
              <p:nvPr/>
            </p:nvSpPr>
            <p:spPr bwMode="auto">
              <a:xfrm rot="5400000">
                <a:off x="8038306" y="417230"/>
                <a:ext cx="431800" cy="2719388"/>
              </a:xfrm>
              <a:prstGeom prst="leftBrace">
                <a:avLst>
                  <a:gd name="adj1" fmla="val 8340"/>
                  <a:gd name="adj2" fmla="val 50228"/>
                </a:avLst>
              </a:prstGeom>
              <a:noFill/>
              <a:ln w="25560" cap="sq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rgbClr val="001D4B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de-DE" altLang="de-DE" sz="1400"/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59036" y="1389377"/>
              <a:ext cx="1000209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sv-SE" altLang="de-DE" dirty="0">
                  <a:solidFill>
                    <a:schemeClr val="tx1"/>
                  </a:solidFill>
                  <a:ea typeface="Microsoft YaHei" panose="020B0503020204020204" pitchFamily="34" charset="-122"/>
                </a:rPr>
                <a:t>Attitude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01798" y="1389377"/>
              <a:ext cx="105092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sv-SE" altLang="de-DE">
                  <a:solidFill>
                    <a:schemeClr val="tx1"/>
                  </a:solidFill>
                  <a:ea typeface="Microsoft YaHei" panose="020B0503020204020204" pitchFamily="34" charset="-122"/>
                </a:rPr>
                <a:t>Demand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100733" y="1389377"/>
              <a:ext cx="220027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sv-SE" altLang="de-DE" dirty="0">
                  <a:solidFill>
                    <a:schemeClr val="tx1"/>
                  </a:solidFill>
                  <a:ea typeface="Microsoft YaHei" panose="020B0503020204020204" pitchFamily="34" charset="-122"/>
                </a:rPr>
                <a:t>Transport concept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BE23FB1-8A5D-4A09-839C-AF3626A52A61}"/>
              </a:ext>
            </a:extLst>
          </p:cNvPr>
          <p:cNvSpPr txBox="1"/>
          <p:nvPr/>
        </p:nvSpPr>
        <p:spPr>
          <a:xfrm>
            <a:off x="6549138" y="5928873"/>
            <a:ext cx="49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TU Dresden, </a:t>
            </a:r>
            <a:r>
              <a:rPr lang="en-US" altLang="de-DE" sz="900" dirty="0"/>
              <a:t>C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hair of transport ecology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11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1"/>
    </mc:Choice>
    <mc:Fallback xmlns="">
      <p:transition spd="slow" advTm="2641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416050"/>
            <a:ext cx="6794501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69891A-4C48-49F7-A540-5C22E52DD076}"/>
              </a:ext>
            </a:extLst>
          </p:cNvPr>
          <p:cNvSpPr txBox="1"/>
          <p:nvPr/>
        </p:nvSpPr>
        <p:spPr>
          <a:xfrm>
            <a:off x="6549138" y="5928873"/>
            <a:ext cx="49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TU Dresden, </a:t>
            </a:r>
            <a:r>
              <a:rPr lang="en-US" altLang="de-DE" sz="900" dirty="0"/>
              <a:t>C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hair of transport ecology</a:t>
            </a:r>
            <a:endParaRPr lang="en-US" sz="9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A0DCC3F-725E-403B-BCE9-64B6C1832E5D}"/>
              </a:ext>
            </a:extLst>
          </p:cNvPr>
          <p:cNvSpPr txBox="1">
            <a:spLocks/>
          </p:cNvSpPr>
          <p:nvPr/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No matter what type of measure: you can be more or less successful!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7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0"/>
    </mc:Choice>
    <mc:Fallback xmlns="">
      <p:transition spd="slow" advTm="2964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Often M&amp;E is missing &amp; you have more/less success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38" y="1481138"/>
            <a:ext cx="7390925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4C4C657-C1A9-47D6-BDFA-B3E9468F1075}"/>
              </a:ext>
            </a:extLst>
          </p:cNvPr>
          <p:cNvSpPr txBox="1"/>
          <p:nvPr/>
        </p:nvSpPr>
        <p:spPr>
          <a:xfrm>
            <a:off x="6549138" y="5928873"/>
            <a:ext cx="49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TU Dresden, </a:t>
            </a:r>
            <a:r>
              <a:rPr lang="en-US" altLang="de-DE" sz="900" dirty="0"/>
              <a:t>C</a:t>
            </a:r>
            <a:r>
              <a:rPr lang="en-US" altLang="de-DE" sz="900" dirty="0">
                <a:solidFill>
                  <a:schemeClr val="tx1"/>
                </a:solidFill>
                <a:latin typeface="+mn-lt"/>
              </a:rPr>
              <a:t>hair of transport ecology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39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7"/>
    </mc:Choice>
    <mc:Fallback xmlns="">
      <p:transition spd="slow" advTm="4471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1: Process orientation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 someone who is responsible: </a:t>
            </a:r>
            <a:r>
              <a:rPr lang="en-GB" b="1" dirty="0"/>
              <a:t>"spider in the web“</a:t>
            </a:r>
            <a:br>
              <a:rPr lang="en-GB" b="1" dirty="0"/>
            </a:br>
            <a:r>
              <a:rPr lang="en-GB" dirty="0"/>
              <a:t>preferably in the administration (not always).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person has a </a:t>
            </a:r>
            <a:r>
              <a:rPr lang="en-GB" b="1" dirty="0"/>
              <a:t>large network of contacts with the main actors </a:t>
            </a:r>
            <a:r>
              <a:rPr lang="en-GB" dirty="0"/>
              <a:t>and is trusted.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"positive" approach is often more helpful than a "negative" one: it is better to </a:t>
            </a:r>
            <a:r>
              <a:rPr lang="en-GB" b="1" dirty="0"/>
              <a:t>offer something or make it more attractive</a:t>
            </a:r>
            <a:r>
              <a:rPr lang="en-GB" dirty="0"/>
              <a:t> than to work with bans, bad conscience, price increases.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Push &amp; pull packages are indispensable.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6ACF0AB-AF05-4345-B45B-3624B93BD8AB}"/>
              </a:ext>
            </a:extLst>
          </p:cNvPr>
          <p:cNvGrpSpPr/>
          <p:nvPr/>
        </p:nvGrpSpPr>
        <p:grpSpPr>
          <a:xfrm>
            <a:off x="6059487" y="1762125"/>
            <a:ext cx="758006" cy="619125"/>
            <a:chOff x="9373761" y="1752600"/>
            <a:chExt cx="947387" cy="938212"/>
          </a:xfrm>
        </p:grpSpPr>
        <p:pic>
          <p:nvPicPr>
            <p:cNvPr id="13" name="Grafik 12" descr="Spinnennetz Silhouette">
              <a:extLst>
                <a:ext uri="{FF2B5EF4-FFF2-40B4-BE49-F238E27FC236}">
                  <a16:creationId xmlns:a16="http://schemas.microsoft.com/office/drawing/2014/main" id="{95CA7FC3-17A6-4F2C-93CA-0C19106F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373761" y="1752600"/>
              <a:ext cx="914400" cy="91440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AB8700D-F514-4A6B-96CE-9CE96EEACC28}"/>
                </a:ext>
              </a:extLst>
            </p:cNvPr>
            <p:cNvSpPr/>
            <p:nvPr/>
          </p:nvSpPr>
          <p:spPr>
            <a:xfrm>
              <a:off x="9823061" y="2243137"/>
              <a:ext cx="498087" cy="447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 descr="Spinne Silhouette">
              <a:extLst>
                <a:ext uri="{FF2B5EF4-FFF2-40B4-BE49-F238E27FC236}">
                  <a16:creationId xmlns:a16="http://schemas.microsoft.com/office/drawing/2014/main" id="{0F0909CF-C5AB-4476-AAE9-A05FCF957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44062" y="2048650"/>
              <a:ext cx="618350" cy="618350"/>
            </a:xfrm>
            <a:prstGeom prst="rect">
              <a:avLst/>
            </a:prstGeom>
          </p:spPr>
        </p:pic>
      </p:grpSp>
      <p:pic>
        <p:nvPicPr>
          <p:cNvPr id="17" name="Grafik 16" descr="Soziales Netzwerk Silhouette">
            <a:extLst>
              <a:ext uri="{FF2B5EF4-FFF2-40B4-BE49-F238E27FC236}">
                <a16:creationId xmlns:a16="http://schemas.microsoft.com/office/drawing/2014/main" id="{CB7EC020-13F6-499D-AF03-B81AFFB1A7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34054" y="2741589"/>
            <a:ext cx="783439" cy="78343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C4536E2-838B-4C4B-AAA0-E9FA68EC6FA7}"/>
              </a:ext>
            </a:extLst>
          </p:cNvPr>
          <p:cNvGrpSpPr/>
          <p:nvPr/>
        </p:nvGrpSpPr>
        <p:grpSpPr>
          <a:xfrm>
            <a:off x="6117907" y="4155265"/>
            <a:ext cx="615732" cy="741870"/>
            <a:chOff x="6117907" y="4258782"/>
            <a:chExt cx="615732" cy="741870"/>
          </a:xfrm>
        </p:grpSpPr>
        <p:pic>
          <p:nvPicPr>
            <p:cNvPr id="9" name="Grafik 8" descr="Offene Hand Silhouette">
              <a:extLst>
                <a:ext uri="{FF2B5EF4-FFF2-40B4-BE49-F238E27FC236}">
                  <a16:creationId xmlns:a16="http://schemas.microsoft.com/office/drawing/2014/main" id="{E6C37DEA-16BF-4934-A3B1-2FC53A6D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117907" y="4329839"/>
              <a:ext cx="615732" cy="670813"/>
            </a:xfrm>
            <a:prstGeom prst="rect">
              <a:avLst/>
            </a:prstGeom>
          </p:spPr>
        </p:pic>
        <p:pic>
          <p:nvPicPr>
            <p:cNvPr id="6" name="Grafik 5" descr="Adicionar mit einfarbiger Füllung">
              <a:extLst>
                <a:ext uri="{FF2B5EF4-FFF2-40B4-BE49-F238E27FC236}">
                  <a16:creationId xmlns:a16="http://schemas.microsoft.com/office/drawing/2014/main" id="{BB9F77DA-890C-49DE-A7E8-3340C414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339312" y="4258782"/>
              <a:ext cx="278921" cy="278921"/>
            </a:xfrm>
            <a:prstGeom prst="rect">
              <a:avLst/>
            </a:prstGeom>
          </p:spPr>
        </p:pic>
      </p:grpSp>
      <p:pic>
        <p:nvPicPr>
          <p:cNvPr id="28" name="Grafik 27" descr="Luva de Boxe Silhouette">
            <a:extLst>
              <a:ext uri="{FF2B5EF4-FFF2-40B4-BE49-F238E27FC236}">
                <a16:creationId xmlns:a16="http://schemas.microsoft.com/office/drawing/2014/main" id="{EDD16542-243D-4E34-B50C-5B2B52CC627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1106510" y="5124211"/>
            <a:ext cx="631068" cy="63106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F66FC10-10B0-4C47-B3AB-7619FAA882EF}"/>
              </a:ext>
            </a:extLst>
          </p:cNvPr>
          <p:cNvGrpSpPr/>
          <p:nvPr/>
        </p:nvGrpSpPr>
        <p:grpSpPr>
          <a:xfrm>
            <a:off x="2416815" y="5154956"/>
            <a:ext cx="609480" cy="534616"/>
            <a:chOff x="2295282" y="5100142"/>
            <a:chExt cx="704052" cy="617571"/>
          </a:xfrm>
        </p:grpSpPr>
        <p:pic>
          <p:nvPicPr>
            <p:cNvPr id="30" name="Grafik 29" descr="Magnet Silhouette">
              <a:extLst>
                <a:ext uri="{FF2B5EF4-FFF2-40B4-BE49-F238E27FC236}">
                  <a16:creationId xmlns:a16="http://schemas.microsoft.com/office/drawing/2014/main" id="{C861B97A-EFFE-4C54-B15B-CBF0FFEB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 rot="20042239">
              <a:off x="2295282" y="5100142"/>
              <a:ext cx="603947" cy="603947"/>
            </a:xfrm>
            <a:prstGeom prst="rect">
              <a:avLst/>
            </a:prstGeom>
          </p:spPr>
        </p:pic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03656172-1BE6-4EC9-A2B7-27F844A15AA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246" y="5280166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3EA4B308-43A6-4353-A815-6FBEC4D655AB}"/>
                </a:ext>
              </a:extLst>
            </p:cNvPr>
            <p:cNvCxnSpPr>
              <a:cxnSpLocks/>
            </p:cNvCxnSpPr>
            <p:nvPr/>
          </p:nvCxnSpPr>
          <p:spPr>
            <a:xfrm>
              <a:off x="2836641" y="5336419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4E67A1CD-4D2A-4373-B8AD-CF9599579CD6}"/>
                </a:ext>
              </a:extLst>
            </p:cNvPr>
            <p:cNvCxnSpPr>
              <a:cxnSpLocks/>
            </p:cNvCxnSpPr>
            <p:nvPr/>
          </p:nvCxnSpPr>
          <p:spPr>
            <a:xfrm>
              <a:off x="2745136" y="5605207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6028286C-241E-4E15-BE66-4A9C21C81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23531" y="5661460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0028DC8A-2AA2-4DD2-9BEE-AC3A9E266F7A}"/>
                </a:ext>
              </a:extLst>
            </p:cNvPr>
            <p:cNvCxnSpPr>
              <a:cxnSpLocks/>
            </p:cNvCxnSpPr>
            <p:nvPr/>
          </p:nvCxnSpPr>
          <p:spPr>
            <a:xfrm>
              <a:off x="2849666" y="5305169"/>
              <a:ext cx="79309" cy="31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94A6E69A-7865-4E9F-B75E-358D3A23CEE8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71" y="5633333"/>
              <a:ext cx="79309" cy="31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6" name="Grafik 55" descr="Pfeil nach rechts Silhouette">
            <a:extLst>
              <a:ext uri="{FF2B5EF4-FFF2-40B4-BE49-F238E27FC236}">
                <a16:creationId xmlns:a16="http://schemas.microsoft.com/office/drawing/2014/main" id="{C0D9C308-ABE7-4478-A7D6-852F2A84FA6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2221625">
            <a:off x="2959708" y="5356928"/>
            <a:ext cx="580557" cy="580557"/>
          </a:xfrm>
          <a:prstGeom prst="rect">
            <a:avLst/>
          </a:prstGeom>
        </p:spPr>
      </p:pic>
      <p:pic>
        <p:nvPicPr>
          <p:cNvPr id="58" name="Grafik 57" descr="Pfeil nach rechts Silhouette">
            <a:extLst>
              <a:ext uri="{FF2B5EF4-FFF2-40B4-BE49-F238E27FC236}">
                <a16:creationId xmlns:a16="http://schemas.microsoft.com/office/drawing/2014/main" id="{C15CF34B-5BA4-46C6-ABFA-4C8E228ABE5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2980000">
            <a:off x="1669025" y="5258580"/>
            <a:ext cx="580557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2"/>
    </mc:Choice>
    <mc:Fallback xmlns="">
      <p:transition spd="slow" advTm="7250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 2: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u="sng" dirty="0"/>
              <a:t>Essential</a:t>
            </a:r>
            <a:r>
              <a:rPr lang="en-GB" dirty="0"/>
              <a:t>: Clear analysis of problems + options for action</a:t>
            </a:r>
          </a:p>
          <a:p>
            <a:r>
              <a:rPr lang="en-GB" b="1" dirty="0"/>
              <a:t>“Window of opportunity”: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 or national funding programmes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municipal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there is no window at the moment: "model projects".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 window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Exceptional situations (“mobility week") help</a:t>
            </a:r>
          </a:p>
          <a:p>
            <a:r>
              <a:rPr lang="en-GB" b="1" dirty="0"/>
              <a:t>Municipality plays the main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Mayor must identify with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and possibilities must come together: mission and money, resolution and budget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8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4"/>
    </mc:Choice>
    <mc:Fallback xmlns="">
      <p:transition spd="slow" advTm="500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4" y="1481137"/>
            <a:ext cx="10580686" cy="43608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EU is above all a free trade union (plus more). </a:t>
            </a:r>
            <a:br>
              <a:rPr lang="en-GB" dirty="0"/>
            </a:br>
            <a:r>
              <a:rPr lang="en-GB" dirty="0"/>
              <a:t>Brussels can distribute money (farmers, Trans-European networks, subsidies).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Equal conditions for equal products. </a:t>
            </a:r>
            <a:br>
              <a:rPr lang="en-GB" dirty="0"/>
            </a:br>
            <a:r>
              <a:rPr lang="en-GB" dirty="0"/>
              <a:t>Conclusion: free movement of people and goods, harmonised.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there are very different problems in the 27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cities: "Traffic and mobility planning need improvement in many cases.”</a:t>
            </a:r>
            <a:endParaRPr lang="de-DE" dirty="0"/>
          </a:p>
          <a:p>
            <a:endParaRPr lang="en-GB" dirty="0"/>
          </a:p>
          <a:p>
            <a:pPr algn="ctr"/>
            <a:r>
              <a:rPr lang="en-GB" dirty="0"/>
              <a:t>Brussels is not really allowed to do anything. What can be done?</a:t>
            </a:r>
          </a:p>
          <a:p>
            <a:pPr algn="ctr"/>
            <a:r>
              <a:rPr lang="en-US" b="1" dirty="0"/>
              <a:t>Make suggestions!</a:t>
            </a: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en-GB" dirty="0"/>
              <a:t>Introduction: Mobility, Transport and the EU-27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5C27E78-5431-45D7-99D4-67B0FB8D4110}"/>
              </a:ext>
            </a:extLst>
          </p:cNvPr>
          <p:cNvSpPr/>
          <p:nvPr/>
        </p:nvSpPr>
        <p:spPr>
          <a:xfrm>
            <a:off x="5175250" y="5486400"/>
            <a:ext cx="2030682" cy="3556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DF115F-DD18-4AAC-98FE-6C09B9AE6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79" y="1481136"/>
            <a:ext cx="2866421" cy="19478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E011E29-F9D8-46BF-9396-70EAA6DE1726}"/>
              </a:ext>
            </a:extLst>
          </p:cNvPr>
          <p:cNvSpPr txBox="1"/>
          <p:nvPr/>
        </p:nvSpPr>
        <p:spPr>
          <a:xfrm>
            <a:off x="9967248" y="3381375"/>
            <a:ext cx="1592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Source: europa.sachsen.de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47"/>
    </mc:Choice>
    <mc:Fallback xmlns="">
      <p:transition spd="slow" advTm="8464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3: Monitoring &amp; Evaluation are essential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M&amp;E is needed to: 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dirty="0"/>
              <a:t>Be able to prove successes.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dirty="0"/>
              <a:t>To correct failures.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M&amp;E can: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dirty="0"/>
              <a:t>Identify different framework conditions . 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dirty="0"/>
              <a:t>Establish a SUMP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M&amp;E measures "costs" and "environmental impact", but also "quality of life".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Land use changes always decide: include!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M&amp;E, define the target groups clearly at the outset.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0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12"/>
    </mc:Choice>
    <mc:Fallback xmlns="">
      <p:transition spd="slow" advTm="9201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4: Goals achieved?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7109" y="1497013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Realistic goals, behavioural changes take time.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Push &amp; pull packages are always advisable.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measure can be more or less successful.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Economic incentives work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size does not matter: small projects can be effective and large projects not, or vice versa .</a:t>
            </a:r>
            <a:endParaRPr lang="de-DE" dirty="0"/>
          </a:p>
        </p:txBody>
      </p:sp>
      <p:pic>
        <p:nvPicPr>
          <p:cNvPr id="4" name="Grafik 3" descr="Luva de Boxe Silhouette">
            <a:extLst>
              <a:ext uri="{FF2B5EF4-FFF2-40B4-BE49-F238E27FC236}">
                <a16:creationId xmlns:a16="http://schemas.microsoft.com/office/drawing/2014/main" id="{C83D0E7A-700F-4EC3-995B-33CA315A7D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1185141" y="2468802"/>
            <a:ext cx="576000" cy="576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E365BFA-21C9-436D-ADDA-A5295CAD2755}"/>
              </a:ext>
            </a:extLst>
          </p:cNvPr>
          <p:cNvGrpSpPr/>
          <p:nvPr/>
        </p:nvGrpSpPr>
        <p:grpSpPr>
          <a:xfrm>
            <a:off x="2460594" y="2526320"/>
            <a:ext cx="587657" cy="515474"/>
            <a:chOff x="2295282" y="5100142"/>
            <a:chExt cx="704052" cy="617571"/>
          </a:xfrm>
        </p:grpSpPr>
        <p:pic>
          <p:nvPicPr>
            <p:cNvPr id="6" name="Grafik 5" descr="Magnet Silhouette">
              <a:extLst>
                <a:ext uri="{FF2B5EF4-FFF2-40B4-BE49-F238E27FC236}">
                  <a16:creationId xmlns:a16="http://schemas.microsoft.com/office/drawing/2014/main" id="{2E8E7446-379C-429F-9F45-F1221BE0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20042239">
              <a:off x="2295282" y="5100142"/>
              <a:ext cx="603947" cy="603947"/>
            </a:xfrm>
            <a:prstGeom prst="rect">
              <a:avLst/>
            </a:prstGeom>
          </p:spPr>
        </p:pic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C64A5E7-932E-45EC-B4BA-F7080FAD02A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246" y="5280166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457CD42-145D-45DC-AD5D-EE5C85861AB8}"/>
                </a:ext>
              </a:extLst>
            </p:cNvPr>
            <p:cNvCxnSpPr>
              <a:cxnSpLocks/>
            </p:cNvCxnSpPr>
            <p:nvPr/>
          </p:nvCxnSpPr>
          <p:spPr>
            <a:xfrm>
              <a:off x="2836641" y="5336419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6CA98CE6-CD9C-4EDA-B517-A2C278CF4C3F}"/>
                </a:ext>
              </a:extLst>
            </p:cNvPr>
            <p:cNvCxnSpPr>
              <a:cxnSpLocks/>
            </p:cNvCxnSpPr>
            <p:nvPr/>
          </p:nvCxnSpPr>
          <p:spPr>
            <a:xfrm>
              <a:off x="2745136" y="5605207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E37F8DCD-4F10-449B-81EF-BCC51A15924D}"/>
                </a:ext>
              </a:extLst>
            </p:cNvPr>
            <p:cNvCxnSpPr>
              <a:cxnSpLocks/>
            </p:cNvCxnSpPr>
            <p:nvPr/>
          </p:nvCxnSpPr>
          <p:spPr>
            <a:xfrm>
              <a:off x="2723531" y="5661460"/>
              <a:ext cx="141088" cy="562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EDC0D1E3-C3D9-4441-85FA-1B9C76A9A8D4}"/>
                </a:ext>
              </a:extLst>
            </p:cNvPr>
            <p:cNvCxnSpPr>
              <a:cxnSpLocks/>
            </p:cNvCxnSpPr>
            <p:nvPr/>
          </p:nvCxnSpPr>
          <p:spPr>
            <a:xfrm>
              <a:off x="2849666" y="5305169"/>
              <a:ext cx="79309" cy="31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84CBEBF4-87A1-4122-B26A-7DFD7F89ACA3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71" y="5633333"/>
              <a:ext cx="79309" cy="31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Grafik 12" descr="Pfeil nach rechts Silhouette">
            <a:extLst>
              <a:ext uri="{FF2B5EF4-FFF2-40B4-BE49-F238E27FC236}">
                <a16:creationId xmlns:a16="http://schemas.microsoft.com/office/drawing/2014/main" id="{2005B72E-3D34-4317-BEA0-B76904790C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221625">
            <a:off x="2992479" y="2719363"/>
            <a:ext cx="504000" cy="504000"/>
          </a:xfrm>
          <a:prstGeom prst="rect">
            <a:avLst/>
          </a:prstGeom>
        </p:spPr>
      </p:pic>
      <p:pic>
        <p:nvPicPr>
          <p:cNvPr id="14" name="Grafik 13" descr="Pfeil nach rechts Silhouette">
            <a:extLst>
              <a:ext uri="{FF2B5EF4-FFF2-40B4-BE49-F238E27FC236}">
                <a16:creationId xmlns:a16="http://schemas.microsoft.com/office/drawing/2014/main" id="{DD03460E-0A70-45F2-9E1A-F6B60206AB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2980000">
            <a:off x="1710587" y="2591258"/>
            <a:ext cx="504000" cy="504000"/>
          </a:xfrm>
          <a:prstGeom prst="rect">
            <a:avLst/>
          </a:prstGeom>
        </p:spPr>
      </p:pic>
      <p:pic>
        <p:nvPicPr>
          <p:cNvPr id="16" name="Grafik 15" descr="Offene Hand Silhouette">
            <a:extLst>
              <a:ext uri="{FF2B5EF4-FFF2-40B4-BE49-F238E27FC236}">
                <a16:creationId xmlns:a16="http://schemas.microsoft.com/office/drawing/2014/main" id="{AB3D752B-21DF-4FEA-BAC6-28F1F27750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85141" y="4242116"/>
            <a:ext cx="528704" cy="576000"/>
          </a:xfrm>
          <a:prstGeom prst="rect">
            <a:avLst/>
          </a:prstGeom>
        </p:spPr>
      </p:pic>
      <p:pic>
        <p:nvPicPr>
          <p:cNvPr id="23" name="Grafik 22" descr="Tageskalender Silhouette">
            <a:extLst>
              <a:ext uri="{FF2B5EF4-FFF2-40B4-BE49-F238E27FC236}">
                <a16:creationId xmlns:a16="http://schemas.microsoft.com/office/drawing/2014/main" id="{A43FE4EA-9113-4D1F-A108-CBBE3DFDE26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73845" y="1760504"/>
            <a:ext cx="504000" cy="504000"/>
          </a:xfrm>
          <a:prstGeom prst="rect">
            <a:avLst/>
          </a:prstGeom>
        </p:spPr>
      </p:pic>
      <p:pic>
        <p:nvPicPr>
          <p:cNvPr id="27" name="Grafik 26" descr="Abgeschlossen Silhouette">
            <a:extLst>
              <a:ext uri="{FF2B5EF4-FFF2-40B4-BE49-F238E27FC236}">
                <a16:creationId xmlns:a16="http://schemas.microsoft.com/office/drawing/2014/main" id="{5184BA27-EE4C-4626-8882-46015DE855C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46932" y="3309794"/>
            <a:ext cx="684000" cy="684000"/>
          </a:xfrm>
          <a:prstGeom prst="rect">
            <a:avLst/>
          </a:prstGeom>
        </p:spPr>
      </p:pic>
      <p:pic>
        <p:nvPicPr>
          <p:cNvPr id="29" name="Grafik 28" descr="Geld Silhouette">
            <a:extLst>
              <a:ext uri="{FF2B5EF4-FFF2-40B4-BE49-F238E27FC236}">
                <a16:creationId xmlns:a16="http://schemas.microsoft.com/office/drawing/2014/main" id="{361F2864-C646-44DA-8D66-9591C622E0C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29141" y="4091255"/>
            <a:ext cx="324000" cy="324000"/>
          </a:xfrm>
          <a:prstGeom prst="rect">
            <a:avLst/>
          </a:prstGeom>
        </p:spPr>
      </p:pic>
      <p:pic>
        <p:nvPicPr>
          <p:cNvPr id="31" name="Grafik 30" descr="Abacus Silhouette">
            <a:extLst>
              <a:ext uri="{FF2B5EF4-FFF2-40B4-BE49-F238E27FC236}">
                <a16:creationId xmlns:a16="http://schemas.microsoft.com/office/drawing/2014/main" id="{FAAC229D-5B3F-4532-8694-48D8D558D33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73845" y="500214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6"/>
    </mc:Choice>
    <mc:Fallback xmlns="">
      <p:transition spd="slow" advTm="2937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5: Continuation of the process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endParaRPr lang="en-GB" sz="1800" dirty="0"/>
          </a:p>
          <a:p>
            <a:pPr algn="ctr"/>
            <a:r>
              <a:rPr lang="en-GB" sz="1800" dirty="0"/>
              <a:t>There is ALWAYS life after the project.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Think about the continuation already at the beginning of the project.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Continuously improve and continue the approach.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Someone must be responsible (see outcome 1).</a:t>
            </a:r>
            <a:endParaRPr lang="de-DE" sz="1800" dirty="0"/>
          </a:p>
        </p:txBody>
      </p:sp>
      <p:sp>
        <p:nvSpPr>
          <p:cNvPr id="5" name="Pfeil: nach oben gekrümmt 4">
            <a:extLst>
              <a:ext uri="{FF2B5EF4-FFF2-40B4-BE49-F238E27FC236}">
                <a16:creationId xmlns:a16="http://schemas.microsoft.com/office/drawing/2014/main" id="{C29DEAA6-D6F0-489B-B6F6-26814765438C}"/>
              </a:ext>
            </a:extLst>
          </p:cNvPr>
          <p:cNvSpPr/>
          <p:nvPr/>
        </p:nvSpPr>
        <p:spPr>
          <a:xfrm flipH="1">
            <a:off x="3575050" y="3824612"/>
            <a:ext cx="4695646" cy="2017388"/>
          </a:xfrm>
          <a:prstGeom prst="curvedUpArrow">
            <a:avLst/>
          </a:prstGeom>
          <a:solidFill>
            <a:schemeClr val="accent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960101FD-8984-4A66-BF89-4B6280853D05}"/>
              </a:ext>
            </a:extLst>
          </p:cNvPr>
          <p:cNvSpPr/>
          <p:nvPr/>
        </p:nvSpPr>
        <p:spPr>
          <a:xfrm rot="10800000" flipH="1">
            <a:off x="3783745" y="1481138"/>
            <a:ext cx="4695646" cy="2017388"/>
          </a:xfrm>
          <a:prstGeom prst="curvedUpArrow">
            <a:avLst/>
          </a:prstGeom>
          <a:solidFill>
            <a:schemeClr val="accent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1"/>
    </mc:Choice>
    <mc:Fallback xmlns="">
      <p:transition spd="slow" advTm="2997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1: </a:t>
            </a:r>
            <a:r>
              <a:rPr lang="en-GB" u="sng" dirty="0"/>
              <a:t>WHAT</a:t>
            </a:r>
            <a:r>
              <a:rPr lang="en-GB" dirty="0"/>
              <a:t> is success?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Surprise: </a:t>
            </a:r>
            <a:r>
              <a:rPr lang="en-GB" sz="1800" b="1" dirty="0"/>
              <a:t>Every city is different!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"Success" on the path of sustainable development depends on the </a:t>
            </a:r>
            <a:r>
              <a:rPr lang="en-GB" sz="1800" b="1" dirty="0"/>
              <a:t>starting situation </a:t>
            </a:r>
            <a:r>
              <a:rPr lang="en-GB" sz="1800" dirty="0"/>
              <a:t>in that city at that time.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sz="1800" dirty="0"/>
              <a:t>"Success" in A can mean "failure" in B.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sz="1800" dirty="0"/>
              <a:t>"Success" today can mean "failure" tomorrow.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"Success" can </a:t>
            </a:r>
            <a:r>
              <a:rPr lang="en-GB" sz="1800" b="1" dirty="0"/>
              <a:t>never be defined once and for all.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sz="1800" dirty="0"/>
              <a:t>If the trend is going in the wrong direction, then "delaying and blocking" is successful.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sz="1800" dirty="0"/>
              <a:t>If the future direction is unclear, then pointing out a "positive vision" is successful.</a:t>
            </a:r>
          </a:p>
          <a:p>
            <a:pPr marL="627063" indent="-357188">
              <a:buFont typeface="Wingdings" panose="05000000000000000000" pitchFamily="2" charset="2"/>
              <a:buChar char="Ø"/>
            </a:pPr>
            <a:r>
              <a:rPr lang="en-GB" sz="1800" dirty="0"/>
              <a:t>If the trend is going in the right direction, then "sitting back" is bad, but "accelerating" is successful.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85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4"/>
    </mc:Choice>
    <mc:Fallback xmlns="">
      <p:transition spd="slow" advTm="7337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2: </a:t>
            </a:r>
            <a:r>
              <a:rPr lang="en-GB" u="sng" dirty="0"/>
              <a:t>HOW</a:t>
            </a:r>
            <a:r>
              <a:rPr lang="en-GB" dirty="0"/>
              <a:t> to design the process?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Every city needs some convinced, networked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They need political support and friends </a:t>
            </a:r>
            <a:br>
              <a:rPr lang="en-GB" sz="1800" dirty="0"/>
            </a:br>
            <a:r>
              <a:rPr lang="en-GB" sz="1800" dirty="0"/>
              <a:t>(politicians, companies, press, universities, associations, NGOs 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They need power/responsibility and a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These people know the situation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These people should discuss WHAT should be done in this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decision of these people is best for the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Don't think so long about "WHAT do I have to do?"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Think more about "HOW do I have to do it?"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Always think about the continuation of the process, the next round in the SUMP cycle.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367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6"/>
    </mc:Choice>
    <mc:Fallback xmlns="">
      <p:transition spd="slow" advTm="12254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85B83280-967A-42F2-8228-49E8EA3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4" y="4494775"/>
            <a:ext cx="10438871" cy="1334525"/>
          </a:xfrm>
        </p:spPr>
        <p:txBody>
          <a:bodyPr/>
          <a:lstStyle/>
          <a:p>
            <a:r>
              <a:rPr lang="de-DE" dirty="0"/>
              <a:t>Prof. Dr.-Ing. Udo Becker</a:t>
            </a:r>
          </a:p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2021</a:t>
            </a:r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38A3F70-5EB0-45D0-9644-9C5E0FC8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92203"/>
            <a:ext cx="10438873" cy="972108"/>
          </a:xfrm>
        </p:spPr>
        <p:txBody>
          <a:bodyPr/>
          <a:lstStyle/>
          <a:p>
            <a:r>
              <a:rPr lang="en-US" altLang="de-DE" dirty="0"/>
              <a:t>SUMP (Sustainable Urban Mobility Plan)</a:t>
            </a:r>
            <a:br>
              <a:rPr lang="en-US" altLang="de-DE" dirty="0"/>
            </a:br>
            <a:r>
              <a:rPr lang="en-US" altLang="de-DE" sz="2400" i="1" dirty="0"/>
              <a:t>An introduction</a:t>
            </a:r>
            <a:endParaRPr lang="en-US" i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2B9299-8722-49F0-BCF3-55619831B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2420841"/>
            <a:ext cx="10438873" cy="8286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Faculty of Transport and Traffic Sciences – Chair of Transport Ecology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Prof. Dr.-Ing. Udo Becker</a:t>
            </a:r>
          </a:p>
          <a:p>
            <a:endParaRPr lang="en-US" dirty="0"/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03B8F423-BBF0-48A3-97CE-1598B4846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5959764"/>
            <a:ext cx="2274733" cy="6939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732433" y="6192050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Grant Agreement No.: 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2019-1-PL01-K1203-065244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8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Political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i="1" dirty="0"/>
              <a:t>2009</a:t>
            </a:r>
            <a:r>
              <a:rPr lang="en-GB" b="1" dirty="0"/>
              <a:t>: Urban Mobility Action Plan</a:t>
            </a:r>
          </a:p>
          <a:p>
            <a:r>
              <a:rPr lang="en-GB" dirty="0"/>
              <a:t>Commission recommends </a:t>
            </a:r>
            <a:r>
              <a:rPr lang="en-GB" i="1" dirty="0"/>
              <a:t>sustainable urban mobility plans </a:t>
            </a:r>
            <a:r>
              <a:rPr lang="en-GB" dirty="0"/>
              <a:t>by providing information material, supporting exchange of best practices, identifying benchmarks and promoting training for mobility professionals. EU transport ministers support this (also Germany)!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b="1" i="1" dirty="0"/>
              <a:t>March 2011</a:t>
            </a:r>
            <a:r>
              <a:rPr lang="en-GB" b="1" dirty="0"/>
              <a:t>: White Paper on Transport </a:t>
            </a:r>
          </a:p>
          <a:p>
            <a:r>
              <a:rPr lang="en-GB" dirty="0"/>
              <a:t>"Roadmap to a Single European Transport Area - Towards a competitive and resource efficient transport system" (COM(2011) 0144). The White Paper recommends examining whether </a:t>
            </a:r>
            <a:r>
              <a:rPr lang="en-GB" i="1" dirty="0"/>
              <a:t>urban mobility plans </a:t>
            </a:r>
            <a:r>
              <a:rPr lang="en-GB" dirty="0"/>
              <a:t>according to national standards (based on EU guidelines) should become mandatory for cities of a certain size. ... further proposes an examination of whether funding from the regional development and cohesion funds for cities and regions should be linked to independently validated certification via a performance and sustainability audit for urban mobility.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0186BD1-E20B-4A11-94F9-BC50C3339B61}"/>
              </a:ext>
            </a:extLst>
          </p:cNvPr>
          <p:cNvGrpSpPr/>
          <p:nvPr/>
        </p:nvGrpSpPr>
        <p:grpSpPr>
          <a:xfrm>
            <a:off x="5707855" y="2485048"/>
            <a:ext cx="1132601" cy="891216"/>
            <a:chOff x="5707855" y="2485048"/>
            <a:chExt cx="1132601" cy="891216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EA6BC13-7486-43CC-A003-BAFF42830DDF}"/>
                </a:ext>
              </a:extLst>
            </p:cNvPr>
            <p:cNvSpPr/>
            <p:nvPr/>
          </p:nvSpPr>
          <p:spPr>
            <a:xfrm>
              <a:off x="5707855" y="2485048"/>
              <a:ext cx="756000" cy="7560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5" name="Objekt 4">
              <a:extLst>
                <a:ext uri="{FF2B5EF4-FFF2-40B4-BE49-F238E27FC236}">
                  <a16:creationId xmlns:a16="http://schemas.microsoft.com/office/drawing/2014/main" id="{31F65AAD-FD87-42A4-8F95-3574BD29D9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807126"/>
                </p:ext>
              </p:extLst>
            </p:nvPr>
          </p:nvGraphicFramePr>
          <p:xfrm>
            <a:off x="5707855" y="2600325"/>
            <a:ext cx="773458" cy="66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Acrobat Document" showAsIcon="1" r:id="rId3" imgW="914620" imgH="780808" progId="AcroExch.Document.DC">
                    <p:embed/>
                  </p:oleObj>
                </mc:Choice>
                <mc:Fallback>
                  <p:oleObj name="Acrobat Document" showAsIcon="1" r:id="rId3" imgW="914620" imgH="780808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07855" y="2600325"/>
                          <a:ext cx="773458" cy="660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Grafik 8" descr="Cursor Silhouette">
              <a:extLst>
                <a:ext uri="{FF2B5EF4-FFF2-40B4-BE49-F238E27FC236}">
                  <a16:creationId xmlns:a16="http://schemas.microsoft.com/office/drawing/2014/main" id="{8371F551-EDEC-4592-992F-A3CDC460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481313" y="3017121"/>
              <a:ext cx="359143" cy="359143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19CE4A5-963A-4D95-9648-B21C3A101306}"/>
              </a:ext>
            </a:extLst>
          </p:cNvPr>
          <p:cNvGrpSpPr/>
          <p:nvPr/>
        </p:nvGrpSpPr>
        <p:grpSpPr>
          <a:xfrm>
            <a:off x="1856319" y="4992459"/>
            <a:ext cx="1132601" cy="891216"/>
            <a:chOff x="7072425" y="2485048"/>
            <a:chExt cx="1132601" cy="891216"/>
          </a:xfrm>
        </p:grpSpPr>
        <p:graphicFrame>
          <p:nvGraphicFramePr>
            <p:cNvPr id="10" name="Objekt 9">
              <a:extLst>
                <a:ext uri="{FF2B5EF4-FFF2-40B4-BE49-F238E27FC236}">
                  <a16:creationId xmlns:a16="http://schemas.microsoft.com/office/drawing/2014/main" id="{E9DC53AD-FEA4-480B-8989-91012B4EFA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685916"/>
                </p:ext>
              </p:extLst>
            </p:nvPr>
          </p:nvGraphicFramePr>
          <p:xfrm>
            <a:off x="7081535" y="2600325"/>
            <a:ext cx="775493" cy="6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Acrobat Document" showAsIcon="1" r:id="rId7" imgW="914620" imgH="780808" progId="AcroExch.Document.DC">
                    <p:embed/>
                  </p:oleObj>
                </mc:Choice>
                <mc:Fallback>
                  <p:oleObj name="Acrobat Document" showAsIcon="1" r:id="rId7" imgW="914620" imgH="780808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81535" y="2600325"/>
                          <a:ext cx="775493" cy="66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1F605A-603F-46ED-8203-1B4162EB012E}"/>
                </a:ext>
              </a:extLst>
            </p:cNvPr>
            <p:cNvSpPr/>
            <p:nvPr/>
          </p:nvSpPr>
          <p:spPr>
            <a:xfrm>
              <a:off x="7072425" y="2485048"/>
              <a:ext cx="756000" cy="7560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 descr="Cursor Silhouette">
              <a:extLst>
                <a:ext uri="{FF2B5EF4-FFF2-40B4-BE49-F238E27FC236}">
                  <a16:creationId xmlns:a16="http://schemas.microsoft.com/office/drawing/2014/main" id="{20E8AC87-3AFC-4A9C-843C-AD151E81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845883" y="3017121"/>
              <a:ext cx="359143" cy="359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1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6"/>
    </mc:Choice>
    <mc:Fallback xmlns="">
      <p:transition spd="slow" advTm="605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– </a:t>
            </a:r>
            <a:r>
              <a:rPr lang="de-DE" dirty="0" err="1"/>
              <a:t>Sustainable</a:t>
            </a:r>
            <a:r>
              <a:rPr lang="de-DE" dirty="0"/>
              <a:t> Urban Mobility Plan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4713" y="1485446"/>
            <a:ext cx="60848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Under the name SUMP the EU Commission supports the efforts of all other actors, to design "cities for people" instead of "cities for cars" as in the past.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Further </a:t>
            </a:r>
            <a:r>
              <a:rPr lang="en-US" sz="1600" dirty="0"/>
              <a:t>information:</a:t>
            </a:r>
          </a:p>
          <a:p>
            <a:r>
              <a:rPr lang="de-DE" sz="1600" dirty="0" err="1">
                <a:hlinkClick r:id="rId2"/>
              </a:rPr>
              <a:t>Eltis</a:t>
            </a:r>
            <a:r>
              <a:rPr lang="de-DE" sz="1600" dirty="0">
                <a:hlinkClick r:id="rId2"/>
              </a:rPr>
              <a:t>: Mobility Plans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and </a:t>
            </a:r>
          </a:p>
          <a:p>
            <a:endParaRPr lang="de-DE" sz="1600" dirty="0"/>
          </a:p>
          <a:p>
            <a:r>
              <a:rPr lang="en-US" sz="1600" dirty="0">
                <a:hlinkClick r:id="rId3"/>
              </a:rPr>
              <a:t>New Guidelines for Sustainable Urban Mobility Planning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793" y="1485446"/>
            <a:ext cx="4368607" cy="4360862"/>
          </a:xfrm>
          <a:prstGeom prst="rect">
            <a:avLst/>
          </a:prstGeom>
        </p:spPr>
      </p:pic>
      <p:pic>
        <p:nvPicPr>
          <p:cNvPr id="5" name="Grafik 4" descr="Cursor Silhouette">
            <a:extLst>
              <a:ext uri="{FF2B5EF4-FFF2-40B4-BE49-F238E27FC236}">
                <a16:creationId xmlns:a16="http://schemas.microsoft.com/office/drawing/2014/main" id="{AB5F39E4-F882-4346-BBD4-55CF517373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60453" y="3022232"/>
            <a:ext cx="359143" cy="359143"/>
          </a:xfrm>
          <a:prstGeom prst="rect">
            <a:avLst/>
          </a:prstGeom>
        </p:spPr>
      </p:pic>
      <p:pic>
        <p:nvPicPr>
          <p:cNvPr id="6" name="Grafik 5" descr="Cursor Silhouette">
            <a:extLst>
              <a:ext uri="{FF2B5EF4-FFF2-40B4-BE49-F238E27FC236}">
                <a16:creationId xmlns:a16="http://schemas.microsoft.com/office/drawing/2014/main" id="{5A1FD7E6-0CDD-4CB4-ADB5-3113B052B6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67450" y="4048774"/>
            <a:ext cx="359143" cy="3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2"/>
    </mc:Choice>
    <mc:Fallback xmlns="">
      <p:transition spd="slow" advTm="450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SUMP: Guidelines Version 2.0 from October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… The new Sustainable Urban Mobility Planning (SUMP) guidelines were unveiled at the CIVITAS Conference in Graz, Austria. </a:t>
            </a:r>
          </a:p>
          <a:p>
            <a:r>
              <a:rPr lang="en-US" i="1" dirty="0"/>
              <a:t>… The Guidelines follow of an intense one-year stakeholder consultation process, including the cities, CIVITAS SUMP Projects, ELTIS and leading mobility researches. It has been validated in close cooperation with the SUMP community: by involving several major city networks, special care was taken to include feedback from all types of cities and regions.</a:t>
            </a:r>
          </a:p>
          <a:p>
            <a:r>
              <a:rPr lang="en-US" i="1" dirty="0"/>
              <a:t>… The Guidelines are available on </a:t>
            </a:r>
            <a:r>
              <a:rPr lang="en-US" i="1" dirty="0" err="1"/>
              <a:t>Eltis</a:t>
            </a:r>
            <a:r>
              <a:rPr lang="en-US" i="1" dirty="0"/>
              <a:t> – the urban mobility observatory, which has a been updated for the occasion and serve as a reference document for urban transport and mobility practitioners involved in the development and implementation of Sustainable Urban Mobility Plans (SUMPs).</a:t>
            </a:r>
          </a:p>
          <a:p>
            <a:r>
              <a:rPr lang="en-US" i="1" dirty="0"/>
              <a:t>… The best plans are awarded with the annual SUMP award. Nominations for the award are open until 31 October.</a:t>
            </a:r>
            <a:r>
              <a:rPr lang="de-DE" dirty="0"/>
              <a:t> </a:t>
            </a:r>
          </a:p>
          <a:p>
            <a:endParaRPr lang="en-US" i="1" dirty="0"/>
          </a:p>
          <a:p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36E110-4C1A-4C3A-A5B3-CE3D599BD544}"/>
              </a:ext>
            </a:extLst>
          </p:cNvPr>
          <p:cNvSpPr txBox="1"/>
          <p:nvPr/>
        </p:nvSpPr>
        <p:spPr>
          <a:xfrm>
            <a:off x="6070600" y="5928873"/>
            <a:ext cx="5470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https://ec.europa.eu/transport/themes/urban/news/2019-10-02-new-guidelines-sump_en</a:t>
            </a:r>
          </a:p>
        </p:txBody>
      </p:sp>
    </p:spTree>
    <p:extLst>
      <p:ext uri="{BB962C8B-B14F-4D97-AF65-F5344CB8AC3E}">
        <p14:creationId xmlns:p14="http://schemas.microsoft.com/office/powerpoint/2010/main" val="30475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77"/>
    </mc:Choice>
    <mc:Fallback xmlns="">
      <p:transition spd="slow" advTm="638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2.0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26011B-3B8E-4361-A640-05F5A6D9F705}"/>
              </a:ext>
            </a:extLst>
          </p:cNvPr>
          <p:cNvGrpSpPr/>
          <p:nvPr/>
        </p:nvGrpSpPr>
        <p:grpSpPr>
          <a:xfrm>
            <a:off x="3421961" y="1410381"/>
            <a:ext cx="5348079" cy="4484336"/>
            <a:chOff x="874713" y="1410381"/>
            <a:chExt cx="5348079" cy="448433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713" y="1473199"/>
              <a:ext cx="3064682" cy="4368802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385" y="1410381"/>
              <a:ext cx="2011407" cy="4484336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FDEF928-1B13-4175-A89F-D01BEC08C570}"/>
              </a:ext>
            </a:extLst>
          </p:cNvPr>
          <p:cNvSpPr txBox="1"/>
          <p:nvPr/>
        </p:nvSpPr>
        <p:spPr>
          <a:xfrm>
            <a:off x="1718646" y="5186831"/>
            <a:ext cx="178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Source: https://www.eltis.org/mobility-plans/guidelines-developing-and-implementing-sustainable-urban-mobility-plan-2nd-edition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E78CFA-23F6-4E0A-B078-1BA4B93D9FCD}"/>
              </a:ext>
            </a:extLst>
          </p:cNvPr>
          <p:cNvSpPr txBox="1"/>
          <p:nvPr/>
        </p:nvSpPr>
        <p:spPr>
          <a:xfrm>
            <a:off x="8634922" y="5309942"/>
            <a:ext cx="178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Source: http://www.rupprecht-consult.eu/uploads/tx_rupprecht/SUMP_Guidelines_2019_mediumres.pdf  </a:t>
            </a:r>
          </a:p>
        </p:txBody>
      </p:sp>
    </p:spTree>
    <p:extLst>
      <p:ext uri="{BB962C8B-B14F-4D97-AF65-F5344CB8AC3E}">
        <p14:creationId xmlns:p14="http://schemas.microsoft.com/office/powerpoint/2010/main" val="36672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6"/>
    </mc:Choice>
    <mc:Fallback xmlns="">
      <p:transition spd="slow" advTm="44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SUMP - Sustainable Urban Mobility Plan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60" y="1436097"/>
            <a:ext cx="7538079" cy="440427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C464D8-B567-4814-AA4E-872735B7BAAB}"/>
              </a:ext>
            </a:extLst>
          </p:cNvPr>
          <p:cNvSpPr txBox="1"/>
          <p:nvPr/>
        </p:nvSpPr>
        <p:spPr>
          <a:xfrm>
            <a:off x="6549138" y="5928873"/>
            <a:ext cx="49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</a:t>
            </a:r>
            <a:r>
              <a:rPr lang="de-DE" sz="800" dirty="0"/>
              <a:t>https://www.eltis.org/mobility-plans/sump-concept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6121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83"/>
    </mc:Choice>
    <mc:Fallback xmlns="">
      <p:transition spd="slow" advTm="1239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SUMP Planning Cycle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25" y="1489431"/>
            <a:ext cx="6254750" cy="4352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634146-177C-4704-877B-2E8D1C591D3E}"/>
              </a:ext>
            </a:extLst>
          </p:cNvPr>
          <p:cNvSpPr txBox="1"/>
          <p:nvPr/>
        </p:nvSpPr>
        <p:spPr>
          <a:xfrm>
            <a:off x="6369050" y="5928873"/>
            <a:ext cx="5172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Source: </a:t>
            </a:r>
            <a:r>
              <a:rPr lang="de-DE" sz="800" dirty="0"/>
              <a:t>http://www.rupprecht-consult.eu/uploads/tx_rupprecht/SUMP_Guidelines_2019_mediumres.pdf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2874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05"/>
    </mc:Choice>
    <mc:Fallback xmlns="">
      <p:transition spd="slow" advTm="2227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6"/>
</p:tagLst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2255</Words>
  <Application>Microsoft Office PowerPoint</Application>
  <PresentationFormat>Breitbild</PresentationFormat>
  <Paragraphs>259</Paragraphs>
  <Slides>35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Microsoft YaHei</vt:lpstr>
      <vt:lpstr>Arial</vt:lpstr>
      <vt:lpstr>Calibri</vt:lpstr>
      <vt:lpstr>Open Sans</vt:lpstr>
      <vt:lpstr>Symbol</vt:lpstr>
      <vt:lpstr>Verdana</vt:lpstr>
      <vt:lpstr>Wingdings</vt:lpstr>
      <vt:lpstr>TUD_2018_16zu9</vt:lpstr>
      <vt:lpstr>Acrobat Document</vt:lpstr>
      <vt:lpstr>SUMP (Sustainable Urban Mobility Plan) An introduction</vt:lpstr>
      <vt:lpstr>Content and learning objectives</vt:lpstr>
      <vt:lpstr>1. Introduction: Mobility, Transport and the EU-27</vt:lpstr>
      <vt:lpstr>Political background</vt:lpstr>
      <vt:lpstr>SUMP – Sustainable Urban Mobility Plan</vt:lpstr>
      <vt:lpstr>SUMP: Guidelines Version 2.0 from October 2019 </vt:lpstr>
      <vt:lpstr>SUMP 2.0</vt:lpstr>
      <vt:lpstr>SUMP - Sustainable Urban Mobility Plan</vt:lpstr>
      <vt:lpstr>The SUMP Planning Cycle</vt:lpstr>
      <vt:lpstr>The SUMP Planning Cycle</vt:lpstr>
      <vt:lpstr>SUMP: Benefits</vt:lpstr>
      <vt:lpstr>SUMP in practice</vt:lpstr>
      <vt:lpstr>How can we go on now?</vt:lpstr>
      <vt:lpstr>SUMP: Conclusions</vt:lpstr>
      <vt:lpstr>2. How can a municipality proceed in order to successfully move towards "sustainable development"? </vt:lpstr>
      <vt:lpstr>Research of the TU Dresden: Step By Step  </vt:lpstr>
      <vt:lpstr>Step By Step in the ERA-NET TRANSPORT Network</vt:lpstr>
      <vt:lpstr>31 case studies in 15 cities </vt:lpstr>
      <vt:lpstr>The normative background</vt:lpstr>
      <vt:lpstr>Seperate needs and instruments</vt:lpstr>
      <vt:lpstr>By the way: Sustainable transport development</vt:lpstr>
      <vt:lpstr>The “Step By Step” research project:  How do you measure "success"?</vt:lpstr>
      <vt:lpstr>Our five "success factors" at Step By Step</vt:lpstr>
      <vt:lpstr>"Success" on a scale from zero to ten</vt:lpstr>
      <vt:lpstr>PowerPoint-Präsentation</vt:lpstr>
      <vt:lpstr>PowerPoint-Präsentation</vt:lpstr>
      <vt:lpstr>Often M&amp;E is missing &amp; you have more/less success</vt:lpstr>
      <vt:lpstr>Outcome 1: Process orientation</vt:lpstr>
      <vt:lpstr>Outcome 2: Implementation</vt:lpstr>
      <vt:lpstr>Outcome 3: Monitoring &amp; Evaluation are essential</vt:lpstr>
      <vt:lpstr>Outcome 4: Goals achieved?</vt:lpstr>
      <vt:lpstr>Outcome 5: Continuation of the process</vt:lpstr>
      <vt:lpstr>Conclusion 1: WHAT is success?</vt:lpstr>
      <vt:lpstr>Conclusion 2: HOW to design the process?</vt:lpstr>
      <vt:lpstr>SUMP (Sustainable Urban Mobility Plan) An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Langer</dc:creator>
  <cp:lastModifiedBy>Rosemarie Baldauf</cp:lastModifiedBy>
  <cp:revision>25</cp:revision>
  <dcterms:created xsi:type="dcterms:W3CDTF">2021-08-20T18:21:38Z</dcterms:created>
  <dcterms:modified xsi:type="dcterms:W3CDTF">2021-10-20T08:22:54Z</dcterms:modified>
</cp:coreProperties>
</file>