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4.xml" ContentType="application/vnd.openxmlformats-officedocument.drawingml.diagramData+xml"/>
  <Override PartName="/ppt/diagrams/data6.xml" ContentType="application/vnd.openxmlformats-officedocument.drawingml.diagramData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090" r:id="rId1"/>
    <p:sldMasterId id="2147485106" r:id="rId2"/>
  </p:sldMasterIdLst>
  <p:notesMasterIdLst>
    <p:notesMasterId r:id="rId30"/>
  </p:notesMasterIdLst>
  <p:handoutMasterIdLst>
    <p:handoutMasterId r:id="rId31"/>
  </p:handoutMasterIdLst>
  <p:sldIdLst>
    <p:sldId id="257" r:id="rId3"/>
    <p:sldId id="747" r:id="rId4"/>
    <p:sldId id="748" r:id="rId5"/>
    <p:sldId id="749" r:id="rId6"/>
    <p:sldId id="750" r:id="rId7"/>
    <p:sldId id="751" r:id="rId8"/>
    <p:sldId id="752" r:id="rId9"/>
    <p:sldId id="753" r:id="rId10"/>
    <p:sldId id="754" r:id="rId11"/>
    <p:sldId id="755" r:id="rId12"/>
    <p:sldId id="756" r:id="rId13"/>
    <p:sldId id="757" r:id="rId14"/>
    <p:sldId id="758" r:id="rId15"/>
    <p:sldId id="764" r:id="rId16"/>
    <p:sldId id="760" r:id="rId17"/>
    <p:sldId id="761" r:id="rId18"/>
    <p:sldId id="762" r:id="rId19"/>
    <p:sldId id="763" r:id="rId20"/>
    <p:sldId id="729" r:id="rId21"/>
    <p:sldId id="739" r:id="rId22"/>
    <p:sldId id="743" r:id="rId23"/>
    <p:sldId id="740" r:id="rId24"/>
    <p:sldId id="744" r:id="rId25"/>
    <p:sldId id="741" r:id="rId26"/>
    <p:sldId id="745" r:id="rId27"/>
    <p:sldId id="633" r:id="rId28"/>
    <p:sldId id="746" r:id="rId2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8FF"/>
    <a:srgbClr val="D5EBFF"/>
    <a:srgbClr val="FFFF99"/>
    <a:srgbClr val="CC0000"/>
    <a:srgbClr val="DDDDDD"/>
    <a:srgbClr val="0B2A51"/>
    <a:srgbClr val="00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32" autoAdjust="0"/>
    <p:restoredTop sz="65052" autoAdjust="0"/>
  </p:normalViewPr>
  <p:slideViewPr>
    <p:cSldViewPr snapToGrid="0">
      <p:cViewPr varScale="1">
        <p:scale>
          <a:sx n="45" d="100"/>
          <a:sy n="45" d="100"/>
        </p:scale>
        <p:origin x="208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jp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image" Target="../media/image170.PNG"/><Relationship Id="rId4" Type="http://schemas.openxmlformats.org/officeDocument/2006/relationships/image" Target="../media/image200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image" Target="../media/image210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0.PNG"/><Relationship Id="rId1" Type="http://schemas.openxmlformats.org/officeDocument/2006/relationships/image" Target="../media/image230.PNG"/><Relationship Id="rId4" Type="http://schemas.openxmlformats.org/officeDocument/2006/relationships/image" Target="../media/image2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32D600-6A65-41BB-BF27-85170118964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5201535-7C81-48AF-8B0F-CBA14ADC15A7}">
      <dgm:prSet phldrT="[Text]" custT="1"/>
      <dgm:spPr>
        <a:solidFill>
          <a:srgbClr val="F0F8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de-DE" sz="1600" b="1" dirty="0" smtClean="0">
              <a:solidFill>
                <a:schemeClr val="tx1"/>
              </a:solidFill>
              <a:latin typeface="+mn-lt"/>
            </a:rPr>
            <a:t>1. Grundnetzausbau</a:t>
          </a:r>
          <a:r>
            <a:rPr lang="de-DE" sz="1600" b="1" dirty="0" smtClean="0">
              <a:solidFill>
                <a:schemeClr val="tx1"/>
              </a:solidFill>
            </a:rPr>
            <a:t> durch den Staat</a:t>
          </a:r>
        </a:p>
        <a:p>
          <a:pPr>
            <a:lnSpc>
              <a:spcPct val="100000"/>
            </a:lnSpc>
          </a:pPr>
          <a:r>
            <a:rPr lang="de-DE" sz="1600" dirty="0" smtClean="0">
              <a:solidFill>
                <a:schemeClr val="tx1"/>
              </a:solidFill>
            </a:rPr>
            <a:t>18. Jhd. </a:t>
          </a:r>
          <a:r>
            <a:rPr lang="de-DE" sz="1600" dirty="0" smtClean="0">
              <a:solidFill>
                <a:schemeClr val="tx1"/>
              </a:solidFill>
              <a:sym typeface="Wingdings" panose="05000000000000000000" pitchFamily="2" charset="2"/>
            </a:rPr>
            <a:t> systematischer Bau von „Brücken und Chausseen“</a:t>
          </a:r>
        </a:p>
        <a:p>
          <a:pPr>
            <a:lnSpc>
              <a:spcPct val="100000"/>
            </a:lnSpc>
          </a:pPr>
          <a:r>
            <a:rPr lang="de-DE" sz="1600" dirty="0" smtClean="0">
              <a:solidFill>
                <a:schemeClr val="tx1"/>
              </a:solidFill>
              <a:sym typeface="Wingdings" panose="05000000000000000000" pitchFamily="2" charset="2"/>
            </a:rPr>
            <a:t>19. Jhd.  Ausbau der Eisenbahnnetze (England, USA, Sachsen)</a:t>
          </a:r>
          <a:endParaRPr lang="de-DE" sz="2000" dirty="0">
            <a:solidFill>
              <a:schemeClr val="tx1"/>
            </a:solidFill>
          </a:endParaRPr>
        </a:p>
      </dgm:t>
    </dgm:pt>
    <dgm:pt modelId="{C68E9FEB-07EE-42EA-9022-BB98F335AC5C}" type="parTrans" cxnId="{7FDE70D3-F127-4765-B8CD-869628AD41EA}">
      <dgm:prSet/>
      <dgm:spPr/>
      <dgm:t>
        <a:bodyPr/>
        <a:lstStyle/>
        <a:p>
          <a:pPr>
            <a:lnSpc>
              <a:spcPct val="100000"/>
            </a:lnSpc>
          </a:pPr>
          <a:endParaRPr lang="de-DE" sz="2000"/>
        </a:p>
      </dgm:t>
    </dgm:pt>
    <dgm:pt modelId="{D806A607-69AC-42E8-A6D9-C5034267F261}" type="sibTrans" cxnId="{7FDE70D3-F127-4765-B8CD-869628AD41EA}">
      <dgm:prSet/>
      <dgm:spPr/>
      <dgm:t>
        <a:bodyPr/>
        <a:lstStyle/>
        <a:p>
          <a:pPr>
            <a:lnSpc>
              <a:spcPct val="100000"/>
            </a:lnSpc>
          </a:pPr>
          <a:endParaRPr lang="de-DE" sz="2000"/>
        </a:p>
      </dgm:t>
    </dgm:pt>
    <dgm:pt modelId="{6312D4FA-3F73-4FEF-80F9-4663B96EBA81}">
      <dgm:prSet phldrT="[Text]" custT="1"/>
      <dgm:spPr>
        <a:solidFill>
          <a:srgbClr val="F0F8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de-DE" sz="1600" b="1" dirty="0" smtClean="0">
              <a:solidFill>
                <a:schemeClr val="tx1"/>
              </a:solidFill>
            </a:rPr>
            <a:t>2. Nachfrage decken mit Einbeziehung der Nutzer</a:t>
          </a:r>
        </a:p>
        <a:p>
          <a:pPr>
            <a:lnSpc>
              <a:spcPct val="100000"/>
            </a:lnSpc>
          </a:pPr>
          <a:r>
            <a:rPr lang="de-DE" sz="1600" dirty="0" smtClean="0">
              <a:solidFill>
                <a:schemeClr val="tx1"/>
              </a:solidFill>
            </a:rPr>
            <a:t>Ab 1932 </a:t>
          </a:r>
          <a:r>
            <a:rPr lang="de-DE" sz="1600" dirty="0" smtClean="0">
              <a:solidFill>
                <a:schemeClr val="tx1"/>
              </a:solidFill>
              <a:sym typeface="Wingdings" panose="05000000000000000000" pitchFamily="2" charset="2"/>
            </a:rPr>
            <a:t> Autobahnen: Leichtigkeit und Flüssigkeit des Verkehrs</a:t>
          </a:r>
        </a:p>
        <a:p>
          <a:pPr>
            <a:lnSpc>
              <a:spcPct val="100000"/>
            </a:lnSpc>
          </a:pPr>
          <a:r>
            <a:rPr lang="de-DE" sz="1600" dirty="0" smtClean="0">
              <a:solidFill>
                <a:schemeClr val="tx1"/>
              </a:solidFill>
              <a:sym typeface="Wingdings" panose="05000000000000000000" pitchFamily="2" charset="2"/>
            </a:rPr>
            <a:t>Ab 1945  autogerechte Städte</a:t>
          </a:r>
          <a:endParaRPr lang="de-DE" sz="1600" dirty="0">
            <a:solidFill>
              <a:schemeClr val="tx1"/>
            </a:solidFill>
          </a:endParaRPr>
        </a:p>
      </dgm:t>
    </dgm:pt>
    <dgm:pt modelId="{3F735760-FD6D-4EC0-8119-9B1CDC25C267}" type="parTrans" cxnId="{BB0E4835-828E-4C27-895D-B8625A215580}">
      <dgm:prSet/>
      <dgm:spPr/>
      <dgm:t>
        <a:bodyPr/>
        <a:lstStyle/>
        <a:p>
          <a:pPr>
            <a:lnSpc>
              <a:spcPct val="100000"/>
            </a:lnSpc>
          </a:pPr>
          <a:endParaRPr lang="de-DE" sz="2000"/>
        </a:p>
      </dgm:t>
    </dgm:pt>
    <dgm:pt modelId="{53A56AFB-58F9-42C9-A40A-D80FA1658558}" type="sibTrans" cxnId="{BB0E4835-828E-4C27-895D-B8625A215580}">
      <dgm:prSet/>
      <dgm:spPr/>
      <dgm:t>
        <a:bodyPr/>
        <a:lstStyle/>
        <a:p>
          <a:pPr>
            <a:lnSpc>
              <a:spcPct val="100000"/>
            </a:lnSpc>
          </a:pPr>
          <a:endParaRPr lang="de-DE" sz="2000"/>
        </a:p>
      </dgm:t>
    </dgm:pt>
    <dgm:pt modelId="{048F4554-C333-40D2-A364-41B9C00317E7}">
      <dgm:prSet phldrT="[Text]" custT="1"/>
      <dgm:spPr>
        <a:solidFill>
          <a:srgbClr val="F0F8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de-DE" sz="1600" b="1" dirty="0" smtClean="0">
              <a:solidFill>
                <a:schemeClr val="tx1"/>
              </a:solidFill>
            </a:rPr>
            <a:t>3. Integration der direkten Umwelt</a:t>
          </a:r>
        </a:p>
        <a:p>
          <a:pPr>
            <a:lnSpc>
              <a:spcPct val="100000"/>
            </a:lnSpc>
          </a:pPr>
          <a:r>
            <a:rPr lang="de-DE" sz="1600" dirty="0" smtClean="0">
              <a:solidFill>
                <a:schemeClr val="tx1"/>
              </a:solidFill>
            </a:rPr>
            <a:t>1970 </a:t>
          </a:r>
          <a:r>
            <a:rPr lang="de-DE" sz="1600" dirty="0" smtClean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de-DE" sz="1600" dirty="0" smtClean="0">
              <a:solidFill>
                <a:schemeClr val="tx1"/>
              </a:solidFill>
            </a:rPr>
            <a:t>„stadtgerechter Verkehr“; Verkehrsberuhigung</a:t>
          </a:r>
          <a:br>
            <a:rPr lang="de-DE" sz="1600" dirty="0" smtClean="0">
              <a:solidFill>
                <a:schemeClr val="tx1"/>
              </a:solidFill>
            </a:rPr>
          </a:br>
          <a:r>
            <a:rPr lang="de-DE" sz="1600" dirty="0" smtClean="0">
              <a:solidFill>
                <a:schemeClr val="tx1"/>
              </a:solidFill>
            </a:rPr>
            <a:t>1980 </a:t>
          </a:r>
          <a:r>
            <a:rPr lang="de-DE" sz="1600" dirty="0" smtClean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de-DE" sz="1600" dirty="0" smtClean="0">
              <a:solidFill>
                <a:schemeClr val="tx1"/>
              </a:solidFill>
            </a:rPr>
            <a:t>Leitbild „integrierter Verkehr“</a:t>
          </a:r>
          <a:endParaRPr lang="de-DE" sz="1800" dirty="0">
            <a:solidFill>
              <a:schemeClr val="tx1"/>
            </a:solidFill>
          </a:endParaRPr>
        </a:p>
      </dgm:t>
    </dgm:pt>
    <dgm:pt modelId="{41F09729-0E61-4794-89DE-59A7A40F3C7A}" type="parTrans" cxnId="{A8A14E3F-F2DA-47A9-8ABF-51F5E0F66A45}">
      <dgm:prSet/>
      <dgm:spPr/>
      <dgm:t>
        <a:bodyPr/>
        <a:lstStyle/>
        <a:p>
          <a:pPr>
            <a:lnSpc>
              <a:spcPct val="100000"/>
            </a:lnSpc>
          </a:pPr>
          <a:endParaRPr lang="de-DE" sz="2000"/>
        </a:p>
      </dgm:t>
    </dgm:pt>
    <dgm:pt modelId="{D7FFB1C5-F7FA-4A48-AB94-498343828E43}" type="sibTrans" cxnId="{A8A14E3F-F2DA-47A9-8ABF-51F5E0F66A45}">
      <dgm:prSet/>
      <dgm:spPr/>
      <dgm:t>
        <a:bodyPr/>
        <a:lstStyle/>
        <a:p>
          <a:pPr>
            <a:lnSpc>
              <a:spcPct val="100000"/>
            </a:lnSpc>
          </a:pPr>
          <a:endParaRPr lang="de-DE" sz="2000"/>
        </a:p>
      </dgm:t>
    </dgm:pt>
    <dgm:pt modelId="{826351B4-1A2D-4F62-B343-3E9A249B9916}">
      <dgm:prSet phldrT="[Text]" custT="1"/>
      <dgm:spPr>
        <a:solidFill>
          <a:srgbClr val="F0F8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de-DE" sz="1600" b="1" dirty="0" smtClean="0">
              <a:solidFill>
                <a:schemeClr val="tx1"/>
              </a:solidFill>
            </a:rPr>
            <a:t>4. </a:t>
          </a:r>
          <a:r>
            <a:rPr lang="de-DE" sz="1600" b="1" dirty="0" err="1" smtClean="0">
              <a:solidFill>
                <a:schemeClr val="tx1"/>
              </a:solidFill>
            </a:rPr>
            <a:t>Sustainable</a:t>
          </a:r>
          <a:r>
            <a:rPr lang="de-DE" sz="1600" b="1" dirty="0" smtClean="0">
              <a:solidFill>
                <a:schemeClr val="tx1"/>
              </a:solidFill>
            </a:rPr>
            <a:t> </a:t>
          </a:r>
          <a:r>
            <a:rPr lang="de-DE" sz="1600" b="1" dirty="0" err="1" smtClean="0">
              <a:solidFill>
                <a:schemeClr val="tx1"/>
              </a:solidFill>
            </a:rPr>
            <a:t>development</a:t>
          </a:r>
          <a:r>
            <a:rPr lang="de-DE" sz="1600" b="1" dirty="0" smtClean="0">
              <a:solidFill>
                <a:schemeClr val="tx1"/>
              </a:solidFill>
            </a:rPr>
            <a:t> = </a:t>
          </a:r>
          <a:r>
            <a:rPr lang="de-DE" sz="1600" b="1" smtClean="0">
              <a:solidFill>
                <a:schemeClr val="tx1"/>
              </a:solidFill>
            </a:rPr>
            <a:t>für alle </a:t>
          </a:r>
          <a:r>
            <a:rPr lang="de-DE" sz="1600" b="1" dirty="0" smtClean="0">
              <a:solidFill>
                <a:schemeClr val="tx1"/>
              </a:solidFill>
            </a:rPr>
            <a:t>Zukunft</a:t>
          </a:r>
        </a:p>
        <a:p>
          <a:pPr>
            <a:lnSpc>
              <a:spcPct val="100000"/>
            </a:lnSpc>
          </a:pPr>
          <a:r>
            <a:rPr lang="de-DE" sz="1600" dirty="0" smtClean="0">
              <a:solidFill>
                <a:schemeClr val="tx1"/>
              </a:solidFill>
            </a:rPr>
            <a:t>1987 </a:t>
          </a:r>
          <a:r>
            <a:rPr lang="de-DE" sz="1600" dirty="0" smtClean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de-DE" sz="1600" dirty="0" smtClean="0">
              <a:solidFill>
                <a:schemeClr val="tx1"/>
              </a:solidFill>
            </a:rPr>
            <a:t>Brundtland-Definition</a:t>
          </a:r>
          <a:br>
            <a:rPr lang="de-DE" sz="1600" dirty="0" smtClean="0">
              <a:solidFill>
                <a:schemeClr val="tx1"/>
              </a:solidFill>
            </a:rPr>
          </a:br>
          <a:r>
            <a:rPr lang="de-DE" sz="1600" dirty="0" smtClean="0">
              <a:solidFill>
                <a:schemeClr val="tx1"/>
              </a:solidFill>
            </a:rPr>
            <a:t>1992 </a:t>
          </a:r>
          <a:r>
            <a:rPr lang="de-DE" sz="1600" dirty="0" smtClean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de-DE" sz="1600" dirty="0" smtClean="0">
              <a:solidFill>
                <a:schemeClr val="tx1"/>
              </a:solidFill>
            </a:rPr>
            <a:t>Agenda 21, UN-Konferenz für Umwelt und Entwicklung in Rio</a:t>
          </a:r>
          <a:endParaRPr lang="de-DE" sz="1800" dirty="0">
            <a:solidFill>
              <a:schemeClr val="tx1"/>
            </a:solidFill>
          </a:endParaRPr>
        </a:p>
      </dgm:t>
    </dgm:pt>
    <dgm:pt modelId="{B79896C4-0928-4EAC-A903-BDF079004B85}" type="parTrans" cxnId="{DAA0E702-4728-4524-A616-EC1E58CBA84B}">
      <dgm:prSet/>
      <dgm:spPr/>
      <dgm:t>
        <a:bodyPr/>
        <a:lstStyle/>
        <a:p>
          <a:pPr>
            <a:lnSpc>
              <a:spcPct val="100000"/>
            </a:lnSpc>
          </a:pPr>
          <a:endParaRPr lang="de-DE"/>
        </a:p>
      </dgm:t>
    </dgm:pt>
    <dgm:pt modelId="{D169E1EC-0B74-4DF6-A46D-BA3F1EBDD9D5}" type="sibTrans" cxnId="{DAA0E702-4728-4524-A616-EC1E58CBA84B}">
      <dgm:prSet/>
      <dgm:spPr/>
      <dgm:t>
        <a:bodyPr/>
        <a:lstStyle/>
        <a:p>
          <a:pPr>
            <a:lnSpc>
              <a:spcPct val="100000"/>
            </a:lnSpc>
          </a:pPr>
          <a:endParaRPr lang="de-DE"/>
        </a:p>
      </dgm:t>
    </dgm:pt>
    <dgm:pt modelId="{D070756A-F3FB-4D7B-A950-35E2D7A632E7}" type="pres">
      <dgm:prSet presAssocID="{AC32D600-6A65-41BB-BF27-85170118964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2BAA202-B298-4A98-A0EB-D9FDE603CCD5}" type="pres">
      <dgm:prSet presAssocID="{F5201535-7C81-48AF-8B0F-CBA14ADC15A7}" presName="comp" presStyleCnt="0"/>
      <dgm:spPr/>
    </dgm:pt>
    <dgm:pt modelId="{2375BA78-85E8-4F2A-91F7-BA04B5B635C1}" type="pres">
      <dgm:prSet presAssocID="{F5201535-7C81-48AF-8B0F-CBA14ADC15A7}" presName="box" presStyleLbl="node1" presStyleIdx="0" presStyleCnt="4"/>
      <dgm:spPr/>
      <dgm:t>
        <a:bodyPr/>
        <a:lstStyle/>
        <a:p>
          <a:endParaRPr lang="de-DE"/>
        </a:p>
      </dgm:t>
    </dgm:pt>
    <dgm:pt modelId="{54FC9DBA-C0BB-4D5B-8329-3BF67E35BD99}" type="pres">
      <dgm:prSet presAssocID="{F5201535-7C81-48AF-8B0F-CBA14ADC15A7}" presName="img" presStyleLbl="fgImgPlace1" presStyleIdx="0" presStyleCnt="4" custScaleX="98762" custScaleY="111611" custLinFactNeighborX="-256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  <dgm:t>
        <a:bodyPr/>
        <a:lstStyle/>
        <a:p>
          <a:endParaRPr lang="de-DE"/>
        </a:p>
      </dgm:t>
    </dgm:pt>
    <dgm:pt modelId="{DB55D352-1D09-4DF2-A8CC-86D558460B75}" type="pres">
      <dgm:prSet presAssocID="{F5201535-7C81-48AF-8B0F-CBA14ADC15A7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83AC739-CA0E-492D-9B2E-70D1ED9D6EEC}" type="pres">
      <dgm:prSet presAssocID="{D806A607-69AC-42E8-A6D9-C5034267F261}" presName="spacer" presStyleCnt="0"/>
      <dgm:spPr/>
    </dgm:pt>
    <dgm:pt modelId="{FEA0914A-9E6C-4BAB-8AFC-0F6B207D393D}" type="pres">
      <dgm:prSet presAssocID="{6312D4FA-3F73-4FEF-80F9-4663B96EBA81}" presName="comp" presStyleCnt="0"/>
      <dgm:spPr/>
    </dgm:pt>
    <dgm:pt modelId="{28B998C9-0768-4406-97AD-316E55FD8C76}" type="pres">
      <dgm:prSet presAssocID="{6312D4FA-3F73-4FEF-80F9-4663B96EBA81}" presName="box" presStyleLbl="node1" presStyleIdx="1" presStyleCnt="4"/>
      <dgm:spPr/>
      <dgm:t>
        <a:bodyPr/>
        <a:lstStyle/>
        <a:p>
          <a:endParaRPr lang="de-DE"/>
        </a:p>
      </dgm:t>
    </dgm:pt>
    <dgm:pt modelId="{FDEECF08-F386-4EA8-A189-FFD29C7F851C}" type="pres">
      <dgm:prSet presAssocID="{6312D4FA-3F73-4FEF-80F9-4663B96EBA81}" presName="img" presStyleLbl="fgImgPlace1" presStyleIdx="1" presStyleCnt="4" custScaleX="98762" custScaleY="111611" custLinFactNeighborX="-256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de-DE"/>
        </a:p>
      </dgm:t>
    </dgm:pt>
    <dgm:pt modelId="{428D6A53-B099-44D9-81EB-1BF63761BE98}" type="pres">
      <dgm:prSet presAssocID="{6312D4FA-3F73-4FEF-80F9-4663B96EBA81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9113E8F-DC5F-4B4B-BEC0-3CF12625E52D}" type="pres">
      <dgm:prSet presAssocID="{53A56AFB-58F9-42C9-A40A-D80FA1658558}" presName="spacer" presStyleCnt="0"/>
      <dgm:spPr/>
    </dgm:pt>
    <dgm:pt modelId="{A78A691A-2C3C-4B0D-810C-6CD72683C171}" type="pres">
      <dgm:prSet presAssocID="{048F4554-C333-40D2-A364-41B9C00317E7}" presName="comp" presStyleCnt="0"/>
      <dgm:spPr/>
    </dgm:pt>
    <dgm:pt modelId="{115AD310-95BC-4855-A213-54187F467665}" type="pres">
      <dgm:prSet presAssocID="{048F4554-C333-40D2-A364-41B9C00317E7}" presName="box" presStyleLbl="node1" presStyleIdx="2" presStyleCnt="4"/>
      <dgm:spPr/>
      <dgm:t>
        <a:bodyPr/>
        <a:lstStyle/>
        <a:p>
          <a:endParaRPr lang="de-DE"/>
        </a:p>
      </dgm:t>
    </dgm:pt>
    <dgm:pt modelId="{2E7A06F6-3551-451B-9FAA-B39C8A5A61A5}" type="pres">
      <dgm:prSet presAssocID="{048F4554-C333-40D2-A364-41B9C00317E7}" presName="img" presStyleLbl="fgImgPlace1" presStyleIdx="2" presStyleCnt="4" custScaleX="98762" custScaleY="111611" custLinFactNeighborX="-256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de-DE"/>
        </a:p>
      </dgm:t>
    </dgm:pt>
    <dgm:pt modelId="{46E0E76C-E5C1-4B50-AF55-751A697C1327}" type="pres">
      <dgm:prSet presAssocID="{048F4554-C333-40D2-A364-41B9C00317E7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C19093E-B3AD-425E-BE02-7916999A0A91}" type="pres">
      <dgm:prSet presAssocID="{D7FFB1C5-F7FA-4A48-AB94-498343828E43}" presName="spacer" presStyleCnt="0"/>
      <dgm:spPr/>
    </dgm:pt>
    <dgm:pt modelId="{745FE571-08FD-4575-9A18-8779683FFF4D}" type="pres">
      <dgm:prSet presAssocID="{826351B4-1A2D-4F62-B343-3E9A249B9916}" presName="comp" presStyleCnt="0"/>
      <dgm:spPr/>
    </dgm:pt>
    <dgm:pt modelId="{D434C77C-8E95-4CBC-B6D2-ED86E40C8C39}" type="pres">
      <dgm:prSet presAssocID="{826351B4-1A2D-4F62-B343-3E9A249B9916}" presName="box" presStyleLbl="node1" presStyleIdx="3" presStyleCnt="4"/>
      <dgm:spPr/>
      <dgm:t>
        <a:bodyPr/>
        <a:lstStyle/>
        <a:p>
          <a:endParaRPr lang="de-DE"/>
        </a:p>
      </dgm:t>
    </dgm:pt>
    <dgm:pt modelId="{B17BDC07-93C3-4BED-B56F-928F9ACF170B}" type="pres">
      <dgm:prSet presAssocID="{826351B4-1A2D-4F62-B343-3E9A249B9916}" presName="img" presStyleLbl="fgImgPlace1" presStyleIdx="3" presStyleCnt="4" custScaleX="98762" custScaleY="111611" custLinFactNeighborX="-256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de-DE"/>
        </a:p>
      </dgm:t>
    </dgm:pt>
    <dgm:pt modelId="{7DEFB544-F17F-4575-A317-DBE2D59DD893}" type="pres">
      <dgm:prSet presAssocID="{826351B4-1A2D-4F62-B343-3E9A249B9916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B0E4835-828E-4C27-895D-B8625A215580}" srcId="{AC32D600-6A65-41BB-BF27-851701189645}" destId="{6312D4FA-3F73-4FEF-80F9-4663B96EBA81}" srcOrd="1" destOrd="0" parTransId="{3F735760-FD6D-4EC0-8119-9B1CDC25C267}" sibTransId="{53A56AFB-58F9-42C9-A40A-D80FA1658558}"/>
    <dgm:cxn modelId="{9726AA31-05DE-42B9-B64C-769DF9A94D35}" type="presOf" srcId="{826351B4-1A2D-4F62-B343-3E9A249B9916}" destId="{7DEFB544-F17F-4575-A317-DBE2D59DD893}" srcOrd="1" destOrd="0" presId="urn:microsoft.com/office/officeart/2005/8/layout/vList4"/>
    <dgm:cxn modelId="{5816F79A-22E0-49D5-8D36-3FD27F93677B}" type="presOf" srcId="{048F4554-C333-40D2-A364-41B9C00317E7}" destId="{115AD310-95BC-4855-A213-54187F467665}" srcOrd="0" destOrd="0" presId="urn:microsoft.com/office/officeart/2005/8/layout/vList4"/>
    <dgm:cxn modelId="{A8A14E3F-F2DA-47A9-8ABF-51F5E0F66A45}" srcId="{AC32D600-6A65-41BB-BF27-851701189645}" destId="{048F4554-C333-40D2-A364-41B9C00317E7}" srcOrd="2" destOrd="0" parTransId="{41F09729-0E61-4794-89DE-59A7A40F3C7A}" sibTransId="{D7FFB1C5-F7FA-4A48-AB94-498343828E43}"/>
    <dgm:cxn modelId="{F584E300-A841-4F1A-B879-EAB5A3AF3E07}" type="presOf" srcId="{AC32D600-6A65-41BB-BF27-851701189645}" destId="{D070756A-F3FB-4D7B-A950-35E2D7A632E7}" srcOrd="0" destOrd="0" presId="urn:microsoft.com/office/officeart/2005/8/layout/vList4"/>
    <dgm:cxn modelId="{935BB84F-4CAB-459C-8B94-745F01B96085}" type="presOf" srcId="{F5201535-7C81-48AF-8B0F-CBA14ADC15A7}" destId="{DB55D352-1D09-4DF2-A8CC-86D558460B75}" srcOrd="1" destOrd="0" presId="urn:microsoft.com/office/officeart/2005/8/layout/vList4"/>
    <dgm:cxn modelId="{7FDE70D3-F127-4765-B8CD-869628AD41EA}" srcId="{AC32D600-6A65-41BB-BF27-851701189645}" destId="{F5201535-7C81-48AF-8B0F-CBA14ADC15A7}" srcOrd="0" destOrd="0" parTransId="{C68E9FEB-07EE-42EA-9022-BB98F335AC5C}" sibTransId="{D806A607-69AC-42E8-A6D9-C5034267F261}"/>
    <dgm:cxn modelId="{82DB303A-D028-4EA6-A30C-1A8C7928343A}" type="presOf" srcId="{6312D4FA-3F73-4FEF-80F9-4663B96EBA81}" destId="{428D6A53-B099-44D9-81EB-1BF63761BE98}" srcOrd="1" destOrd="0" presId="urn:microsoft.com/office/officeart/2005/8/layout/vList4"/>
    <dgm:cxn modelId="{11D69EAD-01DE-4BE4-BF86-117069AD77F9}" type="presOf" srcId="{6312D4FA-3F73-4FEF-80F9-4663B96EBA81}" destId="{28B998C9-0768-4406-97AD-316E55FD8C76}" srcOrd="0" destOrd="0" presId="urn:microsoft.com/office/officeart/2005/8/layout/vList4"/>
    <dgm:cxn modelId="{412C8508-500E-4204-BAEF-947F5BA7238D}" type="presOf" srcId="{048F4554-C333-40D2-A364-41B9C00317E7}" destId="{46E0E76C-E5C1-4B50-AF55-751A697C1327}" srcOrd="1" destOrd="0" presId="urn:microsoft.com/office/officeart/2005/8/layout/vList4"/>
    <dgm:cxn modelId="{DAA0E702-4728-4524-A616-EC1E58CBA84B}" srcId="{AC32D600-6A65-41BB-BF27-851701189645}" destId="{826351B4-1A2D-4F62-B343-3E9A249B9916}" srcOrd="3" destOrd="0" parTransId="{B79896C4-0928-4EAC-A903-BDF079004B85}" sibTransId="{D169E1EC-0B74-4DF6-A46D-BA3F1EBDD9D5}"/>
    <dgm:cxn modelId="{BBABF8CB-5BB5-461E-B94A-06F4380DCE28}" type="presOf" srcId="{826351B4-1A2D-4F62-B343-3E9A249B9916}" destId="{D434C77C-8E95-4CBC-B6D2-ED86E40C8C39}" srcOrd="0" destOrd="0" presId="urn:microsoft.com/office/officeart/2005/8/layout/vList4"/>
    <dgm:cxn modelId="{EC5D9151-F187-467D-BF56-BEB30F37DCCB}" type="presOf" srcId="{F5201535-7C81-48AF-8B0F-CBA14ADC15A7}" destId="{2375BA78-85E8-4F2A-91F7-BA04B5B635C1}" srcOrd="0" destOrd="0" presId="urn:microsoft.com/office/officeart/2005/8/layout/vList4"/>
    <dgm:cxn modelId="{03DFFE33-9301-432C-8DB3-9BB6B9450B46}" type="presParOf" srcId="{D070756A-F3FB-4D7B-A950-35E2D7A632E7}" destId="{02BAA202-B298-4A98-A0EB-D9FDE603CCD5}" srcOrd="0" destOrd="0" presId="urn:microsoft.com/office/officeart/2005/8/layout/vList4"/>
    <dgm:cxn modelId="{DAFCF3CD-4D4C-4543-AD40-AD60E2C2C969}" type="presParOf" srcId="{02BAA202-B298-4A98-A0EB-D9FDE603CCD5}" destId="{2375BA78-85E8-4F2A-91F7-BA04B5B635C1}" srcOrd="0" destOrd="0" presId="urn:microsoft.com/office/officeart/2005/8/layout/vList4"/>
    <dgm:cxn modelId="{A196F354-1319-4663-8BDE-FCA0923EAB70}" type="presParOf" srcId="{02BAA202-B298-4A98-A0EB-D9FDE603CCD5}" destId="{54FC9DBA-C0BB-4D5B-8329-3BF67E35BD99}" srcOrd="1" destOrd="0" presId="urn:microsoft.com/office/officeart/2005/8/layout/vList4"/>
    <dgm:cxn modelId="{0E456B33-8E0C-4F93-866C-F0C4951FD507}" type="presParOf" srcId="{02BAA202-B298-4A98-A0EB-D9FDE603CCD5}" destId="{DB55D352-1D09-4DF2-A8CC-86D558460B75}" srcOrd="2" destOrd="0" presId="urn:microsoft.com/office/officeart/2005/8/layout/vList4"/>
    <dgm:cxn modelId="{49C1D06C-5C20-4120-A0AA-698DD714C78E}" type="presParOf" srcId="{D070756A-F3FB-4D7B-A950-35E2D7A632E7}" destId="{183AC739-CA0E-492D-9B2E-70D1ED9D6EEC}" srcOrd="1" destOrd="0" presId="urn:microsoft.com/office/officeart/2005/8/layout/vList4"/>
    <dgm:cxn modelId="{5656183E-9332-4726-93BD-052A4DFA69EF}" type="presParOf" srcId="{D070756A-F3FB-4D7B-A950-35E2D7A632E7}" destId="{FEA0914A-9E6C-4BAB-8AFC-0F6B207D393D}" srcOrd="2" destOrd="0" presId="urn:microsoft.com/office/officeart/2005/8/layout/vList4"/>
    <dgm:cxn modelId="{20CE577E-2300-4162-BD47-39A55A6D7D4B}" type="presParOf" srcId="{FEA0914A-9E6C-4BAB-8AFC-0F6B207D393D}" destId="{28B998C9-0768-4406-97AD-316E55FD8C76}" srcOrd="0" destOrd="0" presId="urn:microsoft.com/office/officeart/2005/8/layout/vList4"/>
    <dgm:cxn modelId="{F659D93A-3A83-442B-B9A7-93D06531967B}" type="presParOf" srcId="{FEA0914A-9E6C-4BAB-8AFC-0F6B207D393D}" destId="{FDEECF08-F386-4EA8-A189-FFD29C7F851C}" srcOrd="1" destOrd="0" presId="urn:microsoft.com/office/officeart/2005/8/layout/vList4"/>
    <dgm:cxn modelId="{0F13DF4E-FD46-4170-A0E7-7C68E158EC08}" type="presParOf" srcId="{FEA0914A-9E6C-4BAB-8AFC-0F6B207D393D}" destId="{428D6A53-B099-44D9-81EB-1BF63761BE98}" srcOrd="2" destOrd="0" presId="urn:microsoft.com/office/officeart/2005/8/layout/vList4"/>
    <dgm:cxn modelId="{713165CF-ECE7-4F54-B181-0C762DFE469E}" type="presParOf" srcId="{D070756A-F3FB-4D7B-A950-35E2D7A632E7}" destId="{59113E8F-DC5F-4B4B-BEC0-3CF12625E52D}" srcOrd="3" destOrd="0" presId="urn:microsoft.com/office/officeart/2005/8/layout/vList4"/>
    <dgm:cxn modelId="{02734BBA-DDE4-4E76-AA0F-A6BC2FD31255}" type="presParOf" srcId="{D070756A-F3FB-4D7B-A950-35E2D7A632E7}" destId="{A78A691A-2C3C-4B0D-810C-6CD72683C171}" srcOrd="4" destOrd="0" presId="urn:microsoft.com/office/officeart/2005/8/layout/vList4"/>
    <dgm:cxn modelId="{D821530C-C060-4F66-AF72-4C19AB1D0BB5}" type="presParOf" srcId="{A78A691A-2C3C-4B0D-810C-6CD72683C171}" destId="{115AD310-95BC-4855-A213-54187F467665}" srcOrd="0" destOrd="0" presId="urn:microsoft.com/office/officeart/2005/8/layout/vList4"/>
    <dgm:cxn modelId="{608C11E0-3003-4516-AD8C-95ACC2E1E8A9}" type="presParOf" srcId="{A78A691A-2C3C-4B0D-810C-6CD72683C171}" destId="{2E7A06F6-3551-451B-9FAA-B39C8A5A61A5}" srcOrd="1" destOrd="0" presId="urn:microsoft.com/office/officeart/2005/8/layout/vList4"/>
    <dgm:cxn modelId="{036F122C-DB2C-47DD-92C1-948D35B2FA12}" type="presParOf" srcId="{A78A691A-2C3C-4B0D-810C-6CD72683C171}" destId="{46E0E76C-E5C1-4B50-AF55-751A697C1327}" srcOrd="2" destOrd="0" presId="urn:microsoft.com/office/officeart/2005/8/layout/vList4"/>
    <dgm:cxn modelId="{FCA8CC1E-9C3C-4C26-B8EB-E7EC2D2AEDB3}" type="presParOf" srcId="{D070756A-F3FB-4D7B-A950-35E2D7A632E7}" destId="{4C19093E-B3AD-425E-BE02-7916999A0A91}" srcOrd="5" destOrd="0" presId="urn:microsoft.com/office/officeart/2005/8/layout/vList4"/>
    <dgm:cxn modelId="{FC0DFA2B-CFC3-472C-A252-595F3150CEC1}" type="presParOf" srcId="{D070756A-F3FB-4D7B-A950-35E2D7A632E7}" destId="{745FE571-08FD-4575-9A18-8779683FFF4D}" srcOrd="6" destOrd="0" presId="urn:microsoft.com/office/officeart/2005/8/layout/vList4"/>
    <dgm:cxn modelId="{86063330-8600-4671-876A-EEAA26340D57}" type="presParOf" srcId="{745FE571-08FD-4575-9A18-8779683FFF4D}" destId="{D434C77C-8E95-4CBC-B6D2-ED86E40C8C39}" srcOrd="0" destOrd="0" presId="urn:microsoft.com/office/officeart/2005/8/layout/vList4"/>
    <dgm:cxn modelId="{32D478DB-18FC-4ACA-A15F-E08EB16F6C6E}" type="presParOf" srcId="{745FE571-08FD-4575-9A18-8779683FFF4D}" destId="{B17BDC07-93C3-4BED-B56F-928F9ACF170B}" srcOrd="1" destOrd="0" presId="urn:microsoft.com/office/officeart/2005/8/layout/vList4"/>
    <dgm:cxn modelId="{4EE026CE-357C-483C-B9F0-E48ADAD952CA}" type="presParOf" srcId="{745FE571-08FD-4575-9A18-8779683FFF4D}" destId="{7DEFB544-F17F-4575-A317-DBE2D59DD89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mc:AlternateContent xmlns:mc="http://schemas.openxmlformats.org/markup-compatibility/2006" xmlns:a14="http://schemas.microsoft.com/office/drawing/2010/main">
      <mc:Choice Requires="a14">
        <dgm:pt modelId="{2FC73773-68A8-47D5-A629-B2CC469F29AA}">
          <dgm:prSet phldrT="[Text]" custT="1"/>
          <dgm:spPr>
            <a:xfrm>
              <a:off x="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𝐹𝑎h𝑟𝑡𝑒𝑛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  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2FC73773-68A8-47D5-A629-B2CC469F29AA}">
          <dgm:prSet phldrT="[Text]" custT="1"/>
          <dgm:spPr>
            <a:xfrm>
              <a:off x="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𝐹𝑎ℎ𝑟𝑡𝑒𝑛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/(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𝑝.𝑐.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  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 𝑝.𝑎.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)</a:t>
              </a:r>
              <a:endParaRPr lang="de-DE" sz="16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7053E46-A4C8-4AD4-AAF1-7C7041ED5304}" type="par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C57998A-2195-4987-9D4E-033916495735}" type="sib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29A2F9E-768E-47C1-B700-C9A7499588BE}">
      <dgm:prSet phldrT="[Text]" custT="1"/>
      <dgm:spPr>
        <a:xfrm>
          <a:off x="159524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Fahrten-anzahl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C2211B24-EE35-4AB4-8DC2-2913712A4374}" type="par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85BF1404-7185-4164-81E2-83A5D4184768}" type="sib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94D6A20A-26FF-46BE-BA57-7E03C313EB94}">
          <dgm:prSet phldrT="[Text]" custT="1"/>
          <dgm:spPr>
            <a:xfrm>
              <a:off x="1901017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𝑃𝑘𝑚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𝐹𝑎h𝑟𝑡</m:t>
                        </m:r>
                      </m:den>
                    </m:f>
                  </m:oMath>
                </m:oMathPara>
              </a14:m>
              <a:endParaRPr lang="de-DE" sz="1600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94D6A20A-26FF-46BE-BA57-7E03C313EB94}">
          <dgm:prSet phldrT="[Text]" custT="1"/>
          <dgm:spPr>
            <a:xfrm>
              <a:off x="1901017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𝑃𝑘𝑚/𝐹𝑎ℎ𝑟𝑡</a:t>
              </a:r>
              <a:endParaRPr lang="de-DE" sz="1600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1796C6F1-69D7-4E5F-B90D-FE5563F09CF5}" type="par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1791C658-E132-4D18-AD80-9AD427F14E12}" type="sib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36D61E27-88CF-433C-A88D-FFE80350F53C}">
      <dgm:prSet phldrT="[Text]" custT="1"/>
      <dgm:spPr>
        <a:xfrm>
          <a:off x="2060260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Reise-</a:t>
          </a:r>
          <a:b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</a:br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weite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CF237DBF-95B3-4B96-A51D-4AA309F0D23A}">
          <dgm:prSet phldrT="[Text]" custT="1"/>
          <dgm:spPr>
            <a:xfrm>
              <a:off x="3801753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𝐹𝑧𝑘𝑚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𝑃𝑘𝑚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CF237DBF-95B3-4B96-A51D-4AA309F0D23A}">
          <dgm:prSet phldrT="[Text]" custT="1"/>
          <dgm:spPr>
            <a:xfrm>
              <a:off x="3801753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𝐹𝑧𝑘𝑚/𝑃𝑘𝑚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0C00EC98-71EF-4936-A60C-64AB3E143BFB}" type="par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49A222A-334D-4718-959F-544F18D2ACDB}" type="sib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5277F412-B8D8-4FE9-9A6A-33D67F93044C}">
      <dgm:prSet phldrT="[Text]" custT="1"/>
      <dgm:spPr>
        <a:xfrm>
          <a:off x="3960996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Kehrwert Besetzungs-grad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B64041C1-8427-44F4-A7A1-47440C6CBBCA}" type="par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ADCAA758-3983-4B4A-80DF-A0363D9466B5}" type="sib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D4ECA787-123A-40A7-9711-7BE7CBBA7B3C}">
          <dgm:prSet phldrT="[Text]" custT="1"/>
          <dgm:spPr>
            <a:xfrm>
              <a:off x="570277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𝑠𝑝𝑒𝑧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𝐹𝑎𝑘𝑡𝑜𝑟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𝐹𝑧𝑘𝑚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D4ECA787-123A-40A7-9711-7BE7CBBA7B3C}">
          <dgm:prSet phldrT="[Text]" custT="1"/>
          <dgm:spPr>
            <a:xfrm>
              <a:off x="570277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(</a:t>
              </a:r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𝑠𝑝𝑒𝑧. 𝐹𝑎𝑘𝑡𝑜𝑟)/𝐹𝑧𝑘𝑚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BACEDCD-8566-451F-8811-D6FD94A01F5E}" type="par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9323C68-6DA6-4149-A138-EE48652BC4B8}">
      <dgm:prSet phldrT="[Text]" custT="1"/>
      <dgm:spPr>
        <a:xfrm>
          <a:off x="5861733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Techn. Emissions-faktor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48C8475-BB23-46D0-8A13-D45D6E7B5D9A}" type="pres">
      <dgm:prSet presAssocID="{2FC73773-68A8-47D5-A629-B2CC469F29AA}" presName="compNode" presStyleCnt="0"/>
      <dgm:spPr/>
    </dgm:pt>
    <dgm:pt modelId="{F0E70D9B-3C6E-408A-A9CA-B3770B0EBE7B}" type="pres">
      <dgm:prSet presAssocID="{2FC73773-68A8-47D5-A629-B2CC469F29AA}" presName="aNode" presStyleLbl="bgShp" presStyleIdx="0" presStyleCnt="4" custScaleX="38739" custLinFactNeighborX="-320"/>
      <dgm:spPr/>
      <dgm:t>
        <a:bodyPr/>
        <a:lstStyle/>
        <a:p>
          <a:endParaRPr lang="de-DE"/>
        </a:p>
      </dgm:t>
    </dgm:pt>
    <dgm:pt modelId="{3B0C0996-F6D9-4F13-B607-C9B9E59FD954}" type="pres">
      <dgm:prSet presAssocID="{2FC73773-68A8-47D5-A629-B2CC469F29AA}" presName="textNode" presStyleLbl="bgShp" presStyleIdx="0" presStyleCnt="4"/>
      <dgm:spPr/>
      <dgm:t>
        <a:bodyPr/>
        <a:lstStyle/>
        <a:p>
          <a:endParaRPr lang="de-DE"/>
        </a:p>
      </dgm:t>
    </dgm:pt>
    <dgm:pt modelId="{7724C4AA-5FEF-44F2-97A8-66DB1AF05FEA}" type="pres">
      <dgm:prSet presAssocID="{2FC73773-68A8-47D5-A629-B2CC469F29AA}" presName="compChildNode" presStyleCnt="0"/>
      <dgm:spPr/>
    </dgm:pt>
    <dgm:pt modelId="{03EE93AE-02D7-4EBC-87BD-6ED6A8903671}" type="pres">
      <dgm:prSet presAssocID="{2FC73773-68A8-47D5-A629-B2CC469F29AA}" presName="theInnerList" presStyleCnt="0"/>
      <dgm:spPr/>
    </dgm:pt>
    <dgm:pt modelId="{3ED8C21E-EB9F-4F7C-BB72-45FDC0082AFC}" type="pres">
      <dgm:prSet presAssocID="{D29A2F9E-768E-47C1-B700-C9A7499588BE}" presName="childNode" presStyleLbl="node1" presStyleIdx="0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6EDA4F-3632-4CF2-B4D5-0FE6D82C738C}" type="pres">
      <dgm:prSet presAssocID="{2FC73773-68A8-47D5-A629-B2CC469F29AA}" presName="aSpace" presStyleCnt="0"/>
      <dgm:spPr/>
    </dgm:pt>
    <dgm:pt modelId="{485CB7FD-13D0-463F-883C-889566ACF302}" type="pres">
      <dgm:prSet presAssocID="{94D6A20A-26FF-46BE-BA57-7E03C313EB94}" presName="compNode" presStyleCnt="0"/>
      <dgm:spPr/>
    </dgm:pt>
    <dgm:pt modelId="{642BF4D6-7E3E-4049-BEAB-FFA366CE5A6B}" type="pres">
      <dgm:prSet presAssocID="{94D6A20A-26FF-46BE-BA57-7E03C313EB94}" presName="aNode" presStyleLbl="bgShp" presStyleIdx="1" presStyleCnt="4" custScaleX="38739"/>
      <dgm:spPr/>
      <dgm:t>
        <a:bodyPr/>
        <a:lstStyle/>
        <a:p>
          <a:endParaRPr lang="de-DE"/>
        </a:p>
      </dgm:t>
    </dgm:pt>
    <dgm:pt modelId="{C9ABC77E-9B04-44E0-BE41-5247727F23BB}" type="pres">
      <dgm:prSet presAssocID="{94D6A20A-26FF-46BE-BA57-7E03C313EB94}" presName="textNode" presStyleLbl="bgShp" presStyleIdx="1" presStyleCnt="4"/>
      <dgm:spPr/>
      <dgm:t>
        <a:bodyPr/>
        <a:lstStyle/>
        <a:p>
          <a:endParaRPr lang="de-DE"/>
        </a:p>
      </dgm:t>
    </dgm:pt>
    <dgm:pt modelId="{984FC352-230F-40CF-9E5C-19ABE562C92A}" type="pres">
      <dgm:prSet presAssocID="{94D6A20A-26FF-46BE-BA57-7E03C313EB94}" presName="compChildNode" presStyleCnt="0"/>
      <dgm:spPr/>
    </dgm:pt>
    <dgm:pt modelId="{5EFAEF94-FA9D-49C2-B0C1-72F34D81EA4B}" type="pres">
      <dgm:prSet presAssocID="{94D6A20A-26FF-46BE-BA57-7E03C313EB94}" presName="theInnerList" presStyleCnt="0"/>
      <dgm:spPr/>
    </dgm:pt>
    <dgm:pt modelId="{09FBC772-B0F3-4523-B99D-7AF9B1E05DC6}" type="pres">
      <dgm:prSet presAssocID="{36D61E27-88CF-433C-A88D-FFE80350F53C}" presName="childNode" presStyleLbl="node1" presStyleIdx="1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06140F-B3F7-422C-AC74-3153A5DAC202}" type="pres">
      <dgm:prSet presAssocID="{94D6A20A-26FF-46BE-BA57-7E03C313EB94}" presName="aSpace" presStyleCnt="0"/>
      <dgm:spPr/>
    </dgm:pt>
    <dgm:pt modelId="{29382766-A490-45B6-99B7-FB61764DFD62}" type="pres">
      <dgm:prSet presAssocID="{CF237DBF-95B3-4B96-A51D-4AA309F0D23A}" presName="compNode" presStyleCnt="0"/>
      <dgm:spPr/>
    </dgm:pt>
    <dgm:pt modelId="{3C3C1BCF-2C3A-431F-B301-EF4DB9402D75}" type="pres">
      <dgm:prSet presAssocID="{CF237DBF-95B3-4B96-A51D-4AA309F0D23A}" presName="aNode" presStyleLbl="bgShp" presStyleIdx="2" presStyleCnt="4" custScaleX="38739"/>
      <dgm:spPr/>
      <dgm:t>
        <a:bodyPr/>
        <a:lstStyle/>
        <a:p>
          <a:endParaRPr lang="de-DE"/>
        </a:p>
      </dgm:t>
    </dgm:pt>
    <dgm:pt modelId="{A0DE6186-E346-4628-AD84-DA5A6494EBD0}" type="pres">
      <dgm:prSet presAssocID="{CF237DBF-95B3-4B96-A51D-4AA309F0D23A}" presName="textNode" presStyleLbl="bgShp" presStyleIdx="2" presStyleCnt="4"/>
      <dgm:spPr/>
      <dgm:t>
        <a:bodyPr/>
        <a:lstStyle/>
        <a:p>
          <a:endParaRPr lang="de-DE"/>
        </a:p>
      </dgm:t>
    </dgm:pt>
    <dgm:pt modelId="{975F6458-2809-482D-87ED-DF22258CDBF4}" type="pres">
      <dgm:prSet presAssocID="{CF237DBF-95B3-4B96-A51D-4AA309F0D23A}" presName="compChildNode" presStyleCnt="0"/>
      <dgm:spPr/>
    </dgm:pt>
    <dgm:pt modelId="{4BBC4AE7-3761-4ABC-AA8C-143EACF80A06}" type="pres">
      <dgm:prSet presAssocID="{CF237DBF-95B3-4B96-A51D-4AA309F0D23A}" presName="theInnerList" presStyleCnt="0"/>
      <dgm:spPr/>
    </dgm:pt>
    <dgm:pt modelId="{3595D23A-8076-4C03-A269-64B00C706E87}" type="pres">
      <dgm:prSet presAssocID="{5277F412-B8D8-4FE9-9A6A-33D67F93044C}" presName="childNode" presStyleLbl="node1" presStyleIdx="2" presStyleCnt="4" custScaleX="44988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9C41490-9F36-41BC-BF38-FC0E7D0EF95A}" type="pres">
      <dgm:prSet presAssocID="{CF237DBF-95B3-4B96-A51D-4AA309F0D23A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3" presStyleCnt="4" custScaleX="3873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3" presStyleCnt="4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3" presStyleCnt="4" custScaleX="42920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A3D8E21-2190-4327-B4A2-8858BAD0EBDF}" type="presOf" srcId="{D29A2F9E-768E-47C1-B700-C9A7499588BE}" destId="{3ED8C21E-EB9F-4F7C-BB72-45FDC0082AFC}" srcOrd="0" destOrd="0" presId="urn:microsoft.com/office/officeart/2005/8/layout/lProcess2"/>
    <dgm:cxn modelId="{08E96145-17A0-41CD-AC77-9F326F71808B}" type="presOf" srcId="{5277F412-B8D8-4FE9-9A6A-33D67F93044C}" destId="{3595D23A-8076-4C03-A269-64B00C706E87}" srcOrd="0" destOrd="0" presId="urn:microsoft.com/office/officeart/2005/8/layout/lProcess2"/>
    <dgm:cxn modelId="{89FD936A-4F99-4DFF-84F9-CEFA1545CA3A}" srcId="{FFD97AA1-1619-41C1-BA62-833C84A5B12D}" destId="{94D6A20A-26FF-46BE-BA57-7E03C313EB94}" srcOrd="1" destOrd="0" parTransId="{1796C6F1-69D7-4E5F-B90D-FE5563F09CF5}" sibTransId="{1791C658-E132-4D18-AD80-9AD427F14E12}"/>
    <dgm:cxn modelId="{02A9B6E8-83DA-4301-8E09-C2789F73070D}" type="presOf" srcId="{CF237DBF-95B3-4B96-A51D-4AA309F0D23A}" destId="{3C3C1BCF-2C3A-431F-B301-EF4DB9402D75}" srcOrd="0" destOrd="0" presId="urn:microsoft.com/office/officeart/2005/8/layout/lProcess2"/>
    <dgm:cxn modelId="{5226C1C6-C8FD-4744-BFAD-3029BE6A12AB}" type="presOf" srcId="{36D61E27-88CF-433C-A88D-FFE80350F53C}" destId="{09FBC772-B0F3-4523-B99D-7AF9B1E05DC6}" srcOrd="0" destOrd="0" presId="urn:microsoft.com/office/officeart/2005/8/layout/lProcess2"/>
    <dgm:cxn modelId="{ACB3D790-E160-4B97-9634-1EE934E3AB23}" srcId="{FFD97AA1-1619-41C1-BA62-833C84A5B12D}" destId="{CF237DBF-95B3-4B96-A51D-4AA309F0D23A}" srcOrd="2" destOrd="0" parTransId="{0C00EC98-71EF-4936-A60C-64AB3E143BFB}" sibTransId="{C49A222A-334D-4718-959F-544F18D2ACDB}"/>
    <dgm:cxn modelId="{1226FCF0-4354-4B3B-9232-1802C01ECCDA}" type="presOf" srcId="{D4ECA787-123A-40A7-9711-7BE7CBBA7B3C}" destId="{B6007F58-289D-4671-8BD4-0BFE5D4BBF67}" srcOrd="1" destOrd="0" presId="urn:microsoft.com/office/officeart/2005/8/layout/lProcess2"/>
    <dgm:cxn modelId="{1DE84242-1CA9-4365-859F-16190AFE0325}" type="presOf" srcId="{94D6A20A-26FF-46BE-BA57-7E03C313EB94}" destId="{642BF4D6-7E3E-4049-BEAB-FFA366CE5A6B}" srcOrd="0" destOrd="0" presId="urn:microsoft.com/office/officeart/2005/8/layout/lProcess2"/>
    <dgm:cxn modelId="{5EAF89EA-203E-447C-81DB-243423B17FB7}" type="presOf" srcId="{FFD97AA1-1619-41C1-BA62-833C84A5B12D}" destId="{031A617A-C1B0-48D8-921E-99FD15930C7A}" srcOrd="0" destOrd="0" presId="urn:microsoft.com/office/officeart/2005/8/layout/lProcess2"/>
    <dgm:cxn modelId="{3D7C1BDC-44F1-4B7C-905E-F3006C71B3D8}" srcId="{2FC73773-68A8-47D5-A629-B2CC469F29AA}" destId="{D29A2F9E-768E-47C1-B700-C9A7499588BE}" srcOrd="0" destOrd="0" parTransId="{C2211B24-EE35-4AB4-8DC2-2913712A4374}" sibTransId="{85BF1404-7185-4164-81E2-83A5D4184768}"/>
    <dgm:cxn modelId="{3A932E06-B997-4328-B345-E9DB01672287}" type="presOf" srcId="{CF237DBF-95B3-4B96-A51D-4AA309F0D23A}" destId="{A0DE6186-E346-4628-AD84-DA5A6494EBD0}" srcOrd="1" destOrd="0" presId="urn:microsoft.com/office/officeart/2005/8/layout/lProcess2"/>
    <dgm:cxn modelId="{DFD190A9-01AF-403D-A2B5-69B9C67AD42B}" srcId="{FFD97AA1-1619-41C1-BA62-833C84A5B12D}" destId="{D4ECA787-123A-40A7-9711-7BE7CBBA7B3C}" srcOrd="3" destOrd="0" parTransId="{4BACEDCD-8566-451F-8811-D6FD94A01F5E}" sibTransId="{CE3C6405-87AD-4246-9409-030B31B296FA}"/>
    <dgm:cxn modelId="{9C011D71-4C94-4FEA-BE7E-690B442CC61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7AFEB340-9A98-47DD-B8F6-A765551814FD}" srcId="{CF237DBF-95B3-4B96-A51D-4AA309F0D23A}" destId="{5277F412-B8D8-4FE9-9A6A-33D67F93044C}" srcOrd="0" destOrd="0" parTransId="{B64041C1-8427-44F4-A7A1-47440C6CBBCA}" sibTransId="{ADCAA758-3983-4B4A-80DF-A0363D9466B5}"/>
    <dgm:cxn modelId="{1BBA3E58-B451-41BA-801F-0F447B0B8D9E}" type="presOf" srcId="{94D6A20A-26FF-46BE-BA57-7E03C313EB94}" destId="{C9ABC77E-9B04-44E0-BE41-5247727F23BB}" srcOrd="1" destOrd="0" presId="urn:microsoft.com/office/officeart/2005/8/layout/lProcess2"/>
    <dgm:cxn modelId="{736E016D-5E04-43B6-8D85-30F76596CBE2}" srcId="{FFD97AA1-1619-41C1-BA62-833C84A5B12D}" destId="{2FC73773-68A8-47D5-A629-B2CC469F29AA}" srcOrd="0" destOrd="0" parTransId="{47053E46-A4C8-4AD4-AAF1-7C7041ED5304}" sibTransId="{0C57998A-2195-4987-9D4E-033916495735}"/>
    <dgm:cxn modelId="{1CE18617-878B-4E5E-AEAE-EF8CFACDAFF3}" type="presOf" srcId="{2FC73773-68A8-47D5-A629-B2CC469F29AA}" destId="{F0E70D9B-3C6E-408A-A9CA-B3770B0EBE7B}" srcOrd="0" destOrd="0" presId="urn:microsoft.com/office/officeart/2005/8/layout/lProcess2"/>
    <dgm:cxn modelId="{B2C7ED24-8A5C-4E6A-BE97-CE313F4E6641}" type="presOf" srcId="{D9323C68-6DA6-4149-A138-EE48652BC4B8}" destId="{135ADB9D-7A85-4B50-AED2-D9D8C8C746A0}" srcOrd="0" destOrd="0" presId="urn:microsoft.com/office/officeart/2005/8/layout/lProcess2"/>
    <dgm:cxn modelId="{28BCEE0A-8A10-438A-BFFD-DE23735A595B}" srcId="{94D6A20A-26FF-46BE-BA57-7E03C313EB94}" destId="{36D61E27-88CF-433C-A88D-FFE80350F53C}" srcOrd="0" destOrd="0" parTransId="{291AC35B-B75A-498C-9895-E15525CA8D71}" sibTransId="{E8DB208C-9239-4143-A94E-AC7689061A00}"/>
    <dgm:cxn modelId="{0FAC1959-DEA3-4067-A986-AACE27FBAC1B}" type="presOf" srcId="{2FC73773-68A8-47D5-A629-B2CC469F29AA}" destId="{3B0C0996-F6D9-4F13-B607-C9B9E59FD954}" srcOrd="1" destOrd="0" presId="urn:microsoft.com/office/officeart/2005/8/layout/lProcess2"/>
    <dgm:cxn modelId="{3F89221D-3138-40F5-9599-02410F27F834}" type="presParOf" srcId="{031A617A-C1B0-48D8-921E-99FD15930C7A}" destId="{748C8475-BB23-46D0-8A13-D45D6E7B5D9A}" srcOrd="0" destOrd="0" presId="urn:microsoft.com/office/officeart/2005/8/layout/lProcess2"/>
    <dgm:cxn modelId="{68B295B6-7715-41D4-A0F3-68CF4C223239}" type="presParOf" srcId="{748C8475-BB23-46D0-8A13-D45D6E7B5D9A}" destId="{F0E70D9B-3C6E-408A-A9CA-B3770B0EBE7B}" srcOrd="0" destOrd="0" presId="urn:microsoft.com/office/officeart/2005/8/layout/lProcess2"/>
    <dgm:cxn modelId="{AADAC2C5-7414-4288-89E5-D662183AA79D}" type="presParOf" srcId="{748C8475-BB23-46D0-8A13-D45D6E7B5D9A}" destId="{3B0C0996-F6D9-4F13-B607-C9B9E59FD954}" srcOrd="1" destOrd="0" presId="urn:microsoft.com/office/officeart/2005/8/layout/lProcess2"/>
    <dgm:cxn modelId="{26D3C9DD-BD46-4634-B8C4-B92A6FEE4B2F}" type="presParOf" srcId="{748C8475-BB23-46D0-8A13-D45D6E7B5D9A}" destId="{7724C4AA-5FEF-44F2-97A8-66DB1AF05FEA}" srcOrd="2" destOrd="0" presId="urn:microsoft.com/office/officeart/2005/8/layout/lProcess2"/>
    <dgm:cxn modelId="{81432936-576B-471D-86C7-1C0759FA1481}" type="presParOf" srcId="{7724C4AA-5FEF-44F2-97A8-66DB1AF05FEA}" destId="{03EE93AE-02D7-4EBC-87BD-6ED6A8903671}" srcOrd="0" destOrd="0" presId="urn:microsoft.com/office/officeart/2005/8/layout/lProcess2"/>
    <dgm:cxn modelId="{5612545C-42A3-4384-992E-FE8BE5D050EF}" type="presParOf" srcId="{03EE93AE-02D7-4EBC-87BD-6ED6A8903671}" destId="{3ED8C21E-EB9F-4F7C-BB72-45FDC0082AFC}" srcOrd="0" destOrd="0" presId="urn:microsoft.com/office/officeart/2005/8/layout/lProcess2"/>
    <dgm:cxn modelId="{3A0CB95C-31E8-466B-8E7C-0068B08DFA32}" type="presParOf" srcId="{031A617A-C1B0-48D8-921E-99FD15930C7A}" destId="{646EDA4F-3632-4CF2-B4D5-0FE6D82C738C}" srcOrd="1" destOrd="0" presId="urn:microsoft.com/office/officeart/2005/8/layout/lProcess2"/>
    <dgm:cxn modelId="{ADE7EBC3-1673-41A7-B0D1-0C0B4A8E477D}" type="presParOf" srcId="{031A617A-C1B0-48D8-921E-99FD15930C7A}" destId="{485CB7FD-13D0-463F-883C-889566ACF302}" srcOrd="2" destOrd="0" presId="urn:microsoft.com/office/officeart/2005/8/layout/lProcess2"/>
    <dgm:cxn modelId="{A48C429D-5D30-4A83-B6C6-FA330B0D9BA1}" type="presParOf" srcId="{485CB7FD-13D0-463F-883C-889566ACF302}" destId="{642BF4D6-7E3E-4049-BEAB-FFA366CE5A6B}" srcOrd="0" destOrd="0" presId="urn:microsoft.com/office/officeart/2005/8/layout/lProcess2"/>
    <dgm:cxn modelId="{8F1A1A0E-FE5B-4BA8-9820-FE7C307DFD98}" type="presParOf" srcId="{485CB7FD-13D0-463F-883C-889566ACF302}" destId="{C9ABC77E-9B04-44E0-BE41-5247727F23BB}" srcOrd="1" destOrd="0" presId="urn:microsoft.com/office/officeart/2005/8/layout/lProcess2"/>
    <dgm:cxn modelId="{A8CCF7C9-6108-4D26-9E95-0A935FDA799C}" type="presParOf" srcId="{485CB7FD-13D0-463F-883C-889566ACF302}" destId="{984FC352-230F-40CF-9E5C-19ABE562C92A}" srcOrd="2" destOrd="0" presId="urn:microsoft.com/office/officeart/2005/8/layout/lProcess2"/>
    <dgm:cxn modelId="{0A79134F-CE67-454F-B62C-4DB4F61FC470}" type="presParOf" srcId="{984FC352-230F-40CF-9E5C-19ABE562C92A}" destId="{5EFAEF94-FA9D-49C2-B0C1-72F34D81EA4B}" srcOrd="0" destOrd="0" presId="urn:microsoft.com/office/officeart/2005/8/layout/lProcess2"/>
    <dgm:cxn modelId="{3F7F23C5-F5CD-4E9A-B394-55D98F6D260B}" type="presParOf" srcId="{5EFAEF94-FA9D-49C2-B0C1-72F34D81EA4B}" destId="{09FBC772-B0F3-4523-B99D-7AF9B1E05DC6}" srcOrd="0" destOrd="0" presId="urn:microsoft.com/office/officeart/2005/8/layout/lProcess2"/>
    <dgm:cxn modelId="{A5190B2A-13AA-42BA-9C9E-9B6E0DFCDBDC}" type="presParOf" srcId="{031A617A-C1B0-48D8-921E-99FD15930C7A}" destId="{B706140F-B3F7-422C-AC74-3153A5DAC202}" srcOrd="3" destOrd="0" presId="urn:microsoft.com/office/officeart/2005/8/layout/lProcess2"/>
    <dgm:cxn modelId="{24975950-558F-4D65-A199-E2BC0557C943}" type="presParOf" srcId="{031A617A-C1B0-48D8-921E-99FD15930C7A}" destId="{29382766-A490-45B6-99B7-FB61764DFD62}" srcOrd="4" destOrd="0" presId="urn:microsoft.com/office/officeart/2005/8/layout/lProcess2"/>
    <dgm:cxn modelId="{DF341375-E44F-49E1-B7A7-274B29503D87}" type="presParOf" srcId="{29382766-A490-45B6-99B7-FB61764DFD62}" destId="{3C3C1BCF-2C3A-431F-B301-EF4DB9402D75}" srcOrd="0" destOrd="0" presId="urn:microsoft.com/office/officeart/2005/8/layout/lProcess2"/>
    <dgm:cxn modelId="{9B294167-C96F-4CC7-B51D-F79E4D9A6625}" type="presParOf" srcId="{29382766-A490-45B6-99B7-FB61764DFD62}" destId="{A0DE6186-E346-4628-AD84-DA5A6494EBD0}" srcOrd="1" destOrd="0" presId="urn:microsoft.com/office/officeart/2005/8/layout/lProcess2"/>
    <dgm:cxn modelId="{9A92B5E2-0D91-4ECB-9542-951D892C1CF7}" type="presParOf" srcId="{29382766-A490-45B6-99B7-FB61764DFD62}" destId="{975F6458-2809-482D-87ED-DF22258CDBF4}" srcOrd="2" destOrd="0" presId="urn:microsoft.com/office/officeart/2005/8/layout/lProcess2"/>
    <dgm:cxn modelId="{22BEA5BC-4F10-4443-8C1F-59E1AE5ADBA2}" type="presParOf" srcId="{975F6458-2809-482D-87ED-DF22258CDBF4}" destId="{4BBC4AE7-3761-4ABC-AA8C-143EACF80A06}" srcOrd="0" destOrd="0" presId="urn:microsoft.com/office/officeart/2005/8/layout/lProcess2"/>
    <dgm:cxn modelId="{1A59E4C9-46A9-495C-B075-29B0E7F1DDA7}" type="presParOf" srcId="{4BBC4AE7-3761-4ABC-AA8C-143EACF80A06}" destId="{3595D23A-8076-4C03-A269-64B00C706E87}" srcOrd="0" destOrd="0" presId="urn:microsoft.com/office/officeart/2005/8/layout/lProcess2"/>
    <dgm:cxn modelId="{36C12C4A-EEAA-48DC-8B2F-9B5BBBBD758E}" type="presParOf" srcId="{031A617A-C1B0-48D8-921E-99FD15930C7A}" destId="{09C41490-9F36-41BC-BF38-FC0E7D0EF95A}" srcOrd="5" destOrd="0" presId="urn:microsoft.com/office/officeart/2005/8/layout/lProcess2"/>
    <dgm:cxn modelId="{393F9110-B580-4C66-B219-95DF9B4B4049}" type="presParOf" srcId="{031A617A-C1B0-48D8-921E-99FD15930C7A}" destId="{0066092D-3299-40BE-97AF-C043CCA4DCD4}" srcOrd="6" destOrd="0" presId="urn:microsoft.com/office/officeart/2005/8/layout/lProcess2"/>
    <dgm:cxn modelId="{17ED7996-DB37-4BA4-AB69-A4D70EDBEF2F}" type="presParOf" srcId="{0066092D-3299-40BE-97AF-C043CCA4DCD4}" destId="{15F90AD9-3E73-4D63-9AA3-09E6F3170A94}" srcOrd="0" destOrd="0" presId="urn:microsoft.com/office/officeart/2005/8/layout/lProcess2"/>
    <dgm:cxn modelId="{3B6E4A0A-6502-4E27-9C35-C6D188A73BD7}" type="presParOf" srcId="{0066092D-3299-40BE-97AF-C043CCA4DCD4}" destId="{B6007F58-289D-4671-8BD4-0BFE5D4BBF67}" srcOrd="1" destOrd="0" presId="urn:microsoft.com/office/officeart/2005/8/layout/lProcess2"/>
    <dgm:cxn modelId="{4E7BCD81-F2D9-4DFD-8910-7099A04ED825}" type="presParOf" srcId="{0066092D-3299-40BE-97AF-C043CCA4DCD4}" destId="{2A26190D-BAF0-44B5-9EB2-B3F37BD58787}" srcOrd="2" destOrd="0" presId="urn:microsoft.com/office/officeart/2005/8/layout/lProcess2"/>
    <dgm:cxn modelId="{1CAE147B-2B41-4252-9FDC-D17F43F27387}" type="presParOf" srcId="{2A26190D-BAF0-44B5-9EB2-B3F37BD58787}" destId="{E42ACD01-C6A9-4EC0-9D3A-A1CE17D7B3B2}" srcOrd="0" destOrd="0" presId="urn:microsoft.com/office/officeart/2005/8/layout/lProcess2"/>
    <dgm:cxn modelId="{C1217954-79C6-49BB-9993-98E5AD6D1749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mc:AlternateContent xmlns:mc="http://schemas.openxmlformats.org/markup-compatibility/2006" xmlns:a14="http://schemas.microsoft.com/office/drawing/2010/main">
      <mc:Choice Requires="a14">
        <dgm:pt modelId="{36D61E27-88CF-433C-A88D-FFE80350F53C}">
          <dgm:prSet phldrT="[Text]" custT="1"/>
          <dgm:spPr>
            <a:xfrm>
              <a:off x="2466" y="214578"/>
              <a:ext cx="5391760" cy="3286809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2000" b="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l"/>
              <a:r>
                <a:rPr lang="de-DE" sz="2000" b="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</a:t>
              </a:r>
              <a14:m>
                <m:oMath xmlns:m="http://schemas.openxmlformats.org/officeDocument/2006/math">
                  <m:f>
                    <m:fPr>
                      <m:ctrlP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</m:ctrlPr>
                    </m:fPr>
                    <m:num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𝐹𝑎h𝑟𝑡𝑒𝑛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num>
                    <m:den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𝑝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𝑐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   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𝑝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den>
                  </m:f>
                </m:oMath>
              </a14:m>
              <a:r>
                <a:rPr lang="de-DE" sz="2000" b="0" i="1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        </a:t>
              </a:r>
              <a14:m>
                <m:oMath xmlns:m="http://schemas.openxmlformats.org/officeDocument/2006/math">
                  <m:f>
                    <m:fPr>
                      <m:ctrlP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</m:ctrlPr>
                    </m:fPr>
                    <m:num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𝑃𝑘𝑚</m:t>
                      </m:r>
                    </m:num>
                    <m:den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𝐹𝑎h𝑟𝑡</m:t>
                      </m:r>
                    </m:den>
                  </m:f>
                </m:oMath>
              </a14:m>
              <a:r>
                <a:rPr lang="de-DE" sz="2000" b="0" i="1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           </a:t>
              </a:r>
              <a14:m>
                <m:oMath xmlns:m="http://schemas.openxmlformats.org/officeDocument/2006/math">
                  <m:f>
                    <m:fPr>
                      <m:ctrlP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</m:ctrlPr>
                    </m:fPr>
                    <m:num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𝐹𝑧𝑘𝑚</m:t>
                      </m:r>
                    </m:num>
                    <m:den>
                      <m:r>
                        <a:rPr lang="de-DE" sz="2000" b="0" i="1" smtClean="0">
                          <a:solidFill>
                            <a:srgbClr val="363636">
                              <a:hueOff val="0"/>
                              <a:satOff val="0"/>
                              <a:lumOff val="0"/>
                              <a:alphaOff val="0"/>
                            </a:srgbClr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𝑃𝑘𝑚</m:t>
                      </m:r>
                    </m:den>
                  </m:f>
                </m:oMath>
              </a14:m>
              <a:r>
                <a:rPr lang="de-DE" sz="20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</a:t>
              </a: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r>
                <a:rPr lang="de-DE" sz="12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/>
              </a:r>
              <a:br>
                <a:rPr lang="de-DE" sz="12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</a:br>
              <a:endParaRPr lang="de-DE" sz="12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36D61E27-88CF-433C-A88D-FFE80350F53C}">
          <dgm:prSet phldrT="[Text]" custT="1"/>
          <dgm:spPr>
            <a:xfrm>
              <a:off x="2466" y="214578"/>
              <a:ext cx="5391760" cy="3286809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120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sz="2000" b="0" i="1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  <a:p>
              <a:pPr algn="l"/>
              <a:r>
                <a:rPr lang="de-DE" sz="2000" b="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(𝐹𝑎ℎ𝑟𝑡𝑒𝑛 )/(𝑝.𝑐. 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  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𝑝.𝑎.)</a:t>
              </a:r>
              <a:r>
                <a:rPr lang="de-DE" sz="2000" b="0" i="1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        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𝑃𝑘𝑚/𝐹𝑎ℎ𝑟𝑡</a:t>
              </a:r>
              <a:r>
                <a:rPr lang="de-DE" sz="2000" b="0" i="1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              </a:t>
              </a:r>
              <a:r>
                <a:rPr lang="de-DE" sz="20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𝐹𝑧𝑘𝑚/𝑃𝑘𝑚</a:t>
              </a:r>
              <a:r>
                <a:rPr lang="de-DE" sz="20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 </a:t>
              </a: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endParaRPr lang="de-DE" altLang="de-DE" sz="1200" dirty="0" smtClean="0">
                <a:solidFill>
                  <a:srgbClr val="0B2A51"/>
                </a:solidFill>
                <a:latin typeface="+mn-lt"/>
                <a:ea typeface="+mn-ea"/>
                <a:cs typeface="+mn-cs"/>
              </a:endParaRPr>
            </a:p>
            <a:p>
              <a:pPr algn="ctr"/>
              <a:r>
                <a:rPr lang="de-DE" sz="12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/>
              </a:r>
              <a:br>
                <a:rPr lang="de-DE" sz="1200" dirty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</a:br>
              <a:endParaRPr lang="de-DE" sz="12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291AC35B-B75A-498C-9895-E15525CA8D71}" type="parTrans" cxnId="{28BCEE0A-8A10-438A-BFFD-DE23735A595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4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D4ECA787-123A-40A7-9711-7BE7CBBA7B3C}">
          <dgm:prSet phldrT="[Text]" custT="1"/>
          <dgm:spPr>
            <a:xfrm>
              <a:off x="5747205" y="214002"/>
              <a:ext cx="1548000" cy="3287961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𝑠𝑝𝑒𝑧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𝐹𝑎𝑘𝑡𝑜𝑟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𝐹𝑧𝑘𝑚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D4ECA787-123A-40A7-9711-7BE7CBBA7B3C}">
          <dgm:prSet phldrT="[Text]" custT="1"/>
          <dgm:spPr>
            <a:xfrm>
              <a:off x="5747205" y="214002"/>
              <a:ext cx="1548000" cy="3287961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(</a:t>
              </a:r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𝑠𝑝𝑒𝑧. 𝐹𝑎𝑘𝑡𝑜𝑟)/𝐹𝑧𝑘𝑚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BACEDCD-8566-451F-8811-D6FD94A01F5E}" type="parTrans" cxnId="{DFD190A9-01AF-403D-A2B5-69B9C67AD42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D9323C68-6DA6-4149-A138-EE48652BC4B8}">
      <dgm:prSet phldrT="[Text]" custT="1"/>
      <dgm:spPr>
        <a:xfrm>
          <a:off x="5918905" y="1371604"/>
          <a:ext cx="1199591" cy="1847836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Technik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18F55AF-9B2A-4A9E-8F23-3B9FB40D97E1}" type="pres">
      <dgm:prSet presAssocID="{36D61E27-88CF-433C-A88D-FFE80350F53C}" presName="compNode" presStyleCnt="0"/>
      <dgm:spPr/>
    </dgm:pt>
    <dgm:pt modelId="{CAD6907B-4A6E-4472-954F-35124CF7A591}" type="pres">
      <dgm:prSet presAssocID="{36D61E27-88CF-433C-A88D-FFE80350F53C}" presName="aNode" presStyleLbl="bgShp" presStyleIdx="0" presStyleCnt="2" custScaleX="107574" custScaleY="86849"/>
      <dgm:spPr/>
      <dgm:t>
        <a:bodyPr/>
        <a:lstStyle/>
        <a:p>
          <a:endParaRPr lang="de-DE"/>
        </a:p>
      </dgm:t>
    </dgm:pt>
    <dgm:pt modelId="{2B04C534-4D09-43F5-A41A-E9B7BF7CE42E}" type="pres">
      <dgm:prSet presAssocID="{36D61E27-88CF-433C-A88D-FFE80350F53C}" presName="textNode" presStyleLbl="bgShp" presStyleIdx="0" presStyleCnt="2"/>
      <dgm:spPr/>
      <dgm:t>
        <a:bodyPr/>
        <a:lstStyle/>
        <a:p>
          <a:endParaRPr lang="de-DE"/>
        </a:p>
      </dgm:t>
    </dgm:pt>
    <dgm:pt modelId="{751FF302-CDDA-4D66-BF8B-B992A5694F30}" type="pres">
      <dgm:prSet presAssocID="{36D61E27-88CF-433C-A88D-FFE80350F53C}" presName="compChildNode" presStyleCnt="0"/>
      <dgm:spPr/>
    </dgm:pt>
    <dgm:pt modelId="{E2EB2EA5-568A-4EFF-A84F-8AF557158035}" type="pres">
      <dgm:prSet presAssocID="{36D61E27-88CF-433C-A88D-FFE80350F53C}" presName="theInnerList" presStyleCnt="0"/>
      <dgm:spPr/>
    </dgm:pt>
    <dgm:pt modelId="{E7586B22-44CB-4EA0-AAC7-4BB403ECD5A3}" type="pres">
      <dgm:prSet presAssocID="{36D61E27-88CF-433C-A88D-FFE80350F53C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1" presStyleCnt="2" custScaleX="30977" custScaleY="8550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1" presStyleCnt="2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0" presStyleCnt="1" custScaleX="32085" custScaleY="76503" custLinFactNeighborX="-1" custLinFactNeighborY="-111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646E349-0C2B-4339-97F4-3613EE56A772}" type="presOf" srcId="{FFD97AA1-1619-41C1-BA62-833C84A5B12D}" destId="{031A617A-C1B0-48D8-921E-99FD15930C7A}" srcOrd="0" destOrd="0" presId="urn:microsoft.com/office/officeart/2005/8/layout/lProcess2"/>
    <dgm:cxn modelId="{82536C67-5FF3-4628-B53D-99696375275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BD03DACA-F838-4CDD-BED8-7880CA928C2B}" type="presOf" srcId="{D9323C68-6DA6-4149-A138-EE48652BC4B8}" destId="{135ADB9D-7A85-4B50-AED2-D9D8C8C746A0}" srcOrd="0" destOrd="0" presId="urn:microsoft.com/office/officeart/2005/8/layout/lProcess2"/>
    <dgm:cxn modelId="{29278B69-1D7F-40F4-9760-2252DDBC80DE}" type="presOf" srcId="{D4ECA787-123A-40A7-9711-7BE7CBBA7B3C}" destId="{B6007F58-289D-4671-8BD4-0BFE5D4BBF67}" srcOrd="1" destOrd="0" presId="urn:microsoft.com/office/officeart/2005/8/layout/lProcess2"/>
    <dgm:cxn modelId="{98262F40-4AAF-46A9-8699-7620FE4DA0FB}" type="presOf" srcId="{36D61E27-88CF-433C-A88D-FFE80350F53C}" destId="{CAD6907B-4A6E-4472-954F-35124CF7A591}" srcOrd="0" destOrd="0" presId="urn:microsoft.com/office/officeart/2005/8/layout/lProcess2"/>
    <dgm:cxn modelId="{A5F72399-1378-4768-BCD9-ED077EEB361F}" type="presOf" srcId="{36D61E27-88CF-433C-A88D-FFE80350F53C}" destId="{2B04C534-4D09-43F5-A41A-E9B7BF7CE42E}" srcOrd="1" destOrd="0" presId="urn:microsoft.com/office/officeart/2005/8/layout/lProcess2"/>
    <dgm:cxn modelId="{28BCEE0A-8A10-438A-BFFD-DE23735A595B}" srcId="{FFD97AA1-1619-41C1-BA62-833C84A5B12D}" destId="{36D61E27-88CF-433C-A88D-FFE80350F53C}" srcOrd="0" destOrd="0" parTransId="{291AC35B-B75A-498C-9895-E15525CA8D71}" sibTransId="{E8DB208C-9239-4143-A94E-AC7689061A00}"/>
    <dgm:cxn modelId="{DFD190A9-01AF-403D-A2B5-69B9C67AD42B}" srcId="{FFD97AA1-1619-41C1-BA62-833C84A5B12D}" destId="{D4ECA787-123A-40A7-9711-7BE7CBBA7B3C}" srcOrd="1" destOrd="0" parTransId="{4BACEDCD-8566-451F-8811-D6FD94A01F5E}" sibTransId="{CE3C6405-87AD-4246-9409-030B31B296FA}"/>
    <dgm:cxn modelId="{B8B5FD63-9EA4-40F3-8949-60D472B53712}" type="presParOf" srcId="{031A617A-C1B0-48D8-921E-99FD15930C7A}" destId="{D18F55AF-9B2A-4A9E-8F23-3B9FB40D97E1}" srcOrd="0" destOrd="0" presId="urn:microsoft.com/office/officeart/2005/8/layout/lProcess2"/>
    <dgm:cxn modelId="{6362FA4C-CC9E-4F87-A81F-0652B94FB6F8}" type="presParOf" srcId="{D18F55AF-9B2A-4A9E-8F23-3B9FB40D97E1}" destId="{CAD6907B-4A6E-4472-954F-35124CF7A591}" srcOrd="0" destOrd="0" presId="urn:microsoft.com/office/officeart/2005/8/layout/lProcess2"/>
    <dgm:cxn modelId="{DB22B003-97D7-4AE9-AC09-8975C42AEBC8}" type="presParOf" srcId="{D18F55AF-9B2A-4A9E-8F23-3B9FB40D97E1}" destId="{2B04C534-4D09-43F5-A41A-E9B7BF7CE42E}" srcOrd="1" destOrd="0" presId="urn:microsoft.com/office/officeart/2005/8/layout/lProcess2"/>
    <dgm:cxn modelId="{B149094E-F8D4-46ED-9FA5-BE3A940B05BB}" type="presParOf" srcId="{D18F55AF-9B2A-4A9E-8F23-3B9FB40D97E1}" destId="{751FF302-CDDA-4D66-BF8B-B992A5694F30}" srcOrd="2" destOrd="0" presId="urn:microsoft.com/office/officeart/2005/8/layout/lProcess2"/>
    <dgm:cxn modelId="{D46E072C-32B1-4231-9816-139D61E7BAB6}" type="presParOf" srcId="{751FF302-CDDA-4D66-BF8B-B992A5694F30}" destId="{E2EB2EA5-568A-4EFF-A84F-8AF557158035}" srcOrd="0" destOrd="0" presId="urn:microsoft.com/office/officeart/2005/8/layout/lProcess2"/>
    <dgm:cxn modelId="{502112F2-AFA2-4F65-8914-ABA812D10BE3}" type="presParOf" srcId="{031A617A-C1B0-48D8-921E-99FD15930C7A}" destId="{E7586B22-44CB-4EA0-AAC7-4BB403ECD5A3}" srcOrd="1" destOrd="0" presId="urn:microsoft.com/office/officeart/2005/8/layout/lProcess2"/>
    <dgm:cxn modelId="{B77BA51F-BCC2-4CA9-8E00-EDC0FDC1D960}" type="presParOf" srcId="{031A617A-C1B0-48D8-921E-99FD15930C7A}" destId="{0066092D-3299-40BE-97AF-C043CCA4DCD4}" srcOrd="2" destOrd="0" presId="urn:microsoft.com/office/officeart/2005/8/layout/lProcess2"/>
    <dgm:cxn modelId="{10A97DAC-BF49-4476-88D3-B4703531704B}" type="presParOf" srcId="{0066092D-3299-40BE-97AF-C043CCA4DCD4}" destId="{15F90AD9-3E73-4D63-9AA3-09E6F3170A94}" srcOrd="0" destOrd="0" presId="urn:microsoft.com/office/officeart/2005/8/layout/lProcess2"/>
    <dgm:cxn modelId="{C742E69A-8781-4EFC-B15C-8D1588CF0410}" type="presParOf" srcId="{0066092D-3299-40BE-97AF-C043CCA4DCD4}" destId="{B6007F58-289D-4671-8BD4-0BFE5D4BBF67}" srcOrd="1" destOrd="0" presId="urn:microsoft.com/office/officeart/2005/8/layout/lProcess2"/>
    <dgm:cxn modelId="{7F994ECB-E3B4-4BB6-B9F3-8D7D2A8C4FE5}" type="presParOf" srcId="{0066092D-3299-40BE-97AF-C043CCA4DCD4}" destId="{2A26190D-BAF0-44B5-9EB2-B3F37BD58787}" srcOrd="2" destOrd="0" presId="urn:microsoft.com/office/officeart/2005/8/layout/lProcess2"/>
    <dgm:cxn modelId="{90C1CF3D-EA97-4B3B-8988-981158C50278}" type="presParOf" srcId="{2A26190D-BAF0-44B5-9EB2-B3F37BD58787}" destId="{E42ACD01-C6A9-4EC0-9D3A-A1CE17D7B3B2}" srcOrd="0" destOrd="0" presId="urn:microsoft.com/office/officeart/2005/8/layout/lProcess2"/>
    <dgm:cxn modelId="{D9C54AE1-787B-424A-99D0-0C95EB6CD863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2FC73773-68A8-47D5-A629-B2CC469F29AA}">
      <dgm:prSet phldrT="[Text]" custT="1"/>
      <dgm:spPr>
        <a:xfrm>
          <a:off x="0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7053E46-A4C8-4AD4-AAF1-7C7041ED5304}" type="par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C57998A-2195-4987-9D4E-033916495735}" type="sib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29A2F9E-768E-47C1-B700-C9A7499588BE}">
      <dgm:prSet phldrT="[Text]" custT="1"/>
      <dgm:spPr>
        <a:xfrm>
          <a:off x="159524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Fahrten-anzahl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C2211B24-EE35-4AB4-8DC2-2913712A4374}" type="par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85BF1404-7185-4164-81E2-83A5D4184768}" type="sib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94D6A20A-26FF-46BE-BA57-7E03C313EB94}">
      <dgm:prSet phldrT="[Text]" custT="1"/>
      <dgm:spPr>
        <a:xfrm>
          <a:off x="1901017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1796C6F1-69D7-4E5F-B90D-FE5563F09CF5}" type="par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1791C658-E132-4D18-AD80-9AD427F14E12}" type="sib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36D61E27-88CF-433C-A88D-FFE80350F53C}">
      <dgm:prSet phldrT="[Text]" custT="1"/>
      <dgm:spPr>
        <a:xfrm>
          <a:off x="2060260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Reise-</a:t>
          </a:r>
          <a:b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</a:br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weite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F237DBF-95B3-4B96-A51D-4AA309F0D23A}">
      <dgm:prSet phldrT="[Text]" custT="1"/>
      <dgm:spPr>
        <a:xfrm>
          <a:off x="3801753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0C00EC98-71EF-4936-A60C-64AB3E143BFB}" type="par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49A222A-334D-4718-959F-544F18D2ACDB}" type="sib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5277F412-B8D8-4FE9-9A6A-33D67F93044C}">
      <dgm:prSet phldrT="[Text]" custT="1"/>
      <dgm:spPr>
        <a:xfrm>
          <a:off x="3960996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Kehrwert Besetzungs-grad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B64041C1-8427-44F4-A7A1-47440C6CBBCA}" type="par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ADCAA758-3983-4B4A-80DF-A0363D9466B5}" type="sib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4ECA787-123A-40A7-9711-7BE7CBBA7B3C}">
      <dgm:prSet phldrT="[Text]" custT="1"/>
      <dgm:spPr>
        <a:xfrm>
          <a:off x="5702770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BACEDCD-8566-451F-8811-D6FD94A01F5E}" type="par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9323C68-6DA6-4149-A138-EE48652BC4B8}">
      <dgm:prSet phldrT="[Text]" custT="1"/>
      <dgm:spPr>
        <a:xfrm>
          <a:off x="5861733" y="1138133"/>
          <a:ext cx="1273948" cy="1833667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Techn. Emissions-faktor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48C8475-BB23-46D0-8A13-D45D6E7B5D9A}" type="pres">
      <dgm:prSet presAssocID="{2FC73773-68A8-47D5-A629-B2CC469F29AA}" presName="compNode" presStyleCnt="0"/>
      <dgm:spPr/>
    </dgm:pt>
    <dgm:pt modelId="{F0E70D9B-3C6E-408A-A9CA-B3770B0EBE7B}" type="pres">
      <dgm:prSet presAssocID="{2FC73773-68A8-47D5-A629-B2CC469F29AA}" presName="aNode" presStyleLbl="bgShp" presStyleIdx="0" presStyleCnt="4" custScaleX="38739" custLinFactNeighborX="-320"/>
      <dgm:spPr/>
      <dgm:t>
        <a:bodyPr/>
        <a:lstStyle/>
        <a:p>
          <a:endParaRPr lang="de-DE"/>
        </a:p>
      </dgm:t>
    </dgm:pt>
    <dgm:pt modelId="{3B0C0996-F6D9-4F13-B607-C9B9E59FD954}" type="pres">
      <dgm:prSet presAssocID="{2FC73773-68A8-47D5-A629-B2CC469F29AA}" presName="textNode" presStyleLbl="bgShp" presStyleIdx="0" presStyleCnt="4"/>
      <dgm:spPr/>
      <dgm:t>
        <a:bodyPr/>
        <a:lstStyle/>
        <a:p>
          <a:endParaRPr lang="de-DE"/>
        </a:p>
      </dgm:t>
    </dgm:pt>
    <dgm:pt modelId="{7724C4AA-5FEF-44F2-97A8-66DB1AF05FEA}" type="pres">
      <dgm:prSet presAssocID="{2FC73773-68A8-47D5-A629-B2CC469F29AA}" presName="compChildNode" presStyleCnt="0"/>
      <dgm:spPr/>
    </dgm:pt>
    <dgm:pt modelId="{03EE93AE-02D7-4EBC-87BD-6ED6A8903671}" type="pres">
      <dgm:prSet presAssocID="{2FC73773-68A8-47D5-A629-B2CC469F29AA}" presName="theInnerList" presStyleCnt="0"/>
      <dgm:spPr/>
    </dgm:pt>
    <dgm:pt modelId="{3ED8C21E-EB9F-4F7C-BB72-45FDC0082AFC}" type="pres">
      <dgm:prSet presAssocID="{D29A2F9E-768E-47C1-B700-C9A7499588BE}" presName="childNode" presStyleLbl="node1" presStyleIdx="0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6EDA4F-3632-4CF2-B4D5-0FE6D82C738C}" type="pres">
      <dgm:prSet presAssocID="{2FC73773-68A8-47D5-A629-B2CC469F29AA}" presName="aSpace" presStyleCnt="0"/>
      <dgm:spPr/>
    </dgm:pt>
    <dgm:pt modelId="{485CB7FD-13D0-463F-883C-889566ACF302}" type="pres">
      <dgm:prSet presAssocID="{94D6A20A-26FF-46BE-BA57-7E03C313EB94}" presName="compNode" presStyleCnt="0"/>
      <dgm:spPr/>
    </dgm:pt>
    <dgm:pt modelId="{642BF4D6-7E3E-4049-BEAB-FFA366CE5A6B}" type="pres">
      <dgm:prSet presAssocID="{94D6A20A-26FF-46BE-BA57-7E03C313EB94}" presName="aNode" presStyleLbl="bgShp" presStyleIdx="1" presStyleCnt="4" custScaleX="38739"/>
      <dgm:spPr/>
      <dgm:t>
        <a:bodyPr/>
        <a:lstStyle/>
        <a:p>
          <a:endParaRPr lang="de-DE"/>
        </a:p>
      </dgm:t>
    </dgm:pt>
    <dgm:pt modelId="{C9ABC77E-9B04-44E0-BE41-5247727F23BB}" type="pres">
      <dgm:prSet presAssocID="{94D6A20A-26FF-46BE-BA57-7E03C313EB94}" presName="textNode" presStyleLbl="bgShp" presStyleIdx="1" presStyleCnt="4"/>
      <dgm:spPr/>
      <dgm:t>
        <a:bodyPr/>
        <a:lstStyle/>
        <a:p>
          <a:endParaRPr lang="de-DE"/>
        </a:p>
      </dgm:t>
    </dgm:pt>
    <dgm:pt modelId="{984FC352-230F-40CF-9E5C-19ABE562C92A}" type="pres">
      <dgm:prSet presAssocID="{94D6A20A-26FF-46BE-BA57-7E03C313EB94}" presName="compChildNode" presStyleCnt="0"/>
      <dgm:spPr/>
    </dgm:pt>
    <dgm:pt modelId="{5EFAEF94-FA9D-49C2-B0C1-72F34D81EA4B}" type="pres">
      <dgm:prSet presAssocID="{94D6A20A-26FF-46BE-BA57-7E03C313EB94}" presName="theInnerList" presStyleCnt="0"/>
      <dgm:spPr/>
    </dgm:pt>
    <dgm:pt modelId="{09FBC772-B0F3-4523-B99D-7AF9B1E05DC6}" type="pres">
      <dgm:prSet presAssocID="{36D61E27-88CF-433C-A88D-FFE80350F53C}" presName="childNode" presStyleLbl="node1" presStyleIdx="1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06140F-B3F7-422C-AC74-3153A5DAC202}" type="pres">
      <dgm:prSet presAssocID="{94D6A20A-26FF-46BE-BA57-7E03C313EB94}" presName="aSpace" presStyleCnt="0"/>
      <dgm:spPr/>
    </dgm:pt>
    <dgm:pt modelId="{29382766-A490-45B6-99B7-FB61764DFD62}" type="pres">
      <dgm:prSet presAssocID="{CF237DBF-95B3-4B96-A51D-4AA309F0D23A}" presName="compNode" presStyleCnt="0"/>
      <dgm:spPr/>
    </dgm:pt>
    <dgm:pt modelId="{3C3C1BCF-2C3A-431F-B301-EF4DB9402D75}" type="pres">
      <dgm:prSet presAssocID="{CF237DBF-95B3-4B96-A51D-4AA309F0D23A}" presName="aNode" presStyleLbl="bgShp" presStyleIdx="2" presStyleCnt="4" custScaleX="38739"/>
      <dgm:spPr/>
      <dgm:t>
        <a:bodyPr/>
        <a:lstStyle/>
        <a:p>
          <a:endParaRPr lang="de-DE"/>
        </a:p>
      </dgm:t>
    </dgm:pt>
    <dgm:pt modelId="{A0DE6186-E346-4628-AD84-DA5A6494EBD0}" type="pres">
      <dgm:prSet presAssocID="{CF237DBF-95B3-4B96-A51D-4AA309F0D23A}" presName="textNode" presStyleLbl="bgShp" presStyleIdx="2" presStyleCnt="4"/>
      <dgm:spPr/>
      <dgm:t>
        <a:bodyPr/>
        <a:lstStyle/>
        <a:p>
          <a:endParaRPr lang="de-DE"/>
        </a:p>
      </dgm:t>
    </dgm:pt>
    <dgm:pt modelId="{975F6458-2809-482D-87ED-DF22258CDBF4}" type="pres">
      <dgm:prSet presAssocID="{CF237DBF-95B3-4B96-A51D-4AA309F0D23A}" presName="compChildNode" presStyleCnt="0"/>
      <dgm:spPr/>
    </dgm:pt>
    <dgm:pt modelId="{4BBC4AE7-3761-4ABC-AA8C-143EACF80A06}" type="pres">
      <dgm:prSet presAssocID="{CF237DBF-95B3-4B96-A51D-4AA309F0D23A}" presName="theInnerList" presStyleCnt="0"/>
      <dgm:spPr/>
    </dgm:pt>
    <dgm:pt modelId="{3595D23A-8076-4C03-A269-64B00C706E87}" type="pres">
      <dgm:prSet presAssocID="{5277F412-B8D8-4FE9-9A6A-33D67F93044C}" presName="childNode" presStyleLbl="node1" presStyleIdx="2" presStyleCnt="4" custScaleX="44988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9C41490-9F36-41BC-BF38-FC0E7D0EF95A}" type="pres">
      <dgm:prSet presAssocID="{CF237DBF-95B3-4B96-A51D-4AA309F0D23A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3" presStyleCnt="4" custScaleX="3873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3" presStyleCnt="4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3" presStyleCnt="4" custScaleX="42920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A3D8E21-2190-4327-B4A2-8858BAD0EBDF}" type="presOf" srcId="{D29A2F9E-768E-47C1-B700-C9A7499588BE}" destId="{3ED8C21E-EB9F-4F7C-BB72-45FDC0082AFC}" srcOrd="0" destOrd="0" presId="urn:microsoft.com/office/officeart/2005/8/layout/lProcess2"/>
    <dgm:cxn modelId="{08E96145-17A0-41CD-AC77-9F326F71808B}" type="presOf" srcId="{5277F412-B8D8-4FE9-9A6A-33D67F93044C}" destId="{3595D23A-8076-4C03-A269-64B00C706E87}" srcOrd="0" destOrd="0" presId="urn:microsoft.com/office/officeart/2005/8/layout/lProcess2"/>
    <dgm:cxn modelId="{89FD936A-4F99-4DFF-84F9-CEFA1545CA3A}" srcId="{FFD97AA1-1619-41C1-BA62-833C84A5B12D}" destId="{94D6A20A-26FF-46BE-BA57-7E03C313EB94}" srcOrd="1" destOrd="0" parTransId="{1796C6F1-69D7-4E5F-B90D-FE5563F09CF5}" sibTransId="{1791C658-E132-4D18-AD80-9AD427F14E12}"/>
    <dgm:cxn modelId="{02A9B6E8-83DA-4301-8E09-C2789F73070D}" type="presOf" srcId="{CF237DBF-95B3-4B96-A51D-4AA309F0D23A}" destId="{3C3C1BCF-2C3A-431F-B301-EF4DB9402D75}" srcOrd="0" destOrd="0" presId="urn:microsoft.com/office/officeart/2005/8/layout/lProcess2"/>
    <dgm:cxn modelId="{5226C1C6-C8FD-4744-BFAD-3029BE6A12AB}" type="presOf" srcId="{36D61E27-88CF-433C-A88D-FFE80350F53C}" destId="{09FBC772-B0F3-4523-B99D-7AF9B1E05DC6}" srcOrd="0" destOrd="0" presId="urn:microsoft.com/office/officeart/2005/8/layout/lProcess2"/>
    <dgm:cxn modelId="{ACB3D790-E160-4B97-9634-1EE934E3AB23}" srcId="{FFD97AA1-1619-41C1-BA62-833C84A5B12D}" destId="{CF237DBF-95B3-4B96-A51D-4AA309F0D23A}" srcOrd="2" destOrd="0" parTransId="{0C00EC98-71EF-4936-A60C-64AB3E143BFB}" sibTransId="{C49A222A-334D-4718-959F-544F18D2ACDB}"/>
    <dgm:cxn modelId="{1226FCF0-4354-4B3B-9232-1802C01ECCDA}" type="presOf" srcId="{D4ECA787-123A-40A7-9711-7BE7CBBA7B3C}" destId="{B6007F58-289D-4671-8BD4-0BFE5D4BBF67}" srcOrd="1" destOrd="0" presId="urn:microsoft.com/office/officeart/2005/8/layout/lProcess2"/>
    <dgm:cxn modelId="{1DE84242-1CA9-4365-859F-16190AFE0325}" type="presOf" srcId="{94D6A20A-26FF-46BE-BA57-7E03C313EB94}" destId="{642BF4D6-7E3E-4049-BEAB-FFA366CE5A6B}" srcOrd="0" destOrd="0" presId="urn:microsoft.com/office/officeart/2005/8/layout/lProcess2"/>
    <dgm:cxn modelId="{5EAF89EA-203E-447C-81DB-243423B17FB7}" type="presOf" srcId="{FFD97AA1-1619-41C1-BA62-833C84A5B12D}" destId="{031A617A-C1B0-48D8-921E-99FD15930C7A}" srcOrd="0" destOrd="0" presId="urn:microsoft.com/office/officeart/2005/8/layout/lProcess2"/>
    <dgm:cxn modelId="{3D7C1BDC-44F1-4B7C-905E-F3006C71B3D8}" srcId="{2FC73773-68A8-47D5-A629-B2CC469F29AA}" destId="{D29A2F9E-768E-47C1-B700-C9A7499588BE}" srcOrd="0" destOrd="0" parTransId="{C2211B24-EE35-4AB4-8DC2-2913712A4374}" sibTransId="{85BF1404-7185-4164-81E2-83A5D4184768}"/>
    <dgm:cxn modelId="{3A932E06-B997-4328-B345-E9DB01672287}" type="presOf" srcId="{CF237DBF-95B3-4B96-A51D-4AA309F0D23A}" destId="{A0DE6186-E346-4628-AD84-DA5A6494EBD0}" srcOrd="1" destOrd="0" presId="urn:microsoft.com/office/officeart/2005/8/layout/lProcess2"/>
    <dgm:cxn modelId="{DFD190A9-01AF-403D-A2B5-69B9C67AD42B}" srcId="{FFD97AA1-1619-41C1-BA62-833C84A5B12D}" destId="{D4ECA787-123A-40A7-9711-7BE7CBBA7B3C}" srcOrd="3" destOrd="0" parTransId="{4BACEDCD-8566-451F-8811-D6FD94A01F5E}" sibTransId="{CE3C6405-87AD-4246-9409-030B31B296FA}"/>
    <dgm:cxn modelId="{9C011D71-4C94-4FEA-BE7E-690B442CC61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7AFEB340-9A98-47DD-B8F6-A765551814FD}" srcId="{CF237DBF-95B3-4B96-A51D-4AA309F0D23A}" destId="{5277F412-B8D8-4FE9-9A6A-33D67F93044C}" srcOrd="0" destOrd="0" parTransId="{B64041C1-8427-44F4-A7A1-47440C6CBBCA}" sibTransId="{ADCAA758-3983-4B4A-80DF-A0363D9466B5}"/>
    <dgm:cxn modelId="{1BBA3E58-B451-41BA-801F-0F447B0B8D9E}" type="presOf" srcId="{94D6A20A-26FF-46BE-BA57-7E03C313EB94}" destId="{C9ABC77E-9B04-44E0-BE41-5247727F23BB}" srcOrd="1" destOrd="0" presId="urn:microsoft.com/office/officeart/2005/8/layout/lProcess2"/>
    <dgm:cxn modelId="{736E016D-5E04-43B6-8D85-30F76596CBE2}" srcId="{FFD97AA1-1619-41C1-BA62-833C84A5B12D}" destId="{2FC73773-68A8-47D5-A629-B2CC469F29AA}" srcOrd="0" destOrd="0" parTransId="{47053E46-A4C8-4AD4-AAF1-7C7041ED5304}" sibTransId="{0C57998A-2195-4987-9D4E-033916495735}"/>
    <dgm:cxn modelId="{1CE18617-878B-4E5E-AEAE-EF8CFACDAFF3}" type="presOf" srcId="{2FC73773-68A8-47D5-A629-B2CC469F29AA}" destId="{F0E70D9B-3C6E-408A-A9CA-B3770B0EBE7B}" srcOrd="0" destOrd="0" presId="urn:microsoft.com/office/officeart/2005/8/layout/lProcess2"/>
    <dgm:cxn modelId="{B2C7ED24-8A5C-4E6A-BE97-CE313F4E6641}" type="presOf" srcId="{D9323C68-6DA6-4149-A138-EE48652BC4B8}" destId="{135ADB9D-7A85-4B50-AED2-D9D8C8C746A0}" srcOrd="0" destOrd="0" presId="urn:microsoft.com/office/officeart/2005/8/layout/lProcess2"/>
    <dgm:cxn modelId="{28BCEE0A-8A10-438A-BFFD-DE23735A595B}" srcId="{94D6A20A-26FF-46BE-BA57-7E03C313EB94}" destId="{36D61E27-88CF-433C-A88D-FFE80350F53C}" srcOrd="0" destOrd="0" parTransId="{291AC35B-B75A-498C-9895-E15525CA8D71}" sibTransId="{E8DB208C-9239-4143-A94E-AC7689061A00}"/>
    <dgm:cxn modelId="{0FAC1959-DEA3-4067-A986-AACE27FBAC1B}" type="presOf" srcId="{2FC73773-68A8-47D5-A629-B2CC469F29AA}" destId="{3B0C0996-F6D9-4F13-B607-C9B9E59FD954}" srcOrd="1" destOrd="0" presId="urn:microsoft.com/office/officeart/2005/8/layout/lProcess2"/>
    <dgm:cxn modelId="{3F89221D-3138-40F5-9599-02410F27F834}" type="presParOf" srcId="{031A617A-C1B0-48D8-921E-99FD15930C7A}" destId="{748C8475-BB23-46D0-8A13-D45D6E7B5D9A}" srcOrd="0" destOrd="0" presId="urn:microsoft.com/office/officeart/2005/8/layout/lProcess2"/>
    <dgm:cxn modelId="{68B295B6-7715-41D4-A0F3-68CF4C223239}" type="presParOf" srcId="{748C8475-BB23-46D0-8A13-D45D6E7B5D9A}" destId="{F0E70D9B-3C6E-408A-A9CA-B3770B0EBE7B}" srcOrd="0" destOrd="0" presId="urn:microsoft.com/office/officeart/2005/8/layout/lProcess2"/>
    <dgm:cxn modelId="{AADAC2C5-7414-4288-89E5-D662183AA79D}" type="presParOf" srcId="{748C8475-BB23-46D0-8A13-D45D6E7B5D9A}" destId="{3B0C0996-F6D9-4F13-B607-C9B9E59FD954}" srcOrd="1" destOrd="0" presId="urn:microsoft.com/office/officeart/2005/8/layout/lProcess2"/>
    <dgm:cxn modelId="{26D3C9DD-BD46-4634-B8C4-B92A6FEE4B2F}" type="presParOf" srcId="{748C8475-BB23-46D0-8A13-D45D6E7B5D9A}" destId="{7724C4AA-5FEF-44F2-97A8-66DB1AF05FEA}" srcOrd="2" destOrd="0" presId="urn:microsoft.com/office/officeart/2005/8/layout/lProcess2"/>
    <dgm:cxn modelId="{81432936-576B-471D-86C7-1C0759FA1481}" type="presParOf" srcId="{7724C4AA-5FEF-44F2-97A8-66DB1AF05FEA}" destId="{03EE93AE-02D7-4EBC-87BD-6ED6A8903671}" srcOrd="0" destOrd="0" presId="urn:microsoft.com/office/officeart/2005/8/layout/lProcess2"/>
    <dgm:cxn modelId="{5612545C-42A3-4384-992E-FE8BE5D050EF}" type="presParOf" srcId="{03EE93AE-02D7-4EBC-87BD-6ED6A8903671}" destId="{3ED8C21E-EB9F-4F7C-BB72-45FDC0082AFC}" srcOrd="0" destOrd="0" presId="urn:microsoft.com/office/officeart/2005/8/layout/lProcess2"/>
    <dgm:cxn modelId="{3A0CB95C-31E8-466B-8E7C-0068B08DFA32}" type="presParOf" srcId="{031A617A-C1B0-48D8-921E-99FD15930C7A}" destId="{646EDA4F-3632-4CF2-B4D5-0FE6D82C738C}" srcOrd="1" destOrd="0" presId="urn:microsoft.com/office/officeart/2005/8/layout/lProcess2"/>
    <dgm:cxn modelId="{ADE7EBC3-1673-41A7-B0D1-0C0B4A8E477D}" type="presParOf" srcId="{031A617A-C1B0-48D8-921E-99FD15930C7A}" destId="{485CB7FD-13D0-463F-883C-889566ACF302}" srcOrd="2" destOrd="0" presId="urn:microsoft.com/office/officeart/2005/8/layout/lProcess2"/>
    <dgm:cxn modelId="{A48C429D-5D30-4A83-B6C6-FA330B0D9BA1}" type="presParOf" srcId="{485CB7FD-13D0-463F-883C-889566ACF302}" destId="{642BF4D6-7E3E-4049-BEAB-FFA366CE5A6B}" srcOrd="0" destOrd="0" presId="urn:microsoft.com/office/officeart/2005/8/layout/lProcess2"/>
    <dgm:cxn modelId="{8F1A1A0E-FE5B-4BA8-9820-FE7C307DFD98}" type="presParOf" srcId="{485CB7FD-13D0-463F-883C-889566ACF302}" destId="{C9ABC77E-9B04-44E0-BE41-5247727F23BB}" srcOrd="1" destOrd="0" presId="urn:microsoft.com/office/officeart/2005/8/layout/lProcess2"/>
    <dgm:cxn modelId="{A8CCF7C9-6108-4D26-9E95-0A935FDA799C}" type="presParOf" srcId="{485CB7FD-13D0-463F-883C-889566ACF302}" destId="{984FC352-230F-40CF-9E5C-19ABE562C92A}" srcOrd="2" destOrd="0" presId="urn:microsoft.com/office/officeart/2005/8/layout/lProcess2"/>
    <dgm:cxn modelId="{0A79134F-CE67-454F-B62C-4DB4F61FC470}" type="presParOf" srcId="{984FC352-230F-40CF-9E5C-19ABE562C92A}" destId="{5EFAEF94-FA9D-49C2-B0C1-72F34D81EA4B}" srcOrd="0" destOrd="0" presId="urn:microsoft.com/office/officeart/2005/8/layout/lProcess2"/>
    <dgm:cxn modelId="{3F7F23C5-F5CD-4E9A-B394-55D98F6D260B}" type="presParOf" srcId="{5EFAEF94-FA9D-49C2-B0C1-72F34D81EA4B}" destId="{09FBC772-B0F3-4523-B99D-7AF9B1E05DC6}" srcOrd="0" destOrd="0" presId="urn:microsoft.com/office/officeart/2005/8/layout/lProcess2"/>
    <dgm:cxn modelId="{A5190B2A-13AA-42BA-9C9E-9B6E0DFCDBDC}" type="presParOf" srcId="{031A617A-C1B0-48D8-921E-99FD15930C7A}" destId="{B706140F-B3F7-422C-AC74-3153A5DAC202}" srcOrd="3" destOrd="0" presId="urn:microsoft.com/office/officeart/2005/8/layout/lProcess2"/>
    <dgm:cxn modelId="{24975950-558F-4D65-A199-E2BC0557C943}" type="presParOf" srcId="{031A617A-C1B0-48D8-921E-99FD15930C7A}" destId="{29382766-A490-45B6-99B7-FB61764DFD62}" srcOrd="4" destOrd="0" presId="urn:microsoft.com/office/officeart/2005/8/layout/lProcess2"/>
    <dgm:cxn modelId="{DF341375-E44F-49E1-B7A7-274B29503D87}" type="presParOf" srcId="{29382766-A490-45B6-99B7-FB61764DFD62}" destId="{3C3C1BCF-2C3A-431F-B301-EF4DB9402D75}" srcOrd="0" destOrd="0" presId="urn:microsoft.com/office/officeart/2005/8/layout/lProcess2"/>
    <dgm:cxn modelId="{9B294167-C96F-4CC7-B51D-F79E4D9A6625}" type="presParOf" srcId="{29382766-A490-45B6-99B7-FB61764DFD62}" destId="{A0DE6186-E346-4628-AD84-DA5A6494EBD0}" srcOrd="1" destOrd="0" presId="urn:microsoft.com/office/officeart/2005/8/layout/lProcess2"/>
    <dgm:cxn modelId="{9A92B5E2-0D91-4ECB-9542-951D892C1CF7}" type="presParOf" srcId="{29382766-A490-45B6-99B7-FB61764DFD62}" destId="{975F6458-2809-482D-87ED-DF22258CDBF4}" srcOrd="2" destOrd="0" presId="urn:microsoft.com/office/officeart/2005/8/layout/lProcess2"/>
    <dgm:cxn modelId="{22BEA5BC-4F10-4443-8C1F-59E1AE5ADBA2}" type="presParOf" srcId="{975F6458-2809-482D-87ED-DF22258CDBF4}" destId="{4BBC4AE7-3761-4ABC-AA8C-143EACF80A06}" srcOrd="0" destOrd="0" presId="urn:microsoft.com/office/officeart/2005/8/layout/lProcess2"/>
    <dgm:cxn modelId="{1A59E4C9-46A9-495C-B075-29B0E7F1DDA7}" type="presParOf" srcId="{4BBC4AE7-3761-4ABC-AA8C-143EACF80A06}" destId="{3595D23A-8076-4C03-A269-64B00C706E87}" srcOrd="0" destOrd="0" presId="urn:microsoft.com/office/officeart/2005/8/layout/lProcess2"/>
    <dgm:cxn modelId="{36C12C4A-EEAA-48DC-8B2F-9B5BBBBD758E}" type="presParOf" srcId="{031A617A-C1B0-48D8-921E-99FD15930C7A}" destId="{09C41490-9F36-41BC-BF38-FC0E7D0EF95A}" srcOrd="5" destOrd="0" presId="urn:microsoft.com/office/officeart/2005/8/layout/lProcess2"/>
    <dgm:cxn modelId="{393F9110-B580-4C66-B219-95DF9B4B4049}" type="presParOf" srcId="{031A617A-C1B0-48D8-921E-99FD15930C7A}" destId="{0066092D-3299-40BE-97AF-C043CCA4DCD4}" srcOrd="6" destOrd="0" presId="urn:microsoft.com/office/officeart/2005/8/layout/lProcess2"/>
    <dgm:cxn modelId="{17ED7996-DB37-4BA4-AB69-A4D70EDBEF2F}" type="presParOf" srcId="{0066092D-3299-40BE-97AF-C043CCA4DCD4}" destId="{15F90AD9-3E73-4D63-9AA3-09E6F3170A94}" srcOrd="0" destOrd="0" presId="urn:microsoft.com/office/officeart/2005/8/layout/lProcess2"/>
    <dgm:cxn modelId="{3B6E4A0A-6502-4E27-9C35-C6D188A73BD7}" type="presParOf" srcId="{0066092D-3299-40BE-97AF-C043CCA4DCD4}" destId="{B6007F58-289D-4671-8BD4-0BFE5D4BBF67}" srcOrd="1" destOrd="0" presId="urn:microsoft.com/office/officeart/2005/8/layout/lProcess2"/>
    <dgm:cxn modelId="{4E7BCD81-F2D9-4DFD-8910-7099A04ED825}" type="presParOf" srcId="{0066092D-3299-40BE-97AF-C043CCA4DCD4}" destId="{2A26190D-BAF0-44B5-9EB2-B3F37BD58787}" srcOrd="2" destOrd="0" presId="urn:microsoft.com/office/officeart/2005/8/layout/lProcess2"/>
    <dgm:cxn modelId="{1CAE147B-2B41-4252-9FDC-D17F43F27387}" type="presParOf" srcId="{2A26190D-BAF0-44B5-9EB2-B3F37BD58787}" destId="{E42ACD01-C6A9-4EC0-9D3A-A1CE17D7B3B2}" srcOrd="0" destOrd="0" presId="urn:microsoft.com/office/officeart/2005/8/layout/lProcess2"/>
    <dgm:cxn modelId="{C1217954-79C6-49BB-9993-98E5AD6D1749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mc:AlternateContent xmlns:mc="http://schemas.openxmlformats.org/markup-compatibility/2006" xmlns:a14="http://schemas.microsoft.com/office/drawing/2010/main">
      <mc:Choice Requires="a14">
        <dgm:pt modelId="{2FC73773-68A8-47D5-A629-B2CC469F29AA}">
          <dgm:prSet phldrT="[Text]" custT="1"/>
          <dgm:spPr>
            <a:xfrm>
              <a:off x="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𝐹𝑎h𝑟𝑡𝑒𝑛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  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  <m:r>
                          <a:rPr lang="de-DE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2FC73773-68A8-47D5-A629-B2CC469F29AA}">
          <dgm:prSet phldrT="[Text]" custT="1"/>
          <dgm:spPr>
            <a:xfrm>
              <a:off x="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𝐹𝑎ℎ𝑟𝑡𝑒𝑛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/(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𝑝.𝑐. 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  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𝑝.𝑎.</a:t>
              </a:r>
              <a:r>
                <a:rPr lang="de-DE" sz="1600" b="0" i="0" smtClean="0">
                  <a:solidFill>
                    <a:schemeClr val="tx1"/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)</a:t>
              </a:r>
              <a:endParaRPr lang="de-DE" sz="16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7053E46-A4C8-4AD4-AAF1-7C7041ED5304}" type="par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C57998A-2195-4987-9D4E-033916495735}" type="sib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29A2F9E-768E-47C1-B700-C9A7499588BE}">
      <dgm:prSet phldrT="[Text]" custT="1"/>
      <dgm:spPr>
        <a:xfrm>
          <a:off x="159524" y="1138133"/>
          <a:ext cx="1273948" cy="183366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Fahrten-anzahl</a:t>
          </a:r>
          <a:endParaRPr lang="de-DE" sz="1600" dirty="0">
            <a:ln>
              <a:noFill/>
            </a:ln>
            <a:noFill/>
            <a:latin typeface="+mn-lt"/>
            <a:ea typeface="+mn-ea"/>
            <a:cs typeface="+mn-cs"/>
          </a:endParaRPr>
        </a:p>
      </dgm:t>
    </dgm:pt>
    <dgm:pt modelId="{C2211B24-EE35-4AB4-8DC2-2913712A4374}" type="par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85BF1404-7185-4164-81E2-83A5D4184768}" type="sib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94D6A20A-26FF-46BE-BA57-7E03C313EB94}">
          <dgm:prSet phldrT="[Text]" custT="1"/>
          <dgm:spPr>
            <a:xfrm>
              <a:off x="1901017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𝑃𝑘𝑚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𝐹𝑎h𝑟𝑡</m:t>
                        </m:r>
                      </m:den>
                    </m:f>
                  </m:oMath>
                </m:oMathPara>
              </a14:m>
              <a:endParaRPr lang="de-DE" sz="1600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94D6A20A-26FF-46BE-BA57-7E03C313EB94}">
          <dgm:prSet phldrT="[Text]" custT="1"/>
          <dgm:spPr>
            <a:xfrm>
              <a:off x="1901017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Cambria Math" panose="02040503050406030204" pitchFamily="18" charset="0"/>
                  <a:ea typeface="+mn-ea"/>
                  <a:cs typeface="+mn-cs"/>
                </a:rPr>
                <a:t>𝑃𝑘𝑚/𝐹𝑎ℎ𝑟𝑡</a:t>
              </a:r>
              <a:endParaRPr lang="de-DE" sz="1600" dirty="0" smtClean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1796C6F1-69D7-4E5F-B90D-FE5563F09CF5}" type="par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1791C658-E132-4D18-AD80-9AD427F14E12}" type="sib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36D61E27-88CF-433C-A88D-FFE80350F53C}">
      <dgm:prSet phldrT="[Text]" custT="1"/>
      <dgm:spPr>
        <a:xfrm>
          <a:off x="2060260" y="1138133"/>
          <a:ext cx="1273948" cy="183366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Reise-</a:t>
          </a:r>
          <a:b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</a:br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weite</a:t>
          </a:r>
          <a:endParaRPr lang="de-DE" sz="1600" dirty="0">
            <a:ln>
              <a:noFill/>
            </a:ln>
            <a:noFill/>
            <a:latin typeface="+mn-lt"/>
            <a:ea typeface="+mn-ea"/>
            <a:cs typeface="+mn-cs"/>
          </a:endParaRP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CF237DBF-95B3-4B96-A51D-4AA309F0D23A}">
          <dgm:prSet phldrT="[Text]" custT="1"/>
          <dgm:spPr>
            <a:xfrm>
              <a:off x="3801753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𝐹𝑧𝑘𝑚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𝑃𝑘𝑚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CF237DBF-95B3-4B96-A51D-4AA309F0D23A}">
          <dgm:prSet phldrT="[Text]" custT="1"/>
          <dgm:spPr>
            <a:xfrm>
              <a:off x="3801753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𝐹𝑧𝑘𝑚/𝑃𝑘𝑚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0C00EC98-71EF-4936-A60C-64AB3E143BFB}" type="par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49A222A-334D-4718-959F-544F18D2ACDB}" type="sib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5277F412-B8D8-4FE9-9A6A-33D67F93044C}">
      <dgm:prSet phldrT="[Text]" custT="1"/>
      <dgm:spPr>
        <a:xfrm>
          <a:off x="3960996" y="1138133"/>
          <a:ext cx="1273948" cy="183366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Kehrwert Besetzungs-grad</a:t>
          </a:r>
          <a:endParaRPr lang="de-DE" sz="1600" dirty="0">
            <a:ln>
              <a:noFill/>
            </a:ln>
            <a:noFill/>
            <a:latin typeface="+mn-lt"/>
            <a:ea typeface="+mn-ea"/>
            <a:cs typeface="+mn-cs"/>
          </a:endParaRPr>
        </a:p>
      </dgm:t>
    </dgm:pt>
    <dgm:pt modelId="{B64041C1-8427-44F4-A7A1-47440C6CBBCA}" type="par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ADCAA758-3983-4B4A-80DF-A0363D9466B5}" type="sib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D4ECA787-123A-40A7-9711-7BE7CBBA7B3C}">
          <dgm:prSet phldrT="[Text]" custT="1"/>
          <dgm:spPr>
            <a:xfrm>
              <a:off x="570277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>
                      <m:fPr>
                        <m:ctrlPr>
                          <a:rPr lang="de-DE" sz="160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𝑠𝑝𝑒𝑧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 </m:t>
                        </m:r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𝐹𝑎𝑘𝑡𝑜𝑟</m:t>
                        </m:r>
                      </m:num>
                      <m:den>
                        <m:r>
                          <a:rPr lang="de-DE" sz="1600" b="0" i="1" smtClean="0">
                            <a:solidFill>
                              <a:srgbClr val="363636">
                                <a:hueOff val="0"/>
                                <a:satOff val="0"/>
                                <a:lumOff val="0"/>
                                <a:alphaOff val="0"/>
                              </a:srgbClr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𝐹𝑧𝑘𝑚</m:t>
                        </m:r>
                      </m:den>
                    </m:f>
                  </m:oMath>
                </m:oMathPara>
              </a14:m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Choice>
      <mc:Fallback xmlns="">
        <dgm:pt modelId="{D4ECA787-123A-40A7-9711-7BE7CBBA7B3C}">
          <dgm:prSet phldrT="[Text]" custT="1"/>
          <dgm:spPr>
            <a:xfrm>
              <a:off x="5702770" y="0"/>
              <a:ext cx="1592435" cy="3287947"/>
            </a:xfrm>
            <a:prstGeom prst="roundRect">
              <a:avLst>
                <a:gd name="adj" fmla="val 10000"/>
              </a:avLst>
            </a:prstGeom>
            <a:solidFill>
              <a:srgbClr val="F0F8FF"/>
            </a:solidFill>
            <a:ln w="12700">
              <a:solidFill>
                <a:srgbClr val="363636"/>
              </a:solidFill>
            </a:ln>
            <a:effectLst/>
          </dgm:spPr>
          <dgm:t>
            <a:bodyPr/>
            <a:lstStyle/>
            <a:p>
              <a:pPr/>
              <a:r>
                <a:rPr lang="de-DE" sz="160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(</a:t>
              </a:r>
              <a:r>
                <a:rPr lang="de-DE" sz="1600" b="0" i="0" smtClean="0">
                  <a:solidFill>
                    <a:srgbClr val="363636">
                      <a:hueOff val="0"/>
                      <a:satOff val="0"/>
                      <a:lumOff val="0"/>
                      <a:alphaOff val="0"/>
                    </a:srgbClr>
                  </a:solidFill>
                  <a:latin typeface="+mn-lt"/>
                  <a:ea typeface="+mn-ea"/>
                  <a:cs typeface="+mn-cs"/>
                </a:rPr>
                <a:t>𝑠𝑝𝑒𝑧. 𝐹𝑎𝑘𝑡𝑜𝑟)/𝐹𝑧𝑘𝑚</a:t>
              </a:r>
              <a:endParaRPr lang="de-DE" sz="1600" dirty="0">
                <a:solidFill>
                  <a:srgbClr val="363636">
                    <a:hueOff val="0"/>
                    <a:satOff val="0"/>
                    <a:lumOff val="0"/>
                    <a:alphaOff val="0"/>
                  </a:srgbClr>
                </a:solidFill>
                <a:latin typeface="+mn-lt"/>
                <a:ea typeface="+mn-ea"/>
                <a:cs typeface="+mn-cs"/>
              </a:endParaRPr>
            </a:p>
          </dgm:t>
        </dgm:pt>
      </mc:Fallback>
    </mc:AlternateContent>
    <dgm:pt modelId="{4BACEDCD-8566-451F-8811-D6FD94A01F5E}" type="par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9323C68-6DA6-4149-A138-EE48652BC4B8}">
      <dgm:prSet phldrT="[Text]" custT="1"/>
      <dgm:spPr>
        <a:xfrm>
          <a:off x="5861733" y="1138133"/>
          <a:ext cx="1273948" cy="183366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Techn. Emissions-faktor</a:t>
          </a:r>
          <a:endParaRPr lang="de-DE" sz="1600" dirty="0">
            <a:ln>
              <a:noFill/>
            </a:ln>
            <a:noFill/>
            <a:latin typeface="+mn-lt"/>
            <a:ea typeface="+mn-ea"/>
            <a:cs typeface="+mn-cs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48C8475-BB23-46D0-8A13-D45D6E7B5D9A}" type="pres">
      <dgm:prSet presAssocID="{2FC73773-68A8-47D5-A629-B2CC469F29AA}" presName="compNode" presStyleCnt="0"/>
      <dgm:spPr/>
    </dgm:pt>
    <dgm:pt modelId="{F0E70D9B-3C6E-408A-A9CA-B3770B0EBE7B}" type="pres">
      <dgm:prSet presAssocID="{2FC73773-68A8-47D5-A629-B2CC469F29AA}" presName="aNode" presStyleLbl="bgShp" presStyleIdx="0" presStyleCnt="4" custScaleX="38739" custLinFactNeighborX="-320"/>
      <dgm:spPr/>
      <dgm:t>
        <a:bodyPr/>
        <a:lstStyle/>
        <a:p>
          <a:endParaRPr lang="de-DE"/>
        </a:p>
      </dgm:t>
    </dgm:pt>
    <dgm:pt modelId="{3B0C0996-F6D9-4F13-B607-C9B9E59FD954}" type="pres">
      <dgm:prSet presAssocID="{2FC73773-68A8-47D5-A629-B2CC469F29AA}" presName="textNode" presStyleLbl="bgShp" presStyleIdx="0" presStyleCnt="4"/>
      <dgm:spPr/>
      <dgm:t>
        <a:bodyPr/>
        <a:lstStyle/>
        <a:p>
          <a:endParaRPr lang="de-DE"/>
        </a:p>
      </dgm:t>
    </dgm:pt>
    <dgm:pt modelId="{7724C4AA-5FEF-44F2-97A8-66DB1AF05FEA}" type="pres">
      <dgm:prSet presAssocID="{2FC73773-68A8-47D5-A629-B2CC469F29AA}" presName="compChildNode" presStyleCnt="0"/>
      <dgm:spPr/>
    </dgm:pt>
    <dgm:pt modelId="{03EE93AE-02D7-4EBC-87BD-6ED6A8903671}" type="pres">
      <dgm:prSet presAssocID="{2FC73773-68A8-47D5-A629-B2CC469F29AA}" presName="theInnerList" presStyleCnt="0"/>
      <dgm:spPr/>
    </dgm:pt>
    <dgm:pt modelId="{3ED8C21E-EB9F-4F7C-BB72-45FDC0082AFC}" type="pres">
      <dgm:prSet presAssocID="{D29A2F9E-768E-47C1-B700-C9A7499588BE}" presName="childNode" presStyleLbl="node1" presStyleIdx="0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6EDA4F-3632-4CF2-B4D5-0FE6D82C738C}" type="pres">
      <dgm:prSet presAssocID="{2FC73773-68A8-47D5-A629-B2CC469F29AA}" presName="aSpace" presStyleCnt="0"/>
      <dgm:spPr/>
    </dgm:pt>
    <dgm:pt modelId="{485CB7FD-13D0-463F-883C-889566ACF302}" type="pres">
      <dgm:prSet presAssocID="{94D6A20A-26FF-46BE-BA57-7E03C313EB94}" presName="compNode" presStyleCnt="0"/>
      <dgm:spPr/>
    </dgm:pt>
    <dgm:pt modelId="{642BF4D6-7E3E-4049-BEAB-FFA366CE5A6B}" type="pres">
      <dgm:prSet presAssocID="{94D6A20A-26FF-46BE-BA57-7E03C313EB94}" presName="aNode" presStyleLbl="bgShp" presStyleIdx="1" presStyleCnt="4" custScaleX="38739"/>
      <dgm:spPr/>
      <dgm:t>
        <a:bodyPr/>
        <a:lstStyle/>
        <a:p>
          <a:endParaRPr lang="de-DE"/>
        </a:p>
      </dgm:t>
    </dgm:pt>
    <dgm:pt modelId="{C9ABC77E-9B04-44E0-BE41-5247727F23BB}" type="pres">
      <dgm:prSet presAssocID="{94D6A20A-26FF-46BE-BA57-7E03C313EB94}" presName="textNode" presStyleLbl="bgShp" presStyleIdx="1" presStyleCnt="4"/>
      <dgm:spPr/>
      <dgm:t>
        <a:bodyPr/>
        <a:lstStyle/>
        <a:p>
          <a:endParaRPr lang="de-DE"/>
        </a:p>
      </dgm:t>
    </dgm:pt>
    <dgm:pt modelId="{984FC352-230F-40CF-9E5C-19ABE562C92A}" type="pres">
      <dgm:prSet presAssocID="{94D6A20A-26FF-46BE-BA57-7E03C313EB94}" presName="compChildNode" presStyleCnt="0"/>
      <dgm:spPr/>
    </dgm:pt>
    <dgm:pt modelId="{5EFAEF94-FA9D-49C2-B0C1-72F34D81EA4B}" type="pres">
      <dgm:prSet presAssocID="{94D6A20A-26FF-46BE-BA57-7E03C313EB94}" presName="theInnerList" presStyleCnt="0"/>
      <dgm:spPr/>
    </dgm:pt>
    <dgm:pt modelId="{09FBC772-B0F3-4523-B99D-7AF9B1E05DC6}" type="pres">
      <dgm:prSet presAssocID="{36D61E27-88CF-433C-A88D-FFE80350F53C}" presName="childNode" presStyleLbl="node1" presStyleIdx="1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06140F-B3F7-422C-AC74-3153A5DAC202}" type="pres">
      <dgm:prSet presAssocID="{94D6A20A-26FF-46BE-BA57-7E03C313EB94}" presName="aSpace" presStyleCnt="0"/>
      <dgm:spPr/>
    </dgm:pt>
    <dgm:pt modelId="{29382766-A490-45B6-99B7-FB61764DFD62}" type="pres">
      <dgm:prSet presAssocID="{CF237DBF-95B3-4B96-A51D-4AA309F0D23A}" presName="compNode" presStyleCnt="0"/>
      <dgm:spPr/>
    </dgm:pt>
    <dgm:pt modelId="{3C3C1BCF-2C3A-431F-B301-EF4DB9402D75}" type="pres">
      <dgm:prSet presAssocID="{CF237DBF-95B3-4B96-A51D-4AA309F0D23A}" presName="aNode" presStyleLbl="bgShp" presStyleIdx="2" presStyleCnt="4" custScaleX="38739"/>
      <dgm:spPr/>
      <dgm:t>
        <a:bodyPr/>
        <a:lstStyle/>
        <a:p>
          <a:endParaRPr lang="de-DE"/>
        </a:p>
      </dgm:t>
    </dgm:pt>
    <dgm:pt modelId="{A0DE6186-E346-4628-AD84-DA5A6494EBD0}" type="pres">
      <dgm:prSet presAssocID="{CF237DBF-95B3-4B96-A51D-4AA309F0D23A}" presName="textNode" presStyleLbl="bgShp" presStyleIdx="2" presStyleCnt="4"/>
      <dgm:spPr/>
      <dgm:t>
        <a:bodyPr/>
        <a:lstStyle/>
        <a:p>
          <a:endParaRPr lang="de-DE"/>
        </a:p>
      </dgm:t>
    </dgm:pt>
    <dgm:pt modelId="{975F6458-2809-482D-87ED-DF22258CDBF4}" type="pres">
      <dgm:prSet presAssocID="{CF237DBF-95B3-4B96-A51D-4AA309F0D23A}" presName="compChildNode" presStyleCnt="0"/>
      <dgm:spPr/>
    </dgm:pt>
    <dgm:pt modelId="{4BBC4AE7-3761-4ABC-AA8C-143EACF80A06}" type="pres">
      <dgm:prSet presAssocID="{CF237DBF-95B3-4B96-A51D-4AA309F0D23A}" presName="theInnerList" presStyleCnt="0"/>
      <dgm:spPr/>
    </dgm:pt>
    <dgm:pt modelId="{3595D23A-8076-4C03-A269-64B00C706E87}" type="pres">
      <dgm:prSet presAssocID="{5277F412-B8D8-4FE9-9A6A-33D67F93044C}" presName="childNode" presStyleLbl="node1" presStyleIdx="2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9C41490-9F36-41BC-BF38-FC0E7D0EF95A}" type="pres">
      <dgm:prSet presAssocID="{CF237DBF-95B3-4B96-A51D-4AA309F0D23A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3" presStyleCnt="4" custScaleX="3873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3" presStyleCnt="4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3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A3D8E21-2190-4327-B4A2-8858BAD0EBDF}" type="presOf" srcId="{D29A2F9E-768E-47C1-B700-C9A7499588BE}" destId="{3ED8C21E-EB9F-4F7C-BB72-45FDC0082AFC}" srcOrd="0" destOrd="0" presId="urn:microsoft.com/office/officeart/2005/8/layout/lProcess2"/>
    <dgm:cxn modelId="{08E96145-17A0-41CD-AC77-9F326F71808B}" type="presOf" srcId="{5277F412-B8D8-4FE9-9A6A-33D67F93044C}" destId="{3595D23A-8076-4C03-A269-64B00C706E87}" srcOrd="0" destOrd="0" presId="urn:microsoft.com/office/officeart/2005/8/layout/lProcess2"/>
    <dgm:cxn modelId="{89FD936A-4F99-4DFF-84F9-CEFA1545CA3A}" srcId="{FFD97AA1-1619-41C1-BA62-833C84A5B12D}" destId="{94D6A20A-26FF-46BE-BA57-7E03C313EB94}" srcOrd="1" destOrd="0" parTransId="{1796C6F1-69D7-4E5F-B90D-FE5563F09CF5}" sibTransId="{1791C658-E132-4D18-AD80-9AD427F14E12}"/>
    <dgm:cxn modelId="{02A9B6E8-83DA-4301-8E09-C2789F73070D}" type="presOf" srcId="{CF237DBF-95B3-4B96-A51D-4AA309F0D23A}" destId="{3C3C1BCF-2C3A-431F-B301-EF4DB9402D75}" srcOrd="0" destOrd="0" presId="urn:microsoft.com/office/officeart/2005/8/layout/lProcess2"/>
    <dgm:cxn modelId="{5226C1C6-C8FD-4744-BFAD-3029BE6A12AB}" type="presOf" srcId="{36D61E27-88CF-433C-A88D-FFE80350F53C}" destId="{09FBC772-B0F3-4523-B99D-7AF9B1E05DC6}" srcOrd="0" destOrd="0" presId="urn:microsoft.com/office/officeart/2005/8/layout/lProcess2"/>
    <dgm:cxn modelId="{ACB3D790-E160-4B97-9634-1EE934E3AB23}" srcId="{FFD97AA1-1619-41C1-BA62-833C84A5B12D}" destId="{CF237DBF-95B3-4B96-A51D-4AA309F0D23A}" srcOrd="2" destOrd="0" parTransId="{0C00EC98-71EF-4936-A60C-64AB3E143BFB}" sibTransId="{C49A222A-334D-4718-959F-544F18D2ACDB}"/>
    <dgm:cxn modelId="{1226FCF0-4354-4B3B-9232-1802C01ECCDA}" type="presOf" srcId="{D4ECA787-123A-40A7-9711-7BE7CBBA7B3C}" destId="{B6007F58-289D-4671-8BD4-0BFE5D4BBF67}" srcOrd="1" destOrd="0" presId="urn:microsoft.com/office/officeart/2005/8/layout/lProcess2"/>
    <dgm:cxn modelId="{1DE84242-1CA9-4365-859F-16190AFE0325}" type="presOf" srcId="{94D6A20A-26FF-46BE-BA57-7E03C313EB94}" destId="{642BF4D6-7E3E-4049-BEAB-FFA366CE5A6B}" srcOrd="0" destOrd="0" presId="urn:microsoft.com/office/officeart/2005/8/layout/lProcess2"/>
    <dgm:cxn modelId="{5EAF89EA-203E-447C-81DB-243423B17FB7}" type="presOf" srcId="{FFD97AA1-1619-41C1-BA62-833C84A5B12D}" destId="{031A617A-C1B0-48D8-921E-99FD15930C7A}" srcOrd="0" destOrd="0" presId="urn:microsoft.com/office/officeart/2005/8/layout/lProcess2"/>
    <dgm:cxn modelId="{3D7C1BDC-44F1-4B7C-905E-F3006C71B3D8}" srcId="{2FC73773-68A8-47D5-A629-B2CC469F29AA}" destId="{D29A2F9E-768E-47C1-B700-C9A7499588BE}" srcOrd="0" destOrd="0" parTransId="{C2211B24-EE35-4AB4-8DC2-2913712A4374}" sibTransId="{85BF1404-7185-4164-81E2-83A5D4184768}"/>
    <dgm:cxn modelId="{3A932E06-B997-4328-B345-E9DB01672287}" type="presOf" srcId="{CF237DBF-95B3-4B96-A51D-4AA309F0D23A}" destId="{A0DE6186-E346-4628-AD84-DA5A6494EBD0}" srcOrd="1" destOrd="0" presId="urn:microsoft.com/office/officeart/2005/8/layout/lProcess2"/>
    <dgm:cxn modelId="{DFD190A9-01AF-403D-A2B5-69B9C67AD42B}" srcId="{FFD97AA1-1619-41C1-BA62-833C84A5B12D}" destId="{D4ECA787-123A-40A7-9711-7BE7CBBA7B3C}" srcOrd="3" destOrd="0" parTransId="{4BACEDCD-8566-451F-8811-D6FD94A01F5E}" sibTransId="{CE3C6405-87AD-4246-9409-030B31B296FA}"/>
    <dgm:cxn modelId="{9C011D71-4C94-4FEA-BE7E-690B442CC61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7AFEB340-9A98-47DD-B8F6-A765551814FD}" srcId="{CF237DBF-95B3-4B96-A51D-4AA309F0D23A}" destId="{5277F412-B8D8-4FE9-9A6A-33D67F93044C}" srcOrd="0" destOrd="0" parTransId="{B64041C1-8427-44F4-A7A1-47440C6CBBCA}" sibTransId="{ADCAA758-3983-4B4A-80DF-A0363D9466B5}"/>
    <dgm:cxn modelId="{1BBA3E58-B451-41BA-801F-0F447B0B8D9E}" type="presOf" srcId="{94D6A20A-26FF-46BE-BA57-7E03C313EB94}" destId="{C9ABC77E-9B04-44E0-BE41-5247727F23BB}" srcOrd="1" destOrd="0" presId="urn:microsoft.com/office/officeart/2005/8/layout/lProcess2"/>
    <dgm:cxn modelId="{736E016D-5E04-43B6-8D85-30F76596CBE2}" srcId="{FFD97AA1-1619-41C1-BA62-833C84A5B12D}" destId="{2FC73773-68A8-47D5-A629-B2CC469F29AA}" srcOrd="0" destOrd="0" parTransId="{47053E46-A4C8-4AD4-AAF1-7C7041ED5304}" sibTransId="{0C57998A-2195-4987-9D4E-033916495735}"/>
    <dgm:cxn modelId="{1CE18617-878B-4E5E-AEAE-EF8CFACDAFF3}" type="presOf" srcId="{2FC73773-68A8-47D5-A629-B2CC469F29AA}" destId="{F0E70D9B-3C6E-408A-A9CA-B3770B0EBE7B}" srcOrd="0" destOrd="0" presId="urn:microsoft.com/office/officeart/2005/8/layout/lProcess2"/>
    <dgm:cxn modelId="{B2C7ED24-8A5C-4E6A-BE97-CE313F4E6641}" type="presOf" srcId="{D9323C68-6DA6-4149-A138-EE48652BC4B8}" destId="{135ADB9D-7A85-4B50-AED2-D9D8C8C746A0}" srcOrd="0" destOrd="0" presId="urn:microsoft.com/office/officeart/2005/8/layout/lProcess2"/>
    <dgm:cxn modelId="{28BCEE0A-8A10-438A-BFFD-DE23735A595B}" srcId="{94D6A20A-26FF-46BE-BA57-7E03C313EB94}" destId="{36D61E27-88CF-433C-A88D-FFE80350F53C}" srcOrd="0" destOrd="0" parTransId="{291AC35B-B75A-498C-9895-E15525CA8D71}" sibTransId="{E8DB208C-9239-4143-A94E-AC7689061A00}"/>
    <dgm:cxn modelId="{0FAC1959-DEA3-4067-A986-AACE27FBAC1B}" type="presOf" srcId="{2FC73773-68A8-47D5-A629-B2CC469F29AA}" destId="{3B0C0996-F6D9-4F13-B607-C9B9E59FD954}" srcOrd="1" destOrd="0" presId="urn:microsoft.com/office/officeart/2005/8/layout/lProcess2"/>
    <dgm:cxn modelId="{3F89221D-3138-40F5-9599-02410F27F834}" type="presParOf" srcId="{031A617A-C1B0-48D8-921E-99FD15930C7A}" destId="{748C8475-BB23-46D0-8A13-D45D6E7B5D9A}" srcOrd="0" destOrd="0" presId="urn:microsoft.com/office/officeart/2005/8/layout/lProcess2"/>
    <dgm:cxn modelId="{68B295B6-7715-41D4-A0F3-68CF4C223239}" type="presParOf" srcId="{748C8475-BB23-46D0-8A13-D45D6E7B5D9A}" destId="{F0E70D9B-3C6E-408A-A9CA-B3770B0EBE7B}" srcOrd="0" destOrd="0" presId="urn:microsoft.com/office/officeart/2005/8/layout/lProcess2"/>
    <dgm:cxn modelId="{AADAC2C5-7414-4288-89E5-D662183AA79D}" type="presParOf" srcId="{748C8475-BB23-46D0-8A13-D45D6E7B5D9A}" destId="{3B0C0996-F6D9-4F13-B607-C9B9E59FD954}" srcOrd="1" destOrd="0" presId="urn:microsoft.com/office/officeart/2005/8/layout/lProcess2"/>
    <dgm:cxn modelId="{26D3C9DD-BD46-4634-B8C4-B92A6FEE4B2F}" type="presParOf" srcId="{748C8475-BB23-46D0-8A13-D45D6E7B5D9A}" destId="{7724C4AA-5FEF-44F2-97A8-66DB1AF05FEA}" srcOrd="2" destOrd="0" presId="urn:microsoft.com/office/officeart/2005/8/layout/lProcess2"/>
    <dgm:cxn modelId="{81432936-576B-471D-86C7-1C0759FA1481}" type="presParOf" srcId="{7724C4AA-5FEF-44F2-97A8-66DB1AF05FEA}" destId="{03EE93AE-02D7-4EBC-87BD-6ED6A8903671}" srcOrd="0" destOrd="0" presId="urn:microsoft.com/office/officeart/2005/8/layout/lProcess2"/>
    <dgm:cxn modelId="{5612545C-42A3-4384-992E-FE8BE5D050EF}" type="presParOf" srcId="{03EE93AE-02D7-4EBC-87BD-6ED6A8903671}" destId="{3ED8C21E-EB9F-4F7C-BB72-45FDC0082AFC}" srcOrd="0" destOrd="0" presId="urn:microsoft.com/office/officeart/2005/8/layout/lProcess2"/>
    <dgm:cxn modelId="{3A0CB95C-31E8-466B-8E7C-0068B08DFA32}" type="presParOf" srcId="{031A617A-C1B0-48D8-921E-99FD15930C7A}" destId="{646EDA4F-3632-4CF2-B4D5-0FE6D82C738C}" srcOrd="1" destOrd="0" presId="urn:microsoft.com/office/officeart/2005/8/layout/lProcess2"/>
    <dgm:cxn modelId="{ADE7EBC3-1673-41A7-B0D1-0C0B4A8E477D}" type="presParOf" srcId="{031A617A-C1B0-48D8-921E-99FD15930C7A}" destId="{485CB7FD-13D0-463F-883C-889566ACF302}" srcOrd="2" destOrd="0" presId="urn:microsoft.com/office/officeart/2005/8/layout/lProcess2"/>
    <dgm:cxn modelId="{A48C429D-5D30-4A83-B6C6-FA330B0D9BA1}" type="presParOf" srcId="{485CB7FD-13D0-463F-883C-889566ACF302}" destId="{642BF4D6-7E3E-4049-BEAB-FFA366CE5A6B}" srcOrd="0" destOrd="0" presId="urn:microsoft.com/office/officeart/2005/8/layout/lProcess2"/>
    <dgm:cxn modelId="{8F1A1A0E-FE5B-4BA8-9820-FE7C307DFD98}" type="presParOf" srcId="{485CB7FD-13D0-463F-883C-889566ACF302}" destId="{C9ABC77E-9B04-44E0-BE41-5247727F23BB}" srcOrd="1" destOrd="0" presId="urn:microsoft.com/office/officeart/2005/8/layout/lProcess2"/>
    <dgm:cxn modelId="{A8CCF7C9-6108-4D26-9E95-0A935FDA799C}" type="presParOf" srcId="{485CB7FD-13D0-463F-883C-889566ACF302}" destId="{984FC352-230F-40CF-9E5C-19ABE562C92A}" srcOrd="2" destOrd="0" presId="urn:microsoft.com/office/officeart/2005/8/layout/lProcess2"/>
    <dgm:cxn modelId="{0A79134F-CE67-454F-B62C-4DB4F61FC470}" type="presParOf" srcId="{984FC352-230F-40CF-9E5C-19ABE562C92A}" destId="{5EFAEF94-FA9D-49C2-B0C1-72F34D81EA4B}" srcOrd="0" destOrd="0" presId="urn:microsoft.com/office/officeart/2005/8/layout/lProcess2"/>
    <dgm:cxn modelId="{3F7F23C5-F5CD-4E9A-B394-55D98F6D260B}" type="presParOf" srcId="{5EFAEF94-FA9D-49C2-B0C1-72F34D81EA4B}" destId="{09FBC772-B0F3-4523-B99D-7AF9B1E05DC6}" srcOrd="0" destOrd="0" presId="urn:microsoft.com/office/officeart/2005/8/layout/lProcess2"/>
    <dgm:cxn modelId="{A5190B2A-13AA-42BA-9C9E-9B6E0DFCDBDC}" type="presParOf" srcId="{031A617A-C1B0-48D8-921E-99FD15930C7A}" destId="{B706140F-B3F7-422C-AC74-3153A5DAC202}" srcOrd="3" destOrd="0" presId="urn:microsoft.com/office/officeart/2005/8/layout/lProcess2"/>
    <dgm:cxn modelId="{24975950-558F-4D65-A199-E2BC0557C943}" type="presParOf" srcId="{031A617A-C1B0-48D8-921E-99FD15930C7A}" destId="{29382766-A490-45B6-99B7-FB61764DFD62}" srcOrd="4" destOrd="0" presId="urn:microsoft.com/office/officeart/2005/8/layout/lProcess2"/>
    <dgm:cxn modelId="{DF341375-E44F-49E1-B7A7-274B29503D87}" type="presParOf" srcId="{29382766-A490-45B6-99B7-FB61764DFD62}" destId="{3C3C1BCF-2C3A-431F-B301-EF4DB9402D75}" srcOrd="0" destOrd="0" presId="urn:microsoft.com/office/officeart/2005/8/layout/lProcess2"/>
    <dgm:cxn modelId="{9B294167-C96F-4CC7-B51D-F79E4D9A6625}" type="presParOf" srcId="{29382766-A490-45B6-99B7-FB61764DFD62}" destId="{A0DE6186-E346-4628-AD84-DA5A6494EBD0}" srcOrd="1" destOrd="0" presId="urn:microsoft.com/office/officeart/2005/8/layout/lProcess2"/>
    <dgm:cxn modelId="{9A92B5E2-0D91-4ECB-9542-951D892C1CF7}" type="presParOf" srcId="{29382766-A490-45B6-99B7-FB61764DFD62}" destId="{975F6458-2809-482D-87ED-DF22258CDBF4}" srcOrd="2" destOrd="0" presId="urn:microsoft.com/office/officeart/2005/8/layout/lProcess2"/>
    <dgm:cxn modelId="{22BEA5BC-4F10-4443-8C1F-59E1AE5ADBA2}" type="presParOf" srcId="{975F6458-2809-482D-87ED-DF22258CDBF4}" destId="{4BBC4AE7-3761-4ABC-AA8C-143EACF80A06}" srcOrd="0" destOrd="0" presId="urn:microsoft.com/office/officeart/2005/8/layout/lProcess2"/>
    <dgm:cxn modelId="{1A59E4C9-46A9-495C-B075-29B0E7F1DDA7}" type="presParOf" srcId="{4BBC4AE7-3761-4ABC-AA8C-143EACF80A06}" destId="{3595D23A-8076-4C03-A269-64B00C706E87}" srcOrd="0" destOrd="0" presId="urn:microsoft.com/office/officeart/2005/8/layout/lProcess2"/>
    <dgm:cxn modelId="{36C12C4A-EEAA-48DC-8B2F-9B5BBBBD758E}" type="presParOf" srcId="{031A617A-C1B0-48D8-921E-99FD15930C7A}" destId="{09C41490-9F36-41BC-BF38-FC0E7D0EF95A}" srcOrd="5" destOrd="0" presId="urn:microsoft.com/office/officeart/2005/8/layout/lProcess2"/>
    <dgm:cxn modelId="{393F9110-B580-4C66-B219-95DF9B4B4049}" type="presParOf" srcId="{031A617A-C1B0-48D8-921E-99FD15930C7A}" destId="{0066092D-3299-40BE-97AF-C043CCA4DCD4}" srcOrd="6" destOrd="0" presId="urn:microsoft.com/office/officeart/2005/8/layout/lProcess2"/>
    <dgm:cxn modelId="{17ED7996-DB37-4BA4-AB69-A4D70EDBEF2F}" type="presParOf" srcId="{0066092D-3299-40BE-97AF-C043CCA4DCD4}" destId="{15F90AD9-3E73-4D63-9AA3-09E6F3170A94}" srcOrd="0" destOrd="0" presId="urn:microsoft.com/office/officeart/2005/8/layout/lProcess2"/>
    <dgm:cxn modelId="{3B6E4A0A-6502-4E27-9C35-C6D188A73BD7}" type="presParOf" srcId="{0066092D-3299-40BE-97AF-C043CCA4DCD4}" destId="{B6007F58-289D-4671-8BD4-0BFE5D4BBF67}" srcOrd="1" destOrd="0" presId="urn:microsoft.com/office/officeart/2005/8/layout/lProcess2"/>
    <dgm:cxn modelId="{4E7BCD81-F2D9-4DFD-8910-7099A04ED825}" type="presParOf" srcId="{0066092D-3299-40BE-97AF-C043CCA4DCD4}" destId="{2A26190D-BAF0-44B5-9EB2-B3F37BD58787}" srcOrd="2" destOrd="0" presId="urn:microsoft.com/office/officeart/2005/8/layout/lProcess2"/>
    <dgm:cxn modelId="{1CAE147B-2B41-4252-9FDC-D17F43F27387}" type="presParOf" srcId="{2A26190D-BAF0-44B5-9EB2-B3F37BD58787}" destId="{E42ACD01-C6A9-4EC0-9D3A-A1CE17D7B3B2}" srcOrd="0" destOrd="0" presId="urn:microsoft.com/office/officeart/2005/8/layout/lProcess2"/>
    <dgm:cxn modelId="{C1217954-79C6-49BB-9993-98E5AD6D1749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36D61E27-88CF-433C-A88D-FFE80350F53C}">
      <dgm:prSet phldrT="[Text]" custT="1"/>
      <dgm:spPr>
        <a:xfrm>
          <a:off x="2466" y="214578"/>
          <a:ext cx="5391760" cy="328680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D4ECA787-123A-40A7-9711-7BE7CBBA7B3C}">
      <dgm:prSet phldrT="[Text]" custT="1"/>
      <dgm:spPr>
        <a:xfrm>
          <a:off x="5747205" y="214002"/>
          <a:ext cx="1548000" cy="328796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BACEDCD-8566-451F-8811-D6FD94A01F5E}" type="parTrans" cxnId="{DFD190A9-01AF-403D-A2B5-69B9C67AD42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D9323C68-6DA6-4149-A138-EE48652BC4B8}">
      <dgm:prSet phldrT="[Text]" custT="1"/>
      <dgm:spPr>
        <a:xfrm>
          <a:off x="5918905" y="1371604"/>
          <a:ext cx="1199591" cy="1847836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Technik</a:t>
          </a:r>
          <a:endParaRPr lang="de-DE" sz="16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4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D18F55AF-9B2A-4A9E-8F23-3B9FB40D97E1}" type="pres">
      <dgm:prSet presAssocID="{36D61E27-88CF-433C-A88D-FFE80350F53C}" presName="compNode" presStyleCnt="0"/>
      <dgm:spPr/>
    </dgm:pt>
    <dgm:pt modelId="{CAD6907B-4A6E-4472-954F-35124CF7A591}" type="pres">
      <dgm:prSet presAssocID="{36D61E27-88CF-433C-A88D-FFE80350F53C}" presName="aNode" presStyleLbl="bgShp" presStyleIdx="0" presStyleCnt="2" custScaleX="107574" custScaleY="86849"/>
      <dgm:spPr/>
      <dgm:t>
        <a:bodyPr/>
        <a:lstStyle/>
        <a:p>
          <a:endParaRPr lang="de-DE"/>
        </a:p>
      </dgm:t>
    </dgm:pt>
    <dgm:pt modelId="{2B04C534-4D09-43F5-A41A-E9B7BF7CE42E}" type="pres">
      <dgm:prSet presAssocID="{36D61E27-88CF-433C-A88D-FFE80350F53C}" presName="textNode" presStyleLbl="bgShp" presStyleIdx="0" presStyleCnt="2"/>
      <dgm:spPr/>
      <dgm:t>
        <a:bodyPr/>
        <a:lstStyle/>
        <a:p>
          <a:endParaRPr lang="de-DE"/>
        </a:p>
      </dgm:t>
    </dgm:pt>
    <dgm:pt modelId="{751FF302-CDDA-4D66-BF8B-B992A5694F30}" type="pres">
      <dgm:prSet presAssocID="{36D61E27-88CF-433C-A88D-FFE80350F53C}" presName="compChildNode" presStyleCnt="0"/>
      <dgm:spPr/>
    </dgm:pt>
    <dgm:pt modelId="{E2EB2EA5-568A-4EFF-A84F-8AF557158035}" type="pres">
      <dgm:prSet presAssocID="{36D61E27-88CF-433C-A88D-FFE80350F53C}" presName="theInnerList" presStyleCnt="0"/>
      <dgm:spPr/>
    </dgm:pt>
    <dgm:pt modelId="{E7586B22-44CB-4EA0-AAC7-4BB403ECD5A3}" type="pres">
      <dgm:prSet presAssocID="{36D61E27-88CF-433C-A88D-FFE80350F53C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1" presStyleCnt="2" custScaleX="30977" custScaleY="8550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1" presStyleCnt="2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0" presStyleCnt="1" custScaleX="32085" custScaleY="76503" custLinFactNeighborX="-1" custLinFactNeighborY="-111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646E349-0C2B-4339-97F4-3613EE56A772}" type="presOf" srcId="{FFD97AA1-1619-41C1-BA62-833C84A5B12D}" destId="{031A617A-C1B0-48D8-921E-99FD15930C7A}" srcOrd="0" destOrd="0" presId="urn:microsoft.com/office/officeart/2005/8/layout/lProcess2"/>
    <dgm:cxn modelId="{82536C67-5FF3-4628-B53D-99696375275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BD03DACA-F838-4CDD-BED8-7880CA928C2B}" type="presOf" srcId="{D9323C68-6DA6-4149-A138-EE48652BC4B8}" destId="{135ADB9D-7A85-4B50-AED2-D9D8C8C746A0}" srcOrd="0" destOrd="0" presId="urn:microsoft.com/office/officeart/2005/8/layout/lProcess2"/>
    <dgm:cxn modelId="{29278B69-1D7F-40F4-9760-2252DDBC80DE}" type="presOf" srcId="{D4ECA787-123A-40A7-9711-7BE7CBBA7B3C}" destId="{B6007F58-289D-4671-8BD4-0BFE5D4BBF67}" srcOrd="1" destOrd="0" presId="urn:microsoft.com/office/officeart/2005/8/layout/lProcess2"/>
    <dgm:cxn modelId="{98262F40-4AAF-46A9-8699-7620FE4DA0FB}" type="presOf" srcId="{36D61E27-88CF-433C-A88D-FFE80350F53C}" destId="{CAD6907B-4A6E-4472-954F-35124CF7A591}" srcOrd="0" destOrd="0" presId="urn:microsoft.com/office/officeart/2005/8/layout/lProcess2"/>
    <dgm:cxn modelId="{DFD190A9-01AF-403D-A2B5-69B9C67AD42B}" srcId="{FFD97AA1-1619-41C1-BA62-833C84A5B12D}" destId="{D4ECA787-123A-40A7-9711-7BE7CBBA7B3C}" srcOrd="1" destOrd="0" parTransId="{4BACEDCD-8566-451F-8811-D6FD94A01F5E}" sibTransId="{CE3C6405-87AD-4246-9409-030B31B296FA}"/>
    <dgm:cxn modelId="{28BCEE0A-8A10-438A-BFFD-DE23735A595B}" srcId="{FFD97AA1-1619-41C1-BA62-833C84A5B12D}" destId="{36D61E27-88CF-433C-A88D-FFE80350F53C}" srcOrd="0" destOrd="0" parTransId="{291AC35B-B75A-498C-9895-E15525CA8D71}" sibTransId="{E8DB208C-9239-4143-A94E-AC7689061A00}"/>
    <dgm:cxn modelId="{A5F72399-1378-4768-BCD9-ED077EEB361F}" type="presOf" srcId="{36D61E27-88CF-433C-A88D-FFE80350F53C}" destId="{2B04C534-4D09-43F5-A41A-E9B7BF7CE42E}" srcOrd="1" destOrd="0" presId="urn:microsoft.com/office/officeart/2005/8/layout/lProcess2"/>
    <dgm:cxn modelId="{B8B5FD63-9EA4-40F3-8949-60D472B53712}" type="presParOf" srcId="{031A617A-C1B0-48D8-921E-99FD15930C7A}" destId="{D18F55AF-9B2A-4A9E-8F23-3B9FB40D97E1}" srcOrd="0" destOrd="0" presId="urn:microsoft.com/office/officeart/2005/8/layout/lProcess2"/>
    <dgm:cxn modelId="{6362FA4C-CC9E-4F87-A81F-0652B94FB6F8}" type="presParOf" srcId="{D18F55AF-9B2A-4A9E-8F23-3B9FB40D97E1}" destId="{CAD6907B-4A6E-4472-954F-35124CF7A591}" srcOrd="0" destOrd="0" presId="urn:microsoft.com/office/officeart/2005/8/layout/lProcess2"/>
    <dgm:cxn modelId="{DB22B003-97D7-4AE9-AC09-8975C42AEBC8}" type="presParOf" srcId="{D18F55AF-9B2A-4A9E-8F23-3B9FB40D97E1}" destId="{2B04C534-4D09-43F5-A41A-E9B7BF7CE42E}" srcOrd="1" destOrd="0" presId="urn:microsoft.com/office/officeart/2005/8/layout/lProcess2"/>
    <dgm:cxn modelId="{B149094E-F8D4-46ED-9FA5-BE3A940B05BB}" type="presParOf" srcId="{D18F55AF-9B2A-4A9E-8F23-3B9FB40D97E1}" destId="{751FF302-CDDA-4D66-BF8B-B992A5694F30}" srcOrd="2" destOrd="0" presId="urn:microsoft.com/office/officeart/2005/8/layout/lProcess2"/>
    <dgm:cxn modelId="{D46E072C-32B1-4231-9816-139D61E7BAB6}" type="presParOf" srcId="{751FF302-CDDA-4D66-BF8B-B992A5694F30}" destId="{E2EB2EA5-568A-4EFF-A84F-8AF557158035}" srcOrd="0" destOrd="0" presId="urn:microsoft.com/office/officeart/2005/8/layout/lProcess2"/>
    <dgm:cxn modelId="{502112F2-AFA2-4F65-8914-ABA812D10BE3}" type="presParOf" srcId="{031A617A-C1B0-48D8-921E-99FD15930C7A}" destId="{E7586B22-44CB-4EA0-AAC7-4BB403ECD5A3}" srcOrd="1" destOrd="0" presId="urn:microsoft.com/office/officeart/2005/8/layout/lProcess2"/>
    <dgm:cxn modelId="{B77BA51F-BCC2-4CA9-8E00-EDC0FDC1D960}" type="presParOf" srcId="{031A617A-C1B0-48D8-921E-99FD15930C7A}" destId="{0066092D-3299-40BE-97AF-C043CCA4DCD4}" srcOrd="2" destOrd="0" presId="urn:microsoft.com/office/officeart/2005/8/layout/lProcess2"/>
    <dgm:cxn modelId="{10A97DAC-BF49-4476-88D3-B4703531704B}" type="presParOf" srcId="{0066092D-3299-40BE-97AF-C043CCA4DCD4}" destId="{15F90AD9-3E73-4D63-9AA3-09E6F3170A94}" srcOrd="0" destOrd="0" presId="urn:microsoft.com/office/officeart/2005/8/layout/lProcess2"/>
    <dgm:cxn modelId="{C742E69A-8781-4EFC-B15C-8D1588CF0410}" type="presParOf" srcId="{0066092D-3299-40BE-97AF-C043CCA4DCD4}" destId="{B6007F58-289D-4671-8BD4-0BFE5D4BBF67}" srcOrd="1" destOrd="0" presId="urn:microsoft.com/office/officeart/2005/8/layout/lProcess2"/>
    <dgm:cxn modelId="{7F994ECB-E3B4-4BB6-B9F3-8D7D2A8C4FE5}" type="presParOf" srcId="{0066092D-3299-40BE-97AF-C043CCA4DCD4}" destId="{2A26190D-BAF0-44B5-9EB2-B3F37BD58787}" srcOrd="2" destOrd="0" presId="urn:microsoft.com/office/officeart/2005/8/layout/lProcess2"/>
    <dgm:cxn modelId="{90C1CF3D-EA97-4B3B-8988-981158C50278}" type="presParOf" srcId="{2A26190D-BAF0-44B5-9EB2-B3F37BD58787}" destId="{E42ACD01-C6A9-4EC0-9D3A-A1CE17D7B3B2}" srcOrd="0" destOrd="0" presId="urn:microsoft.com/office/officeart/2005/8/layout/lProcess2"/>
    <dgm:cxn modelId="{D9C54AE1-787B-424A-99D0-0C95EB6CD863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D97AA1-1619-41C1-BA62-833C84A5B12D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de-DE"/>
        </a:p>
      </dgm:t>
    </dgm:pt>
    <dgm:pt modelId="{2FC73773-68A8-47D5-A629-B2CC469F29AA}">
      <dgm:prSet phldrT="[Text]" custT="1"/>
      <dgm:spPr>
        <a:xfrm>
          <a:off x="0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7053E46-A4C8-4AD4-AAF1-7C7041ED5304}" type="par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C57998A-2195-4987-9D4E-033916495735}" type="sibTrans" cxnId="{736E016D-5E04-43B6-8D85-30F76596CBE2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29A2F9E-768E-47C1-B700-C9A7499588BE}">
      <dgm:prSet phldrT="[Text]" custT="1"/>
      <dgm:spPr>
        <a:xfrm>
          <a:off x="159524" y="1138133"/>
          <a:ext cx="1273948" cy="183366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Fahrten-anzahl</a:t>
          </a:r>
          <a:endParaRPr lang="de-DE" sz="1600" dirty="0">
            <a:ln>
              <a:noFill/>
            </a:ln>
            <a:noFill/>
            <a:latin typeface="+mn-lt"/>
            <a:ea typeface="+mn-ea"/>
            <a:cs typeface="+mn-cs"/>
          </a:endParaRPr>
        </a:p>
      </dgm:t>
    </dgm:pt>
    <dgm:pt modelId="{C2211B24-EE35-4AB4-8DC2-2913712A4374}" type="par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85BF1404-7185-4164-81E2-83A5D4184768}" type="sibTrans" cxnId="{3D7C1BDC-44F1-4B7C-905E-F3006C71B3D8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94D6A20A-26FF-46BE-BA57-7E03C313EB94}">
      <dgm:prSet phldrT="[Text]" custT="1"/>
      <dgm:spPr>
        <a:xfrm>
          <a:off x="1901017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1796C6F1-69D7-4E5F-B90D-FE5563F09CF5}" type="par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1791C658-E132-4D18-AD80-9AD427F14E12}" type="sibTrans" cxnId="{89FD936A-4F99-4DFF-84F9-CEFA1545CA3A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36D61E27-88CF-433C-A88D-FFE80350F53C}">
      <dgm:prSet phldrT="[Text]" custT="1"/>
      <dgm:spPr>
        <a:xfrm>
          <a:off x="2060260" y="1138133"/>
          <a:ext cx="1273948" cy="183366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Reise-</a:t>
          </a:r>
          <a:b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</a:br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weite</a:t>
          </a:r>
          <a:endParaRPr lang="de-DE" sz="1600" dirty="0">
            <a:ln>
              <a:noFill/>
            </a:ln>
            <a:noFill/>
            <a:latin typeface="+mn-lt"/>
            <a:ea typeface="+mn-ea"/>
            <a:cs typeface="+mn-cs"/>
          </a:endParaRPr>
        </a:p>
      </dgm:t>
    </dgm:pt>
    <dgm:pt modelId="{291AC35B-B75A-498C-9895-E15525CA8D71}" type="par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E8DB208C-9239-4143-A94E-AC7689061A00}" type="sibTrans" cxnId="{28BCEE0A-8A10-438A-BFFD-DE23735A595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F237DBF-95B3-4B96-A51D-4AA309F0D23A}">
      <dgm:prSet phldrT="[Text]" custT="1"/>
      <dgm:spPr>
        <a:xfrm>
          <a:off x="3801753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0C00EC98-71EF-4936-A60C-64AB3E143BFB}" type="par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49A222A-334D-4718-959F-544F18D2ACDB}" type="sibTrans" cxnId="{ACB3D790-E160-4B97-9634-1EE934E3AB23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5277F412-B8D8-4FE9-9A6A-33D67F93044C}">
      <dgm:prSet phldrT="[Text]" custT="1"/>
      <dgm:spPr>
        <a:xfrm>
          <a:off x="3960996" y="1138133"/>
          <a:ext cx="1273948" cy="183366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Kehrwert Besetzungs-grad</a:t>
          </a:r>
          <a:endParaRPr lang="de-DE" sz="1600" dirty="0">
            <a:ln>
              <a:noFill/>
            </a:ln>
            <a:noFill/>
            <a:latin typeface="+mn-lt"/>
            <a:ea typeface="+mn-ea"/>
            <a:cs typeface="+mn-cs"/>
          </a:endParaRPr>
        </a:p>
      </dgm:t>
    </dgm:pt>
    <dgm:pt modelId="{B64041C1-8427-44F4-A7A1-47440C6CBBCA}" type="par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ADCAA758-3983-4B4A-80DF-A0363D9466B5}" type="sibTrans" cxnId="{7AFEB340-9A98-47DD-B8F6-A765551814FD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4ECA787-123A-40A7-9711-7BE7CBBA7B3C}">
      <dgm:prSet phldrT="[Text]" custT="1"/>
      <dgm:spPr>
        <a:xfrm>
          <a:off x="5702770" y="0"/>
          <a:ext cx="1592435" cy="32879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/>
          <a:stretch>
            <a:fillRect/>
          </a:stretch>
        </a:blipFill>
        <a:ln w="12700">
          <a:solidFill>
            <a:srgbClr val="363636"/>
          </a:solidFill>
        </a:ln>
        <a:effectLst/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4BACEDCD-8566-451F-8811-D6FD94A01F5E}" type="par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CE3C6405-87AD-4246-9409-030B31B296FA}" type="sibTrans" cxnId="{DFD190A9-01AF-403D-A2B5-69B9C67AD42B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D9323C68-6DA6-4149-A138-EE48652BC4B8}">
      <dgm:prSet phldrT="[Text]" custT="1"/>
      <dgm:spPr>
        <a:xfrm>
          <a:off x="5861733" y="1138133"/>
          <a:ext cx="1273948" cy="1833667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r>
            <a:rPr lang="de-DE" sz="16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Techn. Emissions-faktor</a:t>
          </a:r>
          <a:endParaRPr lang="de-DE" sz="1600" dirty="0">
            <a:ln>
              <a:noFill/>
            </a:ln>
            <a:noFill/>
            <a:latin typeface="+mn-lt"/>
            <a:ea typeface="+mn-ea"/>
            <a:cs typeface="+mn-cs"/>
          </a:endParaRPr>
        </a:p>
      </dgm:t>
    </dgm:pt>
    <dgm:pt modelId="{ECE29D5D-3D26-4986-B1AF-7ABB43D64C97}" type="par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BA6ABAAC-1AA9-44F3-B63B-C4FC89E8A5BD}" type="sibTrans" cxnId="{9DBC9013-3C24-47AD-9B30-6B45BB9BA75F}">
      <dgm:prSet/>
      <dgm:spPr/>
      <dgm:t>
        <a:bodyPr/>
        <a:lstStyle/>
        <a:p>
          <a:endParaRPr lang="de-DE" sz="1600">
            <a:latin typeface="+mn-lt"/>
          </a:endParaRPr>
        </a:p>
      </dgm:t>
    </dgm:pt>
    <dgm:pt modelId="{031A617A-C1B0-48D8-921E-99FD15930C7A}" type="pres">
      <dgm:prSet presAssocID="{FFD97AA1-1619-41C1-BA62-833C84A5B12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48C8475-BB23-46D0-8A13-D45D6E7B5D9A}" type="pres">
      <dgm:prSet presAssocID="{2FC73773-68A8-47D5-A629-B2CC469F29AA}" presName="compNode" presStyleCnt="0"/>
      <dgm:spPr/>
    </dgm:pt>
    <dgm:pt modelId="{F0E70D9B-3C6E-408A-A9CA-B3770B0EBE7B}" type="pres">
      <dgm:prSet presAssocID="{2FC73773-68A8-47D5-A629-B2CC469F29AA}" presName="aNode" presStyleLbl="bgShp" presStyleIdx="0" presStyleCnt="4" custScaleX="38739" custLinFactNeighborX="-320"/>
      <dgm:spPr/>
      <dgm:t>
        <a:bodyPr/>
        <a:lstStyle/>
        <a:p>
          <a:endParaRPr lang="de-DE"/>
        </a:p>
      </dgm:t>
    </dgm:pt>
    <dgm:pt modelId="{3B0C0996-F6D9-4F13-B607-C9B9E59FD954}" type="pres">
      <dgm:prSet presAssocID="{2FC73773-68A8-47D5-A629-B2CC469F29AA}" presName="textNode" presStyleLbl="bgShp" presStyleIdx="0" presStyleCnt="4"/>
      <dgm:spPr/>
      <dgm:t>
        <a:bodyPr/>
        <a:lstStyle/>
        <a:p>
          <a:endParaRPr lang="de-DE"/>
        </a:p>
      </dgm:t>
    </dgm:pt>
    <dgm:pt modelId="{7724C4AA-5FEF-44F2-97A8-66DB1AF05FEA}" type="pres">
      <dgm:prSet presAssocID="{2FC73773-68A8-47D5-A629-B2CC469F29AA}" presName="compChildNode" presStyleCnt="0"/>
      <dgm:spPr/>
    </dgm:pt>
    <dgm:pt modelId="{03EE93AE-02D7-4EBC-87BD-6ED6A8903671}" type="pres">
      <dgm:prSet presAssocID="{2FC73773-68A8-47D5-A629-B2CC469F29AA}" presName="theInnerList" presStyleCnt="0"/>
      <dgm:spPr/>
    </dgm:pt>
    <dgm:pt modelId="{3ED8C21E-EB9F-4F7C-BB72-45FDC0082AFC}" type="pres">
      <dgm:prSet presAssocID="{D29A2F9E-768E-47C1-B700-C9A7499588BE}" presName="childNode" presStyleLbl="node1" presStyleIdx="0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6EDA4F-3632-4CF2-B4D5-0FE6D82C738C}" type="pres">
      <dgm:prSet presAssocID="{2FC73773-68A8-47D5-A629-B2CC469F29AA}" presName="aSpace" presStyleCnt="0"/>
      <dgm:spPr/>
    </dgm:pt>
    <dgm:pt modelId="{485CB7FD-13D0-463F-883C-889566ACF302}" type="pres">
      <dgm:prSet presAssocID="{94D6A20A-26FF-46BE-BA57-7E03C313EB94}" presName="compNode" presStyleCnt="0"/>
      <dgm:spPr/>
    </dgm:pt>
    <dgm:pt modelId="{642BF4D6-7E3E-4049-BEAB-FFA366CE5A6B}" type="pres">
      <dgm:prSet presAssocID="{94D6A20A-26FF-46BE-BA57-7E03C313EB94}" presName="aNode" presStyleLbl="bgShp" presStyleIdx="1" presStyleCnt="4" custScaleX="38739"/>
      <dgm:spPr/>
      <dgm:t>
        <a:bodyPr/>
        <a:lstStyle/>
        <a:p>
          <a:endParaRPr lang="de-DE"/>
        </a:p>
      </dgm:t>
    </dgm:pt>
    <dgm:pt modelId="{C9ABC77E-9B04-44E0-BE41-5247727F23BB}" type="pres">
      <dgm:prSet presAssocID="{94D6A20A-26FF-46BE-BA57-7E03C313EB94}" presName="textNode" presStyleLbl="bgShp" presStyleIdx="1" presStyleCnt="4"/>
      <dgm:spPr/>
      <dgm:t>
        <a:bodyPr/>
        <a:lstStyle/>
        <a:p>
          <a:endParaRPr lang="de-DE"/>
        </a:p>
      </dgm:t>
    </dgm:pt>
    <dgm:pt modelId="{984FC352-230F-40CF-9E5C-19ABE562C92A}" type="pres">
      <dgm:prSet presAssocID="{94D6A20A-26FF-46BE-BA57-7E03C313EB94}" presName="compChildNode" presStyleCnt="0"/>
      <dgm:spPr/>
    </dgm:pt>
    <dgm:pt modelId="{5EFAEF94-FA9D-49C2-B0C1-72F34D81EA4B}" type="pres">
      <dgm:prSet presAssocID="{94D6A20A-26FF-46BE-BA57-7E03C313EB94}" presName="theInnerList" presStyleCnt="0"/>
      <dgm:spPr/>
    </dgm:pt>
    <dgm:pt modelId="{09FBC772-B0F3-4523-B99D-7AF9B1E05DC6}" type="pres">
      <dgm:prSet presAssocID="{36D61E27-88CF-433C-A88D-FFE80350F53C}" presName="childNode" presStyleLbl="node1" presStyleIdx="1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706140F-B3F7-422C-AC74-3153A5DAC202}" type="pres">
      <dgm:prSet presAssocID="{94D6A20A-26FF-46BE-BA57-7E03C313EB94}" presName="aSpace" presStyleCnt="0"/>
      <dgm:spPr/>
    </dgm:pt>
    <dgm:pt modelId="{29382766-A490-45B6-99B7-FB61764DFD62}" type="pres">
      <dgm:prSet presAssocID="{CF237DBF-95B3-4B96-A51D-4AA309F0D23A}" presName="compNode" presStyleCnt="0"/>
      <dgm:spPr/>
    </dgm:pt>
    <dgm:pt modelId="{3C3C1BCF-2C3A-431F-B301-EF4DB9402D75}" type="pres">
      <dgm:prSet presAssocID="{CF237DBF-95B3-4B96-A51D-4AA309F0D23A}" presName="aNode" presStyleLbl="bgShp" presStyleIdx="2" presStyleCnt="4" custScaleX="38739"/>
      <dgm:spPr/>
      <dgm:t>
        <a:bodyPr/>
        <a:lstStyle/>
        <a:p>
          <a:endParaRPr lang="de-DE"/>
        </a:p>
      </dgm:t>
    </dgm:pt>
    <dgm:pt modelId="{A0DE6186-E346-4628-AD84-DA5A6494EBD0}" type="pres">
      <dgm:prSet presAssocID="{CF237DBF-95B3-4B96-A51D-4AA309F0D23A}" presName="textNode" presStyleLbl="bgShp" presStyleIdx="2" presStyleCnt="4"/>
      <dgm:spPr/>
      <dgm:t>
        <a:bodyPr/>
        <a:lstStyle/>
        <a:p>
          <a:endParaRPr lang="de-DE"/>
        </a:p>
      </dgm:t>
    </dgm:pt>
    <dgm:pt modelId="{975F6458-2809-482D-87ED-DF22258CDBF4}" type="pres">
      <dgm:prSet presAssocID="{CF237DBF-95B3-4B96-A51D-4AA309F0D23A}" presName="compChildNode" presStyleCnt="0"/>
      <dgm:spPr/>
    </dgm:pt>
    <dgm:pt modelId="{4BBC4AE7-3761-4ABC-AA8C-143EACF80A06}" type="pres">
      <dgm:prSet presAssocID="{CF237DBF-95B3-4B96-A51D-4AA309F0D23A}" presName="theInnerList" presStyleCnt="0"/>
      <dgm:spPr/>
    </dgm:pt>
    <dgm:pt modelId="{3595D23A-8076-4C03-A269-64B00C706E87}" type="pres">
      <dgm:prSet presAssocID="{5277F412-B8D8-4FE9-9A6A-33D67F93044C}" presName="childNode" presStyleLbl="node1" presStyleIdx="2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9C41490-9F36-41BC-BF38-FC0E7D0EF95A}" type="pres">
      <dgm:prSet presAssocID="{CF237DBF-95B3-4B96-A51D-4AA309F0D23A}" presName="aSpace" presStyleCnt="0"/>
      <dgm:spPr/>
    </dgm:pt>
    <dgm:pt modelId="{0066092D-3299-40BE-97AF-C043CCA4DCD4}" type="pres">
      <dgm:prSet presAssocID="{D4ECA787-123A-40A7-9711-7BE7CBBA7B3C}" presName="compNode" presStyleCnt="0"/>
      <dgm:spPr/>
    </dgm:pt>
    <dgm:pt modelId="{15F90AD9-3E73-4D63-9AA3-09E6F3170A94}" type="pres">
      <dgm:prSet presAssocID="{D4ECA787-123A-40A7-9711-7BE7CBBA7B3C}" presName="aNode" presStyleLbl="bgShp" presStyleIdx="3" presStyleCnt="4" custScaleX="38739" custLinFactNeighborX="821"/>
      <dgm:spPr/>
      <dgm:t>
        <a:bodyPr/>
        <a:lstStyle/>
        <a:p>
          <a:endParaRPr lang="de-DE"/>
        </a:p>
      </dgm:t>
    </dgm:pt>
    <dgm:pt modelId="{B6007F58-289D-4671-8BD4-0BFE5D4BBF67}" type="pres">
      <dgm:prSet presAssocID="{D4ECA787-123A-40A7-9711-7BE7CBBA7B3C}" presName="textNode" presStyleLbl="bgShp" presStyleIdx="3" presStyleCnt="4"/>
      <dgm:spPr/>
      <dgm:t>
        <a:bodyPr/>
        <a:lstStyle/>
        <a:p>
          <a:endParaRPr lang="de-DE"/>
        </a:p>
      </dgm:t>
    </dgm:pt>
    <dgm:pt modelId="{2A26190D-BAF0-44B5-9EB2-B3F37BD58787}" type="pres">
      <dgm:prSet presAssocID="{D4ECA787-123A-40A7-9711-7BE7CBBA7B3C}" presName="compChildNode" presStyleCnt="0"/>
      <dgm:spPr/>
    </dgm:pt>
    <dgm:pt modelId="{E42ACD01-C6A9-4EC0-9D3A-A1CE17D7B3B2}" type="pres">
      <dgm:prSet presAssocID="{D4ECA787-123A-40A7-9711-7BE7CBBA7B3C}" presName="theInnerList" presStyleCnt="0"/>
      <dgm:spPr/>
    </dgm:pt>
    <dgm:pt modelId="{135ADB9D-7A85-4B50-AED2-D9D8C8C746A0}" type="pres">
      <dgm:prSet presAssocID="{D9323C68-6DA6-4149-A138-EE48652BC4B8}" presName="childNode" presStyleLbl="node1" presStyleIdx="3" presStyleCnt="4" custScaleX="38739" custScaleY="8579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A3D8E21-2190-4327-B4A2-8858BAD0EBDF}" type="presOf" srcId="{D29A2F9E-768E-47C1-B700-C9A7499588BE}" destId="{3ED8C21E-EB9F-4F7C-BB72-45FDC0082AFC}" srcOrd="0" destOrd="0" presId="urn:microsoft.com/office/officeart/2005/8/layout/lProcess2"/>
    <dgm:cxn modelId="{08E96145-17A0-41CD-AC77-9F326F71808B}" type="presOf" srcId="{5277F412-B8D8-4FE9-9A6A-33D67F93044C}" destId="{3595D23A-8076-4C03-A269-64B00C706E87}" srcOrd="0" destOrd="0" presId="urn:microsoft.com/office/officeart/2005/8/layout/lProcess2"/>
    <dgm:cxn modelId="{89FD936A-4F99-4DFF-84F9-CEFA1545CA3A}" srcId="{FFD97AA1-1619-41C1-BA62-833C84A5B12D}" destId="{94D6A20A-26FF-46BE-BA57-7E03C313EB94}" srcOrd="1" destOrd="0" parTransId="{1796C6F1-69D7-4E5F-B90D-FE5563F09CF5}" sibTransId="{1791C658-E132-4D18-AD80-9AD427F14E12}"/>
    <dgm:cxn modelId="{02A9B6E8-83DA-4301-8E09-C2789F73070D}" type="presOf" srcId="{CF237DBF-95B3-4B96-A51D-4AA309F0D23A}" destId="{3C3C1BCF-2C3A-431F-B301-EF4DB9402D75}" srcOrd="0" destOrd="0" presId="urn:microsoft.com/office/officeart/2005/8/layout/lProcess2"/>
    <dgm:cxn modelId="{5226C1C6-C8FD-4744-BFAD-3029BE6A12AB}" type="presOf" srcId="{36D61E27-88CF-433C-A88D-FFE80350F53C}" destId="{09FBC772-B0F3-4523-B99D-7AF9B1E05DC6}" srcOrd="0" destOrd="0" presId="urn:microsoft.com/office/officeart/2005/8/layout/lProcess2"/>
    <dgm:cxn modelId="{ACB3D790-E160-4B97-9634-1EE934E3AB23}" srcId="{FFD97AA1-1619-41C1-BA62-833C84A5B12D}" destId="{CF237DBF-95B3-4B96-A51D-4AA309F0D23A}" srcOrd="2" destOrd="0" parTransId="{0C00EC98-71EF-4936-A60C-64AB3E143BFB}" sibTransId="{C49A222A-334D-4718-959F-544F18D2ACDB}"/>
    <dgm:cxn modelId="{1226FCF0-4354-4B3B-9232-1802C01ECCDA}" type="presOf" srcId="{D4ECA787-123A-40A7-9711-7BE7CBBA7B3C}" destId="{B6007F58-289D-4671-8BD4-0BFE5D4BBF67}" srcOrd="1" destOrd="0" presId="urn:microsoft.com/office/officeart/2005/8/layout/lProcess2"/>
    <dgm:cxn modelId="{1DE84242-1CA9-4365-859F-16190AFE0325}" type="presOf" srcId="{94D6A20A-26FF-46BE-BA57-7E03C313EB94}" destId="{642BF4D6-7E3E-4049-BEAB-FFA366CE5A6B}" srcOrd="0" destOrd="0" presId="urn:microsoft.com/office/officeart/2005/8/layout/lProcess2"/>
    <dgm:cxn modelId="{5EAF89EA-203E-447C-81DB-243423B17FB7}" type="presOf" srcId="{FFD97AA1-1619-41C1-BA62-833C84A5B12D}" destId="{031A617A-C1B0-48D8-921E-99FD15930C7A}" srcOrd="0" destOrd="0" presId="urn:microsoft.com/office/officeart/2005/8/layout/lProcess2"/>
    <dgm:cxn modelId="{3D7C1BDC-44F1-4B7C-905E-F3006C71B3D8}" srcId="{2FC73773-68A8-47D5-A629-B2CC469F29AA}" destId="{D29A2F9E-768E-47C1-B700-C9A7499588BE}" srcOrd="0" destOrd="0" parTransId="{C2211B24-EE35-4AB4-8DC2-2913712A4374}" sibTransId="{85BF1404-7185-4164-81E2-83A5D4184768}"/>
    <dgm:cxn modelId="{3A932E06-B997-4328-B345-E9DB01672287}" type="presOf" srcId="{CF237DBF-95B3-4B96-A51D-4AA309F0D23A}" destId="{A0DE6186-E346-4628-AD84-DA5A6494EBD0}" srcOrd="1" destOrd="0" presId="urn:microsoft.com/office/officeart/2005/8/layout/lProcess2"/>
    <dgm:cxn modelId="{DFD190A9-01AF-403D-A2B5-69B9C67AD42B}" srcId="{FFD97AA1-1619-41C1-BA62-833C84A5B12D}" destId="{D4ECA787-123A-40A7-9711-7BE7CBBA7B3C}" srcOrd="3" destOrd="0" parTransId="{4BACEDCD-8566-451F-8811-D6FD94A01F5E}" sibTransId="{CE3C6405-87AD-4246-9409-030B31B296FA}"/>
    <dgm:cxn modelId="{9C011D71-4C94-4FEA-BE7E-690B442CC613}" type="presOf" srcId="{D4ECA787-123A-40A7-9711-7BE7CBBA7B3C}" destId="{15F90AD9-3E73-4D63-9AA3-09E6F3170A94}" srcOrd="0" destOrd="0" presId="urn:microsoft.com/office/officeart/2005/8/layout/lProcess2"/>
    <dgm:cxn modelId="{9DBC9013-3C24-47AD-9B30-6B45BB9BA75F}" srcId="{D4ECA787-123A-40A7-9711-7BE7CBBA7B3C}" destId="{D9323C68-6DA6-4149-A138-EE48652BC4B8}" srcOrd="0" destOrd="0" parTransId="{ECE29D5D-3D26-4986-B1AF-7ABB43D64C97}" sibTransId="{BA6ABAAC-1AA9-44F3-B63B-C4FC89E8A5BD}"/>
    <dgm:cxn modelId="{7AFEB340-9A98-47DD-B8F6-A765551814FD}" srcId="{CF237DBF-95B3-4B96-A51D-4AA309F0D23A}" destId="{5277F412-B8D8-4FE9-9A6A-33D67F93044C}" srcOrd="0" destOrd="0" parTransId="{B64041C1-8427-44F4-A7A1-47440C6CBBCA}" sibTransId="{ADCAA758-3983-4B4A-80DF-A0363D9466B5}"/>
    <dgm:cxn modelId="{1BBA3E58-B451-41BA-801F-0F447B0B8D9E}" type="presOf" srcId="{94D6A20A-26FF-46BE-BA57-7E03C313EB94}" destId="{C9ABC77E-9B04-44E0-BE41-5247727F23BB}" srcOrd="1" destOrd="0" presId="urn:microsoft.com/office/officeart/2005/8/layout/lProcess2"/>
    <dgm:cxn modelId="{736E016D-5E04-43B6-8D85-30F76596CBE2}" srcId="{FFD97AA1-1619-41C1-BA62-833C84A5B12D}" destId="{2FC73773-68A8-47D5-A629-B2CC469F29AA}" srcOrd="0" destOrd="0" parTransId="{47053E46-A4C8-4AD4-AAF1-7C7041ED5304}" sibTransId="{0C57998A-2195-4987-9D4E-033916495735}"/>
    <dgm:cxn modelId="{1CE18617-878B-4E5E-AEAE-EF8CFACDAFF3}" type="presOf" srcId="{2FC73773-68A8-47D5-A629-B2CC469F29AA}" destId="{F0E70D9B-3C6E-408A-A9CA-B3770B0EBE7B}" srcOrd="0" destOrd="0" presId="urn:microsoft.com/office/officeart/2005/8/layout/lProcess2"/>
    <dgm:cxn modelId="{B2C7ED24-8A5C-4E6A-BE97-CE313F4E6641}" type="presOf" srcId="{D9323C68-6DA6-4149-A138-EE48652BC4B8}" destId="{135ADB9D-7A85-4B50-AED2-D9D8C8C746A0}" srcOrd="0" destOrd="0" presId="urn:microsoft.com/office/officeart/2005/8/layout/lProcess2"/>
    <dgm:cxn modelId="{28BCEE0A-8A10-438A-BFFD-DE23735A595B}" srcId="{94D6A20A-26FF-46BE-BA57-7E03C313EB94}" destId="{36D61E27-88CF-433C-A88D-FFE80350F53C}" srcOrd="0" destOrd="0" parTransId="{291AC35B-B75A-498C-9895-E15525CA8D71}" sibTransId="{E8DB208C-9239-4143-A94E-AC7689061A00}"/>
    <dgm:cxn modelId="{0FAC1959-DEA3-4067-A986-AACE27FBAC1B}" type="presOf" srcId="{2FC73773-68A8-47D5-A629-B2CC469F29AA}" destId="{3B0C0996-F6D9-4F13-B607-C9B9E59FD954}" srcOrd="1" destOrd="0" presId="urn:microsoft.com/office/officeart/2005/8/layout/lProcess2"/>
    <dgm:cxn modelId="{3F89221D-3138-40F5-9599-02410F27F834}" type="presParOf" srcId="{031A617A-C1B0-48D8-921E-99FD15930C7A}" destId="{748C8475-BB23-46D0-8A13-D45D6E7B5D9A}" srcOrd="0" destOrd="0" presId="urn:microsoft.com/office/officeart/2005/8/layout/lProcess2"/>
    <dgm:cxn modelId="{68B295B6-7715-41D4-A0F3-68CF4C223239}" type="presParOf" srcId="{748C8475-BB23-46D0-8A13-D45D6E7B5D9A}" destId="{F0E70D9B-3C6E-408A-A9CA-B3770B0EBE7B}" srcOrd="0" destOrd="0" presId="urn:microsoft.com/office/officeart/2005/8/layout/lProcess2"/>
    <dgm:cxn modelId="{AADAC2C5-7414-4288-89E5-D662183AA79D}" type="presParOf" srcId="{748C8475-BB23-46D0-8A13-D45D6E7B5D9A}" destId="{3B0C0996-F6D9-4F13-B607-C9B9E59FD954}" srcOrd="1" destOrd="0" presId="urn:microsoft.com/office/officeart/2005/8/layout/lProcess2"/>
    <dgm:cxn modelId="{26D3C9DD-BD46-4634-B8C4-B92A6FEE4B2F}" type="presParOf" srcId="{748C8475-BB23-46D0-8A13-D45D6E7B5D9A}" destId="{7724C4AA-5FEF-44F2-97A8-66DB1AF05FEA}" srcOrd="2" destOrd="0" presId="urn:microsoft.com/office/officeart/2005/8/layout/lProcess2"/>
    <dgm:cxn modelId="{81432936-576B-471D-86C7-1C0759FA1481}" type="presParOf" srcId="{7724C4AA-5FEF-44F2-97A8-66DB1AF05FEA}" destId="{03EE93AE-02D7-4EBC-87BD-6ED6A8903671}" srcOrd="0" destOrd="0" presId="urn:microsoft.com/office/officeart/2005/8/layout/lProcess2"/>
    <dgm:cxn modelId="{5612545C-42A3-4384-992E-FE8BE5D050EF}" type="presParOf" srcId="{03EE93AE-02D7-4EBC-87BD-6ED6A8903671}" destId="{3ED8C21E-EB9F-4F7C-BB72-45FDC0082AFC}" srcOrd="0" destOrd="0" presId="urn:microsoft.com/office/officeart/2005/8/layout/lProcess2"/>
    <dgm:cxn modelId="{3A0CB95C-31E8-466B-8E7C-0068B08DFA32}" type="presParOf" srcId="{031A617A-C1B0-48D8-921E-99FD15930C7A}" destId="{646EDA4F-3632-4CF2-B4D5-0FE6D82C738C}" srcOrd="1" destOrd="0" presId="urn:microsoft.com/office/officeart/2005/8/layout/lProcess2"/>
    <dgm:cxn modelId="{ADE7EBC3-1673-41A7-B0D1-0C0B4A8E477D}" type="presParOf" srcId="{031A617A-C1B0-48D8-921E-99FD15930C7A}" destId="{485CB7FD-13D0-463F-883C-889566ACF302}" srcOrd="2" destOrd="0" presId="urn:microsoft.com/office/officeart/2005/8/layout/lProcess2"/>
    <dgm:cxn modelId="{A48C429D-5D30-4A83-B6C6-FA330B0D9BA1}" type="presParOf" srcId="{485CB7FD-13D0-463F-883C-889566ACF302}" destId="{642BF4D6-7E3E-4049-BEAB-FFA366CE5A6B}" srcOrd="0" destOrd="0" presId="urn:microsoft.com/office/officeart/2005/8/layout/lProcess2"/>
    <dgm:cxn modelId="{8F1A1A0E-FE5B-4BA8-9820-FE7C307DFD98}" type="presParOf" srcId="{485CB7FD-13D0-463F-883C-889566ACF302}" destId="{C9ABC77E-9B04-44E0-BE41-5247727F23BB}" srcOrd="1" destOrd="0" presId="urn:microsoft.com/office/officeart/2005/8/layout/lProcess2"/>
    <dgm:cxn modelId="{A8CCF7C9-6108-4D26-9E95-0A935FDA799C}" type="presParOf" srcId="{485CB7FD-13D0-463F-883C-889566ACF302}" destId="{984FC352-230F-40CF-9E5C-19ABE562C92A}" srcOrd="2" destOrd="0" presId="urn:microsoft.com/office/officeart/2005/8/layout/lProcess2"/>
    <dgm:cxn modelId="{0A79134F-CE67-454F-B62C-4DB4F61FC470}" type="presParOf" srcId="{984FC352-230F-40CF-9E5C-19ABE562C92A}" destId="{5EFAEF94-FA9D-49C2-B0C1-72F34D81EA4B}" srcOrd="0" destOrd="0" presId="urn:microsoft.com/office/officeart/2005/8/layout/lProcess2"/>
    <dgm:cxn modelId="{3F7F23C5-F5CD-4E9A-B394-55D98F6D260B}" type="presParOf" srcId="{5EFAEF94-FA9D-49C2-B0C1-72F34D81EA4B}" destId="{09FBC772-B0F3-4523-B99D-7AF9B1E05DC6}" srcOrd="0" destOrd="0" presId="urn:microsoft.com/office/officeart/2005/8/layout/lProcess2"/>
    <dgm:cxn modelId="{A5190B2A-13AA-42BA-9C9E-9B6E0DFCDBDC}" type="presParOf" srcId="{031A617A-C1B0-48D8-921E-99FD15930C7A}" destId="{B706140F-B3F7-422C-AC74-3153A5DAC202}" srcOrd="3" destOrd="0" presId="urn:microsoft.com/office/officeart/2005/8/layout/lProcess2"/>
    <dgm:cxn modelId="{24975950-558F-4D65-A199-E2BC0557C943}" type="presParOf" srcId="{031A617A-C1B0-48D8-921E-99FD15930C7A}" destId="{29382766-A490-45B6-99B7-FB61764DFD62}" srcOrd="4" destOrd="0" presId="urn:microsoft.com/office/officeart/2005/8/layout/lProcess2"/>
    <dgm:cxn modelId="{DF341375-E44F-49E1-B7A7-274B29503D87}" type="presParOf" srcId="{29382766-A490-45B6-99B7-FB61764DFD62}" destId="{3C3C1BCF-2C3A-431F-B301-EF4DB9402D75}" srcOrd="0" destOrd="0" presId="urn:microsoft.com/office/officeart/2005/8/layout/lProcess2"/>
    <dgm:cxn modelId="{9B294167-C96F-4CC7-B51D-F79E4D9A6625}" type="presParOf" srcId="{29382766-A490-45B6-99B7-FB61764DFD62}" destId="{A0DE6186-E346-4628-AD84-DA5A6494EBD0}" srcOrd="1" destOrd="0" presId="urn:microsoft.com/office/officeart/2005/8/layout/lProcess2"/>
    <dgm:cxn modelId="{9A92B5E2-0D91-4ECB-9542-951D892C1CF7}" type="presParOf" srcId="{29382766-A490-45B6-99B7-FB61764DFD62}" destId="{975F6458-2809-482D-87ED-DF22258CDBF4}" srcOrd="2" destOrd="0" presId="urn:microsoft.com/office/officeart/2005/8/layout/lProcess2"/>
    <dgm:cxn modelId="{22BEA5BC-4F10-4443-8C1F-59E1AE5ADBA2}" type="presParOf" srcId="{975F6458-2809-482D-87ED-DF22258CDBF4}" destId="{4BBC4AE7-3761-4ABC-AA8C-143EACF80A06}" srcOrd="0" destOrd="0" presId="urn:microsoft.com/office/officeart/2005/8/layout/lProcess2"/>
    <dgm:cxn modelId="{1A59E4C9-46A9-495C-B075-29B0E7F1DDA7}" type="presParOf" srcId="{4BBC4AE7-3761-4ABC-AA8C-143EACF80A06}" destId="{3595D23A-8076-4C03-A269-64B00C706E87}" srcOrd="0" destOrd="0" presId="urn:microsoft.com/office/officeart/2005/8/layout/lProcess2"/>
    <dgm:cxn modelId="{36C12C4A-EEAA-48DC-8B2F-9B5BBBBD758E}" type="presParOf" srcId="{031A617A-C1B0-48D8-921E-99FD15930C7A}" destId="{09C41490-9F36-41BC-BF38-FC0E7D0EF95A}" srcOrd="5" destOrd="0" presId="urn:microsoft.com/office/officeart/2005/8/layout/lProcess2"/>
    <dgm:cxn modelId="{393F9110-B580-4C66-B219-95DF9B4B4049}" type="presParOf" srcId="{031A617A-C1B0-48D8-921E-99FD15930C7A}" destId="{0066092D-3299-40BE-97AF-C043CCA4DCD4}" srcOrd="6" destOrd="0" presId="urn:microsoft.com/office/officeart/2005/8/layout/lProcess2"/>
    <dgm:cxn modelId="{17ED7996-DB37-4BA4-AB69-A4D70EDBEF2F}" type="presParOf" srcId="{0066092D-3299-40BE-97AF-C043CCA4DCD4}" destId="{15F90AD9-3E73-4D63-9AA3-09E6F3170A94}" srcOrd="0" destOrd="0" presId="urn:microsoft.com/office/officeart/2005/8/layout/lProcess2"/>
    <dgm:cxn modelId="{3B6E4A0A-6502-4E27-9C35-C6D188A73BD7}" type="presParOf" srcId="{0066092D-3299-40BE-97AF-C043CCA4DCD4}" destId="{B6007F58-289D-4671-8BD4-0BFE5D4BBF67}" srcOrd="1" destOrd="0" presId="urn:microsoft.com/office/officeart/2005/8/layout/lProcess2"/>
    <dgm:cxn modelId="{4E7BCD81-F2D9-4DFD-8910-7099A04ED825}" type="presParOf" srcId="{0066092D-3299-40BE-97AF-C043CCA4DCD4}" destId="{2A26190D-BAF0-44B5-9EB2-B3F37BD58787}" srcOrd="2" destOrd="0" presId="urn:microsoft.com/office/officeart/2005/8/layout/lProcess2"/>
    <dgm:cxn modelId="{1CAE147B-2B41-4252-9FDC-D17F43F27387}" type="presParOf" srcId="{2A26190D-BAF0-44B5-9EB2-B3F37BD58787}" destId="{E42ACD01-C6A9-4EC0-9D3A-A1CE17D7B3B2}" srcOrd="0" destOrd="0" presId="urn:microsoft.com/office/officeart/2005/8/layout/lProcess2"/>
    <dgm:cxn modelId="{C1217954-79C6-49BB-9993-98E5AD6D1749}" type="presParOf" srcId="{E42ACD01-C6A9-4EC0-9D3A-A1CE17D7B3B2}" destId="{135ADB9D-7A85-4B50-AED2-D9D8C8C746A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5BA78-85E8-4F2A-91F7-BA04B5B635C1}">
      <dsp:nvSpPr>
        <dsp:cNvPr id="0" name=""/>
        <dsp:cNvSpPr/>
      </dsp:nvSpPr>
      <dsp:spPr>
        <a:xfrm>
          <a:off x="0" y="0"/>
          <a:ext cx="8625503" cy="1155144"/>
        </a:xfrm>
        <a:prstGeom prst="roundRect">
          <a:avLst>
            <a:gd name="adj" fmla="val 10000"/>
          </a:avLst>
        </a:prstGeom>
        <a:solidFill>
          <a:srgbClr val="F0F8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chemeClr val="tx1"/>
              </a:solidFill>
              <a:latin typeface="+mn-lt"/>
            </a:rPr>
            <a:t>1. Grundnetzausbau</a:t>
          </a:r>
          <a:r>
            <a:rPr lang="de-DE" sz="1600" b="1" kern="1200" dirty="0" smtClean="0">
              <a:solidFill>
                <a:schemeClr val="tx1"/>
              </a:solidFill>
            </a:rPr>
            <a:t> durch den Staat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</a:rPr>
            <a:t>18. Jhd. </a:t>
          </a:r>
          <a:r>
            <a:rPr lang="de-DE" sz="1600" kern="1200" dirty="0" smtClean="0">
              <a:solidFill>
                <a:schemeClr val="tx1"/>
              </a:solidFill>
              <a:sym typeface="Wingdings" panose="05000000000000000000" pitchFamily="2" charset="2"/>
            </a:rPr>
            <a:t> systematischer Bau von „Brücken und Chausseen“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sym typeface="Wingdings" panose="05000000000000000000" pitchFamily="2" charset="2"/>
            </a:rPr>
            <a:t>19. Jhd.  Ausbau der Eisenbahnnetze (England, USA, Sachsen)</a:t>
          </a:r>
          <a:endParaRPr lang="de-DE" sz="2000" kern="1200" dirty="0">
            <a:solidFill>
              <a:schemeClr val="tx1"/>
            </a:solidFill>
          </a:endParaRPr>
        </a:p>
      </dsp:txBody>
      <dsp:txXfrm>
        <a:off x="1840615" y="0"/>
        <a:ext cx="6784887" cy="1155144"/>
      </dsp:txXfrm>
    </dsp:sp>
    <dsp:sp modelId="{54FC9DBA-C0BB-4D5B-8329-3BF67E35BD99}">
      <dsp:nvSpPr>
        <dsp:cNvPr id="0" name=""/>
        <dsp:cNvSpPr/>
      </dsp:nvSpPr>
      <dsp:spPr>
        <a:xfrm>
          <a:off x="81944" y="61864"/>
          <a:ext cx="1703743" cy="10314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B998C9-0768-4406-97AD-316E55FD8C76}">
      <dsp:nvSpPr>
        <dsp:cNvPr id="0" name=""/>
        <dsp:cNvSpPr/>
      </dsp:nvSpPr>
      <dsp:spPr>
        <a:xfrm>
          <a:off x="0" y="1270659"/>
          <a:ext cx="8625503" cy="1155144"/>
        </a:xfrm>
        <a:prstGeom prst="roundRect">
          <a:avLst>
            <a:gd name="adj" fmla="val 10000"/>
          </a:avLst>
        </a:prstGeom>
        <a:solidFill>
          <a:srgbClr val="F0F8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chemeClr val="tx1"/>
              </a:solidFill>
            </a:rPr>
            <a:t>2. Nachfrage decken mit Einbeziehung der Nutzer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</a:rPr>
            <a:t>Ab 1932 </a:t>
          </a:r>
          <a:r>
            <a:rPr lang="de-DE" sz="1600" kern="1200" dirty="0" smtClean="0">
              <a:solidFill>
                <a:schemeClr val="tx1"/>
              </a:solidFill>
              <a:sym typeface="Wingdings" panose="05000000000000000000" pitchFamily="2" charset="2"/>
            </a:rPr>
            <a:t> Autobahnen: Leichtigkeit und Flüssigkeit des Verkehrs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  <a:sym typeface="Wingdings" panose="05000000000000000000" pitchFamily="2" charset="2"/>
            </a:rPr>
            <a:t>Ab 1945  autogerechte Städte</a:t>
          </a:r>
          <a:endParaRPr lang="de-DE" sz="1600" kern="1200" dirty="0">
            <a:solidFill>
              <a:schemeClr val="tx1"/>
            </a:solidFill>
          </a:endParaRPr>
        </a:p>
      </dsp:txBody>
      <dsp:txXfrm>
        <a:off x="1840615" y="1270659"/>
        <a:ext cx="6784887" cy="1155144"/>
      </dsp:txXfrm>
    </dsp:sp>
    <dsp:sp modelId="{FDEECF08-F386-4EA8-A189-FFD29C7F851C}">
      <dsp:nvSpPr>
        <dsp:cNvPr id="0" name=""/>
        <dsp:cNvSpPr/>
      </dsp:nvSpPr>
      <dsp:spPr>
        <a:xfrm>
          <a:off x="81944" y="1332524"/>
          <a:ext cx="1703743" cy="10314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5AD310-95BC-4855-A213-54187F467665}">
      <dsp:nvSpPr>
        <dsp:cNvPr id="0" name=""/>
        <dsp:cNvSpPr/>
      </dsp:nvSpPr>
      <dsp:spPr>
        <a:xfrm>
          <a:off x="0" y="2541318"/>
          <a:ext cx="8625503" cy="1155144"/>
        </a:xfrm>
        <a:prstGeom prst="roundRect">
          <a:avLst>
            <a:gd name="adj" fmla="val 10000"/>
          </a:avLst>
        </a:prstGeom>
        <a:solidFill>
          <a:srgbClr val="F0F8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chemeClr val="tx1"/>
              </a:solidFill>
            </a:rPr>
            <a:t>3. Integration der direkten Umwelt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</a:rPr>
            <a:t>1970 </a:t>
          </a:r>
          <a:r>
            <a:rPr lang="de-DE" sz="1600" kern="1200" dirty="0" smtClean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de-DE" sz="1600" kern="1200" dirty="0" smtClean="0">
              <a:solidFill>
                <a:schemeClr val="tx1"/>
              </a:solidFill>
            </a:rPr>
            <a:t>„stadtgerechter Verkehr“; Verkehrsberuhigung</a:t>
          </a:r>
          <a:br>
            <a:rPr lang="de-DE" sz="1600" kern="1200" dirty="0" smtClean="0">
              <a:solidFill>
                <a:schemeClr val="tx1"/>
              </a:solidFill>
            </a:rPr>
          </a:br>
          <a:r>
            <a:rPr lang="de-DE" sz="1600" kern="1200" dirty="0" smtClean="0">
              <a:solidFill>
                <a:schemeClr val="tx1"/>
              </a:solidFill>
            </a:rPr>
            <a:t>1980 </a:t>
          </a:r>
          <a:r>
            <a:rPr lang="de-DE" sz="1600" kern="1200" dirty="0" smtClean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de-DE" sz="1600" kern="1200" dirty="0" smtClean="0">
              <a:solidFill>
                <a:schemeClr val="tx1"/>
              </a:solidFill>
            </a:rPr>
            <a:t>Leitbild „integrierter Verkehr“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1840615" y="2541318"/>
        <a:ext cx="6784887" cy="1155144"/>
      </dsp:txXfrm>
    </dsp:sp>
    <dsp:sp modelId="{2E7A06F6-3551-451B-9FAA-B39C8A5A61A5}">
      <dsp:nvSpPr>
        <dsp:cNvPr id="0" name=""/>
        <dsp:cNvSpPr/>
      </dsp:nvSpPr>
      <dsp:spPr>
        <a:xfrm>
          <a:off x="81944" y="2603183"/>
          <a:ext cx="1703743" cy="10314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4C77C-8E95-4CBC-B6D2-ED86E40C8C39}">
      <dsp:nvSpPr>
        <dsp:cNvPr id="0" name=""/>
        <dsp:cNvSpPr/>
      </dsp:nvSpPr>
      <dsp:spPr>
        <a:xfrm>
          <a:off x="0" y="3811977"/>
          <a:ext cx="8625503" cy="1155144"/>
        </a:xfrm>
        <a:prstGeom prst="roundRect">
          <a:avLst>
            <a:gd name="adj" fmla="val 10000"/>
          </a:avLst>
        </a:prstGeom>
        <a:solidFill>
          <a:srgbClr val="F0F8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chemeClr val="tx1"/>
              </a:solidFill>
            </a:rPr>
            <a:t>4. </a:t>
          </a:r>
          <a:r>
            <a:rPr lang="de-DE" sz="1600" b="1" kern="1200" dirty="0" err="1" smtClean="0">
              <a:solidFill>
                <a:schemeClr val="tx1"/>
              </a:solidFill>
            </a:rPr>
            <a:t>Sustainable</a:t>
          </a:r>
          <a:r>
            <a:rPr lang="de-DE" sz="1600" b="1" kern="1200" dirty="0" smtClean="0">
              <a:solidFill>
                <a:schemeClr val="tx1"/>
              </a:solidFill>
            </a:rPr>
            <a:t> </a:t>
          </a:r>
          <a:r>
            <a:rPr lang="de-DE" sz="1600" b="1" kern="1200" dirty="0" err="1" smtClean="0">
              <a:solidFill>
                <a:schemeClr val="tx1"/>
              </a:solidFill>
            </a:rPr>
            <a:t>development</a:t>
          </a:r>
          <a:r>
            <a:rPr lang="de-DE" sz="1600" b="1" kern="1200" dirty="0" smtClean="0">
              <a:solidFill>
                <a:schemeClr val="tx1"/>
              </a:solidFill>
            </a:rPr>
            <a:t> = </a:t>
          </a:r>
          <a:r>
            <a:rPr lang="de-DE" sz="1600" b="1" kern="1200" smtClean="0">
              <a:solidFill>
                <a:schemeClr val="tx1"/>
              </a:solidFill>
            </a:rPr>
            <a:t>für alle </a:t>
          </a:r>
          <a:r>
            <a:rPr lang="de-DE" sz="1600" b="1" kern="1200" dirty="0" smtClean="0">
              <a:solidFill>
                <a:schemeClr val="tx1"/>
              </a:solidFill>
            </a:rPr>
            <a:t>Zukunft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chemeClr val="tx1"/>
              </a:solidFill>
            </a:rPr>
            <a:t>1987 </a:t>
          </a:r>
          <a:r>
            <a:rPr lang="de-DE" sz="1600" kern="1200" dirty="0" smtClean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de-DE" sz="1600" kern="1200" dirty="0" smtClean="0">
              <a:solidFill>
                <a:schemeClr val="tx1"/>
              </a:solidFill>
            </a:rPr>
            <a:t>Brundtland-Definition</a:t>
          </a:r>
          <a:br>
            <a:rPr lang="de-DE" sz="1600" kern="1200" dirty="0" smtClean="0">
              <a:solidFill>
                <a:schemeClr val="tx1"/>
              </a:solidFill>
            </a:rPr>
          </a:br>
          <a:r>
            <a:rPr lang="de-DE" sz="1600" kern="1200" dirty="0" smtClean="0">
              <a:solidFill>
                <a:schemeClr val="tx1"/>
              </a:solidFill>
            </a:rPr>
            <a:t>1992 </a:t>
          </a:r>
          <a:r>
            <a:rPr lang="de-DE" sz="1600" kern="1200" dirty="0" smtClean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de-DE" sz="1600" kern="1200" dirty="0" smtClean="0">
              <a:solidFill>
                <a:schemeClr val="tx1"/>
              </a:solidFill>
            </a:rPr>
            <a:t>Agenda 21, UN-Konferenz für Umwelt und Entwicklung in Rio</a:t>
          </a:r>
          <a:endParaRPr lang="de-DE" sz="1800" kern="1200" dirty="0">
            <a:solidFill>
              <a:schemeClr val="tx1"/>
            </a:solidFill>
          </a:endParaRPr>
        </a:p>
      </dsp:txBody>
      <dsp:txXfrm>
        <a:off x="1840615" y="3811977"/>
        <a:ext cx="6784887" cy="1155144"/>
      </dsp:txXfrm>
    </dsp:sp>
    <dsp:sp modelId="{B17BDC07-93C3-4BED-B56F-928F9ACF170B}">
      <dsp:nvSpPr>
        <dsp:cNvPr id="0" name=""/>
        <dsp:cNvSpPr/>
      </dsp:nvSpPr>
      <dsp:spPr>
        <a:xfrm>
          <a:off x="81944" y="3873842"/>
          <a:ext cx="1703743" cy="103141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70D9B-3C6E-408A-A9CA-B3770B0EBE7B}">
      <dsp:nvSpPr>
        <dsp:cNvPr id="0" name=""/>
        <dsp:cNvSpPr/>
      </dsp:nvSpPr>
      <dsp:spPr>
        <a:xfrm>
          <a:off x="0" y="0"/>
          <a:ext cx="143289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𝐹𝑎h𝑟𝑡𝑒𝑛</m:t>
                    </m:r>
                  </m:num>
                  <m:den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𝑝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𝑐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  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𝑝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𝑎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den>
                </m:f>
              </m:oMath>
            </m:oMathPara>
          </a14:m>
          <a:endParaRPr lang="de-DE" sz="16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23327" y="23327"/>
        <a:ext cx="1386239" cy="749792"/>
      </dsp:txXfrm>
    </dsp:sp>
    <dsp:sp modelId="{3ED8C21E-EB9F-4F7C-BB72-45FDC0082AFC}">
      <dsp:nvSpPr>
        <dsp:cNvPr id="0" name=""/>
        <dsp:cNvSpPr/>
      </dsp:nvSpPr>
      <dsp:spPr>
        <a:xfrm>
          <a:off x="143542" y="918974"/>
          <a:ext cx="1146314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Fahrten-anzahl</a:t>
          </a: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177116" y="952548"/>
        <a:ext cx="1079166" cy="1413427"/>
      </dsp:txXfrm>
    </dsp:sp>
    <dsp:sp modelId="{642BF4D6-7E3E-4049-BEAB-FFA366CE5A6B}">
      <dsp:nvSpPr>
        <dsp:cNvPr id="0" name=""/>
        <dsp:cNvSpPr/>
      </dsp:nvSpPr>
      <dsp:spPr>
        <a:xfrm>
          <a:off x="1710559" y="0"/>
          <a:ext cx="143289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𝑃𝑘𝑚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𝐹𝑎h𝑟𝑡</m:t>
                    </m:r>
                  </m:den>
                </m:f>
              </m:oMath>
            </m:oMathPara>
          </a14:m>
          <a:endParaRPr lang="de-DE" sz="1600" kern="1200" dirty="0" smtClean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1733886" y="23327"/>
        <a:ext cx="1386239" cy="749792"/>
      </dsp:txXfrm>
    </dsp:sp>
    <dsp:sp modelId="{09FBC772-B0F3-4523-B99D-7AF9B1E05DC6}">
      <dsp:nvSpPr>
        <dsp:cNvPr id="0" name=""/>
        <dsp:cNvSpPr/>
      </dsp:nvSpPr>
      <dsp:spPr>
        <a:xfrm>
          <a:off x="1853848" y="918974"/>
          <a:ext cx="1146314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Reise-</a:t>
          </a:r>
          <a:br>
            <a:rPr lang="de-DE" sz="1600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</a:br>
          <a:r>
            <a:rPr lang="de-DE" sz="1600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weite</a:t>
          </a: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1887422" y="952548"/>
        <a:ext cx="1079166" cy="1413427"/>
      </dsp:txXfrm>
    </dsp:sp>
    <dsp:sp modelId="{3C3C1BCF-2C3A-431F-B301-EF4DB9402D75}">
      <dsp:nvSpPr>
        <dsp:cNvPr id="0" name=""/>
        <dsp:cNvSpPr/>
      </dsp:nvSpPr>
      <dsp:spPr>
        <a:xfrm>
          <a:off x="3420865" y="0"/>
          <a:ext cx="143289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𝐹𝑧𝑘𝑚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𝑃𝑘𝑚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3444192" y="23327"/>
        <a:ext cx="1386239" cy="749792"/>
      </dsp:txXfrm>
    </dsp:sp>
    <dsp:sp modelId="{3595D23A-8076-4C03-A269-64B00C706E87}">
      <dsp:nvSpPr>
        <dsp:cNvPr id="0" name=""/>
        <dsp:cNvSpPr/>
      </dsp:nvSpPr>
      <dsp:spPr>
        <a:xfrm>
          <a:off x="3471699" y="918974"/>
          <a:ext cx="1331227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Kehrwert Besetzungs-grad</a:t>
          </a: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3510689" y="957964"/>
        <a:ext cx="1253247" cy="1402595"/>
      </dsp:txXfrm>
    </dsp:sp>
    <dsp:sp modelId="{15F90AD9-3E73-4D63-9AA3-09E6F3170A94}">
      <dsp:nvSpPr>
        <dsp:cNvPr id="0" name=""/>
        <dsp:cNvSpPr/>
      </dsp:nvSpPr>
      <dsp:spPr>
        <a:xfrm>
          <a:off x="5131425" y="0"/>
          <a:ext cx="1432893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𝑠𝑝𝑒𝑧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𝐹𝑎𝑘𝑡𝑜𝑟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𝐹𝑧𝑘𝑚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5154752" y="23327"/>
        <a:ext cx="1386239" cy="749792"/>
      </dsp:txXfrm>
    </dsp:sp>
    <dsp:sp modelId="{135ADB9D-7A85-4B50-AED2-D9D8C8C746A0}">
      <dsp:nvSpPr>
        <dsp:cNvPr id="0" name=""/>
        <dsp:cNvSpPr/>
      </dsp:nvSpPr>
      <dsp:spPr>
        <a:xfrm>
          <a:off x="5212602" y="918974"/>
          <a:ext cx="1270033" cy="1480575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Techn. Emissions-faktor</a:t>
          </a: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5249800" y="956172"/>
        <a:ext cx="1195637" cy="14061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6907B-4A6E-4472-954F-35124CF7A591}">
      <dsp:nvSpPr>
        <dsp:cNvPr id="0" name=""/>
        <dsp:cNvSpPr/>
      </dsp:nvSpPr>
      <dsp:spPr>
        <a:xfrm>
          <a:off x="524" y="200726"/>
          <a:ext cx="4336973" cy="2651193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 smtClean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 smtClean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 smtClean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 smtClean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200" i="1" kern="1200" dirty="0" smtClean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b="0" i="1" kern="1200" dirty="0" smtClean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0" kern="1200" dirty="0" smtClean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   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</m:ctrlPr>
                </m:fPr>
                <m:num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𝐹𝑎h𝑟𝑡𝑒𝑛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 </m:t>
                  </m:r>
                </m:num>
                <m:den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𝑝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.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𝑐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.   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𝑝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.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𝑎</m:t>
                  </m:r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.</m:t>
                  </m:r>
                </m:den>
              </m:f>
            </m:oMath>
          </a14:m>
          <a:r>
            <a:rPr lang="de-DE" sz="2000" b="0" i="1" kern="1200" dirty="0" smtClean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           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</m:ctrlPr>
                </m:fPr>
                <m:num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𝑃𝑘𝑚</m:t>
                  </m:r>
                </m:num>
                <m:den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𝐹𝑎h𝑟𝑡</m:t>
                  </m:r>
                </m:den>
              </m:f>
            </m:oMath>
          </a14:m>
          <a:r>
            <a:rPr lang="de-DE" sz="2000" b="0" i="1" kern="1200" dirty="0" smtClean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              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</m:ctrlPr>
                </m:fPr>
                <m:num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𝐹𝑧𝑘𝑚</m:t>
                  </m:r>
                </m:num>
                <m:den>
                  <m:r>
                    <a:rPr lang="de-DE" sz="2000" b="0" i="1" kern="1200" smtClean="0">
                      <a:solidFill>
                        <a:srgbClr val="363636">
                          <a:hueOff val="0"/>
                          <a:satOff val="0"/>
                          <a:lumOff val="0"/>
                          <a:alphaOff val="0"/>
                        </a:srgbClr>
                      </a:solidFill>
                      <a:latin typeface="Cambria Math" panose="02040503050406030204" pitchFamily="18" charset="0"/>
                      <a:ea typeface="+mn-ea"/>
                      <a:cs typeface="+mn-cs"/>
                    </a:rPr>
                    <m:t>𝑃𝑘𝑚</m:t>
                  </m:r>
                </m:den>
              </m:f>
            </m:oMath>
          </a14:m>
          <a:r>
            <a:rPr lang="de-DE" sz="2000" kern="1200" dirty="0" smtClean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 smtClean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 smtClean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 smtClean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 smtClean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altLang="de-DE" sz="1200" kern="1200" dirty="0" smtClean="0">
            <a:solidFill>
              <a:srgbClr val="0B2A51"/>
            </a:solidFill>
            <a:latin typeface="+mn-lt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  <a:t/>
          </a:r>
          <a:br>
            <a:rPr lang="de-DE" sz="1200" kern="1200" dirty="0" smtClean="0">
              <a:solidFill>
                <a:srgbClr val="363636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+mn-cs"/>
            </a:rPr>
          </a:br>
          <a:endParaRPr lang="de-DE" sz="12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23819" y="224021"/>
        <a:ext cx="4290383" cy="748768"/>
      </dsp:txXfrm>
    </dsp:sp>
    <dsp:sp modelId="{15F90AD9-3E73-4D63-9AA3-09E6F3170A94}">
      <dsp:nvSpPr>
        <dsp:cNvPr id="0" name=""/>
        <dsp:cNvSpPr/>
      </dsp:nvSpPr>
      <dsp:spPr>
        <a:xfrm>
          <a:off x="4640394" y="221179"/>
          <a:ext cx="1248874" cy="2610287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𝑠𝑝𝑒𝑧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𝐹𝑎𝑘𝑡𝑜𝑟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𝐹𝑧𝑘𝑚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4663330" y="244115"/>
        <a:ext cx="1203002" cy="737214"/>
      </dsp:txXfrm>
    </dsp:sp>
    <dsp:sp modelId="{135ADB9D-7A85-4B50-AED2-D9D8C8C746A0}">
      <dsp:nvSpPr>
        <dsp:cNvPr id="0" name=""/>
        <dsp:cNvSpPr/>
      </dsp:nvSpPr>
      <dsp:spPr>
        <a:xfrm>
          <a:off x="4746856" y="1126766"/>
          <a:ext cx="1034835" cy="1517988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solidFill>
                <a:sysClr val="window" lastClr="FFFFFF"/>
              </a:solidFill>
              <a:latin typeface="+mn-lt"/>
              <a:ea typeface="+mn-ea"/>
              <a:cs typeface="+mn-cs"/>
            </a:rPr>
            <a:t>Technik</a:t>
          </a:r>
          <a:endParaRPr lang="de-DE" sz="1600" kern="1200" dirty="0">
            <a:solidFill>
              <a:sysClr val="window" lastClr="FFFFFF"/>
            </a:solidFill>
            <a:latin typeface="+mn-lt"/>
            <a:ea typeface="+mn-ea"/>
            <a:cs typeface="+mn-cs"/>
          </a:endParaRPr>
        </a:p>
      </dsp:txBody>
      <dsp:txXfrm>
        <a:off x="4777165" y="1157075"/>
        <a:ext cx="974217" cy="1457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70D9B-3C6E-408A-A9CA-B3770B0EBE7B}">
      <dsp:nvSpPr>
        <dsp:cNvPr id="0" name=""/>
        <dsp:cNvSpPr/>
      </dsp:nvSpPr>
      <dsp:spPr>
        <a:xfrm>
          <a:off x="0" y="0"/>
          <a:ext cx="1285796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𝐹𝑎h𝑟𝑡𝑒𝑛</m:t>
                    </m:r>
                  </m:num>
                  <m:den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𝑝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𝑐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  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𝑝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𝑎</m:t>
                    </m:r>
                    <m:r>
                      <a:rPr lang="de-DE" sz="16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den>
                </m:f>
              </m:oMath>
            </m:oMathPara>
          </a14:m>
          <a:endParaRPr lang="de-DE" sz="16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23327" y="23327"/>
        <a:ext cx="1239142" cy="749792"/>
      </dsp:txXfrm>
    </dsp:sp>
    <dsp:sp modelId="{3ED8C21E-EB9F-4F7C-BB72-45FDC0082AFC}">
      <dsp:nvSpPr>
        <dsp:cNvPr id="0" name=""/>
        <dsp:cNvSpPr/>
      </dsp:nvSpPr>
      <dsp:spPr>
        <a:xfrm>
          <a:off x="128806" y="918974"/>
          <a:ext cx="1028636" cy="1480575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Fahrten-anzahl</a:t>
          </a:r>
          <a:endParaRPr lang="de-DE" sz="1600" kern="1200" dirty="0">
            <a:ln>
              <a:noFill/>
            </a:ln>
            <a:noFill/>
            <a:latin typeface="+mn-lt"/>
            <a:ea typeface="+mn-ea"/>
            <a:cs typeface="+mn-cs"/>
          </a:endParaRPr>
        </a:p>
      </dsp:txBody>
      <dsp:txXfrm>
        <a:off x="158934" y="949102"/>
        <a:ext cx="968380" cy="1420319"/>
      </dsp:txXfrm>
    </dsp:sp>
    <dsp:sp modelId="{642BF4D6-7E3E-4049-BEAB-FFA366CE5A6B}">
      <dsp:nvSpPr>
        <dsp:cNvPr id="0" name=""/>
        <dsp:cNvSpPr/>
      </dsp:nvSpPr>
      <dsp:spPr>
        <a:xfrm>
          <a:off x="1534957" y="0"/>
          <a:ext cx="1285796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𝑃𝑘𝑚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𝐹𝑎h𝑟𝑡</m:t>
                    </m:r>
                  </m:den>
                </m:f>
              </m:oMath>
            </m:oMathPara>
          </a14:m>
          <a:endParaRPr lang="de-DE" sz="1600" kern="1200" dirty="0" smtClean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1558284" y="23327"/>
        <a:ext cx="1239142" cy="749792"/>
      </dsp:txXfrm>
    </dsp:sp>
    <dsp:sp modelId="{09FBC772-B0F3-4523-B99D-7AF9B1E05DC6}">
      <dsp:nvSpPr>
        <dsp:cNvPr id="0" name=""/>
        <dsp:cNvSpPr/>
      </dsp:nvSpPr>
      <dsp:spPr>
        <a:xfrm>
          <a:off x="1663536" y="918974"/>
          <a:ext cx="1028636" cy="1480575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Reise-</a:t>
          </a:r>
          <a:br>
            <a:rPr lang="de-DE" sz="1600" kern="1200" dirty="0" smtClean="0">
              <a:ln>
                <a:noFill/>
              </a:ln>
              <a:noFill/>
              <a:latin typeface="+mn-lt"/>
              <a:ea typeface="+mn-ea"/>
              <a:cs typeface="+mn-cs"/>
            </a:rPr>
          </a:br>
          <a:r>
            <a:rPr lang="de-DE" sz="1600" kern="12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weite</a:t>
          </a:r>
          <a:endParaRPr lang="de-DE" sz="1600" kern="1200" dirty="0">
            <a:ln>
              <a:noFill/>
            </a:ln>
            <a:noFill/>
            <a:latin typeface="+mn-lt"/>
            <a:ea typeface="+mn-ea"/>
            <a:cs typeface="+mn-cs"/>
          </a:endParaRPr>
        </a:p>
      </dsp:txBody>
      <dsp:txXfrm>
        <a:off x="1693664" y="949102"/>
        <a:ext cx="968380" cy="1420319"/>
      </dsp:txXfrm>
    </dsp:sp>
    <dsp:sp modelId="{3C3C1BCF-2C3A-431F-B301-EF4DB9402D75}">
      <dsp:nvSpPr>
        <dsp:cNvPr id="0" name=""/>
        <dsp:cNvSpPr/>
      </dsp:nvSpPr>
      <dsp:spPr>
        <a:xfrm>
          <a:off x="3069687" y="0"/>
          <a:ext cx="1285796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𝐹𝑧𝑘𝑚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𝑃𝑘𝑚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3093014" y="23327"/>
        <a:ext cx="1239142" cy="749792"/>
      </dsp:txXfrm>
    </dsp:sp>
    <dsp:sp modelId="{3595D23A-8076-4C03-A269-64B00C706E87}">
      <dsp:nvSpPr>
        <dsp:cNvPr id="0" name=""/>
        <dsp:cNvSpPr/>
      </dsp:nvSpPr>
      <dsp:spPr>
        <a:xfrm>
          <a:off x="3198267" y="918974"/>
          <a:ext cx="1028636" cy="1480575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Kehrwert Besetzungs-grad</a:t>
          </a:r>
          <a:endParaRPr lang="de-DE" sz="1600" kern="1200" dirty="0">
            <a:ln>
              <a:noFill/>
            </a:ln>
            <a:noFill/>
            <a:latin typeface="+mn-lt"/>
            <a:ea typeface="+mn-ea"/>
            <a:cs typeface="+mn-cs"/>
          </a:endParaRPr>
        </a:p>
      </dsp:txBody>
      <dsp:txXfrm>
        <a:off x="3228395" y="949102"/>
        <a:ext cx="968380" cy="1420319"/>
      </dsp:txXfrm>
    </dsp:sp>
    <dsp:sp modelId="{15F90AD9-3E73-4D63-9AA3-09E6F3170A94}">
      <dsp:nvSpPr>
        <dsp:cNvPr id="0" name=""/>
        <dsp:cNvSpPr/>
      </dsp:nvSpPr>
      <dsp:spPr>
        <a:xfrm>
          <a:off x="4604644" y="0"/>
          <a:ext cx="1285796" cy="2654820"/>
        </a:xfrm>
        <a:prstGeom prst="roundRect">
          <a:avLst>
            <a:gd name="adj" fmla="val 10000"/>
          </a:avLst>
        </a:prstGeom>
        <a:solidFill>
          <a:srgbClr val="F0F8FF"/>
        </a:solidFill>
        <a:ln w="12700">
          <a:solidFill>
            <a:srgbClr val="36363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>
                  <m:fPr>
                    <m:ctrlPr>
                      <a:rPr lang="de-DE" sz="160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</m:ctrlPr>
                  </m:fPr>
                  <m:num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𝑠𝑝𝑒𝑧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𝐹𝑎𝑘𝑡𝑜𝑟</m:t>
                    </m:r>
                  </m:num>
                  <m:den>
                    <m:r>
                      <a:rPr lang="de-DE" sz="1600" b="0" i="1" kern="1200" smtClean="0">
                        <a:solidFill>
                          <a:srgbClr val="363636">
                            <a:hueOff val="0"/>
                            <a:satOff val="0"/>
                            <a:lumOff val="0"/>
                            <a:alphaOff val="0"/>
                          </a:srgbClr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𝐹𝑧𝑘𝑚</m:t>
                    </m:r>
                  </m:den>
                </m:f>
              </m:oMath>
            </m:oMathPara>
          </a14:m>
          <a:endParaRPr lang="de-DE" sz="1600" kern="1200" dirty="0">
            <a:solidFill>
              <a:srgbClr val="363636">
                <a:hueOff val="0"/>
                <a:satOff val="0"/>
                <a:lumOff val="0"/>
                <a:alphaOff val="0"/>
              </a:srgbClr>
            </a:solidFill>
            <a:latin typeface="+mn-lt"/>
            <a:ea typeface="+mn-ea"/>
            <a:cs typeface="+mn-cs"/>
          </a:endParaRPr>
        </a:p>
      </dsp:txBody>
      <dsp:txXfrm>
        <a:off x="4627971" y="23327"/>
        <a:ext cx="1239142" cy="749792"/>
      </dsp:txXfrm>
    </dsp:sp>
    <dsp:sp modelId="{135ADB9D-7A85-4B50-AED2-D9D8C8C746A0}">
      <dsp:nvSpPr>
        <dsp:cNvPr id="0" name=""/>
        <dsp:cNvSpPr/>
      </dsp:nvSpPr>
      <dsp:spPr>
        <a:xfrm>
          <a:off x="4732997" y="918974"/>
          <a:ext cx="1028636" cy="1480575"/>
        </a:xfrm>
        <a:prstGeom prst="roundRect">
          <a:avLst>
            <a:gd name="adj" fmla="val 10000"/>
          </a:avLst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>
              <a:ln>
                <a:noFill/>
              </a:ln>
              <a:noFill/>
              <a:latin typeface="+mn-lt"/>
              <a:ea typeface="+mn-ea"/>
              <a:cs typeface="+mn-cs"/>
            </a:rPr>
            <a:t>Techn. Emissions-faktor</a:t>
          </a:r>
          <a:endParaRPr lang="de-DE" sz="1600" kern="1200" dirty="0">
            <a:ln>
              <a:noFill/>
            </a:ln>
            <a:noFill/>
            <a:latin typeface="+mn-lt"/>
            <a:ea typeface="+mn-ea"/>
            <a:cs typeface="+mn-cs"/>
          </a:endParaRPr>
        </a:p>
      </dsp:txBody>
      <dsp:txXfrm>
        <a:off x="4763125" y="949102"/>
        <a:ext cx="968380" cy="1420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46847C1B-EA81-4F48-BA4D-FC4641D8EB16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78DEEA66-5433-4E23-90B6-C96CCAAD322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6977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05843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435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59557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25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6557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EEA66-5433-4E23-90B6-C96CCAAD322A}" type="slidenum">
              <a:rPr lang="de-DE" altLang="de-DE" smtClean="0"/>
              <a:pPr/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7715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folie_T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980790"/>
            <a:ext cx="9144000" cy="5877210"/>
          </a:xfrm>
          <a:prstGeom prst="rect">
            <a:avLst/>
          </a:prstGeom>
          <a:gradFill>
            <a:gsLst>
              <a:gs pos="14000">
                <a:schemeClr val="tx2"/>
              </a:gs>
              <a:gs pos="10000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6763" y="4494770"/>
            <a:ext cx="7981949" cy="123928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alpha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Datum</a:t>
            </a:r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766762" y="3890035"/>
            <a:ext cx="7981949" cy="505737"/>
          </a:xfr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3200" b="0" baseline="0" dirty="0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 smtClean="0"/>
              <a:t>Titel Vorlesung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0" y="982794"/>
            <a:ext cx="9144000" cy="17145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766763" y="3392202"/>
            <a:ext cx="7981949" cy="486054"/>
          </a:xfrm>
          <a:ln>
            <a:noFill/>
          </a:ln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 Vorlesungsreihe</a:t>
            </a:r>
            <a:endParaRPr lang="de-DE" dirty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57" y="349731"/>
            <a:ext cx="1489206" cy="433063"/>
          </a:xfrm>
          <a:prstGeom prst="rect">
            <a:avLst/>
          </a:prstGeom>
        </p:spPr>
      </p:pic>
      <p:sp>
        <p:nvSpPr>
          <p:cNvPr id="10" name="Titel 1"/>
          <p:cNvSpPr txBox="1">
            <a:spLocks/>
          </p:cNvSpPr>
          <p:nvPr userDrawn="1"/>
        </p:nvSpPr>
        <p:spPr>
          <a:xfrm>
            <a:off x="766762" y="2420837"/>
            <a:ext cx="7981949" cy="82867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lvl="0" indent="0">
              <a:spcBef>
                <a:spcPts val="0"/>
              </a:spcBef>
              <a:buFont typeface="Arial" panose="020B0604020202020204" pitchFamily="34" charset="0"/>
              <a:buNone/>
              <a:defRPr sz="1600" baseline="0">
                <a:solidFill>
                  <a:schemeClr val="bg1">
                    <a:alpha val="80000"/>
                  </a:schemeClr>
                </a:solidFill>
                <a:latin typeface="Open Sans" panose="020B0606030504020204" pitchFamily="34" charset="0"/>
              </a:defRPr>
            </a:lvl1pPr>
            <a:lvl2pPr marL="396000" indent="-324000">
              <a:spcBef>
                <a:spcPts val="300"/>
              </a:spcBef>
              <a:buFont typeface="Open Sans" panose="020B0606030504020204" pitchFamily="34" charset="0"/>
              <a:buChar char="—"/>
              <a:defRPr sz="1600">
                <a:solidFill>
                  <a:schemeClr val="tx2"/>
                </a:solidFill>
                <a:latin typeface="Open Sans" panose="020B0606030504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  <a:latin typeface="Open Sans" panose="020B0606030504020204" pitchFamily="34" charset="0"/>
              </a:defRPr>
            </a:lvl3pPr>
            <a:lvl4pPr marL="396000" indent="-216000">
              <a:spcBef>
                <a:spcPts val="300"/>
              </a:spcBef>
              <a:buFont typeface="Symbol" panose="05050102010706020507" pitchFamily="18" charset="2"/>
              <a:buChar char="-"/>
              <a:defRPr sz="1400">
                <a:solidFill>
                  <a:schemeClr val="tx2"/>
                </a:solidFill>
                <a:latin typeface="Open Sans" panose="020B0606030504020204" pitchFamily="34" charset="0"/>
              </a:defRPr>
            </a:lvl4pPr>
            <a:lvl5pPr marL="576000" indent="-179388">
              <a:spcBef>
                <a:spcPts val="300"/>
              </a:spcBef>
              <a:buFont typeface="Symbol" panose="05050102010706020507" pitchFamily="18" charset="2"/>
              <a:buChar char="-"/>
              <a:defRPr sz="1400" baseline="0">
                <a:solidFill>
                  <a:schemeClr val="tx2"/>
                </a:solidFill>
                <a:latin typeface="Open Sans" panose="020B0606030504020204" pitchFamily="34" charset="0"/>
              </a:defRPr>
            </a:lvl5pPr>
            <a:lvl6pPr marL="358775" indent="0">
              <a:spcBef>
                <a:spcPts val="0"/>
              </a:spcBef>
              <a:buFont typeface="Arial" panose="020B0604020202020204" pitchFamily="34" charset="0"/>
              <a:buNone/>
              <a:defRPr sz="3200" b="1">
                <a:solidFill>
                  <a:schemeClr val="bg1"/>
                </a:solidFill>
              </a:defRPr>
            </a:lvl6pPr>
            <a:lvl7pPr marL="358775" indent="0">
              <a:spcBef>
                <a:spcPts val="0"/>
              </a:spcBef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lvl="0"/>
            <a:r>
              <a:rPr lang="de-DE" dirty="0" smtClean="0"/>
              <a:t>Verkehrswissenschaften – Professur für Verkehrsökologie</a:t>
            </a:r>
            <a:br>
              <a:rPr lang="de-DE" dirty="0" smtClean="0"/>
            </a:br>
            <a:r>
              <a:rPr lang="de-DE" dirty="0" smtClean="0"/>
              <a:t>Prof. Dr.-Ing. Udo Becker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44" y="345394"/>
            <a:ext cx="1362367" cy="544947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07E37400-FDE5-4A13-B370-659EB5735CE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74" y="5967200"/>
            <a:ext cx="2751455" cy="564864"/>
          </a:xfrm>
          <a:prstGeom prst="rect">
            <a:avLst/>
          </a:prstGeom>
        </p:spPr>
      </p:pic>
      <p:pic>
        <p:nvPicPr>
          <p:cNvPr id="16" name="Obraz 2">
            <a:extLst>
              <a:ext uri="{FF2B5EF4-FFF2-40B4-BE49-F238E27FC236}">
                <a16:creationId xmlns:a16="http://schemas.microsoft.com/office/drawing/2014/main" id="{55E566E5-5C88-4AD6-A46A-9239787D02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750" y="6169064"/>
            <a:ext cx="1027961" cy="362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452456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1016000"/>
            <a:ext cx="9144000" cy="5076825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4370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6092824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5007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3"/>
            <a:ext cx="9144000" cy="6092822"/>
          </a:xfrm>
          <a:prstGeom prst="rect">
            <a:avLst/>
          </a:prstGeom>
          <a:gradFill>
            <a:gsLst>
              <a:gs pos="14000">
                <a:schemeClr val="tx2"/>
              </a:gs>
              <a:gs pos="100000">
                <a:schemeClr val="accent2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6035" y="3387259"/>
            <a:ext cx="7935515" cy="1198491"/>
          </a:xfrm>
        </p:spPr>
        <p:txBody>
          <a:bodyPr/>
          <a:lstStyle>
            <a:lvl1pPr>
              <a:defRPr sz="3200" b="1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865938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690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974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836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759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933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890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58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_T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6763" y="4494770"/>
            <a:ext cx="7981949" cy="123928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br>
              <a:rPr lang="de-DE" dirty="0" smtClean="0"/>
            </a:br>
            <a:r>
              <a:rPr lang="de-DE" dirty="0" smtClean="0"/>
              <a:t>Ort oder Anlass des Vortrags // Samstag, 13. Januar 2018</a:t>
            </a:r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766763" y="2420838"/>
            <a:ext cx="7981949" cy="828675"/>
          </a:xfrm>
          <a:ln>
            <a:noFill/>
          </a:ln>
        </p:spPr>
        <p:txBody>
          <a:bodyPr/>
          <a:lstStyle>
            <a:lvl1pPr>
              <a:spcBef>
                <a:spcPts val="0"/>
              </a:spcBef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 smtClean="0"/>
              <a:t>Verkehrswissenschaften – Professur für Verkehrsökologie</a:t>
            </a:r>
            <a:br>
              <a:rPr lang="de-DE" dirty="0" smtClean="0"/>
            </a:br>
            <a:r>
              <a:rPr lang="de-DE" dirty="0" smtClean="0"/>
              <a:t>Prof. Dr.-Ing. Udo Becker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6763" y="3392202"/>
            <a:ext cx="7981949" cy="972108"/>
          </a:xfrm>
          <a:ln>
            <a:noFill/>
          </a:ln>
        </p:spPr>
        <p:txBody>
          <a:bodyPr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Titelmasterformat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DE" dirty="0"/>
          </a:p>
        </p:txBody>
      </p:sp>
      <p:cxnSp>
        <p:nvCxnSpPr>
          <p:cNvPr id="8" name="Gerade Verbindung 14"/>
          <p:cNvCxnSpPr/>
          <p:nvPr/>
        </p:nvCxnSpPr>
        <p:spPr>
          <a:xfrm>
            <a:off x="0" y="983270"/>
            <a:ext cx="9144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4"/>
          <p:cNvCxnSpPr/>
          <p:nvPr/>
        </p:nvCxnSpPr>
        <p:spPr>
          <a:xfrm>
            <a:off x="0" y="1154724"/>
            <a:ext cx="9144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57" y="349731"/>
            <a:ext cx="1489206" cy="433063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44" y="345394"/>
            <a:ext cx="1362367" cy="54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78223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099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171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1302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50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95287" y="341833"/>
            <a:ext cx="8363677" cy="429692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0"/>
          </p:nvPr>
        </p:nvSpPr>
        <p:spPr>
          <a:xfrm>
            <a:off x="385763" y="1154113"/>
            <a:ext cx="8373201" cy="4579938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567820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41800" y="1484313"/>
            <a:ext cx="4506913" cy="424973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395286" y="1484313"/>
            <a:ext cx="3739175" cy="13320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4"/>
          </p:nvPr>
        </p:nvSpPr>
        <p:spPr>
          <a:xfrm>
            <a:off x="400526" y="2943181"/>
            <a:ext cx="3733324" cy="13320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1" name="Bildplatzhalter 7"/>
          <p:cNvSpPr>
            <a:spLocks noGrp="1"/>
          </p:cNvSpPr>
          <p:nvPr>
            <p:ph type="pic" sz="quarter" idx="15"/>
          </p:nvPr>
        </p:nvSpPr>
        <p:spPr>
          <a:xfrm>
            <a:off x="400526" y="4402050"/>
            <a:ext cx="3733325" cy="133200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57147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4624388" y="1484313"/>
            <a:ext cx="4134577" cy="4249738"/>
          </a:xfrm>
          <a:ln w="6350">
            <a:solidFill>
              <a:schemeClr val="bg2"/>
            </a:solidFill>
          </a:ln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385764" y="1484314"/>
            <a:ext cx="4133850" cy="424973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28863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385763" y="1484314"/>
            <a:ext cx="4133850" cy="424973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4624388" y="1484314"/>
            <a:ext cx="4133850" cy="424973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80804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385763" y="1484314"/>
            <a:ext cx="2590800" cy="424973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5793945" y="1484314"/>
            <a:ext cx="2587625" cy="424973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3084513" y="1484314"/>
            <a:ext cx="2590800" cy="424973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17734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4624388" y="368299"/>
            <a:ext cx="4124326" cy="82867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2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385763" y="1484314"/>
            <a:ext cx="4133850" cy="424973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4624388" y="1484314"/>
            <a:ext cx="4133850" cy="424973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288" y="367505"/>
            <a:ext cx="4124326" cy="8294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69551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2006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95287" y="341833"/>
            <a:ext cx="8363677" cy="81228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Das ist eine Überschrift</a:t>
            </a:r>
            <a:br>
              <a:rPr lang="de-DE" dirty="0" smtClean="0"/>
            </a:br>
            <a:r>
              <a:rPr lang="de-DE" dirty="0" smtClean="0"/>
              <a:t>in zwei Zeilen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5763" y="1484313"/>
            <a:ext cx="8373201" cy="424973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Erste Textebene (16pt)</a:t>
            </a:r>
          </a:p>
          <a:p>
            <a:pPr lvl="1"/>
            <a:r>
              <a:rPr lang="de-DE" dirty="0" smtClean="0"/>
              <a:t>Zweite Textebene für Aufzählungen</a:t>
            </a:r>
          </a:p>
          <a:p>
            <a:pPr lvl="2"/>
            <a:r>
              <a:rPr lang="de-DE" dirty="0" smtClean="0"/>
              <a:t>Dritte Textebene bei viel Text (14pt)</a:t>
            </a:r>
          </a:p>
          <a:p>
            <a:pPr lvl="3"/>
            <a:r>
              <a:rPr lang="de-DE" dirty="0" smtClean="0"/>
              <a:t>Vierte Textebene für Aufzählungen bei viel Text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Zwischenseite</a:t>
            </a:r>
          </a:p>
          <a:p>
            <a:pPr lvl="6"/>
            <a:r>
              <a:rPr lang="de-DE" dirty="0" smtClean="0"/>
              <a:t>Für den nächsten Präsentationsabschnitt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312987" y="6275708"/>
            <a:ext cx="413385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1" hangingPunct="1"/>
            <a:r>
              <a:rPr lang="de-DE" altLang="de-DE" sz="800" dirty="0" smtClean="0">
                <a:solidFill>
                  <a:schemeClr val="bg2"/>
                </a:solidFill>
              </a:rPr>
              <a:t>Tautologie</a:t>
            </a:r>
          </a:p>
          <a:p>
            <a:pPr eaLnBrk="1" hangingPunct="1"/>
            <a:r>
              <a:rPr lang="de-DE" altLang="de-DE" sz="800" dirty="0" smtClean="0">
                <a:solidFill>
                  <a:schemeClr val="bg2"/>
                </a:solidFill>
                <a:cs typeface="Open Sans" panose="020B0606030504020204" pitchFamily="34" charset="0"/>
                <a:sym typeface="Wingdings" panose="05000000000000000000" pitchFamily="2" charset="2"/>
              </a:rPr>
              <a:t>TU Dresden</a:t>
            </a:r>
            <a:r>
              <a:rPr lang="de-DE" altLang="de-DE" sz="800" baseline="0" dirty="0" smtClean="0">
                <a:solidFill>
                  <a:schemeClr val="bg2"/>
                </a:solidFill>
                <a:cs typeface="Open Sans" panose="020B0606030504020204" pitchFamily="34" charset="0"/>
                <a:sym typeface="Wingdings" panose="05000000000000000000" pitchFamily="2" charset="2"/>
              </a:rPr>
              <a:t> / </a:t>
            </a:r>
            <a:r>
              <a:rPr lang="de-DE" altLang="de-DE" sz="800" dirty="0" smtClean="0">
                <a:solidFill>
                  <a:schemeClr val="bg2"/>
                </a:solidFill>
                <a:cs typeface="Open Sans" panose="020B0606030504020204" pitchFamily="34" charset="0"/>
                <a:sym typeface="Wingdings" panose="05000000000000000000" pitchFamily="2" charset="2"/>
              </a:rPr>
              <a:t>Verkehrsökologie / </a:t>
            </a:r>
            <a:r>
              <a:rPr lang="de-DE" altLang="de-DE" sz="800" dirty="0" smtClean="0">
                <a:solidFill>
                  <a:schemeClr val="bg2"/>
                </a:solidFill>
                <a:cs typeface="Open Sans" panose="020B0606030504020204" pitchFamily="34" charset="0"/>
              </a:rPr>
              <a:t>Prof. Dr.-Ing. Udo Becker</a:t>
            </a:r>
          </a:p>
          <a:p>
            <a:pPr eaLnBrk="1" hangingPunct="1"/>
            <a:r>
              <a:rPr lang="de-DE" altLang="de-DE" sz="800" dirty="0" smtClean="0">
                <a:solidFill>
                  <a:schemeClr val="bg2"/>
                </a:solidFill>
                <a:cs typeface="Open Sans" panose="020B0606030504020204" pitchFamily="34" charset="0"/>
              </a:rPr>
              <a:t>2021</a:t>
            </a:r>
            <a:endParaRPr lang="de-DE" altLang="de-DE" sz="800" dirty="0">
              <a:solidFill>
                <a:schemeClr val="bg2"/>
              </a:solidFill>
              <a:cs typeface="Open Sans" panose="020B0606030504020204" pitchFamily="34" charset="0"/>
            </a:endParaRPr>
          </a:p>
        </p:txBody>
      </p:sp>
      <p:cxnSp>
        <p:nvCxnSpPr>
          <p:cNvPr id="8" name="Gerade Verbindung 14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556376" y="6275708"/>
            <a:ext cx="691903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 smtClean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e-DE" sz="800" dirty="0" smtClean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800" dirty="0" smtClean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Folie</a:t>
            </a:r>
            <a:r>
              <a:rPr lang="de-DE" sz="800" baseline="0" dirty="0" smtClean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800" baseline="0" smtClean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baseline="0" dirty="0" smtClean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44" y="6288296"/>
            <a:ext cx="1135856" cy="330309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104" y="6296899"/>
            <a:ext cx="1039878" cy="41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12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91" r:id="rId1"/>
    <p:sldLayoutId id="2147485092" r:id="rId2"/>
    <p:sldLayoutId id="2147485093" r:id="rId3"/>
    <p:sldLayoutId id="2147485094" r:id="rId4"/>
    <p:sldLayoutId id="2147485095" r:id="rId5"/>
    <p:sldLayoutId id="2147485096" r:id="rId6"/>
    <p:sldLayoutId id="2147485097" r:id="rId7"/>
    <p:sldLayoutId id="2147485098" r:id="rId8"/>
    <p:sldLayoutId id="2147485099" r:id="rId9"/>
    <p:sldLayoutId id="2147485100" r:id="rId10"/>
    <p:sldLayoutId id="2147485101" r:id="rId11"/>
    <p:sldLayoutId id="2147485102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400" b="1" kern="1200" baseline="0">
          <a:solidFill>
            <a:schemeClr val="tx2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1pPr>
      <a:lvl2pPr marL="396000" indent="-324000" algn="l" defTabSz="914400" rtl="0" eaLnBrk="1" latinLnBrk="0" hangingPunct="1">
        <a:spcBef>
          <a:spcPts val="300"/>
        </a:spcBef>
        <a:buFont typeface="Open Sans" panose="020B0606030504020204" pitchFamily="34" charset="0"/>
        <a:buChar char="—"/>
        <a:defRPr sz="16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2pPr>
      <a:lvl3pPr marL="0" indent="0" algn="l" defTabSz="914400" rtl="0" eaLnBrk="1" latinLnBrk="0" hangingPunct="1">
        <a:spcBef>
          <a:spcPts val="600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3pPr>
      <a:lvl4pPr marL="396000" indent="-216000" algn="l" defTabSz="914400" rtl="0" eaLnBrk="1" latinLnBrk="0" hangingPunct="1">
        <a:spcBef>
          <a:spcPts val="300"/>
        </a:spcBef>
        <a:buFont typeface="Symbol" panose="05050102010706020507" pitchFamily="18" charset="2"/>
        <a:buChar char="-"/>
        <a:defRPr sz="1400" kern="120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4pPr>
      <a:lvl5pPr marL="576000" indent="-179388" algn="l" defTabSz="914400" rtl="0" eaLnBrk="1" latinLnBrk="0" hangingPunct="1">
        <a:spcBef>
          <a:spcPts val="300"/>
        </a:spcBef>
        <a:buFont typeface="Symbol" panose="05050102010706020507" pitchFamily="18" charset="2"/>
        <a:buChar char="-"/>
        <a:defRPr sz="1400" kern="1200" baseline="0">
          <a:solidFill>
            <a:schemeClr val="tx2"/>
          </a:solidFill>
          <a:latin typeface="Open Sans" panose="020B0606030504020204" pitchFamily="34" charset="0"/>
          <a:ea typeface="+mn-ea"/>
          <a:cs typeface="+mn-cs"/>
        </a:defRPr>
      </a:lvl5pPr>
      <a:lvl6pPr marL="358775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3200" b="1" kern="1200">
          <a:solidFill>
            <a:schemeClr val="bg1"/>
          </a:solidFill>
          <a:latin typeface="+mn-lt"/>
          <a:ea typeface="+mn-ea"/>
          <a:cs typeface="+mn-cs"/>
        </a:defRPr>
      </a:lvl6pPr>
      <a:lvl7pPr marL="358775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3200" kern="1200">
          <a:solidFill>
            <a:schemeClr val="bg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173">
          <p15:clr>
            <a:srgbClr val="F26B43"/>
          </p15:clr>
        </p15:guide>
        <p15:guide id="3" pos="243">
          <p15:clr>
            <a:srgbClr val="F26B43"/>
          </p15:clr>
        </p15:guide>
        <p15:guide id="4" pos="660">
          <p15:clr>
            <a:srgbClr val="F26B43"/>
          </p15:clr>
        </p15:guide>
        <p15:guide id="5" pos="726">
          <p15:clr>
            <a:srgbClr val="F26B43"/>
          </p15:clr>
        </p15:guide>
        <p15:guide id="6" pos="1146">
          <p15:clr>
            <a:srgbClr val="F26B43"/>
          </p15:clr>
        </p15:guide>
        <p15:guide id="7" pos="1212">
          <p15:clr>
            <a:srgbClr val="F26B43"/>
          </p15:clr>
        </p15:guide>
        <p15:guide id="8" pos="1701">
          <p15:clr>
            <a:srgbClr val="F26B43"/>
          </p15:clr>
        </p15:guide>
        <p15:guide id="9" pos="1632">
          <p15:clr>
            <a:srgbClr val="F26B43"/>
          </p15:clr>
        </p15:guide>
        <p15:guide id="10" pos="2184">
          <p15:clr>
            <a:srgbClr val="F26B43"/>
          </p15:clr>
        </p15:guide>
        <p15:guide id="11" pos="2117">
          <p15:clr>
            <a:srgbClr val="F26B43"/>
          </p15:clr>
        </p15:guide>
        <p15:guide id="12" pos="2604">
          <p15:clr>
            <a:srgbClr val="F26B43"/>
          </p15:clr>
        </p15:guide>
        <p15:guide id="13" pos="2672">
          <p15:clr>
            <a:srgbClr val="F26B43"/>
          </p15:clr>
        </p15:guide>
        <p15:guide id="14" pos="3089">
          <p15:clr>
            <a:srgbClr val="F26B43"/>
          </p15:clr>
        </p15:guide>
        <p15:guide id="15" pos="3158">
          <p15:clr>
            <a:srgbClr val="F26B43"/>
          </p15:clr>
        </p15:guide>
        <p15:guide id="16" pos="3575">
          <p15:clr>
            <a:srgbClr val="F26B43"/>
          </p15:clr>
        </p15:guide>
        <p15:guide id="17" pos="3642">
          <p15:clr>
            <a:srgbClr val="F26B43"/>
          </p15:clr>
        </p15:guide>
        <p15:guide id="18" pos="3887">
          <p15:clr>
            <a:srgbClr val="F26B43"/>
          </p15:clr>
        </p15:guide>
        <p15:guide id="19" pos="3818">
          <p15:clr>
            <a:srgbClr val="F26B43"/>
          </p15:clr>
        </p15:guide>
        <p15:guide id="20" pos="4061">
          <p15:clr>
            <a:srgbClr val="F26B43"/>
          </p15:clr>
        </p15:guide>
        <p15:guide id="21" pos="4130">
          <p15:clr>
            <a:srgbClr val="F26B43"/>
          </p15:clr>
        </p15:guide>
        <p15:guide id="22" pos="4545">
          <p15:clr>
            <a:srgbClr val="F26B43"/>
          </p15:clr>
        </p15:guide>
        <p15:guide id="23" pos="4614">
          <p15:clr>
            <a:srgbClr val="F26B43"/>
          </p15:clr>
        </p15:guide>
        <p15:guide id="24" pos="5031">
          <p15:clr>
            <a:srgbClr val="F26B43"/>
          </p15:clr>
        </p15:guide>
        <p15:guide id="25" pos="5100">
          <p15:clr>
            <a:srgbClr val="F26B43"/>
          </p15:clr>
        </p15:guide>
        <p15:guide id="26" pos="5586">
          <p15:clr>
            <a:srgbClr val="F26B43"/>
          </p15:clr>
        </p15:guide>
        <p15:guide id="27" pos="5517">
          <p15:clr>
            <a:srgbClr val="F26B43"/>
          </p15:clr>
        </p15:guide>
        <p15:guide id="30" orient="horz" pos="727">
          <p15:clr>
            <a:srgbClr val="F26B43"/>
          </p15:clr>
        </p15:guide>
        <p15:guide id="31" pos="416">
          <p15:clr>
            <a:srgbClr val="F26B43"/>
          </p15:clr>
        </p15:guide>
        <p15:guide id="32" pos="483">
          <p15:clr>
            <a:srgbClr val="F26B43"/>
          </p15:clr>
        </p15:guide>
        <p15:guide id="33" pos="903">
          <p15:clr>
            <a:srgbClr val="F26B43"/>
          </p15:clr>
        </p15:guide>
        <p15:guide id="34" pos="971">
          <p15:clr>
            <a:srgbClr val="F26B43"/>
          </p15:clr>
        </p15:guide>
        <p15:guide id="35" pos="1389">
          <p15:clr>
            <a:srgbClr val="F26B43"/>
          </p15:clr>
        </p15:guide>
        <p15:guide id="36" pos="1457">
          <p15:clr>
            <a:srgbClr val="F26B43"/>
          </p15:clr>
        </p15:guide>
        <p15:guide id="37" pos="1875">
          <p15:clr>
            <a:srgbClr val="F26B43"/>
          </p15:clr>
        </p15:guide>
        <p15:guide id="38" pos="1941">
          <p15:clr>
            <a:srgbClr val="F26B43"/>
          </p15:clr>
        </p15:guide>
        <p15:guide id="39" pos="2358">
          <p15:clr>
            <a:srgbClr val="F26B43"/>
          </p15:clr>
        </p15:guide>
        <p15:guide id="40" pos="2429">
          <p15:clr>
            <a:srgbClr val="F26B43"/>
          </p15:clr>
        </p15:guide>
        <p15:guide id="41" pos="2847">
          <p15:clr>
            <a:srgbClr val="F26B43"/>
          </p15:clr>
        </p15:guide>
        <p15:guide id="42" pos="2913">
          <p15:clr>
            <a:srgbClr val="F26B43"/>
          </p15:clr>
        </p15:guide>
        <p15:guide id="43" pos="3330">
          <p15:clr>
            <a:srgbClr val="F26B43"/>
          </p15:clr>
        </p15:guide>
        <p15:guide id="44" pos="3398">
          <p15:clr>
            <a:srgbClr val="F26B43"/>
          </p15:clr>
        </p15:guide>
        <p15:guide id="45" pos="4302">
          <p15:clr>
            <a:srgbClr val="F26B43"/>
          </p15:clr>
        </p15:guide>
        <p15:guide id="46" pos="4373">
          <p15:clr>
            <a:srgbClr val="F26B43"/>
          </p15:clr>
        </p15:guide>
        <p15:guide id="47" pos="4787">
          <p15:clr>
            <a:srgbClr val="F26B43"/>
          </p15:clr>
        </p15:guide>
        <p15:guide id="48" pos="4859">
          <p15:clr>
            <a:srgbClr val="F26B43"/>
          </p15:clr>
        </p15:guide>
        <p15:guide id="49" pos="5274">
          <p15:clr>
            <a:srgbClr val="F26B43"/>
          </p15:clr>
        </p15:guide>
        <p15:guide id="50" pos="5345">
          <p15:clr>
            <a:srgbClr val="F26B43"/>
          </p15:clr>
        </p15:guide>
        <p15:guide id="51" orient="horz" pos="3612">
          <p15:clr>
            <a:srgbClr val="F26B43"/>
          </p15:clr>
        </p15:guide>
        <p15:guide id="52" orient="horz" pos="3838">
          <p15:clr>
            <a:srgbClr val="F26B43"/>
          </p15:clr>
        </p15:guide>
        <p15:guide id="53" orient="horz" pos="935">
          <p15:clr>
            <a:srgbClr val="F26B43"/>
          </p15:clr>
        </p15:guide>
        <p15:guide id="58" orient="horz" pos="221">
          <p15:clr>
            <a:srgbClr val="F26B43"/>
          </p15:clr>
        </p15:guide>
        <p15:guide id="59" orient="horz" pos="3962">
          <p15:clr>
            <a:srgbClr val="F26B43"/>
          </p15:clr>
        </p15:guide>
        <p15:guide id="60" orient="horz" pos="4167">
          <p15:clr>
            <a:srgbClr val="F26B43"/>
          </p15:clr>
        </p15:guide>
        <p15:guide id="61" orient="horz" pos="619">
          <p15:clr>
            <a:srgbClr val="F26B43"/>
          </p15:clr>
        </p15:guide>
        <p15:guide id="62" orient="horz" pos="490">
          <p15:clr>
            <a:srgbClr val="F26B43"/>
          </p15:clr>
        </p15:guide>
        <p15:guide id="63" orient="horz" pos="408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EA9EE-4E51-42A6-9CD8-E3F4AFABC300}" type="datetimeFigureOut">
              <a:rPr lang="de-DE" smtClean="0"/>
              <a:t>01.04.2022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B5B5-DD6F-4D80-9E88-6E88CA9F82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93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07" r:id="rId1"/>
    <p:sldLayoutId id="2147485108" r:id="rId2"/>
    <p:sldLayoutId id="2147485109" r:id="rId3"/>
    <p:sldLayoutId id="2147485110" r:id="rId4"/>
    <p:sldLayoutId id="2147485111" r:id="rId5"/>
    <p:sldLayoutId id="2147485112" r:id="rId6"/>
    <p:sldLayoutId id="2147485113" r:id="rId7"/>
    <p:sldLayoutId id="2147485114" r:id="rId8"/>
    <p:sldLayoutId id="2147485115" r:id="rId9"/>
    <p:sldLayoutId id="2147485116" r:id="rId10"/>
    <p:sldLayoutId id="21474851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6.png"/><Relationship Id="rId3" Type="http://schemas.openxmlformats.org/officeDocument/2006/relationships/image" Target="../media/image29.svg"/><Relationship Id="rId7" Type="http://schemas.openxmlformats.org/officeDocument/2006/relationships/image" Target="../media/image33.svg"/><Relationship Id="rId12" Type="http://schemas.openxmlformats.org/officeDocument/2006/relationships/image" Target="../media/image3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5.png"/><Relationship Id="rId5" Type="http://schemas.openxmlformats.org/officeDocument/2006/relationships/image" Target="../media/image31.svg"/><Relationship Id="rId15" Type="http://schemas.openxmlformats.org/officeDocument/2006/relationships/image" Target="../media/image17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35.svg"/><Relationship Id="rId14" Type="http://schemas.openxmlformats.org/officeDocument/2006/relationships/image" Target="../media/image40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diagramColors" Target="../diagrams/colors2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10" Type="http://schemas.openxmlformats.org/officeDocument/2006/relationships/diagramData" Target="../diagrams/data4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diagramColors" Target="../diagrams/colors3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11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10" Type="http://schemas.openxmlformats.org/officeDocument/2006/relationships/diagramData" Target="../diagrams/data6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openxmlformats.org/officeDocument/2006/relationships/diagramQuickStyle" Target="../diagrams/quickStyle4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4.xml"/><Relationship Id="rId12" Type="http://schemas.openxmlformats.org/officeDocument/2006/relationships/diagramLayout" Target="../diagrams/layout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4.xml"/><Relationship Id="rId11" Type="http://schemas.openxmlformats.org/officeDocument/2006/relationships/diagramData" Target="../diagrams/data8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5.xml"/><Relationship Id="rId14" Type="http://schemas.openxmlformats.org/officeDocument/2006/relationships/diagramColors" Target="../diagrams/colors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66763" y="4545570"/>
            <a:ext cx="7981949" cy="1239280"/>
          </a:xfrm>
          <a:noFill/>
        </p:spPr>
        <p:txBody>
          <a:bodyPr/>
          <a:lstStyle/>
          <a:p>
            <a:r>
              <a:rPr lang="de-DE" altLang="de-DE" dirty="0" smtClean="0"/>
              <a:t>2021</a:t>
            </a:r>
          </a:p>
        </p:txBody>
      </p:sp>
      <p:sp>
        <p:nvSpPr>
          <p:cNvPr id="12292" name="Titel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Tautologie der Verkehrsökologie</a:t>
            </a:r>
            <a:br>
              <a:rPr lang="de-DE" dirty="0"/>
            </a:br>
            <a:endParaRPr lang="de-DE" alt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92"/>
    </mc:Choice>
    <mc:Fallback xmlns="">
      <p:transition spd="slow" advTm="1649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Phase </a:t>
            </a:r>
            <a:r>
              <a:rPr lang="de-DE" altLang="de-DE" dirty="0" smtClean="0"/>
              <a:t>3: Dynamische Effekte integrativ moderieren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de-DE" altLang="de-DE" dirty="0">
                <a:solidFill>
                  <a:srgbClr val="0B2A51"/>
                </a:solidFill>
              </a:rPr>
              <a:t>Zählung (3 Jahre nach dem </a:t>
            </a:r>
            <a:r>
              <a:rPr lang="de-DE" altLang="de-DE" dirty="0" smtClean="0">
                <a:solidFill>
                  <a:srgbClr val="0B2A51"/>
                </a:solidFill>
              </a:rPr>
              <a:t>Bau)</a:t>
            </a:r>
          </a:p>
          <a:p>
            <a:pPr>
              <a:spcBef>
                <a:spcPct val="25000"/>
              </a:spcBef>
            </a:pPr>
            <a:r>
              <a:rPr lang="de-DE" altLang="de-DE" dirty="0" smtClean="0">
                <a:solidFill>
                  <a:srgbClr val="0B2A51"/>
                </a:solidFill>
              </a:rPr>
              <a:t>Marktwirtschaft</a:t>
            </a:r>
            <a:r>
              <a:rPr lang="de-DE" altLang="de-DE" dirty="0">
                <a:solidFill>
                  <a:srgbClr val="0B2A51"/>
                </a:solidFill>
              </a:rPr>
              <a:t>, Raumänderungen, </a:t>
            </a:r>
            <a:r>
              <a:rPr lang="de-DE" altLang="de-DE" dirty="0" smtClean="0">
                <a:solidFill>
                  <a:srgbClr val="0B2A51"/>
                </a:solidFill>
              </a:rPr>
              <a:t/>
            </a:r>
            <a:br>
              <a:rPr lang="de-DE" altLang="de-DE" dirty="0" smtClean="0">
                <a:solidFill>
                  <a:srgbClr val="0B2A51"/>
                </a:solidFill>
              </a:rPr>
            </a:br>
            <a:r>
              <a:rPr lang="de-DE" altLang="de-DE" dirty="0" smtClean="0">
                <a:solidFill>
                  <a:srgbClr val="0B2A51"/>
                </a:solidFill>
              </a:rPr>
              <a:t>mehr </a:t>
            </a:r>
            <a:r>
              <a:rPr lang="de-DE" altLang="de-DE" dirty="0">
                <a:solidFill>
                  <a:srgbClr val="0B2A51"/>
                </a:solidFill>
              </a:rPr>
              <a:t>und längerer Verkehr</a:t>
            </a:r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609600" y="1905000"/>
            <a:ext cx="7924800" cy="3733800"/>
            <a:chOff x="384" y="1200"/>
            <a:chExt cx="4992" cy="2352"/>
          </a:xfrm>
        </p:grpSpPr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384" y="1792"/>
              <a:ext cx="4992" cy="1232"/>
            </a:xfrm>
            <a:custGeom>
              <a:avLst/>
              <a:gdLst>
                <a:gd name="T0" fmla="*/ 1233 w 5157"/>
                <a:gd name="T1" fmla="*/ 3 h 1434"/>
                <a:gd name="T2" fmla="*/ 992 w 5157"/>
                <a:gd name="T3" fmla="*/ 3 h 1434"/>
                <a:gd name="T4" fmla="*/ 670 w 5157"/>
                <a:gd name="T5" fmla="*/ 3 h 1434"/>
                <a:gd name="T6" fmla="*/ 337 w 5157"/>
                <a:gd name="T7" fmla="*/ 3 h 1434"/>
                <a:gd name="T8" fmla="*/ 165 w 5157"/>
                <a:gd name="T9" fmla="*/ 3 h 1434"/>
                <a:gd name="T10" fmla="*/ 0 w 5157"/>
                <a:gd name="T11" fmla="*/ 3 h 1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57"/>
                <a:gd name="T19" fmla="*/ 0 h 1434"/>
                <a:gd name="T20" fmla="*/ 5157 w 5157"/>
                <a:gd name="T21" fmla="*/ 1434 h 1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57" h="1434">
                  <a:moveTo>
                    <a:pt x="5157" y="560"/>
                  </a:moveTo>
                  <a:cubicBezTo>
                    <a:pt x="4849" y="428"/>
                    <a:pt x="4541" y="296"/>
                    <a:pt x="4149" y="320"/>
                  </a:cubicBezTo>
                  <a:cubicBezTo>
                    <a:pt x="3757" y="344"/>
                    <a:pt x="3261" y="744"/>
                    <a:pt x="2805" y="704"/>
                  </a:cubicBezTo>
                  <a:cubicBezTo>
                    <a:pt x="2349" y="664"/>
                    <a:pt x="1765" y="0"/>
                    <a:pt x="1413" y="80"/>
                  </a:cubicBezTo>
                  <a:cubicBezTo>
                    <a:pt x="1061" y="160"/>
                    <a:pt x="929" y="958"/>
                    <a:pt x="693" y="1184"/>
                  </a:cubicBezTo>
                  <a:cubicBezTo>
                    <a:pt x="457" y="1410"/>
                    <a:pt x="145" y="1382"/>
                    <a:pt x="0" y="1434"/>
                  </a:cubicBezTo>
                </a:path>
              </a:pathLst>
            </a:custGeom>
            <a:noFill/>
            <a:ln w="203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447" y="1584"/>
              <a:ext cx="20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4123" y="2976"/>
              <a:ext cx="104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847" y="1200"/>
              <a:ext cx="2912" cy="23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4123" y="3168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123" y="283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3811" y="2928"/>
              <a:ext cx="156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4227" y="3120"/>
              <a:ext cx="52" cy="144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 flipV="1">
              <a:off x="3343" y="1536"/>
              <a:ext cx="5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245" y="2688"/>
              <a:ext cx="507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Dorf</a:t>
              </a:r>
              <a:r>
                <a:rPr lang="de-DE" altLang="de-DE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de-DE" altLang="de-DE" sz="24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3717" y="1440"/>
              <a:ext cx="912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Große Stadt</a:t>
              </a: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3915" y="307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grpSp>
          <p:nvGrpSpPr>
            <p:cNvPr id="36" name="Group 17"/>
            <p:cNvGrpSpPr>
              <a:grpSpLocks/>
            </p:cNvGrpSpPr>
            <p:nvPr/>
          </p:nvGrpSpPr>
          <p:grpSpPr bwMode="auto">
            <a:xfrm>
              <a:off x="3083" y="1728"/>
              <a:ext cx="520" cy="288"/>
              <a:chOff x="3302" y="1536"/>
              <a:chExt cx="520" cy="288"/>
            </a:xfrm>
          </p:grpSpPr>
          <p:sp>
            <p:nvSpPr>
              <p:cNvPr id="37" name="Rectangle 18"/>
              <p:cNvSpPr>
                <a:spLocks noChangeArrowheads="1"/>
              </p:cNvSpPr>
              <p:nvPr/>
            </p:nvSpPr>
            <p:spPr bwMode="auto">
              <a:xfrm>
                <a:off x="3302" y="1632"/>
                <a:ext cx="104" cy="144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8" name="Rectangle 19"/>
              <p:cNvSpPr>
                <a:spLocks noChangeArrowheads="1"/>
              </p:cNvSpPr>
              <p:nvPr/>
            </p:nvSpPr>
            <p:spPr bwMode="auto">
              <a:xfrm>
                <a:off x="3562" y="1728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9" name="Rectangle 20"/>
              <p:cNvSpPr>
                <a:spLocks noChangeArrowheads="1"/>
              </p:cNvSpPr>
              <p:nvPr/>
            </p:nvSpPr>
            <p:spPr bwMode="auto">
              <a:xfrm>
                <a:off x="3770" y="1584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3510" y="1536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" name="Rectangle 22"/>
              <p:cNvSpPr>
                <a:spLocks noChangeArrowheads="1"/>
              </p:cNvSpPr>
              <p:nvPr/>
            </p:nvSpPr>
            <p:spPr bwMode="auto">
              <a:xfrm>
                <a:off x="3458" y="1680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</p:grpSp>
      </p:grpSp>
      <p:grpSp>
        <p:nvGrpSpPr>
          <p:cNvPr id="42" name="Gruppieren 41"/>
          <p:cNvGrpSpPr/>
          <p:nvPr/>
        </p:nvGrpSpPr>
        <p:grpSpPr>
          <a:xfrm>
            <a:off x="2711450" y="4541838"/>
            <a:ext cx="5746750" cy="1477962"/>
            <a:chOff x="2711450" y="4541838"/>
            <a:chExt cx="5746750" cy="1477962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6343650" y="4694238"/>
              <a:ext cx="1651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 flipV="1">
              <a:off x="2711450" y="4541838"/>
              <a:ext cx="3632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>
              <a:off x="6343650" y="5151438"/>
              <a:ext cx="2114550" cy="868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6" name="Line 26"/>
          <p:cNvSpPr>
            <a:spLocks noChangeShapeType="1"/>
          </p:cNvSpPr>
          <p:nvPr/>
        </p:nvSpPr>
        <p:spPr bwMode="auto">
          <a:xfrm>
            <a:off x="5377402" y="2725947"/>
            <a:ext cx="1131348" cy="196829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3" name="Gruppieren 52"/>
          <p:cNvGrpSpPr/>
          <p:nvPr/>
        </p:nvGrpSpPr>
        <p:grpSpPr>
          <a:xfrm>
            <a:off x="4391025" y="2514600"/>
            <a:ext cx="4067175" cy="3181350"/>
            <a:chOff x="4391025" y="2514600"/>
            <a:chExt cx="4067175" cy="3181350"/>
          </a:xfrm>
        </p:grpSpPr>
        <p:sp>
          <p:nvSpPr>
            <p:cNvPr id="54" name="Text Box 27"/>
            <p:cNvSpPr txBox="1">
              <a:spLocks noChangeArrowheads="1"/>
            </p:cNvSpPr>
            <p:nvPr/>
          </p:nvSpPr>
          <p:spPr bwMode="auto">
            <a:xfrm>
              <a:off x="4391025" y="3352800"/>
              <a:ext cx="3533775" cy="361950"/>
            </a:xfrm>
            <a:prstGeom prst="rect">
              <a:avLst/>
            </a:prstGeom>
            <a:solidFill>
              <a:srgbClr val="FF7C8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60 000 Fzg. Stau, Lärm, Abgas</a:t>
              </a:r>
            </a:p>
          </p:txBody>
        </p:sp>
        <p:sp>
          <p:nvSpPr>
            <p:cNvPr id="55" name="Text Box 28"/>
            <p:cNvSpPr txBox="1">
              <a:spLocks noChangeArrowheads="1"/>
            </p:cNvSpPr>
            <p:nvPr/>
          </p:nvSpPr>
          <p:spPr bwMode="auto">
            <a:xfrm>
              <a:off x="5534025" y="5334000"/>
              <a:ext cx="2924175" cy="361950"/>
            </a:xfrm>
            <a:prstGeom prst="rect">
              <a:avLst/>
            </a:prstGeom>
            <a:solidFill>
              <a:srgbClr val="FF7C8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10 000 Fzg. Lärm, Abgas</a:t>
              </a:r>
            </a:p>
          </p:txBody>
        </p:sp>
        <p:sp>
          <p:nvSpPr>
            <p:cNvPr id="56" name="Rectangle 30"/>
            <p:cNvSpPr>
              <a:spLocks noChangeArrowheads="1"/>
            </p:cNvSpPr>
            <p:nvPr/>
          </p:nvSpPr>
          <p:spPr bwMode="auto">
            <a:xfrm>
              <a:off x="5480050" y="2514600"/>
              <a:ext cx="330200" cy="7620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57" name="Group 31"/>
            <p:cNvGrpSpPr>
              <a:grpSpLocks/>
            </p:cNvGrpSpPr>
            <p:nvPr/>
          </p:nvGrpSpPr>
          <p:grpSpPr bwMode="auto">
            <a:xfrm>
              <a:off x="5524500" y="2790825"/>
              <a:ext cx="330200" cy="228600"/>
              <a:chOff x="3516" y="1824"/>
              <a:chExt cx="208" cy="144"/>
            </a:xfrm>
          </p:grpSpPr>
          <p:sp>
            <p:nvSpPr>
              <p:cNvPr id="64" name="Line 32"/>
              <p:cNvSpPr>
                <a:spLocks noChangeShapeType="1"/>
              </p:cNvSpPr>
              <p:nvPr/>
            </p:nvSpPr>
            <p:spPr bwMode="auto">
              <a:xfrm flipH="1">
                <a:off x="3516" y="1824"/>
                <a:ext cx="208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65" name="Line 33"/>
              <p:cNvSpPr>
                <a:spLocks noChangeShapeType="1"/>
              </p:cNvSpPr>
              <p:nvPr/>
            </p:nvSpPr>
            <p:spPr bwMode="auto">
              <a:xfrm>
                <a:off x="3516" y="1824"/>
                <a:ext cx="208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8" name="Group 34"/>
            <p:cNvGrpSpPr>
              <a:grpSpLocks/>
            </p:cNvGrpSpPr>
            <p:nvPr/>
          </p:nvGrpSpPr>
          <p:grpSpPr bwMode="auto">
            <a:xfrm>
              <a:off x="6419850" y="4448175"/>
              <a:ext cx="330200" cy="228600"/>
              <a:chOff x="3516" y="1824"/>
              <a:chExt cx="208" cy="144"/>
            </a:xfrm>
          </p:grpSpPr>
          <p:sp>
            <p:nvSpPr>
              <p:cNvPr id="62" name="Line 35"/>
              <p:cNvSpPr>
                <a:spLocks noChangeShapeType="1"/>
              </p:cNvSpPr>
              <p:nvPr/>
            </p:nvSpPr>
            <p:spPr bwMode="auto">
              <a:xfrm flipH="1">
                <a:off x="3516" y="1824"/>
                <a:ext cx="208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63" name="Line 36"/>
              <p:cNvSpPr>
                <a:spLocks noChangeShapeType="1"/>
              </p:cNvSpPr>
              <p:nvPr/>
            </p:nvSpPr>
            <p:spPr bwMode="auto">
              <a:xfrm>
                <a:off x="3516" y="1824"/>
                <a:ext cx="208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9" name="Group 37"/>
            <p:cNvGrpSpPr>
              <a:grpSpLocks/>
            </p:cNvGrpSpPr>
            <p:nvPr/>
          </p:nvGrpSpPr>
          <p:grpSpPr bwMode="auto">
            <a:xfrm>
              <a:off x="6467475" y="4695825"/>
              <a:ext cx="330200" cy="228600"/>
              <a:chOff x="3516" y="1824"/>
              <a:chExt cx="208" cy="144"/>
            </a:xfrm>
          </p:grpSpPr>
          <p:sp>
            <p:nvSpPr>
              <p:cNvPr id="60" name="Line 38"/>
              <p:cNvSpPr>
                <a:spLocks noChangeShapeType="1"/>
              </p:cNvSpPr>
              <p:nvPr/>
            </p:nvSpPr>
            <p:spPr bwMode="auto">
              <a:xfrm flipH="1">
                <a:off x="3516" y="1824"/>
                <a:ext cx="208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61" name="Line 39"/>
              <p:cNvSpPr>
                <a:spLocks noChangeShapeType="1"/>
              </p:cNvSpPr>
              <p:nvPr/>
            </p:nvSpPr>
            <p:spPr bwMode="auto">
              <a:xfrm>
                <a:off x="3516" y="1824"/>
                <a:ext cx="208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47" name="Rectangle 29"/>
          <p:cNvSpPr>
            <a:spLocks noChangeArrowheads="1"/>
          </p:cNvSpPr>
          <p:nvPr/>
        </p:nvSpPr>
        <p:spPr bwMode="auto">
          <a:xfrm>
            <a:off x="8337550" y="5753100"/>
            <a:ext cx="82550" cy="152400"/>
          </a:xfrm>
          <a:prstGeom prst="rect">
            <a:avLst/>
          </a:prstGeom>
          <a:solidFill>
            <a:srgbClr val="A50021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de-DE" sz="1400"/>
          </a:p>
        </p:txBody>
      </p:sp>
      <p:sp>
        <p:nvSpPr>
          <p:cNvPr id="48" name="Rectangle 40"/>
          <p:cNvSpPr>
            <a:spLocks noChangeArrowheads="1"/>
          </p:cNvSpPr>
          <p:nvPr/>
        </p:nvSpPr>
        <p:spPr bwMode="auto">
          <a:xfrm>
            <a:off x="8118475" y="5981700"/>
            <a:ext cx="82550" cy="152400"/>
          </a:xfrm>
          <a:prstGeom prst="rect">
            <a:avLst/>
          </a:prstGeom>
          <a:solidFill>
            <a:srgbClr val="A50021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de-DE" sz="1400"/>
          </a:p>
        </p:txBody>
      </p:sp>
      <p:sp>
        <p:nvSpPr>
          <p:cNvPr id="49" name="Rectangle 41"/>
          <p:cNvSpPr>
            <a:spLocks noChangeArrowheads="1"/>
          </p:cNvSpPr>
          <p:nvPr/>
        </p:nvSpPr>
        <p:spPr bwMode="auto">
          <a:xfrm>
            <a:off x="7918450" y="5915025"/>
            <a:ext cx="82550" cy="152400"/>
          </a:xfrm>
          <a:prstGeom prst="rect">
            <a:avLst/>
          </a:prstGeom>
          <a:solidFill>
            <a:srgbClr val="A50021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de-DE" sz="1400"/>
          </a:p>
        </p:txBody>
      </p:sp>
    </p:spTree>
    <p:extLst>
      <p:ext uri="{BB962C8B-B14F-4D97-AF65-F5344CB8AC3E}">
        <p14:creationId xmlns:p14="http://schemas.microsoft.com/office/powerpoint/2010/main" val="389058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585"/>
    </mc:Choice>
    <mc:Fallback xmlns="">
      <p:transition spd="slow" advTm="17658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Phase </a:t>
            </a:r>
            <a:r>
              <a:rPr lang="de-DE" altLang="de-DE" dirty="0" smtClean="0"/>
              <a:t>4: „Nachhaltige Entwicklung“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385763" y="1202373"/>
            <a:ext cx="8373201" cy="4249738"/>
          </a:xfrm>
        </p:spPr>
        <p:txBody>
          <a:bodyPr/>
          <a:lstStyle/>
          <a:p>
            <a:pPr>
              <a:spcBef>
                <a:spcPct val="25000"/>
              </a:spcBef>
            </a:pPr>
            <a:r>
              <a:rPr lang="de-DE" altLang="de-DE" dirty="0" smtClean="0">
                <a:solidFill>
                  <a:srgbClr val="0B2A51"/>
                </a:solidFill>
              </a:rPr>
              <a:t>Wie geht „Nachhaltige Entwicklung“? Künftige Generationen!</a:t>
            </a:r>
          </a:p>
          <a:p>
            <a:pPr>
              <a:spcBef>
                <a:spcPct val="25000"/>
              </a:spcBef>
            </a:pPr>
            <a:r>
              <a:rPr lang="de-DE" altLang="de-DE" dirty="0" smtClean="0">
                <a:solidFill>
                  <a:srgbClr val="0B2A51"/>
                </a:solidFill>
              </a:rPr>
              <a:t>Mobilität heute – weniger Umweltschäden morgen</a:t>
            </a:r>
            <a:endParaRPr lang="de-DE" altLang="de-DE" dirty="0">
              <a:solidFill>
                <a:srgbClr val="0B2A51"/>
              </a:solidFill>
            </a:endParaRPr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609600" y="1905000"/>
            <a:ext cx="7924800" cy="3733800"/>
            <a:chOff x="384" y="1200"/>
            <a:chExt cx="4992" cy="2352"/>
          </a:xfrm>
        </p:grpSpPr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384" y="1792"/>
              <a:ext cx="4992" cy="1232"/>
            </a:xfrm>
            <a:custGeom>
              <a:avLst/>
              <a:gdLst>
                <a:gd name="T0" fmla="*/ 1233 w 5157"/>
                <a:gd name="T1" fmla="*/ 3 h 1434"/>
                <a:gd name="T2" fmla="*/ 992 w 5157"/>
                <a:gd name="T3" fmla="*/ 3 h 1434"/>
                <a:gd name="T4" fmla="*/ 670 w 5157"/>
                <a:gd name="T5" fmla="*/ 3 h 1434"/>
                <a:gd name="T6" fmla="*/ 337 w 5157"/>
                <a:gd name="T7" fmla="*/ 3 h 1434"/>
                <a:gd name="T8" fmla="*/ 165 w 5157"/>
                <a:gd name="T9" fmla="*/ 3 h 1434"/>
                <a:gd name="T10" fmla="*/ 0 w 5157"/>
                <a:gd name="T11" fmla="*/ 3 h 1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57"/>
                <a:gd name="T19" fmla="*/ 0 h 1434"/>
                <a:gd name="T20" fmla="*/ 5157 w 5157"/>
                <a:gd name="T21" fmla="*/ 1434 h 1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57" h="1434">
                  <a:moveTo>
                    <a:pt x="5157" y="560"/>
                  </a:moveTo>
                  <a:cubicBezTo>
                    <a:pt x="4849" y="428"/>
                    <a:pt x="4541" y="296"/>
                    <a:pt x="4149" y="320"/>
                  </a:cubicBezTo>
                  <a:cubicBezTo>
                    <a:pt x="3757" y="344"/>
                    <a:pt x="3261" y="744"/>
                    <a:pt x="2805" y="704"/>
                  </a:cubicBezTo>
                  <a:cubicBezTo>
                    <a:pt x="2349" y="664"/>
                    <a:pt x="1765" y="0"/>
                    <a:pt x="1413" y="80"/>
                  </a:cubicBezTo>
                  <a:cubicBezTo>
                    <a:pt x="1061" y="160"/>
                    <a:pt x="929" y="958"/>
                    <a:pt x="693" y="1184"/>
                  </a:cubicBezTo>
                  <a:cubicBezTo>
                    <a:pt x="457" y="1410"/>
                    <a:pt x="145" y="1382"/>
                    <a:pt x="0" y="1434"/>
                  </a:cubicBezTo>
                </a:path>
              </a:pathLst>
            </a:custGeom>
            <a:noFill/>
            <a:ln w="203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447" y="1584"/>
              <a:ext cx="20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4123" y="2976"/>
              <a:ext cx="104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847" y="1200"/>
              <a:ext cx="2912" cy="23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4123" y="3168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123" y="283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3811" y="2928"/>
              <a:ext cx="156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4227" y="3120"/>
              <a:ext cx="52" cy="144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 flipV="1">
              <a:off x="3343" y="1536"/>
              <a:ext cx="5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245" y="2688"/>
              <a:ext cx="507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Dorf</a:t>
              </a:r>
              <a:r>
                <a:rPr lang="de-DE" altLang="de-DE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de-DE" altLang="de-DE" sz="24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3717" y="1440"/>
              <a:ext cx="912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Große Stadt</a:t>
              </a: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3915" y="307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grpSp>
          <p:nvGrpSpPr>
            <p:cNvPr id="36" name="Group 17"/>
            <p:cNvGrpSpPr>
              <a:grpSpLocks/>
            </p:cNvGrpSpPr>
            <p:nvPr/>
          </p:nvGrpSpPr>
          <p:grpSpPr bwMode="auto">
            <a:xfrm>
              <a:off x="3083" y="1728"/>
              <a:ext cx="520" cy="288"/>
              <a:chOff x="3302" y="1536"/>
              <a:chExt cx="520" cy="288"/>
            </a:xfrm>
          </p:grpSpPr>
          <p:sp>
            <p:nvSpPr>
              <p:cNvPr id="37" name="Rectangle 18"/>
              <p:cNvSpPr>
                <a:spLocks noChangeArrowheads="1"/>
              </p:cNvSpPr>
              <p:nvPr/>
            </p:nvSpPr>
            <p:spPr bwMode="auto">
              <a:xfrm>
                <a:off x="3302" y="1632"/>
                <a:ext cx="104" cy="144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8" name="Rectangle 19"/>
              <p:cNvSpPr>
                <a:spLocks noChangeArrowheads="1"/>
              </p:cNvSpPr>
              <p:nvPr/>
            </p:nvSpPr>
            <p:spPr bwMode="auto">
              <a:xfrm>
                <a:off x="3562" y="1728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9" name="Rectangle 20"/>
              <p:cNvSpPr>
                <a:spLocks noChangeArrowheads="1"/>
              </p:cNvSpPr>
              <p:nvPr/>
            </p:nvSpPr>
            <p:spPr bwMode="auto">
              <a:xfrm>
                <a:off x="3770" y="1584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3510" y="1536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" name="Rectangle 22"/>
              <p:cNvSpPr>
                <a:spLocks noChangeArrowheads="1"/>
              </p:cNvSpPr>
              <p:nvPr/>
            </p:nvSpPr>
            <p:spPr bwMode="auto">
              <a:xfrm>
                <a:off x="3458" y="1680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</p:grpSp>
      </p:grpSp>
      <p:grpSp>
        <p:nvGrpSpPr>
          <p:cNvPr id="42" name="Gruppieren 41"/>
          <p:cNvGrpSpPr/>
          <p:nvPr/>
        </p:nvGrpSpPr>
        <p:grpSpPr>
          <a:xfrm>
            <a:off x="2711450" y="4541838"/>
            <a:ext cx="5746750" cy="1477962"/>
            <a:chOff x="2711450" y="4541838"/>
            <a:chExt cx="5746750" cy="1477962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6343650" y="4694238"/>
              <a:ext cx="1651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 flipV="1">
              <a:off x="2711450" y="4541838"/>
              <a:ext cx="3632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>
              <a:off x="6343650" y="5151438"/>
              <a:ext cx="2114550" cy="868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6" name="Line 26"/>
          <p:cNvSpPr>
            <a:spLocks noChangeShapeType="1"/>
          </p:cNvSpPr>
          <p:nvPr/>
        </p:nvSpPr>
        <p:spPr bwMode="auto">
          <a:xfrm>
            <a:off x="5377402" y="2725947"/>
            <a:ext cx="1131348" cy="196829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4391025" y="3352800"/>
            <a:ext cx="3533775" cy="33855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dirty="0" smtClean="0">
                <a:solidFill>
                  <a:schemeClr val="tx1"/>
                </a:solidFill>
              </a:rPr>
              <a:t>Brücke für Rad-/Fußverkehr</a:t>
            </a:r>
            <a:endParaRPr lang="de-DE" altLang="de-DE" dirty="0">
              <a:solidFill>
                <a:schemeClr val="tx1"/>
              </a:solidFill>
            </a:endParaRPr>
          </a:p>
        </p:txBody>
      </p:sp>
      <p:sp>
        <p:nvSpPr>
          <p:cNvPr id="55" name="Text Box 28"/>
          <p:cNvSpPr txBox="1">
            <a:spLocks noChangeArrowheads="1"/>
          </p:cNvSpPr>
          <p:nvPr/>
        </p:nvSpPr>
        <p:spPr bwMode="auto">
          <a:xfrm>
            <a:off x="4976813" y="5334000"/>
            <a:ext cx="3481387" cy="33855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dirty="0" smtClean="0">
                <a:solidFill>
                  <a:schemeClr val="tx1"/>
                </a:solidFill>
              </a:rPr>
              <a:t>Nähe, kurze Wege, Kooperation</a:t>
            </a:r>
            <a:endParaRPr lang="de-DE" altLang="de-DE" dirty="0">
              <a:solidFill>
                <a:schemeClr val="tx1"/>
              </a:solidFill>
            </a:endParaRPr>
          </a:p>
        </p:txBody>
      </p:sp>
      <p:sp>
        <p:nvSpPr>
          <p:cNvPr id="47" name="Rectangle 29"/>
          <p:cNvSpPr>
            <a:spLocks noChangeArrowheads="1"/>
          </p:cNvSpPr>
          <p:nvPr/>
        </p:nvSpPr>
        <p:spPr bwMode="auto">
          <a:xfrm>
            <a:off x="8337550" y="5753100"/>
            <a:ext cx="82550" cy="152400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de-DE" sz="1400"/>
          </a:p>
        </p:txBody>
      </p:sp>
      <p:sp>
        <p:nvSpPr>
          <p:cNvPr id="48" name="Rectangle 40"/>
          <p:cNvSpPr>
            <a:spLocks noChangeArrowheads="1"/>
          </p:cNvSpPr>
          <p:nvPr/>
        </p:nvSpPr>
        <p:spPr bwMode="auto">
          <a:xfrm>
            <a:off x="8118475" y="5981700"/>
            <a:ext cx="82550" cy="152400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de-DE" sz="1400"/>
          </a:p>
        </p:txBody>
      </p:sp>
      <p:sp>
        <p:nvSpPr>
          <p:cNvPr id="49" name="Rectangle 41"/>
          <p:cNvSpPr>
            <a:spLocks noChangeArrowheads="1"/>
          </p:cNvSpPr>
          <p:nvPr/>
        </p:nvSpPr>
        <p:spPr bwMode="auto">
          <a:xfrm>
            <a:off x="7918450" y="5915025"/>
            <a:ext cx="82550" cy="152400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de-DE" altLang="de-DE" sz="1400"/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1274445" y="4290060"/>
            <a:ext cx="3533775" cy="33855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dirty="0" smtClean="0">
                <a:solidFill>
                  <a:schemeClr val="tx1"/>
                </a:solidFill>
              </a:rPr>
              <a:t>kostenwahre (Fern-) Verkehre</a:t>
            </a:r>
            <a:endParaRPr lang="de-DE" alt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01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76"/>
    </mc:Choice>
    <mc:Fallback xmlns="">
      <p:transition spd="slow" advTm="6587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dirty="0" smtClean="0"/>
              <a:t>Vier Phasen der Verkehrsplanung / Verkehrspolitik</a:t>
            </a:r>
          </a:p>
        </p:txBody>
      </p:sp>
      <p:graphicFrame>
        <p:nvGraphicFramePr>
          <p:cNvPr id="4" name="Diagramm 3"/>
          <p:cNvGraphicFramePr/>
          <p:nvPr>
            <p:extLst/>
          </p:nvPr>
        </p:nvGraphicFramePr>
        <p:xfrm>
          <a:off x="259611" y="771525"/>
          <a:ext cx="8625503" cy="497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59611" y="5741559"/>
            <a:ext cx="8625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Abbildungen: Ludwigeisenbahn (DB Museum Nürnberg); BAB Köln-Bonn (aref.de); autofreier Sonntag (</a:t>
            </a:r>
            <a:r>
              <a:rPr lang="de-DE" sz="1200" dirty="0" err="1" smtClean="0"/>
              <a:t>SpiegelOnline</a:t>
            </a:r>
            <a:r>
              <a:rPr lang="de-DE" sz="1200" dirty="0" smtClean="0"/>
              <a:t>)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31388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45"/>
    </mc:Choice>
    <mc:Fallback xmlns="">
      <p:transition spd="slow" advTm="3514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Zurück zur Eingangsfrage:</a:t>
            </a:r>
            <a:br>
              <a:rPr lang="de-DE" altLang="de-DE" dirty="0" smtClean="0"/>
            </a:br>
            <a:r>
              <a:rPr lang="de-DE" altLang="de-DE" dirty="0" smtClean="0"/>
              <a:t>Was </a:t>
            </a:r>
            <a:r>
              <a:rPr lang="de-DE" altLang="de-DE" dirty="0"/>
              <a:t>wollen wir eigentlich, Mobilität oder Verkehr?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393383" y="1423352"/>
            <a:ext cx="8373201" cy="44897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dirty="0" smtClean="0"/>
              <a:t>Was ist eigentlich das primäre Ziel allen Planens und Handelns im Verkehrswesen: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Immer freie Fahrt, nie Stau, nie Parkplatzsuche, nie an der LSA warten müssen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Kostenlosen ÖPNV für alle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Vision Zero, null Unfälle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Lebenswerte Straßen, hohe Lebensqualität, autofrei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Premium </a:t>
            </a:r>
            <a:r>
              <a:rPr lang="de-DE" altLang="de-DE" dirty="0" err="1" smtClean="0"/>
              <a:t>SUV´s</a:t>
            </a:r>
            <a:r>
              <a:rPr lang="de-DE" altLang="de-DE" dirty="0" smtClean="0"/>
              <a:t> auf Steuerkosten auch für ärmere Bevölkerungsgruppen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Lebendige Innenstädte ohne Parkhäuser und Parkplätze für Autos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…. (alle diese Ziele sind verständlich, aber oft widersprüchlich)</a:t>
            </a:r>
          </a:p>
          <a:p>
            <a:pPr>
              <a:lnSpc>
                <a:spcPct val="90000"/>
              </a:lnSpc>
            </a:pPr>
            <a:r>
              <a:rPr lang="de-DE" altLang="de-DE" dirty="0" smtClean="0"/>
              <a:t>Was </a:t>
            </a:r>
            <a:r>
              <a:rPr lang="de-DE" altLang="de-DE" dirty="0"/>
              <a:t>würden Sie sich, Ihren Kindern, </a:t>
            </a:r>
            <a:r>
              <a:rPr lang="de-DE" altLang="de-DE" dirty="0" smtClean="0"/>
              <a:t>Ihren Enkeln, Ihrer </a:t>
            </a:r>
            <a:r>
              <a:rPr lang="de-DE" altLang="de-DE" dirty="0"/>
              <a:t>Firma </a:t>
            </a:r>
            <a:r>
              <a:rPr lang="de-DE" altLang="de-DE" dirty="0" smtClean="0"/>
              <a:t>wünschen?</a:t>
            </a:r>
          </a:p>
          <a:p>
            <a:pPr>
              <a:lnSpc>
                <a:spcPct val="90000"/>
              </a:lnSpc>
            </a:pPr>
            <a:endParaRPr lang="de-DE" altLang="de-DE" dirty="0"/>
          </a:p>
          <a:p>
            <a:r>
              <a:rPr lang="de-DE" altLang="de-DE" dirty="0" smtClean="0"/>
              <a:t>Vielleicht so: </a:t>
            </a:r>
          </a:p>
          <a:p>
            <a:pPr>
              <a:spcBef>
                <a:spcPts val="0"/>
              </a:spcBef>
            </a:pPr>
            <a:r>
              <a:rPr lang="de-DE" altLang="de-DE" dirty="0" smtClean="0"/>
              <a:t>Alle sollen sicher</a:t>
            </a:r>
            <a:r>
              <a:rPr lang="de-DE" altLang="de-DE" dirty="0"/>
              <a:t>, günstig, schnell, </a:t>
            </a:r>
            <a:r>
              <a:rPr lang="de-DE" altLang="de-DE" dirty="0" smtClean="0"/>
              <a:t>energiesparend, leise, nah  alle Ziele </a:t>
            </a:r>
            <a:r>
              <a:rPr lang="de-DE" altLang="de-DE" dirty="0"/>
              <a:t>erreichen: </a:t>
            </a: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/>
              <a:t>Am </a:t>
            </a:r>
            <a:r>
              <a:rPr lang="de-DE" altLang="de-DE" dirty="0"/>
              <a:t>besten wäre es, die Ziele wären alle in der Nähe</a:t>
            </a:r>
            <a:r>
              <a:rPr lang="de-DE" altLang="de-DE" dirty="0" smtClean="0"/>
              <a:t>. </a:t>
            </a:r>
            <a:r>
              <a:rPr lang="de-DE" altLang="de-DE" b="1" dirty="0" smtClean="0"/>
              <a:t>Wir </a:t>
            </a:r>
            <a:r>
              <a:rPr lang="de-DE" altLang="de-DE" b="1" dirty="0"/>
              <a:t>wollen </a:t>
            </a:r>
            <a:r>
              <a:rPr lang="de-DE" altLang="de-DE" b="1" dirty="0" smtClean="0"/>
              <a:t>mobil </a:t>
            </a:r>
            <a:r>
              <a:rPr lang="de-DE" altLang="de-DE" b="1" dirty="0"/>
              <a:t>sein</a:t>
            </a:r>
            <a:r>
              <a:rPr lang="de-DE" altLang="de-DE" b="1" dirty="0" smtClean="0"/>
              <a:t>!</a:t>
            </a:r>
          </a:p>
          <a:p>
            <a:endParaRPr lang="de-DE" altLang="de-DE" sz="13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197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09"/>
    </mc:Choice>
    <mc:Fallback xmlns="">
      <p:transition spd="slow" advTm="3370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Zum normativen Hintergrund</a:t>
            </a:r>
          </a:p>
        </p:txBody>
      </p:sp>
      <p:sp>
        <p:nvSpPr>
          <p:cNvPr id="47" name="Rechteck 46"/>
          <p:cNvSpPr/>
          <p:nvPr/>
        </p:nvSpPr>
        <p:spPr>
          <a:xfrm>
            <a:off x="4892458" y="1401237"/>
            <a:ext cx="1722859" cy="14775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2"/>
                </a:solidFill>
              </a:rPr>
              <a:t>Infrastruktur</a:t>
            </a:r>
            <a:r>
              <a:rPr lang="en-US" sz="1600" dirty="0" smtClean="0">
                <a:solidFill>
                  <a:schemeClr val="tx2"/>
                </a:solidFill>
              </a:rPr>
              <a:t>: </a:t>
            </a:r>
            <a:r>
              <a:rPr lang="en-US" sz="1600" dirty="0">
                <a:solidFill>
                  <a:schemeClr val="tx2"/>
                </a:solidFill>
              </a:rPr>
              <a:t/>
            </a: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1600" b="1" dirty="0" smtClean="0">
                <a:solidFill>
                  <a:schemeClr val="tx2"/>
                </a:solidFill>
              </a:rPr>
              <a:t>das </a:t>
            </a:r>
            <a:r>
              <a:rPr lang="en-US" sz="1600" b="1" dirty="0" err="1" smtClean="0">
                <a:solidFill>
                  <a:schemeClr val="tx2"/>
                </a:solidFill>
              </a:rPr>
              <a:t>Angebot</a:t>
            </a:r>
            <a:r>
              <a:rPr lang="en-US" sz="1600" b="1" dirty="0">
                <a:solidFill>
                  <a:schemeClr val="tx2"/>
                </a:solidFill>
              </a:rPr>
              <a:t/>
            </a:r>
            <a:br>
              <a:rPr lang="en-US" sz="1600" b="1" dirty="0">
                <a:solidFill>
                  <a:schemeClr val="tx2"/>
                </a:solidFill>
              </a:rPr>
            </a:br>
            <a:endParaRPr lang="en-US" sz="1600" b="1" dirty="0">
              <a:solidFill>
                <a:schemeClr val="tx2"/>
              </a:solidFill>
            </a:endParaRPr>
          </a:p>
          <a:p>
            <a:pPr algn="ctr"/>
            <a:endParaRPr lang="en-US" sz="1600" b="1" dirty="0">
              <a:solidFill>
                <a:schemeClr val="tx2"/>
              </a:solidFill>
            </a:endParaRPr>
          </a:p>
        </p:txBody>
      </p:sp>
      <p:cxnSp>
        <p:nvCxnSpPr>
          <p:cNvPr id="48" name="Gerade Verbindung mit Pfeil 47"/>
          <p:cNvCxnSpPr/>
          <p:nvPr/>
        </p:nvCxnSpPr>
        <p:spPr>
          <a:xfrm flipH="1">
            <a:off x="3187509" y="4626494"/>
            <a:ext cx="315672" cy="49668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>
            <a:off x="5677783" y="4626494"/>
            <a:ext cx="459961" cy="49668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cxnSpLocks/>
            <a:stCxn id="54" idx="3"/>
            <a:endCxn id="53" idx="1"/>
          </p:cNvCxnSpPr>
          <p:nvPr/>
        </p:nvCxnSpPr>
        <p:spPr>
          <a:xfrm>
            <a:off x="1861801" y="2139578"/>
            <a:ext cx="695953" cy="20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>
            <a:off x="3266527" y="3009798"/>
            <a:ext cx="324108" cy="49600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lipse 51"/>
          <p:cNvSpPr/>
          <p:nvPr/>
        </p:nvSpPr>
        <p:spPr>
          <a:xfrm>
            <a:off x="2588781" y="3406151"/>
            <a:ext cx="3993141" cy="133892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C00000"/>
                </a:solidFill>
              </a:rPr>
              <a:t>Individuelle</a:t>
            </a:r>
            <a:r>
              <a:rPr lang="en-US" sz="1600" b="1" dirty="0" smtClean="0">
                <a:solidFill>
                  <a:srgbClr val="C00000"/>
                </a:solidFill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</a:rPr>
              <a:t>Entscheidung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2557754" y="1401027"/>
            <a:ext cx="1723600" cy="14775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2"/>
                </a:solidFill>
              </a:rPr>
              <a:t>Nicht</a:t>
            </a:r>
            <a:r>
              <a:rPr lang="en-US" sz="1600" dirty="0" smtClean="0">
                <a:solidFill>
                  <a:schemeClr val="tx2"/>
                </a:solidFill>
              </a:rPr>
              <a:t> zu </a:t>
            </a:r>
            <a:r>
              <a:rPr lang="en-US" sz="1600" dirty="0" err="1" smtClean="0">
                <a:solidFill>
                  <a:schemeClr val="tx2"/>
                </a:solidFill>
              </a:rPr>
              <a:t>Hause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</a:rPr>
              <a:t>möglich</a:t>
            </a:r>
            <a:r>
              <a:rPr lang="en-US" sz="1600" dirty="0" smtClean="0">
                <a:solidFill>
                  <a:schemeClr val="tx2"/>
                </a:solidFill>
              </a:rPr>
              <a:t>: </a:t>
            </a:r>
            <a:r>
              <a:rPr lang="en-US" sz="1600" dirty="0">
                <a:solidFill>
                  <a:schemeClr val="tx2"/>
                </a:solidFill>
              </a:rPr>
              <a:t/>
            </a: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1600" b="1" dirty="0" err="1" smtClean="0">
                <a:solidFill>
                  <a:schemeClr val="tx2"/>
                </a:solidFill>
              </a:rPr>
              <a:t>Nachfrage</a:t>
            </a:r>
            <a:r>
              <a:rPr lang="en-US" sz="1600" b="1" dirty="0">
                <a:solidFill>
                  <a:schemeClr val="tx2"/>
                </a:solidFill>
              </a:rPr>
              <a:t/>
            </a:r>
            <a:br>
              <a:rPr lang="en-US" sz="1600" b="1" dirty="0">
                <a:solidFill>
                  <a:schemeClr val="tx2"/>
                </a:solidFill>
              </a:rPr>
            </a:b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395287" y="1400819"/>
            <a:ext cx="1466514" cy="14775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endParaRPr lang="de-DE" sz="1600" dirty="0">
              <a:solidFill>
                <a:schemeClr val="tx2"/>
              </a:solidFill>
            </a:endParaRPr>
          </a:p>
          <a:p>
            <a:pPr algn="ctr"/>
            <a:r>
              <a:rPr lang="de-DE" sz="1600" dirty="0" smtClean="0">
                <a:solidFill>
                  <a:schemeClr val="tx2"/>
                </a:solidFill>
              </a:rPr>
              <a:t>Bedürfnisse</a:t>
            </a:r>
            <a:endParaRPr lang="de-DE" sz="1600" b="1" dirty="0">
              <a:solidFill>
                <a:schemeClr val="tx2"/>
              </a:solidFill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7302186" y="1400819"/>
            <a:ext cx="1466514" cy="14775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2"/>
                </a:solidFill>
              </a:rPr>
              <a:t>(Um-) Welt</a:t>
            </a:r>
            <a:endParaRPr lang="de-DE" sz="1600" dirty="0">
              <a:solidFill>
                <a:schemeClr val="tx2"/>
              </a:solidFill>
            </a:endParaRPr>
          </a:p>
        </p:txBody>
      </p:sp>
      <p:cxnSp>
        <p:nvCxnSpPr>
          <p:cNvPr id="56" name="Gerade Verbindung mit Pfeil 55"/>
          <p:cNvCxnSpPr>
            <a:cxnSpLocks/>
            <a:stCxn id="55" idx="1"/>
            <a:endCxn id="47" idx="3"/>
          </p:cNvCxnSpPr>
          <p:nvPr/>
        </p:nvCxnSpPr>
        <p:spPr>
          <a:xfrm flipH="1">
            <a:off x="6615317" y="2139578"/>
            <a:ext cx="686869" cy="41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H="1">
            <a:off x="5567870" y="3009798"/>
            <a:ext cx="271057" cy="49600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Gleichschenkliges Dreieck 57"/>
          <p:cNvSpPr/>
          <p:nvPr/>
        </p:nvSpPr>
        <p:spPr>
          <a:xfrm>
            <a:off x="395287" y="1412322"/>
            <a:ext cx="1466514" cy="1454703"/>
          </a:xfrm>
          <a:prstGeom prst="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Ellipse 58"/>
          <p:cNvSpPr/>
          <p:nvPr/>
        </p:nvSpPr>
        <p:spPr>
          <a:xfrm>
            <a:off x="7301820" y="1400819"/>
            <a:ext cx="1466514" cy="148326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Abgerundetes Rechteck 59"/>
          <p:cNvSpPr/>
          <p:nvPr/>
        </p:nvSpPr>
        <p:spPr>
          <a:xfrm>
            <a:off x="395287" y="5123175"/>
            <a:ext cx="8379402" cy="653093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2"/>
                </a:solidFill>
              </a:rPr>
              <a:t>WOFÜR? </a:t>
            </a:r>
            <a:r>
              <a:rPr lang="en-US" sz="1600" dirty="0" err="1" smtClean="0">
                <a:solidFill>
                  <a:schemeClr val="tx2"/>
                </a:solidFill>
              </a:rPr>
              <a:t>Mobilitätsbefreidigung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  <a:r>
              <a:rPr lang="en-US" sz="1600" dirty="0" smtClean="0">
                <a:solidFill>
                  <a:schemeClr val="tx2"/>
                </a:solidFill>
              </a:rPr>
              <a:t>  </a:t>
            </a:r>
            <a:r>
              <a:rPr lang="en-US" sz="1600" dirty="0">
                <a:solidFill>
                  <a:schemeClr val="tx2"/>
                </a:solidFill>
              </a:rPr>
              <a:t>	</a:t>
            </a:r>
            <a:r>
              <a:rPr lang="en-US" sz="1600" dirty="0" smtClean="0">
                <a:solidFill>
                  <a:schemeClr val="tx2"/>
                </a:solidFill>
              </a:rPr>
              <a:t>WIE? </a:t>
            </a:r>
            <a:r>
              <a:rPr lang="en-US" sz="1600" dirty="0" err="1" smtClean="0">
                <a:solidFill>
                  <a:schemeClr val="tx2"/>
                </a:solidFill>
              </a:rPr>
              <a:t>Mit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</a:rPr>
              <a:t>Verkehr</a:t>
            </a:r>
            <a:r>
              <a:rPr lang="en-US" sz="1600" dirty="0" smtClean="0">
                <a:solidFill>
                  <a:schemeClr val="tx2"/>
                </a:solidFill>
              </a:rPr>
              <a:t>!  </a:t>
            </a:r>
            <a:endParaRPr lang="en-US" sz="1600" dirty="0">
              <a:solidFill>
                <a:schemeClr val="tx2"/>
              </a:solidFill>
            </a:endParaRPr>
          </a:p>
          <a:p>
            <a:pPr algn="ctr"/>
            <a:r>
              <a:rPr lang="en-US" sz="1600" b="1" dirty="0">
                <a:solidFill>
                  <a:schemeClr val="tx2"/>
                </a:solidFill>
              </a:rPr>
              <a:t>         </a:t>
            </a:r>
            <a:r>
              <a:rPr lang="en-US" sz="1600" b="1" dirty="0" err="1" smtClean="0">
                <a:solidFill>
                  <a:schemeClr val="tx2"/>
                </a:solidFill>
              </a:rPr>
              <a:t>Bedürfnisse</a:t>
            </a:r>
            <a:r>
              <a:rPr lang="en-US" sz="1600" dirty="0">
                <a:solidFill>
                  <a:schemeClr val="tx2"/>
                </a:solidFill>
              </a:rPr>
              <a:t>				     </a:t>
            </a:r>
            <a:r>
              <a:rPr lang="en-US" sz="1600" b="1" dirty="0" err="1" smtClean="0">
                <a:solidFill>
                  <a:schemeClr val="tx2"/>
                </a:solidFill>
              </a:rPr>
              <a:t>Instrumente</a:t>
            </a:r>
            <a:endParaRPr lang="en-US" sz="1600" b="1" dirty="0">
              <a:solidFill>
                <a:schemeClr val="tx2"/>
              </a:solidFill>
            </a:endParaRPr>
          </a:p>
        </p:txBody>
      </p:sp>
      <p:pic>
        <p:nvPicPr>
          <p:cNvPr id="61" name="Grafik 60" descr="Pflege Silhouette">
            <a:extLst>
              <a:ext uri="{FF2B5EF4-FFF2-40B4-BE49-F238E27FC236}">
                <a16:creationId xmlns:a16="http://schemas.microsoft.com/office/drawing/2014/main" id="{B0EDF630-631C-43EE-A8CD-BFFF0277FC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1500" y="1940443"/>
            <a:ext cx="620871" cy="620871"/>
          </a:xfrm>
          <a:prstGeom prst="rect">
            <a:avLst/>
          </a:prstGeom>
        </p:spPr>
      </p:pic>
      <p:pic>
        <p:nvPicPr>
          <p:cNvPr id="62" name="Grafik 61" descr="Route zwei Stecknadeln mit Weg Silhouette">
            <a:extLst>
              <a:ext uri="{FF2B5EF4-FFF2-40B4-BE49-F238E27FC236}">
                <a16:creationId xmlns:a16="http://schemas.microsoft.com/office/drawing/2014/main" id="{54CFE371-C0C3-4F41-83AC-9442F5F9CB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281354" y="5140237"/>
            <a:ext cx="679102" cy="679102"/>
          </a:xfrm>
          <a:prstGeom prst="rect">
            <a:avLst/>
          </a:prstGeom>
        </p:spPr>
      </p:pic>
      <p:pic>
        <p:nvPicPr>
          <p:cNvPr id="63" name="Grafik 62" descr="Offene Hand Silhouette">
            <a:extLst>
              <a:ext uri="{FF2B5EF4-FFF2-40B4-BE49-F238E27FC236}">
                <a16:creationId xmlns:a16="http://schemas.microsoft.com/office/drawing/2014/main" id="{D34E4DE0-162C-497D-B9A9-98AB1107120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483904" y="2311452"/>
            <a:ext cx="615732" cy="670813"/>
          </a:xfrm>
          <a:prstGeom prst="rect">
            <a:avLst/>
          </a:prstGeom>
        </p:spPr>
      </p:pic>
      <p:pic>
        <p:nvPicPr>
          <p:cNvPr id="64" name="Grafik 63" descr="Kommentar (wichtig) Silhouette">
            <a:extLst>
              <a:ext uri="{FF2B5EF4-FFF2-40B4-BE49-F238E27FC236}">
                <a16:creationId xmlns:a16="http://schemas.microsoft.com/office/drawing/2014/main" id="{08E4B62A-7BAC-48AF-96A8-4C675D6FB39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93647" y="2311452"/>
            <a:ext cx="749559" cy="670813"/>
          </a:xfrm>
          <a:prstGeom prst="rect">
            <a:avLst/>
          </a:prstGeom>
        </p:spPr>
      </p:pic>
      <p:pic>
        <p:nvPicPr>
          <p:cNvPr id="65" name="Grafik 64">
            <a:extLst>
              <a:ext uri="{FF2B5EF4-FFF2-40B4-BE49-F238E27FC236}">
                <a16:creationId xmlns:a16="http://schemas.microsoft.com/office/drawing/2014/main" id="{D8CE61AA-B22C-425D-B990-990D4B4967D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020" t="-4719" r="13561" b="24080"/>
          <a:stretch/>
        </p:blipFill>
        <p:spPr>
          <a:xfrm>
            <a:off x="3237814" y="2424753"/>
            <a:ext cx="254677" cy="304798"/>
          </a:xfrm>
          <a:prstGeom prst="rect">
            <a:avLst/>
          </a:prstGeom>
        </p:spPr>
      </p:pic>
      <p:pic>
        <p:nvPicPr>
          <p:cNvPr id="66" name="Grafik 65" descr="Ein Fahrrad">
            <a:extLst>
              <a:ext uri="{FF2B5EF4-FFF2-40B4-BE49-F238E27FC236}">
                <a16:creationId xmlns:a16="http://schemas.microsoft.com/office/drawing/2014/main" id="{B40B14EA-F288-4DD0-AF20-34FAB301D26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856828" y="5060198"/>
            <a:ext cx="759141" cy="759141"/>
          </a:xfrm>
          <a:prstGeom prst="rect">
            <a:avLst/>
          </a:prstGeom>
        </p:spPr>
      </p:pic>
      <p:pic>
        <p:nvPicPr>
          <p:cNvPr id="67" name="Grafik 66" descr="Straße Silhouette">
            <a:extLst>
              <a:ext uri="{FF2B5EF4-FFF2-40B4-BE49-F238E27FC236}">
                <a16:creationId xmlns:a16="http://schemas.microsoft.com/office/drawing/2014/main" id="{6DC61E42-0708-4E60-B2A3-D955AF81DD3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5622876" y="2127683"/>
            <a:ext cx="429692" cy="429692"/>
          </a:xfrm>
          <a:prstGeom prst="rect">
            <a:avLst/>
          </a:prstGeom>
        </p:spPr>
      </p:pic>
      <p:pic>
        <p:nvPicPr>
          <p:cNvPr id="68" name="Grafik 67" descr="Straße Silhouette">
            <a:extLst>
              <a:ext uri="{FF2B5EF4-FFF2-40B4-BE49-F238E27FC236}">
                <a16:creationId xmlns:a16="http://schemas.microsoft.com/office/drawing/2014/main" id="{18A86161-9679-407B-8A2A-39FBE8272D8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3032217" y="2433269"/>
            <a:ext cx="304798" cy="30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8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26"/>
    </mc:Choice>
    <mc:Fallback xmlns="">
      <p:transition spd="slow" advTm="2402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Mobilität </a:t>
            </a:r>
            <a:r>
              <a:rPr lang="de-DE" dirty="0"/>
              <a:t>und </a:t>
            </a:r>
            <a:r>
              <a:rPr lang="de-DE" dirty="0" smtClean="0"/>
              <a:t>Verkehr: Die Begriffe sauber trennen!</a:t>
            </a:r>
            <a:endParaRPr lang="de-DE" dirty="0"/>
          </a:p>
        </p:txBody>
      </p:sp>
      <p:sp>
        <p:nvSpPr>
          <p:cNvPr id="5" name="Inhaltsplatzhalter 1"/>
          <p:cNvSpPr txBox="1">
            <a:spLocks/>
          </p:cNvSpPr>
          <p:nvPr/>
        </p:nvSpPr>
        <p:spPr>
          <a:xfrm>
            <a:off x="395287" y="1154113"/>
            <a:ext cx="3949897" cy="341788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396000" indent="-324000" algn="l" defTabSz="914400" rtl="0" eaLnBrk="1" latinLnBrk="0" hangingPunct="1">
              <a:spcBef>
                <a:spcPts val="300"/>
              </a:spcBef>
              <a:buFont typeface="Open Sans" panose="020B0606030504020204" pitchFamily="34" charset="0"/>
              <a:buChar char="—"/>
              <a:defRPr sz="16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0" indent="0" algn="l" defTabSz="914400" rtl="0" eaLnBrk="1" latinLnBrk="0" hangingPunct="1">
              <a:spcBef>
                <a:spcPts val="120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spcBef>
                <a:spcPts val="300"/>
              </a:spcBef>
              <a:buFont typeface="Symbol" panose="05050102010706020507" pitchFamily="18" charset="2"/>
              <a:buChar char="-"/>
              <a:defRPr sz="14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576000" indent="-179388" algn="l" defTabSz="914400" rtl="0" eaLnBrk="1" latinLnBrk="0" hangingPunct="1">
              <a:spcBef>
                <a:spcPts val="300"/>
              </a:spcBef>
              <a:buFont typeface="Symbol" panose="05050102010706020507" pitchFamily="18" charset="2"/>
              <a:buChar char="-"/>
              <a:defRPr sz="1400" kern="1200" baseline="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358775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358775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Mobilität</a:t>
            </a:r>
            <a:r>
              <a:rPr lang="de-DE" dirty="0" smtClean="0"/>
              <a:t> = WOFÜR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Maß für Anzahl verschiedener abgedeckter </a:t>
            </a:r>
            <a:r>
              <a:rPr lang="de-DE" b="1" dirty="0" smtClean="0"/>
              <a:t>Bedürfnisse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Indikator für Zahl abgedeckter Bedürfnisse/ Anzahl von Aktivitäten/ Zahl der Wege pro Person und Tag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i.d.R. ist Mobilität unverändert auch über Gesellschaften hinweg: </a:t>
            </a:r>
            <a:r>
              <a:rPr lang="de-DE" i="1" dirty="0"/>
              <a:t>Gesetz vom konstanten Reisezeitbudget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Fahrzeuge, Strukturen, Wege und Instrumente sind notwendig</a:t>
            </a:r>
          </a:p>
        </p:txBody>
      </p:sp>
      <p:sp>
        <p:nvSpPr>
          <p:cNvPr id="6" name="Inhaltsplatzhalter 1"/>
          <p:cNvSpPr txBox="1">
            <a:spLocks/>
          </p:cNvSpPr>
          <p:nvPr/>
        </p:nvSpPr>
        <p:spPr>
          <a:xfrm>
            <a:off x="4838898" y="1154113"/>
            <a:ext cx="4084637" cy="341788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396000" indent="-324000" algn="l" defTabSz="914400" rtl="0" eaLnBrk="1" latinLnBrk="0" hangingPunct="1">
              <a:spcBef>
                <a:spcPts val="300"/>
              </a:spcBef>
              <a:buFont typeface="Open Sans" panose="020B0606030504020204" pitchFamily="34" charset="0"/>
              <a:buChar char="—"/>
              <a:defRPr sz="16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0" indent="0" algn="l" defTabSz="914400" rtl="0" eaLnBrk="1" latinLnBrk="0" hangingPunct="1">
              <a:spcBef>
                <a:spcPts val="120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spcBef>
                <a:spcPts val="300"/>
              </a:spcBef>
              <a:buFont typeface="Symbol" panose="05050102010706020507" pitchFamily="18" charset="2"/>
              <a:buChar char="-"/>
              <a:defRPr sz="14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576000" indent="-179388" algn="l" defTabSz="914400" rtl="0" eaLnBrk="1" latinLnBrk="0" hangingPunct="1">
              <a:spcBef>
                <a:spcPts val="300"/>
              </a:spcBef>
              <a:buFont typeface="Symbol" panose="05050102010706020507" pitchFamily="18" charset="2"/>
              <a:buChar char="-"/>
              <a:defRPr sz="1400" kern="1200" baseline="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358775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358775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Verkehr</a:t>
            </a:r>
            <a:r>
              <a:rPr lang="de-DE" dirty="0" smtClean="0"/>
              <a:t> = WOMIT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 smtClean="0"/>
              <a:t>Instrument </a:t>
            </a:r>
            <a:r>
              <a:rPr lang="de-DE" dirty="0" smtClean="0"/>
              <a:t>mit dessen Einsatz Bedürfnisse befriedigt werden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Gesamtheit aller Instrumente zur Verwirklichung von Bedürfnissen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notwendig, um Mobilität abzudecken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messbar in verschiedenen Aufwandsgrößen</a:t>
            </a:r>
            <a:endParaRPr lang="de-DE" dirty="0"/>
          </a:p>
        </p:txBody>
      </p:sp>
      <p:sp>
        <p:nvSpPr>
          <p:cNvPr id="7" name="Inhaltsplatzhalter 1"/>
          <p:cNvSpPr txBox="1">
            <a:spLocks/>
          </p:cNvSpPr>
          <p:nvPr/>
        </p:nvSpPr>
        <p:spPr>
          <a:xfrm>
            <a:off x="395287" y="4831976"/>
            <a:ext cx="8305830" cy="104630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1pPr>
            <a:lvl2pPr marL="396000" indent="-324000" algn="l" defTabSz="914400" rtl="0" eaLnBrk="1" latinLnBrk="0" hangingPunct="1">
              <a:spcBef>
                <a:spcPts val="300"/>
              </a:spcBef>
              <a:buFont typeface="Open Sans" panose="020B0606030504020204" pitchFamily="34" charset="0"/>
              <a:buChar char="—"/>
              <a:defRPr sz="16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2pPr>
            <a:lvl3pPr marL="0" indent="0" algn="l" defTabSz="914400" rtl="0" eaLnBrk="1" latinLnBrk="0" hangingPunct="1">
              <a:spcBef>
                <a:spcPts val="120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3pPr>
            <a:lvl4pPr marL="396000" indent="-216000" algn="l" defTabSz="914400" rtl="0" eaLnBrk="1" latinLnBrk="0" hangingPunct="1">
              <a:spcBef>
                <a:spcPts val="300"/>
              </a:spcBef>
              <a:buFont typeface="Symbol" panose="05050102010706020507" pitchFamily="18" charset="2"/>
              <a:buChar char="-"/>
              <a:defRPr sz="1400" kern="120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4pPr>
            <a:lvl5pPr marL="576000" indent="-179388" algn="l" defTabSz="914400" rtl="0" eaLnBrk="1" latinLnBrk="0" hangingPunct="1">
              <a:spcBef>
                <a:spcPts val="300"/>
              </a:spcBef>
              <a:buFont typeface="Symbol" panose="05050102010706020507" pitchFamily="18" charset="2"/>
              <a:buChar char="-"/>
              <a:defRPr sz="1400" kern="1200" baseline="0">
                <a:solidFill>
                  <a:schemeClr val="tx2"/>
                </a:solidFill>
                <a:latin typeface="Open Sans" panose="020B0606030504020204" pitchFamily="34" charset="0"/>
                <a:ea typeface="+mn-ea"/>
                <a:cs typeface="+mn-cs"/>
              </a:defRPr>
            </a:lvl5pPr>
            <a:lvl6pPr marL="358775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358775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Ziel: </a:t>
            </a:r>
            <a:r>
              <a:rPr lang="de-DE" dirty="0" smtClean="0"/>
              <a:t>Bedürfnisse für alle sichern: Mobilität</a:t>
            </a:r>
          </a:p>
          <a:p>
            <a:r>
              <a:rPr lang="de-DE" b="1" dirty="0" smtClean="0"/>
              <a:t>Instrument</a:t>
            </a:r>
            <a:r>
              <a:rPr lang="de-DE" b="1" dirty="0"/>
              <a:t>: </a:t>
            </a:r>
            <a:r>
              <a:rPr lang="de-DE" dirty="0"/>
              <a:t>möglichst wenig Verkehr (wenig Aufwand=Geld, Lärm, </a:t>
            </a:r>
            <a:r>
              <a:rPr lang="de-DE" dirty="0" smtClean="0"/>
              <a:t>CO</a:t>
            </a:r>
            <a:r>
              <a:rPr lang="de-DE" baseline="-25000" dirty="0" smtClean="0"/>
              <a:t>2</a:t>
            </a:r>
            <a:r>
              <a:rPr lang="de-DE" dirty="0" smtClean="0"/>
              <a:t>…)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86358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770"/>
    </mc:Choice>
    <mc:Fallback xmlns="">
      <p:transition spd="slow" advTm="6577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Der Unterschied: Bedürfnisse und Instrumente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573088" indent="-573088" defTabSz="573088">
              <a:spcBef>
                <a:spcPct val="0"/>
              </a:spcBef>
            </a:pPr>
            <a:r>
              <a:rPr lang="de-DE" altLang="de-DE" b="1" dirty="0">
                <a:solidFill>
                  <a:srgbClr val="0B2A51"/>
                </a:solidFill>
              </a:rPr>
              <a:t>Mobilität: 	</a:t>
            </a:r>
            <a:r>
              <a:rPr lang="de-DE" altLang="de-DE" dirty="0">
                <a:solidFill>
                  <a:srgbClr val="0B2A51"/>
                </a:solidFill>
              </a:rPr>
              <a:t>Bedürfnis, Ursache, Zweck, Aufgabe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b="1" dirty="0">
                <a:solidFill>
                  <a:srgbClr val="0B2A51"/>
                </a:solidFill>
              </a:rPr>
              <a:t>	 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b="1" dirty="0">
                <a:solidFill>
                  <a:srgbClr val="0B2A51"/>
                </a:solidFill>
              </a:rPr>
              <a:t>Verkehr: 	</a:t>
            </a:r>
            <a:r>
              <a:rPr lang="de-DE" altLang="de-DE" dirty="0">
                <a:solidFill>
                  <a:srgbClr val="0B2A51"/>
                </a:solidFill>
              </a:rPr>
              <a:t>dienendes Instrument zur Umsetzung von Mobilität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 </a:t>
            </a:r>
          </a:p>
          <a:p>
            <a:pPr marL="573088" indent="-573088" defTabSz="573088">
              <a:spcBef>
                <a:spcPct val="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Und was wollen wir jetzt? Wünschen Sie sich mal was:</a:t>
            </a:r>
          </a:p>
          <a:p>
            <a:pPr marL="573088" indent="-573088" defTabSz="573088">
              <a:spcBef>
                <a:spcPct val="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1. Bedürfnisse für alle sichern: Menschenrecht Mobilität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2. Mit wenig Aufwand, Geld, Lärm, CO2: wenig Verkehr</a:t>
            </a:r>
            <a:r>
              <a:rPr lang="de-DE" altLang="de-DE" dirty="0" smtClean="0">
                <a:solidFill>
                  <a:srgbClr val="0B2A51"/>
                </a:solidFill>
              </a:rPr>
              <a:t>!</a:t>
            </a:r>
          </a:p>
          <a:p>
            <a:pPr marL="573088" indent="-573088" defTabSz="573088">
              <a:spcBef>
                <a:spcPct val="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 smtClean="0">
                <a:solidFill>
                  <a:srgbClr val="0B2A51"/>
                </a:solidFill>
              </a:rPr>
              <a:t>Effizient, ökonomisch! Sozial gerecht! Ökologisch! </a:t>
            </a:r>
            <a:endParaRPr lang="de-DE" altLang="de-DE" dirty="0">
              <a:solidFill>
                <a:srgbClr val="0B2A51"/>
              </a:solidFill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385763" y="5392026"/>
            <a:ext cx="6295845" cy="338554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Bedürfnisgerechte Mobilität (für alle) mit weniger Verkehr.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234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652"/>
    </mc:Choice>
    <mc:Fallback xmlns="">
      <p:transition spd="slow" advTm="1096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Übrigens: </a:t>
            </a:r>
            <a:r>
              <a:rPr lang="de-DE" altLang="de-DE" dirty="0"/>
              <a:t>Nachhaltige Verkehrsentwicklung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385763" y="1475077"/>
            <a:ext cx="8373201" cy="4249738"/>
          </a:xfrm>
        </p:spPr>
        <p:txBody>
          <a:bodyPr/>
          <a:lstStyle/>
          <a:p>
            <a:pPr marL="573088" indent="-573088" defTabSz="573088">
              <a:spcBef>
                <a:spcPct val="0"/>
              </a:spcBef>
            </a:pPr>
            <a:r>
              <a:rPr lang="de-DE" altLang="de-DE" b="1" dirty="0">
                <a:solidFill>
                  <a:srgbClr val="0B2A51"/>
                </a:solidFill>
              </a:rPr>
              <a:t>Brundtland-Definition</a:t>
            </a:r>
          </a:p>
          <a:p>
            <a:pPr marL="573088" indent="-573088" defTabSz="573088">
              <a:spcBef>
                <a:spcPct val="0"/>
              </a:spcBef>
            </a:pPr>
            <a:endParaRPr lang="de-DE" altLang="de-DE" b="1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b="1" dirty="0">
                <a:solidFill>
                  <a:srgbClr val="0B2A51"/>
                </a:solidFill>
              </a:rPr>
              <a:t>Nachhaltige </a:t>
            </a:r>
            <a:r>
              <a:rPr lang="de-DE" altLang="de-DE" b="1" dirty="0" smtClean="0">
                <a:solidFill>
                  <a:srgbClr val="0B2A51"/>
                </a:solidFill>
              </a:rPr>
              <a:t>Entwicklung </a:t>
            </a:r>
            <a:br>
              <a:rPr lang="de-DE" altLang="de-DE" b="1" dirty="0" smtClean="0">
                <a:solidFill>
                  <a:srgbClr val="0B2A51"/>
                </a:solidFill>
              </a:rPr>
            </a:br>
            <a:r>
              <a:rPr lang="de-DE" altLang="de-DE" dirty="0" smtClean="0">
                <a:solidFill>
                  <a:srgbClr val="0B2A51"/>
                </a:solidFill>
              </a:rPr>
              <a:t>ist </a:t>
            </a:r>
            <a:r>
              <a:rPr lang="de-DE" altLang="de-DE" dirty="0">
                <a:solidFill>
                  <a:srgbClr val="0B2A51"/>
                </a:solidFill>
              </a:rPr>
              <a:t>eine Entwicklung</a:t>
            </a:r>
            <a:r>
              <a:rPr lang="de-DE" altLang="de-DE" dirty="0" smtClean="0">
                <a:solidFill>
                  <a:srgbClr val="0B2A51"/>
                </a:solidFill>
              </a:rPr>
              <a:t>,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		        	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1. die die Bedürfnisse der heute Lebenden befriedigt und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2. die es künftigen Generationen ermöglicht, 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    (dann) ihre Bedürfnisse zu befriedigen.</a:t>
            </a:r>
          </a:p>
          <a:p>
            <a:pPr marL="573088" indent="-573088" defTabSz="573088">
              <a:spcBef>
                <a:spcPct val="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Im Verkehrswesen:</a:t>
            </a:r>
          </a:p>
          <a:p>
            <a:pPr marL="573088" indent="-573088" defTabSz="573088">
              <a:spcBef>
                <a:spcPct val="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1. Die Mobilitätsbedürfnisse aller Menschen heute decken ...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2. aber mit weniger Risiken, Externalisierungen, Abgasen,</a:t>
            </a:r>
          </a:p>
          <a:p>
            <a:pPr marL="573088" indent="-573088" defTabSz="573088">
              <a:spcBef>
                <a:spcPct val="0"/>
              </a:spcBef>
            </a:pPr>
            <a:r>
              <a:rPr lang="de-DE" altLang="de-DE" dirty="0">
                <a:solidFill>
                  <a:srgbClr val="0B2A51"/>
                </a:solidFill>
              </a:rPr>
              <a:t>	    Flächen, Lärm, Ungerechtigkeiten, Versauerungen, CO</a:t>
            </a:r>
            <a:r>
              <a:rPr lang="de-DE" altLang="de-DE" baseline="-25000" dirty="0">
                <a:solidFill>
                  <a:srgbClr val="0B2A51"/>
                </a:solidFill>
              </a:rPr>
              <a:t>2</a:t>
            </a:r>
            <a:r>
              <a:rPr lang="de-DE" altLang="de-DE" dirty="0">
                <a:solidFill>
                  <a:srgbClr val="0B2A51"/>
                </a:solidFill>
              </a:rPr>
              <a:t>, ...	</a:t>
            </a:r>
          </a:p>
          <a:p>
            <a:endParaRPr lang="de-DE" dirty="0"/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385763" y="5392026"/>
            <a:ext cx="6295845" cy="338554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Bedürfnisgerechte Mobilität (für alle) mit weniger Verkehr.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099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188"/>
    </mc:Choice>
    <mc:Fallback xmlns="">
      <p:transition spd="slow" advTm="851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Fazit: Zukunftsfähig ist </a:t>
            </a:r>
            <a:r>
              <a:rPr lang="de-DE" smtClean="0"/>
              <a:t>„Sicherung der Mobilität</a:t>
            </a:r>
            <a:r>
              <a:rPr lang="de-DE" dirty="0"/>
              <a:t>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Künftig muss es vor allem um Mobilität gehen: 		</a:t>
            </a:r>
          </a:p>
          <a:p>
            <a:r>
              <a:rPr lang="de-DE" dirty="0"/>
              <a:t>	Mobilität ist Menschenrecht: Bedürfnisse, heute und morgen</a:t>
            </a:r>
          </a:p>
          <a:p>
            <a:endParaRPr lang="de-DE" dirty="0"/>
          </a:p>
          <a:p>
            <a:r>
              <a:rPr lang="de-DE" dirty="0"/>
              <a:t>Mobilität ist etwas grundsätzlich anderes als </a:t>
            </a:r>
            <a:r>
              <a:rPr lang="de-DE" dirty="0" smtClean="0"/>
              <a:t>Verkehr.</a:t>
            </a:r>
            <a:endParaRPr lang="de-DE" dirty="0"/>
          </a:p>
          <a:p>
            <a:r>
              <a:rPr lang="de-DE" dirty="0"/>
              <a:t>Flüssiger? Leichter? „Mehr Verkehr“ erschwert/verhindert </a:t>
            </a:r>
            <a:r>
              <a:rPr lang="de-DE" dirty="0" smtClean="0"/>
              <a:t>Mobilität.</a:t>
            </a:r>
            <a:endParaRPr lang="de-DE" dirty="0"/>
          </a:p>
          <a:p>
            <a:endParaRPr lang="de-DE" dirty="0"/>
          </a:p>
          <a:p>
            <a:r>
              <a:rPr lang="de-DE" dirty="0"/>
              <a:t>Wie viele Flughäfen/Ortsumfahrungen brauchen wir noch? </a:t>
            </a:r>
          </a:p>
          <a:p>
            <a:r>
              <a:rPr lang="de-DE" dirty="0"/>
              <a:t>Wie viele Radwege brauchen die Städte noch, wie </a:t>
            </a:r>
            <a:r>
              <a:rPr lang="de-DE" dirty="0" smtClean="0"/>
              <a:t>viele </a:t>
            </a:r>
            <a:r>
              <a:rPr lang="de-DE" dirty="0" err="1" smtClean="0"/>
              <a:t>CarSharing</a:t>
            </a:r>
            <a:r>
              <a:rPr lang="de-DE" dirty="0" smtClean="0"/>
              <a:t>-Stationen</a:t>
            </a:r>
            <a:r>
              <a:rPr lang="de-DE" dirty="0"/>
              <a:t>, wie viel Bus und Bahn? Wie </a:t>
            </a:r>
            <a:r>
              <a:rPr lang="de-DE" dirty="0" smtClean="0"/>
              <a:t>viele </a:t>
            </a:r>
            <a:r>
              <a:rPr lang="de-DE" dirty="0"/>
              <a:t>Fußgängerbereiche, Teilhabe, Inklusion, Öffentlichkeit, Partizipation? Wie </a:t>
            </a:r>
            <a:r>
              <a:rPr lang="de-DE" dirty="0" smtClean="0"/>
              <a:t>viele </a:t>
            </a:r>
            <a:r>
              <a:rPr lang="de-DE" dirty="0" err="1" smtClean="0"/>
              <a:t>Pedelecs</a:t>
            </a:r>
            <a:r>
              <a:rPr lang="de-DE" dirty="0" smtClean="0"/>
              <a:t>/E-Bikes </a:t>
            </a:r>
            <a:r>
              <a:rPr lang="de-DE" dirty="0"/>
              <a:t>und </a:t>
            </a:r>
            <a:r>
              <a:rPr lang="de-DE" dirty="0" smtClean="0"/>
              <a:t>Gemeinschaftsautos </a:t>
            </a:r>
            <a:r>
              <a:rPr lang="de-DE" dirty="0"/>
              <a:t>und Dorfläden sichern Lebensqualität auf dem flachen Land</a:t>
            </a:r>
            <a:r>
              <a:rPr lang="de-DE" dirty="0" smtClean="0"/>
              <a:t>?</a:t>
            </a:r>
          </a:p>
          <a:p>
            <a:r>
              <a:rPr lang="de-DE" dirty="0" smtClean="0"/>
              <a:t>DAS ist das übergeordnete Ziel allen Planens und Handelns im Verkehrswesen!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872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056"/>
    </mc:Choice>
    <mc:Fallback xmlns="">
      <p:transition spd="slow" advTm="121056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1.2 Maßnahmen bewerten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altLang="de-DE" dirty="0"/>
              <a:t>Handeln im Verkehr</a:t>
            </a:r>
            <a:r>
              <a:rPr lang="de-DE" altLang="de-DE" dirty="0" smtClean="0"/>
              <a:t>:	</a:t>
            </a:r>
            <a:r>
              <a:rPr lang="de-DE" altLang="de-DE" dirty="0"/>
              <a:t>- Maßnahmen </a:t>
            </a:r>
            <a:r>
              <a:rPr lang="de-DE" altLang="de-DE" dirty="0" smtClean="0"/>
              <a:t>entwickeln</a:t>
            </a:r>
            <a:br>
              <a:rPr lang="de-DE" altLang="de-DE" dirty="0" smtClean="0"/>
            </a:br>
            <a:r>
              <a:rPr lang="de-DE" altLang="de-DE" dirty="0"/>
              <a:t>	</a:t>
            </a:r>
            <a:r>
              <a:rPr lang="de-DE" altLang="de-DE" dirty="0" smtClean="0"/>
              <a:t>		- </a:t>
            </a:r>
            <a:r>
              <a:rPr lang="de-DE" altLang="de-DE" dirty="0"/>
              <a:t>Maßnahmen </a:t>
            </a:r>
            <a:r>
              <a:rPr lang="de-DE" altLang="de-DE" dirty="0" smtClean="0"/>
              <a:t>bewerten</a:t>
            </a:r>
            <a:br>
              <a:rPr lang="de-DE" altLang="de-DE" dirty="0" smtClean="0"/>
            </a:br>
            <a:r>
              <a:rPr lang="de-DE" altLang="de-DE" dirty="0"/>
              <a:t>	</a:t>
            </a:r>
            <a:r>
              <a:rPr lang="de-DE" altLang="de-DE" dirty="0" smtClean="0"/>
              <a:t>		- </a:t>
            </a:r>
            <a:r>
              <a:rPr lang="de-DE" altLang="de-DE" dirty="0"/>
              <a:t>Maßnahmen </a:t>
            </a:r>
            <a:r>
              <a:rPr lang="de-DE" altLang="de-DE" dirty="0" smtClean="0"/>
              <a:t>umsetzen</a:t>
            </a:r>
            <a:br>
              <a:rPr lang="de-DE" altLang="de-DE" dirty="0" smtClean="0"/>
            </a:br>
            <a:r>
              <a:rPr lang="de-DE" altLang="de-DE" dirty="0"/>
              <a:t>	</a:t>
            </a:r>
            <a:r>
              <a:rPr lang="de-DE" altLang="de-DE" dirty="0" smtClean="0"/>
              <a:t>		- Monitoring und Evaluation</a:t>
            </a:r>
          </a:p>
          <a:p>
            <a:endParaRPr lang="de-DE" altLang="de-DE" dirty="0" smtClean="0"/>
          </a:p>
          <a:p>
            <a:r>
              <a:rPr lang="de-DE" altLang="de-DE" dirty="0" smtClean="0"/>
              <a:t>Wie </a:t>
            </a:r>
            <a:r>
              <a:rPr lang="de-DE" altLang="de-DE" dirty="0"/>
              <a:t>wirkt eine Maßnahme</a:t>
            </a:r>
            <a:r>
              <a:rPr lang="de-DE" altLang="de-DE" dirty="0" smtClean="0"/>
              <a:t>?	</a:t>
            </a:r>
            <a:r>
              <a:rPr lang="de-DE" altLang="de-DE" dirty="0" smtClean="0">
                <a:sym typeface="Wingdings" panose="05000000000000000000" pitchFamily="2" charset="2"/>
              </a:rPr>
              <a:t> lässt sich nicht eindeutig sagen ohne Berücksichtigung 				     der </a:t>
            </a:r>
            <a:r>
              <a:rPr lang="de-DE" altLang="de-DE" b="1" dirty="0" smtClean="0">
                <a:sym typeface="Wingdings" panose="05000000000000000000" pitchFamily="2" charset="2"/>
              </a:rPr>
              <a:t>Rahmenbedingungen</a:t>
            </a:r>
          </a:p>
          <a:p>
            <a:r>
              <a:rPr lang="de-DE" altLang="de-DE" dirty="0">
                <a:sym typeface="Wingdings" panose="05000000000000000000" pitchFamily="2" charset="2"/>
              </a:rPr>
              <a:t>	</a:t>
            </a:r>
            <a:r>
              <a:rPr lang="de-DE" altLang="de-DE" dirty="0" smtClean="0">
                <a:sym typeface="Wingdings" panose="05000000000000000000" pitchFamily="2" charset="2"/>
              </a:rPr>
              <a:t>		 vor allem abhängig von den gewählten </a:t>
            </a:r>
            <a:r>
              <a:rPr lang="de-DE" altLang="de-DE" b="1" dirty="0" smtClean="0">
                <a:sym typeface="Wingdings" panose="05000000000000000000" pitchFamily="2" charset="2"/>
              </a:rPr>
              <a:t>Abgrenzungen</a:t>
            </a:r>
          </a:p>
          <a:p>
            <a:r>
              <a:rPr lang="de-DE" altLang="de-DE" dirty="0" smtClean="0">
                <a:sym typeface="Wingdings" panose="05000000000000000000" pitchFamily="2" charset="2"/>
              </a:rPr>
              <a:t>Welche Abgrenzungen?	 sinnvolle Abgrenzungen können erst nach Bestimmung 			     des </a:t>
            </a:r>
            <a:r>
              <a:rPr lang="de-DE" altLang="de-DE" b="1" dirty="0" smtClean="0">
                <a:sym typeface="Wingdings" panose="05000000000000000000" pitchFamily="2" charset="2"/>
              </a:rPr>
              <a:t>übergeordneten Zieles </a:t>
            </a:r>
            <a:r>
              <a:rPr lang="de-DE" altLang="de-DE" dirty="0" smtClean="0">
                <a:sym typeface="Wingdings" panose="05000000000000000000" pitchFamily="2" charset="2"/>
              </a:rPr>
              <a:t>bestimmt werden</a:t>
            </a:r>
          </a:p>
          <a:p>
            <a:endParaRPr lang="de-DE" altLang="de-DE" dirty="0" smtClean="0"/>
          </a:p>
          <a:p>
            <a:r>
              <a:rPr lang="de-DE" altLang="de-DE" b="1" dirty="0" smtClean="0"/>
              <a:t>Nur </a:t>
            </a:r>
            <a:r>
              <a:rPr lang="de-DE" altLang="de-DE" b="1" dirty="0"/>
              <a:t>wer die Handlungsziele klar definiert und </a:t>
            </a:r>
            <a:r>
              <a:rPr lang="de-DE" altLang="de-DE" b="1" dirty="0" smtClean="0"/>
              <a:t>offenlegt, kann </a:t>
            </a:r>
            <a:r>
              <a:rPr lang="de-DE" altLang="de-DE" b="1" dirty="0"/>
              <a:t>Maßnahmen </a:t>
            </a:r>
            <a:r>
              <a:rPr lang="de-DE" altLang="de-DE" b="1" dirty="0" smtClean="0"/>
              <a:t>bewerten und Akzeptanz </a:t>
            </a:r>
            <a:r>
              <a:rPr lang="de-DE" altLang="de-DE" b="1" dirty="0"/>
              <a:t>erwarten</a:t>
            </a:r>
            <a:r>
              <a:rPr lang="de-DE" altLang="de-DE" b="1" dirty="0" smtClean="0"/>
              <a:t>!</a:t>
            </a:r>
            <a:endParaRPr lang="de-DE" altLang="de-DE" b="1" dirty="0"/>
          </a:p>
          <a:p>
            <a:r>
              <a:rPr lang="de-DE" altLang="de-DE" b="1" dirty="0" smtClean="0"/>
              <a:t>Und dazu sind die grundsätzlichen Ziele vorab zu definieren (auch quantitativ!)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719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078"/>
    </mc:Choice>
    <mc:Fallback xmlns="">
      <p:transition spd="slow" advTm="12107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Inhalt und Lernziele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altLang="de-DE" b="1" dirty="0"/>
              <a:t>Inhalt:</a:t>
            </a:r>
          </a:p>
          <a:p>
            <a:r>
              <a:rPr lang="de-DE" altLang="de-DE" dirty="0" smtClean="0"/>
              <a:t>1.1 Einführung, Ziele im Verkehr</a:t>
            </a:r>
          </a:p>
          <a:p>
            <a:r>
              <a:rPr lang="de-DE" altLang="de-DE" dirty="0" smtClean="0"/>
              <a:t>1.2 Tautologie </a:t>
            </a:r>
            <a:r>
              <a:rPr lang="de-DE" altLang="de-DE" dirty="0"/>
              <a:t>der </a:t>
            </a:r>
            <a:r>
              <a:rPr lang="de-DE" altLang="de-DE" dirty="0" smtClean="0"/>
              <a:t>Verkehrsökologie</a:t>
            </a:r>
            <a:endParaRPr lang="de-DE" altLang="de-DE" b="1" dirty="0" smtClean="0"/>
          </a:p>
          <a:p>
            <a:endParaRPr lang="de-DE" altLang="de-DE" b="1" dirty="0" smtClean="0"/>
          </a:p>
          <a:p>
            <a:r>
              <a:rPr lang="de-DE" altLang="de-DE" b="1" dirty="0" smtClean="0"/>
              <a:t>Lernziele</a:t>
            </a:r>
            <a:r>
              <a:rPr lang="de-DE" altLang="de-DE" b="1" dirty="0"/>
              <a:t>:</a:t>
            </a:r>
          </a:p>
          <a:p>
            <a:pPr marL="342900" indent="-342900">
              <a:buAutoNum type="arabicPeriod"/>
            </a:pPr>
            <a:r>
              <a:rPr lang="de-DE" altLang="de-DE" dirty="0" smtClean="0"/>
              <a:t>Die übergeordnete Zielfunktion im Verkehrswesen und Konsequenzen daraus ableiten können</a:t>
            </a:r>
          </a:p>
          <a:p>
            <a:pPr marL="342900" indent="-342900">
              <a:buAutoNum type="arabicPeriod"/>
            </a:pPr>
            <a:r>
              <a:rPr lang="de-DE" altLang="de-DE" dirty="0" smtClean="0"/>
              <a:t>Die Tautologie </a:t>
            </a:r>
            <a:r>
              <a:rPr lang="de-DE" altLang="de-DE" dirty="0"/>
              <a:t>der Verkehrsökologie und ihre </a:t>
            </a:r>
            <a:r>
              <a:rPr lang="de-DE" altLang="de-DE" dirty="0" smtClean="0"/>
              <a:t>Faktoren kennen, an verschiedene Fragen anpassen und zielführend anwenden können</a:t>
            </a:r>
            <a:endParaRPr lang="de-DE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0462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364"/>
    </mc:Choice>
    <mc:Fallback xmlns="">
      <p:transition spd="slow" advTm="49364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Maßnahmen und ihre Bewertung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385763" y="1123633"/>
            <a:ext cx="8373201" cy="45799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de-DE" dirty="0"/>
              <a:t>Handeln im Verkehr = Maßnahmen umsetzen, wenn Ziele klar sind</a:t>
            </a:r>
          </a:p>
          <a:p>
            <a:pPr>
              <a:spcBef>
                <a:spcPts val="600"/>
              </a:spcBef>
            </a:pPr>
            <a:endParaRPr lang="de-DE" dirty="0" smtClean="0"/>
          </a:p>
          <a:p>
            <a:pPr>
              <a:spcBef>
                <a:spcPts val="600"/>
              </a:spcBef>
            </a:pPr>
            <a:r>
              <a:rPr lang="de-DE" dirty="0" smtClean="0"/>
              <a:t>Man kann Maßnahmen ganz unterschiedlich systematisch </a:t>
            </a:r>
            <a:r>
              <a:rPr lang="de-DE" dirty="0"/>
              <a:t>gliedern und bewerten: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 </a:t>
            </a:r>
            <a:r>
              <a:rPr lang="de-DE" dirty="0"/>
              <a:t>- nach </a:t>
            </a:r>
            <a:r>
              <a:rPr lang="de-DE" b="1" dirty="0" smtClean="0"/>
              <a:t>Zuständigkeit</a:t>
            </a:r>
            <a:r>
              <a:rPr lang="de-DE" dirty="0" smtClean="0"/>
              <a:t> (</a:t>
            </a:r>
            <a:r>
              <a:rPr lang="de-DE" dirty="0"/>
              <a:t>technisch, rechtlich, preislich, planerisch/organisatorisch ...)</a:t>
            </a:r>
          </a:p>
          <a:p>
            <a:pPr>
              <a:spcBef>
                <a:spcPts val="600"/>
              </a:spcBef>
            </a:pPr>
            <a:r>
              <a:rPr lang="de-DE" dirty="0"/>
              <a:t> - nach </a:t>
            </a:r>
            <a:r>
              <a:rPr lang="de-DE" b="1" dirty="0"/>
              <a:t>Ursachen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/>
              <a:t>Fahrzeugbau, parkend, Kaltstart, Verdunstung, Fahrt, Rückbau ...)</a:t>
            </a:r>
          </a:p>
          <a:p>
            <a:pPr>
              <a:spcBef>
                <a:spcPts val="600"/>
              </a:spcBef>
            </a:pPr>
            <a:r>
              <a:rPr lang="de-DE" dirty="0"/>
              <a:t> - nach </a:t>
            </a:r>
            <a:r>
              <a:rPr lang="de-DE" b="1" dirty="0"/>
              <a:t>Einflussgrößen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/>
              <a:t>Fahrzeugtechnik, Wartung, Fahrstil, Verkehrssituation ...)</a:t>
            </a:r>
          </a:p>
          <a:p>
            <a:pPr>
              <a:spcBef>
                <a:spcPts val="600"/>
              </a:spcBef>
            </a:pPr>
            <a:r>
              <a:rPr lang="de-DE" dirty="0"/>
              <a:t> - nach </a:t>
            </a:r>
            <a:r>
              <a:rPr lang="de-DE" b="1" dirty="0"/>
              <a:t>Verkehrsmittel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/>
              <a:t>Pkw, Lkw, Diesellok, Fahrrad, Flugzeug ...)</a:t>
            </a:r>
          </a:p>
          <a:p>
            <a:pPr>
              <a:spcBef>
                <a:spcPts val="600"/>
              </a:spcBef>
            </a:pPr>
            <a:r>
              <a:rPr lang="de-DE" dirty="0"/>
              <a:t> - nach </a:t>
            </a:r>
            <a:r>
              <a:rPr lang="de-DE" b="1" dirty="0"/>
              <a:t>Mobilitätsbedürfnis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/>
              <a:t>Einkaufen, Arbeit, Kino ...)</a:t>
            </a:r>
          </a:p>
          <a:p>
            <a:pPr>
              <a:spcBef>
                <a:spcPts val="600"/>
              </a:spcBef>
            </a:pPr>
            <a:r>
              <a:rPr lang="de-DE" dirty="0"/>
              <a:t> - nach </a:t>
            </a:r>
            <a:r>
              <a:rPr lang="de-DE" b="1" dirty="0"/>
              <a:t>Siedlungsstruktur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/>
              <a:t>ÖV-orientiert, </a:t>
            </a:r>
            <a:r>
              <a:rPr lang="de-DE" dirty="0" smtClean="0"/>
              <a:t>städtisch, ländlich </a:t>
            </a:r>
            <a:r>
              <a:rPr lang="de-DE" dirty="0"/>
              <a:t>...)</a:t>
            </a:r>
          </a:p>
          <a:p>
            <a:pPr>
              <a:spcBef>
                <a:spcPts val="600"/>
              </a:spcBef>
            </a:pPr>
            <a:r>
              <a:rPr lang="de-DE" dirty="0"/>
              <a:t> - nach </a:t>
            </a:r>
            <a:r>
              <a:rPr lang="de-DE" b="1" dirty="0" smtClean="0"/>
              <a:t>drei V: </a:t>
            </a:r>
            <a:r>
              <a:rPr lang="de-DE" dirty="0" smtClean="0"/>
              <a:t>Ansätze Vermeiden</a:t>
            </a:r>
            <a:r>
              <a:rPr lang="de-DE" dirty="0"/>
              <a:t>, Verlagern, Verbessern (in dieser Reihenfolge</a:t>
            </a:r>
            <a:r>
              <a:rPr lang="de-DE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 - nach </a:t>
            </a:r>
            <a:r>
              <a:rPr lang="de-DE" b="1" dirty="0" smtClean="0"/>
              <a:t>fünf E</a:t>
            </a:r>
            <a:r>
              <a:rPr lang="de-DE" dirty="0" smtClean="0"/>
              <a:t>: Economics, Education, </a:t>
            </a:r>
            <a:r>
              <a:rPr lang="de-DE" dirty="0" err="1" smtClean="0"/>
              <a:t>Enforcement</a:t>
            </a:r>
            <a:r>
              <a:rPr lang="de-DE" dirty="0"/>
              <a:t>, </a:t>
            </a:r>
            <a:r>
              <a:rPr lang="de-DE" dirty="0" smtClean="0"/>
              <a:t>Engineering, (Evaluation)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 - nach </a:t>
            </a:r>
            <a:r>
              <a:rPr lang="de-DE" b="1" dirty="0" smtClean="0"/>
              <a:t>Verkehrsökologischer </a:t>
            </a:r>
            <a:r>
              <a:rPr lang="de-DE" b="1" dirty="0"/>
              <a:t>Tautologie</a:t>
            </a:r>
            <a:r>
              <a:rPr lang="de-DE" dirty="0"/>
              <a:t> (fünf Faktoren)</a:t>
            </a:r>
          </a:p>
          <a:p>
            <a:pPr>
              <a:spcBef>
                <a:spcPts val="600"/>
              </a:spcBef>
            </a:pPr>
            <a:r>
              <a:rPr lang="de-DE" dirty="0"/>
              <a:t> - nach ... </a:t>
            </a:r>
          </a:p>
        </p:txBody>
      </p:sp>
    </p:spTree>
    <p:extLst>
      <p:ext uri="{BB962C8B-B14F-4D97-AF65-F5344CB8AC3E}">
        <p14:creationId xmlns:p14="http://schemas.microsoft.com/office/powerpoint/2010/main" val="58839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912"/>
    </mc:Choice>
    <mc:Fallback xmlns="">
      <p:transition spd="slow" advTm="149912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Für Umwelteffekte: Tautologie der Verkehrsökologie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ln>
            <a:noFill/>
          </a:ln>
        </p:spPr>
        <p:txBody>
          <a:bodyPr/>
          <a:lstStyle/>
          <a:p>
            <a:pPr marL="379413" indent="-379413" defTabSz="573088"/>
            <a:r>
              <a:rPr lang="de-DE" altLang="de-DE" dirty="0">
                <a:solidFill>
                  <a:srgbClr val="0B2A51"/>
                </a:solidFill>
              </a:rPr>
              <a:t>systematisch / wissenschaftlich alle Möglichkeiten durchgehen, z. B</a:t>
            </a:r>
            <a:r>
              <a:rPr lang="de-DE" altLang="de-DE" dirty="0" smtClean="0">
                <a:solidFill>
                  <a:srgbClr val="0B2A51"/>
                </a:solidFill>
              </a:rPr>
              <a:t>.:</a:t>
            </a:r>
          </a:p>
          <a:p>
            <a:pPr marL="379413" indent="-379413" defTabSz="573088"/>
            <a:endParaRPr lang="de-DE" altLang="de-DE" dirty="0">
              <a:solidFill>
                <a:srgbClr val="0B2A51"/>
              </a:solidFill>
            </a:endParaRPr>
          </a:p>
          <a:p>
            <a:pPr marL="379413" indent="-379413" defTabSz="573088"/>
            <a:r>
              <a:rPr lang="de-DE" altLang="de-DE" dirty="0">
                <a:solidFill>
                  <a:srgbClr val="0B2A51"/>
                </a:solidFill>
              </a:rPr>
              <a:t>Umweltbelastung, </a:t>
            </a:r>
            <a:r>
              <a:rPr lang="de-DE" altLang="de-DE" dirty="0" smtClean="0">
                <a:solidFill>
                  <a:srgbClr val="0B2A51"/>
                </a:solidFill>
              </a:rPr>
              <a:t>Abgase- und </a:t>
            </a:r>
            <a:r>
              <a:rPr lang="de-DE" altLang="de-DE" dirty="0">
                <a:solidFill>
                  <a:srgbClr val="0B2A51"/>
                </a:solidFill>
              </a:rPr>
              <a:t>Lärmemission, Energieverbrauch, </a:t>
            </a:r>
            <a:r>
              <a:rPr lang="de-DE" altLang="de-DE" dirty="0" smtClean="0">
                <a:solidFill>
                  <a:srgbClr val="0B2A51"/>
                </a:solidFill>
              </a:rPr>
              <a:t>CO2 </a:t>
            </a:r>
            <a:r>
              <a:rPr lang="de-DE" altLang="de-DE" dirty="0">
                <a:solidFill>
                  <a:srgbClr val="0B2A51"/>
                </a:solidFill>
              </a:rPr>
              <a:t>... je Jahr</a:t>
            </a:r>
          </a:p>
          <a:p>
            <a:pPr marL="379413" indent="-379413" defTabSz="573088">
              <a:spcBef>
                <a:spcPct val="5000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pPr marL="379413" indent="-379413" defTabSz="573088">
              <a:spcBef>
                <a:spcPct val="50000"/>
              </a:spcBef>
            </a:pPr>
            <a:endParaRPr lang="de-DE" altLang="de-DE" dirty="0">
              <a:solidFill>
                <a:srgbClr val="0B2A51"/>
              </a:solidFill>
            </a:endParaRPr>
          </a:p>
          <a:p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Diagramm 10"/>
              <p:cNvGraphicFramePr/>
              <p:nvPr>
                <p:extLst>
                  <p:ext uri="{D42A27DB-BD31-4B8C-83A1-F6EECF244321}">
                    <p14:modId xmlns:p14="http://schemas.microsoft.com/office/powerpoint/2010/main" val="549499182"/>
                  </p:ext>
                </p:extLst>
              </p:nvPr>
            </p:nvGraphicFramePr>
            <p:xfrm>
              <a:off x="2204169" y="2821189"/>
              <a:ext cx="6564319" cy="26548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11" name="Diagramm 10"/>
              <p:cNvGraphicFramePr/>
              <p:nvPr>
                <p:extLst>
                  <p:ext uri="{D42A27DB-BD31-4B8C-83A1-F6EECF244321}">
                    <p14:modId xmlns:p14="http://schemas.microsoft.com/office/powerpoint/2010/main" val="549499182"/>
                  </p:ext>
                </p:extLst>
              </p:nvPr>
            </p:nvGraphicFramePr>
            <p:xfrm>
              <a:off x="2204169" y="2821189"/>
              <a:ext cx="6564319" cy="26548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0" r:lo="rId11" r:qs="rId12" r:cs="rId13"/>
              </a:graphicData>
            </a:graphic>
          </p:graphicFrame>
        </mc:Fallback>
      </mc:AlternateContent>
      <p:sp>
        <p:nvSpPr>
          <p:cNvPr id="12" name="Multiplizieren 11"/>
          <p:cNvSpPr/>
          <p:nvPr/>
        </p:nvSpPr>
        <p:spPr>
          <a:xfrm>
            <a:off x="3653943" y="304492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Multiplizieren 12"/>
          <p:cNvSpPr/>
          <p:nvPr/>
        </p:nvSpPr>
        <p:spPr>
          <a:xfrm>
            <a:off x="7067628" y="304492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Multiplizieren 13"/>
          <p:cNvSpPr/>
          <p:nvPr/>
        </p:nvSpPr>
        <p:spPr>
          <a:xfrm>
            <a:off x="5360787" y="303519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721880" y="2821189"/>
            <a:ext cx="1209592" cy="667632"/>
          </a:xfrm>
          <a:prstGeom prst="roundRect">
            <a:avLst/>
          </a:prstGeom>
          <a:solidFill>
            <a:schemeClr val="tx1">
              <a:lumMod val="10000"/>
              <a:lumOff val="90000"/>
              <a:alpha val="35000"/>
            </a:schemeClr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5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Menschen</a:t>
            </a:r>
          </a:p>
        </p:txBody>
      </p:sp>
      <p:sp>
        <p:nvSpPr>
          <p:cNvPr id="16" name="Multiplizieren 15"/>
          <p:cNvSpPr/>
          <p:nvPr/>
        </p:nvSpPr>
        <p:spPr>
          <a:xfrm>
            <a:off x="1942899" y="303519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7" name="Gleich 16"/>
          <p:cNvSpPr/>
          <p:nvPr/>
        </p:nvSpPr>
        <p:spPr>
          <a:xfrm>
            <a:off x="385763" y="3080041"/>
            <a:ext cx="259334" cy="149928"/>
          </a:xfrm>
          <a:prstGeom prst="mathEqual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67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9272"/>
    </mc:Choice>
    <mc:Fallback xmlns="">
      <p:transition spd="slow" advTm="219272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Faktoren der Tautologie der Verkehrsökologie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Faktor 1   </a:t>
            </a:r>
            <a:r>
              <a:rPr lang="de-DE" b="1" dirty="0"/>
              <a:t>Anzahl der Menschen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Häufig konstant (wichtig, wenn sich Bevölkerungszahlen ändern) </a:t>
            </a:r>
          </a:p>
          <a:p>
            <a:r>
              <a:rPr lang="de-DE" dirty="0" smtClean="0"/>
              <a:t>Faktor </a:t>
            </a:r>
            <a:r>
              <a:rPr lang="de-DE" dirty="0"/>
              <a:t>2   </a:t>
            </a:r>
            <a:r>
              <a:rPr lang="de-DE" b="1" dirty="0"/>
              <a:t>Anzahl der Fahrten je Kopf und Jahr</a:t>
            </a:r>
            <a:r>
              <a:rPr lang="de-DE" dirty="0"/>
              <a:t>: 	</a:t>
            </a:r>
            <a:br>
              <a:rPr lang="de-DE" dirty="0"/>
            </a:br>
            <a:r>
              <a:rPr lang="de-DE" dirty="0"/>
              <a:t>Relevant sind motorisierte Fahrten: Dynamische Effekte?</a:t>
            </a:r>
          </a:p>
          <a:p>
            <a:r>
              <a:rPr lang="de-DE" dirty="0" smtClean="0"/>
              <a:t>Faktor </a:t>
            </a:r>
            <a:r>
              <a:rPr lang="de-DE" dirty="0"/>
              <a:t>3   </a:t>
            </a:r>
            <a:r>
              <a:rPr lang="de-DE" b="1" dirty="0"/>
              <a:t>Personenkilometer je Fahrt (Reiseweite)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Zersiedelt oder nah? Globalisierung? Gleichwertige Lebensbedingungen? Faktor für Verhalten und Raumstruktur</a:t>
            </a:r>
          </a:p>
          <a:p>
            <a:r>
              <a:rPr lang="de-DE" dirty="0" smtClean="0"/>
              <a:t>Faktor </a:t>
            </a:r>
            <a:r>
              <a:rPr lang="de-DE" dirty="0"/>
              <a:t>4   </a:t>
            </a:r>
            <a:r>
              <a:rPr lang="de-DE" b="1" dirty="0"/>
              <a:t>Kehrwert des Besetzungs-/Beladungsgrades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Besetzungsgrade entscheiden: steht u. a. für Mobilitätsmanagement </a:t>
            </a:r>
          </a:p>
          <a:p>
            <a:r>
              <a:rPr lang="de-DE" dirty="0" smtClean="0"/>
              <a:t>Faktor </a:t>
            </a:r>
            <a:r>
              <a:rPr lang="de-DE" dirty="0"/>
              <a:t>5   </a:t>
            </a:r>
            <a:r>
              <a:rPr lang="de-DE" b="1" dirty="0"/>
              <a:t>technische Emissionsfaktoren  (g/km)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Kraftstoffqualität, Abgasreinigung, Gewicht, Motormanagement</a:t>
            </a:r>
          </a:p>
          <a:p>
            <a:r>
              <a:rPr lang="de-DE" dirty="0"/>
              <a:t>	</a:t>
            </a:r>
          </a:p>
          <a:p>
            <a:r>
              <a:rPr lang="de-DE" dirty="0"/>
              <a:t>Die Faktoren F2, F3, F4 beschreiben vor allem Verhaltenseinflüsse</a:t>
            </a:r>
          </a:p>
          <a:p>
            <a:r>
              <a:rPr lang="de-DE" dirty="0" smtClean="0"/>
              <a:t>(Nur!) der </a:t>
            </a:r>
            <a:r>
              <a:rPr lang="de-DE" dirty="0"/>
              <a:t>Faktor F5 steht für Fahrzeug- und </a:t>
            </a:r>
            <a:r>
              <a:rPr lang="de-DE" dirty="0" smtClean="0"/>
              <a:t>Motorentechnik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544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364"/>
    </mc:Choice>
    <mc:Fallback xmlns="">
      <p:transition spd="slow" advTm="177364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ln>
            <a:noFill/>
          </a:ln>
        </p:spPr>
        <p:txBody>
          <a:bodyPr/>
          <a:lstStyle/>
          <a:p>
            <a:pPr marL="379413" indent="-379413" defTabSz="573088"/>
            <a:r>
              <a:rPr lang="de-DE" altLang="de-DE" dirty="0">
                <a:solidFill>
                  <a:srgbClr val="0B2A51"/>
                </a:solidFill>
              </a:rPr>
              <a:t>systematisch / wissenschaftlich alle Möglichkeiten durchgehen, z. B.:</a:t>
            </a:r>
          </a:p>
          <a:p>
            <a:pPr marL="379413" indent="-379413" defTabSz="573088"/>
            <a:endParaRPr lang="de-DE" altLang="de-DE" dirty="0">
              <a:solidFill>
                <a:srgbClr val="0B2A51"/>
              </a:solidFill>
            </a:endParaRPr>
          </a:p>
          <a:p>
            <a:pPr marL="379413" indent="-379413" defTabSz="573088"/>
            <a:r>
              <a:rPr lang="de-DE" altLang="de-DE" dirty="0">
                <a:solidFill>
                  <a:srgbClr val="0B2A51"/>
                </a:solidFill>
              </a:rPr>
              <a:t>Umweltbelastung, Abgasemission, Lärmemission, Energieverbrauch, </a:t>
            </a:r>
            <a:br>
              <a:rPr lang="de-DE" altLang="de-DE" dirty="0">
                <a:solidFill>
                  <a:srgbClr val="0B2A51"/>
                </a:solidFill>
              </a:rPr>
            </a:br>
            <a:r>
              <a:rPr lang="de-DE" altLang="de-DE" dirty="0">
                <a:solidFill>
                  <a:srgbClr val="0B2A51"/>
                </a:solidFill>
              </a:rPr>
              <a:t>CO2 ... je Jahr</a:t>
            </a:r>
          </a:p>
          <a:p>
            <a:pPr marL="379413" indent="-379413" defTabSz="573088">
              <a:spcBef>
                <a:spcPct val="50000"/>
              </a:spcBef>
            </a:pPr>
            <a:endParaRPr lang="de-DE" altLang="de-DE" dirty="0">
              <a:solidFill>
                <a:srgbClr val="0B2A51"/>
              </a:solidFill>
              <a:latin typeface="+mj-lt"/>
            </a:endParaRPr>
          </a:p>
          <a:p>
            <a:pPr marL="379413" indent="-379413" defTabSz="573088">
              <a:spcBef>
                <a:spcPct val="50000"/>
              </a:spcBef>
            </a:pPr>
            <a:endParaRPr lang="de-DE" altLang="de-DE" dirty="0">
              <a:solidFill>
                <a:srgbClr val="0B2A51"/>
              </a:solidFill>
              <a:latin typeface="+mj-lt"/>
            </a:endParaRPr>
          </a:p>
          <a:p>
            <a:pPr marL="379413" indent="-379413" defTabSz="573088">
              <a:spcBef>
                <a:spcPct val="50000"/>
              </a:spcBef>
            </a:pPr>
            <a:r>
              <a:rPr lang="de-DE" altLang="de-DE" dirty="0">
                <a:solidFill>
                  <a:srgbClr val="0B2A51"/>
                </a:solidFill>
                <a:latin typeface="+mj-lt"/>
              </a:rPr>
              <a:t>				</a:t>
            </a:r>
            <a:endParaRPr lang="de-DE" dirty="0">
              <a:latin typeface="+mj-lt"/>
            </a:endParaRPr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>
                <a:latin typeface="+mj-lt"/>
              </a:rPr>
              <a:t>Tautologie der Verkehrsökologie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6" name="Diagramm 45"/>
              <p:cNvGraphicFramePr/>
              <p:nvPr>
                <p:extLst>
                  <p:ext uri="{D42A27DB-BD31-4B8C-83A1-F6EECF244321}">
                    <p14:modId xmlns:p14="http://schemas.microsoft.com/office/powerpoint/2010/main" val="2106575651"/>
                  </p:ext>
                </p:extLst>
              </p:nvPr>
            </p:nvGraphicFramePr>
            <p:xfrm>
              <a:off x="2206981" y="2600008"/>
              <a:ext cx="5889269" cy="305264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6" name="Diagramm 45"/>
              <p:cNvGraphicFramePr/>
              <p:nvPr>
                <p:extLst>
                  <p:ext uri="{D42A27DB-BD31-4B8C-83A1-F6EECF244321}">
                    <p14:modId xmlns:p14="http://schemas.microsoft.com/office/powerpoint/2010/main" val="2106575651"/>
                  </p:ext>
                </p:extLst>
              </p:nvPr>
            </p:nvGraphicFramePr>
            <p:xfrm>
              <a:off x="2206981" y="2600008"/>
              <a:ext cx="5889269" cy="305264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0" r:lo="rId11" r:qs="rId12" r:cs="rId13"/>
              </a:graphicData>
            </a:graphic>
          </p:graphicFrame>
        </mc:Fallback>
      </mc:AlternateContent>
      <p:sp>
        <p:nvSpPr>
          <p:cNvPr id="53" name="Abgerundetes Rechteck 52"/>
          <p:cNvSpPr/>
          <p:nvPr/>
        </p:nvSpPr>
        <p:spPr>
          <a:xfrm>
            <a:off x="2390284" y="3708401"/>
            <a:ext cx="3915699" cy="1566279"/>
          </a:xfrm>
          <a:prstGeom prst="roundRect">
            <a:avLst/>
          </a:prstGeom>
          <a:solidFill>
            <a:schemeClr val="tx1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Verhalten bzw. Raumstruktur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FAHRLEISTUNGEN IM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MOTORISIERTEN VERKEHR</a:t>
            </a:r>
            <a:endParaRPr kumimoji="0" lang="de-DE" sz="16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0" cap="none" spc="0" normalizeH="0" baseline="0" noProof="0" dirty="0" smtClean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6" name="Multiplizieren 65"/>
          <p:cNvSpPr/>
          <p:nvPr/>
        </p:nvSpPr>
        <p:spPr>
          <a:xfrm>
            <a:off x="3495316" y="304492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7" name="Multiplizieren 66"/>
          <p:cNvSpPr/>
          <p:nvPr/>
        </p:nvSpPr>
        <p:spPr>
          <a:xfrm>
            <a:off x="6554442" y="304492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8" name="Multiplizieren 67"/>
          <p:cNvSpPr/>
          <p:nvPr/>
        </p:nvSpPr>
        <p:spPr>
          <a:xfrm>
            <a:off x="5024879" y="303519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9" name="Abgerundetes Rechteck 68"/>
          <p:cNvSpPr/>
          <p:nvPr/>
        </p:nvSpPr>
        <p:spPr>
          <a:xfrm>
            <a:off x="721880" y="2821189"/>
            <a:ext cx="1209592" cy="667632"/>
          </a:xfrm>
          <a:prstGeom prst="roundRect">
            <a:avLst/>
          </a:prstGeom>
          <a:solidFill>
            <a:schemeClr val="tx1">
              <a:lumMod val="10000"/>
              <a:lumOff val="90000"/>
              <a:alpha val="35000"/>
            </a:schemeClr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5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Menschen</a:t>
            </a:r>
          </a:p>
        </p:txBody>
      </p:sp>
      <p:sp>
        <p:nvSpPr>
          <p:cNvPr id="70" name="Multiplizieren 69"/>
          <p:cNvSpPr/>
          <p:nvPr/>
        </p:nvSpPr>
        <p:spPr>
          <a:xfrm>
            <a:off x="1942899" y="303519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1" name="Gleich 70"/>
          <p:cNvSpPr/>
          <p:nvPr/>
        </p:nvSpPr>
        <p:spPr>
          <a:xfrm>
            <a:off x="385763" y="3080041"/>
            <a:ext cx="259334" cy="149928"/>
          </a:xfrm>
          <a:prstGeom prst="mathEqual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92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75"/>
    </mc:Choice>
    <mc:Fallback xmlns="">
      <p:transition spd="slow" advTm="32475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Lehren daraus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Immer </a:t>
            </a:r>
            <a:r>
              <a:rPr lang="de-DE" dirty="0"/>
              <a:t>müssen die dynamischen Effekte dazu!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Technikänderungen </a:t>
            </a:r>
            <a:r>
              <a:rPr lang="de-DE" dirty="0"/>
              <a:t>ohne dazugehörige Verhaltensänderungen sind nicht sinnvoll </a:t>
            </a:r>
            <a:r>
              <a:rPr lang="de-DE" dirty="0" smtClean="0"/>
              <a:t>abbildbar.</a:t>
            </a: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Deshalb </a:t>
            </a:r>
            <a:r>
              <a:rPr lang="de-DE" dirty="0"/>
              <a:t>kommt es immer auf Umfeld und Umsetzung an: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Nie </a:t>
            </a:r>
            <a:r>
              <a:rPr lang="de-DE" dirty="0"/>
              <a:t>sind zwei Realisierungen </a:t>
            </a:r>
            <a:r>
              <a:rPr lang="de-DE" dirty="0" smtClean="0"/>
              <a:t>gleich.</a:t>
            </a:r>
            <a:r>
              <a:rPr lang="de-DE" dirty="0"/>
              <a:t>	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In </a:t>
            </a:r>
            <a:r>
              <a:rPr lang="de-DE" dirty="0"/>
              <a:t>der Praxis sind erwünschte Fahrzeuge/Verhaltensweisen attraktiver,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unerwünschte </a:t>
            </a:r>
            <a:r>
              <a:rPr lang="de-DE" dirty="0"/>
              <a:t>Fahrzeuge/Verhaltensweisen unattraktiver zu </a:t>
            </a:r>
            <a:r>
              <a:rPr lang="de-DE" dirty="0" smtClean="0"/>
              <a:t>machen. </a:t>
            </a:r>
            <a:br>
              <a:rPr lang="de-DE" dirty="0" smtClean="0"/>
            </a:br>
            <a:r>
              <a:rPr lang="de-DE" dirty="0" smtClean="0"/>
              <a:t>Also </a:t>
            </a:r>
            <a:r>
              <a:rPr lang="de-DE" dirty="0"/>
              <a:t>immer </a:t>
            </a:r>
            <a:r>
              <a:rPr lang="de-DE" dirty="0" err="1"/>
              <a:t>Push&amp;Pull-Pakete</a:t>
            </a:r>
            <a:r>
              <a:rPr lang="de-DE" dirty="0"/>
              <a:t>, sonst gibt es </a:t>
            </a:r>
            <a:r>
              <a:rPr lang="de-DE" dirty="0" smtClean="0"/>
              <a:t>Rebound-Effekte.</a:t>
            </a: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Nicht </a:t>
            </a:r>
            <a:r>
              <a:rPr lang="de-DE" dirty="0"/>
              <a:t>nur fragen: „Was machen wir?“, </a:t>
            </a:r>
            <a:br>
              <a:rPr lang="de-DE" dirty="0"/>
            </a:br>
            <a:r>
              <a:rPr lang="de-DE" dirty="0"/>
              <a:t>sondern auch: „Wie machen wir es?“ (Prozessorientierung</a:t>
            </a:r>
            <a:r>
              <a:rPr lang="de-DE" dirty="0" smtClean="0"/>
              <a:t>).</a:t>
            </a:r>
            <a:endParaRPr lang="de-DE" dirty="0"/>
          </a:p>
        </p:txBody>
      </p:sp>
      <p:sp>
        <p:nvSpPr>
          <p:cNvPr id="4" name="Text Box 1068"/>
          <p:cNvSpPr txBox="1">
            <a:spLocks noChangeArrowheads="1"/>
          </p:cNvSpPr>
          <p:nvPr/>
        </p:nvSpPr>
        <p:spPr bwMode="auto">
          <a:xfrm>
            <a:off x="396444" y="4683841"/>
            <a:ext cx="8351837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600">
                <a:solidFill>
                  <a:srgbClr val="C00000"/>
                </a:solidFill>
              </a:defRPr>
            </a:lvl1pPr>
          </a:lstStyle>
          <a:p>
            <a:pPr algn="ctr"/>
            <a:r>
              <a:rPr lang="de-DE" altLang="de-DE" dirty="0"/>
              <a:t>Maßnahmenpakete auswählen mit attraktivierenden </a:t>
            </a:r>
            <a:r>
              <a:rPr lang="de-DE" altLang="de-DE" b="1" dirty="0"/>
              <a:t>UND</a:t>
            </a:r>
            <a:r>
              <a:rPr lang="de-DE" altLang="de-DE" dirty="0"/>
              <a:t> deattraktivierenden Elementen: push &amp; pull- Maßnahmen </a:t>
            </a:r>
            <a:r>
              <a:rPr lang="de-DE" altLang="de-DE" dirty="0" smtClean="0"/>
              <a:t/>
            </a:r>
            <a:br>
              <a:rPr lang="de-DE" altLang="de-DE" dirty="0" smtClean="0"/>
            </a:br>
            <a:r>
              <a:rPr lang="de-DE" altLang="de-DE" dirty="0" smtClean="0">
                <a:sym typeface="Wingdings" panose="05000000000000000000" pitchFamily="2" charset="2"/>
              </a:rPr>
              <a:t> </a:t>
            </a:r>
            <a:r>
              <a:rPr lang="de-DE" altLang="de-DE" dirty="0" smtClean="0"/>
              <a:t>Verknüpfung mit unpopulären, aber richtigen Maßnahmen</a:t>
            </a:r>
          </a:p>
          <a:p>
            <a:pPr algn="ctr"/>
            <a:endParaRPr lang="de-DE" altLang="de-DE" dirty="0"/>
          </a:p>
          <a:p>
            <a:pPr algn="ctr"/>
            <a:r>
              <a:rPr lang="de-DE" altLang="de-DE" b="1" dirty="0" smtClean="0"/>
              <a:t>UND IMMER: MONITORING UND EVALUATION !</a:t>
            </a:r>
            <a:endParaRPr lang="de-DE" altLang="de-DE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766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015"/>
    </mc:Choice>
    <mc:Fallback xmlns="">
      <p:transition spd="slow" advTm="1250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dirty="0" smtClean="0"/>
              <a:t>Wie sehr verändert sich die Umweltbelastung?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79413" indent="-379413" defTabSz="573088">
              <a:spcBef>
                <a:spcPct val="50000"/>
              </a:spcBef>
            </a:pPr>
            <a:r>
              <a:rPr lang="de-DE" altLang="de-DE" dirty="0" smtClean="0">
                <a:solidFill>
                  <a:srgbClr val="0B2A51"/>
                </a:solidFill>
              </a:rPr>
              <a:t>Maßnahme 1: 		Grüne Welle</a:t>
            </a:r>
          </a:p>
          <a:p>
            <a:pPr marL="379413" indent="-379413" defTabSz="573088">
              <a:spcBef>
                <a:spcPct val="50000"/>
              </a:spcBef>
            </a:pPr>
            <a:r>
              <a:rPr lang="de-DE" altLang="de-DE" dirty="0" smtClean="0">
                <a:solidFill>
                  <a:srgbClr val="0B2A51"/>
                </a:solidFill>
              </a:rPr>
              <a:t>Maßnahmenpaket 2: 	verbesserte Radwegeverbindung + Kraftstoffpreis erhöhen + 				Grüne </a:t>
            </a:r>
            <a:r>
              <a:rPr lang="de-DE" altLang="de-DE" dirty="0">
                <a:solidFill>
                  <a:srgbClr val="0B2A51"/>
                </a:solidFill>
              </a:rPr>
              <a:t>Welle </a:t>
            </a:r>
            <a:endParaRPr lang="de-DE" altLang="de-DE" dirty="0" smtClean="0">
              <a:solidFill>
                <a:srgbClr val="0B2A51"/>
              </a:solidFill>
            </a:endParaRPr>
          </a:p>
          <a:p>
            <a:pPr marL="379413" indent="-379413" defTabSz="573088">
              <a:spcBef>
                <a:spcPct val="50000"/>
              </a:spcBef>
            </a:pPr>
            <a:endParaRPr lang="de-DE" altLang="de-DE" dirty="0" smtClean="0">
              <a:solidFill>
                <a:srgbClr val="0B2A51"/>
              </a:solidFill>
            </a:endParaRPr>
          </a:p>
          <a:p>
            <a:pPr marL="379413" indent="-379413" defTabSz="573088">
              <a:spcBef>
                <a:spcPct val="50000"/>
              </a:spcBef>
            </a:pPr>
            <a:r>
              <a:rPr lang="de-DE" altLang="de-DE" dirty="0" smtClean="0">
                <a:solidFill>
                  <a:srgbClr val="0B2A51"/>
                </a:solidFill>
              </a:rPr>
              <a:t>Ziel </a:t>
            </a:r>
            <a:r>
              <a:rPr lang="de-DE" altLang="de-DE" dirty="0" smtClean="0">
                <a:solidFill>
                  <a:srgbClr val="0B2A51"/>
                </a:solidFill>
                <a:sym typeface="Wingdings" panose="05000000000000000000" pitchFamily="2" charset="2"/>
              </a:rPr>
              <a:t> Reduktion der CO2-Emissionen</a:t>
            </a:r>
            <a:endParaRPr lang="de-DE" altLang="de-DE" dirty="0">
              <a:solidFill>
                <a:srgbClr val="0B2A5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Diagramm 30"/>
              <p:cNvGraphicFramePr/>
              <p:nvPr>
                <p:extLst>
                  <p:ext uri="{D42A27DB-BD31-4B8C-83A1-F6EECF244321}">
                    <p14:modId xmlns:p14="http://schemas.microsoft.com/office/powerpoint/2010/main" val="2170990418"/>
                  </p:ext>
                </p:extLst>
              </p:nvPr>
            </p:nvGraphicFramePr>
            <p:xfrm>
              <a:off x="2204170" y="2821189"/>
              <a:ext cx="5890441" cy="26548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" r:lo="rId5" r:qs="rId6" r:cs="rId7"/>
              </a:graphicData>
            </a:graphic>
          </p:graphicFrame>
        </mc:Choice>
        <mc:Fallback xmlns="">
          <p:graphicFrame>
            <p:nvGraphicFramePr>
              <p:cNvPr id="31" name="Diagramm 30"/>
              <p:cNvGraphicFramePr/>
              <p:nvPr>
                <p:extLst>
                  <p:ext uri="{D42A27DB-BD31-4B8C-83A1-F6EECF244321}">
                    <p14:modId xmlns:p14="http://schemas.microsoft.com/office/powerpoint/2010/main" val="2170990418"/>
                  </p:ext>
                </p:extLst>
              </p:nvPr>
            </p:nvGraphicFramePr>
            <p:xfrm>
              <a:off x="2204170" y="2821189"/>
              <a:ext cx="5890441" cy="26548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1" r:lo="rId12" r:qs="rId13" r:cs="rId14"/>
              </a:graphicData>
            </a:graphic>
          </p:graphicFrame>
        </mc:Fallback>
      </mc:AlternateContent>
      <p:sp>
        <p:nvSpPr>
          <p:cNvPr id="32" name="Multiplizieren 31"/>
          <p:cNvSpPr/>
          <p:nvPr/>
        </p:nvSpPr>
        <p:spPr>
          <a:xfrm>
            <a:off x="3495316" y="304492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3" name="Multiplizieren 32"/>
          <p:cNvSpPr/>
          <p:nvPr/>
        </p:nvSpPr>
        <p:spPr>
          <a:xfrm>
            <a:off x="6554442" y="304492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4" name="Multiplizieren 33"/>
          <p:cNvSpPr/>
          <p:nvPr/>
        </p:nvSpPr>
        <p:spPr>
          <a:xfrm>
            <a:off x="5024879" y="303519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721880" y="2821189"/>
            <a:ext cx="1209592" cy="667632"/>
          </a:xfrm>
          <a:prstGeom prst="roundRect">
            <a:avLst/>
          </a:prstGeom>
          <a:solidFill>
            <a:schemeClr val="tx1">
              <a:lumMod val="10000"/>
              <a:lumOff val="90000"/>
              <a:alpha val="35000"/>
            </a:schemeClr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5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Menschen</a:t>
            </a:r>
          </a:p>
        </p:txBody>
      </p:sp>
      <p:sp>
        <p:nvSpPr>
          <p:cNvPr id="36" name="Multiplizieren 35"/>
          <p:cNvSpPr/>
          <p:nvPr/>
        </p:nvSpPr>
        <p:spPr>
          <a:xfrm>
            <a:off x="1942899" y="3035197"/>
            <a:ext cx="259199" cy="290616"/>
          </a:xfrm>
          <a:prstGeom prst="mathMultiply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7" name="Gleich 36"/>
          <p:cNvSpPr/>
          <p:nvPr/>
        </p:nvSpPr>
        <p:spPr>
          <a:xfrm>
            <a:off x="385763" y="3080041"/>
            <a:ext cx="259334" cy="149928"/>
          </a:xfrm>
          <a:prstGeom prst="mathEqual">
            <a:avLst/>
          </a:prstGeom>
          <a:solidFill>
            <a:schemeClr val="tx1"/>
          </a:solidFill>
          <a:ln w="12700" cap="flat" cmpd="sng" algn="ctr">
            <a:solidFill>
              <a:srgbClr val="ABABAB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smtClean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4042" name="Rectangle 16"/>
          <p:cNvSpPr>
            <a:spLocks noChangeArrowheads="1"/>
          </p:cNvSpPr>
          <p:nvPr/>
        </p:nvSpPr>
        <p:spPr bwMode="auto">
          <a:xfrm>
            <a:off x="721880" y="4074505"/>
            <a:ext cx="8529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marL="573088" indent="-573088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dirty="0" smtClean="0">
                <a:solidFill>
                  <a:schemeClr val="tx1"/>
                </a:solidFill>
                <a:latin typeface="+mn-lt"/>
              </a:rPr>
              <a:t>1,00</a:t>
            </a: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		* </a:t>
            </a:r>
            <a:r>
              <a:rPr lang="de-DE" altLang="de-DE" sz="1500" dirty="0" smtClean="0">
                <a:solidFill>
                  <a:schemeClr val="tx1"/>
                </a:solidFill>
                <a:latin typeface="+mn-lt"/>
              </a:rPr>
              <a:t>	1,00		*	1,00	       *	        1,00	    *	   0,90</a:t>
            </a: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		= 0,90</a:t>
            </a:r>
          </a:p>
        </p:txBody>
      </p:sp>
      <p:sp>
        <p:nvSpPr>
          <p:cNvPr id="44043" name="Rectangle 17"/>
          <p:cNvSpPr>
            <a:spLocks noChangeArrowheads="1"/>
          </p:cNvSpPr>
          <p:nvPr/>
        </p:nvSpPr>
        <p:spPr bwMode="auto">
          <a:xfrm>
            <a:off x="721880" y="4531705"/>
            <a:ext cx="8529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marL="573088" indent="-573088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dirty="0" smtClean="0">
                <a:solidFill>
                  <a:schemeClr val="tx1"/>
                </a:solidFill>
                <a:latin typeface="+mn-lt"/>
              </a:rPr>
              <a:t>1,00</a:t>
            </a: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		* </a:t>
            </a:r>
            <a:r>
              <a:rPr lang="de-DE" altLang="de-DE" sz="1500" dirty="0" smtClean="0">
                <a:solidFill>
                  <a:schemeClr val="tx1"/>
                </a:solidFill>
                <a:latin typeface="+mn-lt"/>
              </a:rPr>
              <a:t>	1,02		*	1,10</a:t>
            </a: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	</a:t>
            </a:r>
            <a:r>
              <a:rPr lang="de-DE" altLang="de-DE" sz="1500" dirty="0" smtClean="0">
                <a:solidFill>
                  <a:schemeClr val="tx1"/>
                </a:solidFill>
                <a:latin typeface="+mn-lt"/>
              </a:rPr>
              <a:t>       *	        1,00	    *</a:t>
            </a: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	</a:t>
            </a:r>
            <a:r>
              <a:rPr lang="de-DE" altLang="de-DE" sz="1500" dirty="0" smtClean="0">
                <a:solidFill>
                  <a:schemeClr val="tx1"/>
                </a:solidFill>
                <a:latin typeface="+mn-lt"/>
              </a:rPr>
              <a:t>   0,90</a:t>
            </a:r>
            <a:r>
              <a:rPr lang="de-DE" altLang="de-DE" sz="1500" dirty="0">
                <a:solidFill>
                  <a:schemeClr val="tx1"/>
                </a:solidFill>
                <a:latin typeface="+mn-lt"/>
              </a:rPr>
              <a:t>		= 1,02</a:t>
            </a:r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721880" y="4988905"/>
            <a:ext cx="852906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marL="573088" indent="-573088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1pPr>
            <a:lvl2pPr marL="742950" indent="-28575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2pPr>
            <a:lvl3pPr marL="11430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3pPr>
            <a:lvl4pPr marL="16002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4pPr>
            <a:lvl5pPr marL="2057400" indent="-228600" defTabSz="573088" eaLnBrk="0" hangingPunct="0"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5pPr>
            <a:lvl6pPr marL="25146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6pPr>
            <a:lvl7pPr marL="29718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7pPr>
            <a:lvl8pPr marL="34290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8pPr>
            <a:lvl9pPr marL="3886200" indent="-228600" defTabSz="5730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001D4B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1500" dirty="0" smtClean="0">
                <a:solidFill>
                  <a:srgbClr val="C00000"/>
                </a:solidFill>
                <a:latin typeface="+mn-lt"/>
              </a:rPr>
              <a:t>1,00</a:t>
            </a:r>
            <a:r>
              <a:rPr lang="de-DE" altLang="de-DE" sz="1500" dirty="0">
                <a:solidFill>
                  <a:srgbClr val="C00000"/>
                </a:solidFill>
                <a:latin typeface="+mn-lt"/>
              </a:rPr>
              <a:t>		</a:t>
            </a:r>
            <a:r>
              <a:rPr lang="de-DE" altLang="de-DE" sz="1500" dirty="0" smtClean="0">
                <a:solidFill>
                  <a:srgbClr val="C00000"/>
                </a:solidFill>
                <a:latin typeface="+mn-lt"/>
              </a:rPr>
              <a:t>*	0,67</a:t>
            </a:r>
            <a:r>
              <a:rPr lang="de-DE" altLang="de-DE" sz="1500" dirty="0">
                <a:solidFill>
                  <a:srgbClr val="C00000"/>
                </a:solidFill>
                <a:latin typeface="+mn-lt"/>
              </a:rPr>
              <a:t>	</a:t>
            </a:r>
            <a:r>
              <a:rPr lang="de-DE" altLang="de-DE" sz="1500" dirty="0" smtClean="0">
                <a:solidFill>
                  <a:srgbClr val="C00000"/>
                </a:solidFill>
                <a:latin typeface="+mn-lt"/>
              </a:rPr>
              <a:t>	*	0,50</a:t>
            </a:r>
            <a:r>
              <a:rPr lang="de-DE" altLang="de-DE" sz="1500" dirty="0">
                <a:solidFill>
                  <a:srgbClr val="C00000"/>
                </a:solidFill>
                <a:latin typeface="+mn-lt"/>
              </a:rPr>
              <a:t>	</a:t>
            </a:r>
            <a:r>
              <a:rPr lang="de-DE" altLang="de-DE" sz="1500" dirty="0" smtClean="0">
                <a:solidFill>
                  <a:srgbClr val="C00000"/>
                </a:solidFill>
                <a:latin typeface="+mn-lt"/>
              </a:rPr>
              <a:t>       *	        0,80	    *</a:t>
            </a:r>
            <a:r>
              <a:rPr lang="de-DE" altLang="de-DE" sz="1500" dirty="0">
                <a:solidFill>
                  <a:srgbClr val="C00000"/>
                </a:solidFill>
                <a:latin typeface="+mn-lt"/>
              </a:rPr>
              <a:t>	</a:t>
            </a:r>
            <a:r>
              <a:rPr lang="de-DE" altLang="de-DE" sz="1500" dirty="0" smtClean="0">
                <a:solidFill>
                  <a:srgbClr val="C00000"/>
                </a:solidFill>
                <a:latin typeface="+mn-lt"/>
              </a:rPr>
              <a:t>   0,90	</a:t>
            </a:r>
            <a:r>
              <a:rPr lang="de-DE" altLang="de-DE" sz="1500" dirty="0">
                <a:solidFill>
                  <a:srgbClr val="C00000"/>
                </a:solidFill>
                <a:latin typeface="+mn-lt"/>
              </a:rPr>
              <a:t>	= </a:t>
            </a:r>
            <a:r>
              <a:rPr lang="de-DE" altLang="de-DE" sz="1500" dirty="0" smtClean="0">
                <a:solidFill>
                  <a:srgbClr val="C00000"/>
                </a:solidFill>
                <a:latin typeface="+mn-lt"/>
              </a:rPr>
              <a:t>0,24</a:t>
            </a:r>
            <a:endParaRPr lang="de-DE" altLang="de-DE" sz="15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95287" y="5734051"/>
            <a:ext cx="7966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Die Werte in den Beispielen sind fiktiv und dienen der Verdeutlichung.</a:t>
            </a:r>
            <a:endParaRPr lang="de-DE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813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2034"/>
    </mc:Choice>
    <mc:Fallback xmlns="">
      <p:transition spd="slow" advTm="4120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de-DE" dirty="0" smtClean="0"/>
              <a:t>Fazit: Tautologie der Verkehrsökologie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 dirty="0"/>
              <a:t>Die Tautologie der Verkehrsökologie hat viele Anwendungen: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   - Abschätzung von Maßnahmenwirkungen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   - Abschätzung von </a:t>
            </a:r>
            <a:r>
              <a:rPr lang="de-DE" altLang="de-DE" dirty="0" err="1"/>
              <a:t>push&amp;pull-Maßnahmenpaketen</a:t>
            </a:r>
            <a:r>
              <a:rPr lang="de-DE" altLang="de-DE" dirty="0"/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   - sinnvolle Gliederung aller möglichen Einflussfaktoren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   - Ansatz für ein (grobes) Modell, beliebig </a:t>
            </a:r>
            <a:r>
              <a:rPr lang="de-DE" altLang="de-DE" dirty="0" err="1"/>
              <a:t>verfeinerbar</a:t>
            </a:r>
            <a:endParaRPr lang="de-DE" altLang="de-DE" dirty="0"/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   - erlaubt Prognosen, kann kontraproduktive Effekte identifizieren</a:t>
            </a:r>
          </a:p>
          <a:p>
            <a:pPr>
              <a:spcBef>
                <a:spcPct val="50000"/>
              </a:spcBef>
              <a:defRPr/>
            </a:pPr>
            <a:endParaRPr lang="de-DE" altLang="de-DE" dirty="0"/>
          </a:p>
          <a:p>
            <a:pPr>
              <a:spcBef>
                <a:spcPct val="50000"/>
              </a:spcBef>
              <a:defRPr/>
            </a:pPr>
            <a:r>
              <a:rPr lang="de-DE" altLang="de-DE" dirty="0" smtClean="0"/>
              <a:t>Die Tautologie müssen Sie kennen, aber auch auf spezifische Probleme anpassen können.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 smtClean="0"/>
              <a:t>Sie </a:t>
            </a:r>
            <a:r>
              <a:rPr lang="de-DE" altLang="de-DE" dirty="0"/>
              <a:t>sollen - je nach Aufgabe und Definitionsbereich – die passende Struktur und die passenden Alternativoptionen auswählen können.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Sie sollen wissen, dass jedes Problem genau eine passende Abgrenzung hat</a:t>
            </a:r>
            <a:r>
              <a:rPr lang="de-DE" altLang="de-DE" dirty="0" smtClean="0"/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	</a:t>
            </a:r>
            <a:r>
              <a:rPr lang="de-DE" altLang="de-DE" dirty="0" smtClean="0"/>
              <a:t>	 	Unpassende </a:t>
            </a:r>
            <a:r>
              <a:rPr lang="de-DE" altLang="de-DE" dirty="0"/>
              <a:t>Abgrenzung </a:t>
            </a:r>
            <a:r>
              <a:rPr lang="de-DE" altLang="de-DE" dirty="0" smtClean="0">
                <a:sym typeface="Wingdings" panose="05000000000000000000" pitchFamily="2" charset="2"/>
              </a:rPr>
              <a:t> </a:t>
            </a:r>
            <a:r>
              <a:rPr lang="de-DE" altLang="de-DE" dirty="0" smtClean="0"/>
              <a:t>irreführendes Ergebnis</a:t>
            </a:r>
            <a:endParaRPr lang="de-DE" altLang="de-DE" dirty="0"/>
          </a:p>
          <a:p>
            <a:pPr>
              <a:spcBef>
                <a:spcPct val="50000"/>
              </a:spcBef>
              <a:defRPr/>
            </a:pPr>
            <a:r>
              <a:rPr lang="de-DE" altLang="de-DE" dirty="0"/>
              <a:t>            </a:t>
            </a:r>
            <a:endParaRPr lang="de-DE" altLang="de-DE" b="1" dirty="0"/>
          </a:p>
          <a:p>
            <a:pPr>
              <a:defRPr/>
            </a:pPr>
            <a:endParaRPr lang="de-DE" altLang="de-DE" dirty="0"/>
          </a:p>
          <a:p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44"/>
    </mc:Choice>
    <mc:Fallback xmlns="">
      <p:transition spd="slow" advTm="70844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66763" y="4545570"/>
            <a:ext cx="7981949" cy="1239280"/>
          </a:xfrm>
          <a:noFill/>
        </p:spPr>
        <p:txBody>
          <a:bodyPr/>
          <a:lstStyle/>
          <a:p>
            <a:r>
              <a:rPr lang="de-DE" altLang="de-DE" dirty="0" smtClean="0"/>
              <a:t>2021</a:t>
            </a:r>
          </a:p>
        </p:txBody>
      </p:sp>
      <p:sp>
        <p:nvSpPr>
          <p:cNvPr id="12292" name="Titel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Tautologie der Verkehrsökologie</a:t>
            </a:r>
            <a:br>
              <a:rPr lang="de-DE" dirty="0"/>
            </a:br>
            <a:endParaRPr lang="de-DE" alt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Obraz 6">
            <a:extLst>
              <a:ext uri="{FF2B5EF4-FFF2-40B4-BE49-F238E27FC236}">
                <a16:creationId xmlns:a16="http://schemas.microsoft.com/office/drawing/2014/main" id="{03B8F423-BBF0-48A3-97CE-1598B4846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181" y="5976692"/>
            <a:ext cx="1828800" cy="557911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5718972" y="5902400"/>
            <a:ext cx="1901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Grant Agreement No.: </a:t>
            </a:r>
            <a:endParaRPr lang="en-GB" sz="1200" dirty="0" smtClean="0">
              <a:solidFill>
                <a:schemeClr val="bg1"/>
              </a:solidFill>
            </a:endParaRPr>
          </a:p>
          <a:p>
            <a:r>
              <a:rPr lang="en-GB" sz="1200" dirty="0" smtClean="0">
                <a:solidFill>
                  <a:schemeClr val="bg1"/>
                </a:solidFill>
              </a:rPr>
              <a:t>2019-1-PL01-K1203-065244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4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92"/>
    </mc:Choice>
    <mc:Fallback xmlns="">
      <p:transition spd="slow" advTm="1649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Vorab: Was </a:t>
            </a:r>
            <a:r>
              <a:rPr lang="de-DE" altLang="de-DE" dirty="0"/>
              <a:t>wollen wir eigentlich, Mobilität oder Verkehr?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393383" y="1423352"/>
            <a:ext cx="8373201" cy="44897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dirty="0" smtClean="0"/>
              <a:t>Was ist eigentlich das primäre Ziel allen Planens und Handelns im Verkehrswesen: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Immer freie Fahrt, nie Stau, nie Parkplatzsuche, nie an der LSA warten müssen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Kostenlosen ÖPNV für alle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Vision Zero, null Unfälle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Lebenswerte Straßen, hohe Lebensqualität, autofrei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Premium </a:t>
            </a:r>
            <a:r>
              <a:rPr lang="de-DE" altLang="de-DE" dirty="0" err="1" smtClean="0"/>
              <a:t>SUV´s</a:t>
            </a:r>
            <a:r>
              <a:rPr lang="de-DE" altLang="de-DE" dirty="0" smtClean="0"/>
              <a:t> auf Steuerkosten auch für ärmere Bevölkerungsgruppen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Lebendige Innenstädte ohne Parkhäuser und Parkplätze für Autos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de-DE" altLang="de-DE" dirty="0" smtClean="0"/>
              <a:t>….</a:t>
            </a:r>
          </a:p>
          <a:p>
            <a:pPr>
              <a:lnSpc>
                <a:spcPct val="90000"/>
              </a:lnSpc>
            </a:pPr>
            <a:r>
              <a:rPr lang="de-DE" altLang="de-DE" dirty="0" smtClean="0"/>
              <a:t>Was </a:t>
            </a:r>
            <a:r>
              <a:rPr lang="de-DE" altLang="de-DE" dirty="0"/>
              <a:t>würden Sie sich, Ihren Kindern, </a:t>
            </a:r>
            <a:r>
              <a:rPr lang="de-DE" altLang="de-DE" dirty="0" smtClean="0"/>
              <a:t>Ihren Enkeln, Ihrer </a:t>
            </a:r>
            <a:r>
              <a:rPr lang="de-DE" altLang="de-DE" dirty="0"/>
              <a:t>Firma </a:t>
            </a:r>
            <a:r>
              <a:rPr lang="de-DE" altLang="de-DE" dirty="0" smtClean="0"/>
              <a:t>wünschen?</a:t>
            </a:r>
          </a:p>
          <a:p>
            <a:pPr>
              <a:lnSpc>
                <a:spcPct val="90000"/>
              </a:lnSpc>
            </a:pPr>
            <a:endParaRPr lang="de-DE" altLang="de-DE" dirty="0"/>
          </a:p>
          <a:p>
            <a:r>
              <a:rPr lang="de-DE" altLang="de-DE" dirty="0" smtClean="0"/>
              <a:t>Geschichtlich haben verschiedene Ziele verschiedene Epochen geprägt.</a:t>
            </a:r>
            <a:endParaRPr lang="de-DE" altLang="de-DE" b="1" dirty="0" smtClean="0"/>
          </a:p>
          <a:p>
            <a:endParaRPr lang="de-DE" altLang="de-DE" sz="13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52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289"/>
    </mc:Choice>
    <mc:Fallback xmlns="">
      <p:transition spd="slow" advTm="13928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1.1 Ziele im Verkehr: 4 Phasen </a:t>
            </a:r>
            <a:r>
              <a:rPr lang="de-DE" dirty="0"/>
              <a:t>der Verkehrsplanung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Kurze Historie: Brücke an einem </a:t>
            </a:r>
            <a:r>
              <a:rPr lang="de-DE" dirty="0" err="1"/>
              <a:t>Fernweg</a:t>
            </a:r>
            <a:r>
              <a:rPr lang="de-DE" dirty="0"/>
              <a:t> </a:t>
            </a:r>
          </a:p>
          <a:p>
            <a:endParaRPr lang="de-DE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09600" y="1905000"/>
            <a:ext cx="7924800" cy="3733800"/>
            <a:chOff x="384" y="1200"/>
            <a:chExt cx="4992" cy="2352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384" y="1792"/>
              <a:ext cx="4992" cy="1232"/>
            </a:xfrm>
            <a:custGeom>
              <a:avLst/>
              <a:gdLst>
                <a:gd name="T0" fmla="*/ 1233 w 5157"/>
                <a:gd name="T1" fmla="*/ 3 h 1434"/>
                <a:gd name="T2" fmla="*/ 992 w 5157"/>
                <a:gd name="T3" fmla="*/ 3 h 1434"/>
                <a:gd name="T4" fmla="*/ 670 w 5157"/>
                <a:gd name="T5" fmla="*/ 3 h 1434"/>
                <a:gd name="T6" fmla="*/ 337 w 5157"/>
                <a:gd name="T7" fmla="*/ 3 h 1434"/>
                <a:gd name="T8" fmla="*/ 165 w 5157"/>
                <a:gd name="T9" fmla="*/ 3 h 1434"/>
                <a:gd name="T10" fmla="*/ 0 w 5157"/>
                <a:gd name="T11" fmla="*/ 3 h 1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57"/>
                <a:gd name="T19" fmla="*/ 0 h 1434"/>
                <a:gd name="T20" fmla="*/ 5157 w 5157"/>
                <a:gd name="T21" fmla="*/ 1434 h 1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57" h="1434">
                  <a:moveTo>
                    <a:pt x="5157" y="560"/>
                  </a:moveTo>
                  <a:cubicBezTo>
                    <a:pt x="4849" y="428"/>
                    <a:pt x="4541" y="296"/>
                    <a:pt x="4149" y="320"/>
                  </a:cubicBezTo>
                  <a:cubicBezTo>
                    <a:pt x="3757" y="344"/>
                    <a:pt x="3261" y="744"/>
                    <a:pt x="2805" y="704"/>
                  </a:cubicBezTo>
                  <a:cubicBezTo>
                    <a:pt x="2349" y="664"/>
                    <a:pt x="1765" y="0"/>
                    <a:pt x="1413" y="80"/>
                  </a:cubicBezTo>
                  <a:cubicBezTo>
                    <a:pt x="1061" y="160"/>
                    <a:pt x="929" y="958"/>
                    <a:pt x="693" y="1184"/>
                  </a:cubicBezTo>
                  <a:cubicBezTo>
                    <a:pt x="457" y="1410"/>
                    <a:pt x="145" y="1382"/>
                    <a:pt x="0" y="1434"/>
                  </a:cubicBezTo>
                </a:path>
              </a:pathLst>
            </a:custGeom>
            <a:noFill/>
            <a:ln w="203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447" y="1584"/>
              <a:ext cx="20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123" y="2976"/>
              <a:ext cx="104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847" y="1200"/>
              <a:ext cx="2912" cy="23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123" y="3168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123" y="283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811" y="2928"/>
              <a:ext cx="156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227" y="3120"/>
              <a:ext cx="52" cy="144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 flipV="1">
              <a:off x="3343" y="1536"/>
              <a:ext cx="5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4245" y="2688"/>
              <a:ext cx="507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Dorf</a:t>
              </a:r>
              <a:r>
                <a:rPr lang="de-DE" altLang="de-DE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de-DE" altLang="de-DE" sz="24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717" y="1440"/>
              <a:ext cx="912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Große Stadt</a:t>
              </a: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915" y="307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grpSp>
          <p:nvGrpSpPr>
            <p:cNvPr id="17" name="Group 17"/>
            <p:cNvGrpSpPr>
              <a:grpSpLocks/>
            </p:cNvGrpSpPr>
            <p:nvPr/>
          </p:nvGrpSpPr>
          <p:grpSpPr bwMode="auto">
            <a:xfrm>
              <a:off x="3083" y="1728"/>
              <a:ext cx="520" cy="288"/>
              <a:chOff x="3302" y="1536"/>
              <a:chExt cx="520" cy="288"/>
            </a:xfrm>
          </p:grpSpPr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>
                <a:off x="3302" y="1632"/>
                <a:ext cx="104" cy="144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19" name="Rectangle 19"/>
              <p:cNvSpPr>
                <a:spLocks noChangeArrowheads="1"/>
              </p:cNvSpPr>
              <p:nvPr/>
            </p:nvSpPr>
            <p:spPr bwMode="auto">
              <a:xfrm>
                <a:off x="3562" y="1728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>
                <a:off x="3770" y="1584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21" name="Rectangle 21"/>
              <p:cNvSpPr>
                <a:spLocks noChangeArrowheads="1"/>
              </p:cNvSpPr>
              <p:nvPr/>
            </p:nvSpPr>
            <p:spPr bwMode="auto">
              <a:xfrm>
                <a:off x="3510" y="1536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>
                <a:off x="3458" y="1680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8442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74"/>
    </mc:Choice>
    <mc:Fallback xmlns="">
      <p:transition spd="slow" advTm="2897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Phase </a:t>
            </a:r>
            <a:r>
              <a:rPr lang="de-DE" altLang="de-DE" dirty="0"/>
              <a:t>1: </a:t>
            </a:r>
            <a:r>
              <a:rPr lang="de-DE" altLang="de-DE" dirty="0" smtClean="0"/>
              <a:t>Hauptziel „Grundnetz bauen“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altLang="de-DE" dirty="0">
                <a:solidFill>
                  <a:srgbClr val="0B2A51"/>
                </a:solidFill>
              </a:rPr>
              <a:t>Grundnetz</a:t>
            </a:r>
            <a:endParaRPr lang="de-DE" dirty="0"/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609600" y="1905000"/>
            <a:ext cx="7924800" cy="3733800"/>
            <a:chOff x="384" y="1200"/>
            <a:chExt cx="4992" cy="2352"/>
          </a:xfrm>
        </p:grpSpPr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384" y="1792"/>
              <a:ext cx="4992" cy="1232"/>
            </a:xfrm>
            <a:custGeom>
              <a:avLst/>
              <a:gdLst>
                <a:gd name="T0" fmla="*/ 1233 w 5157"/>
                <a:gd name="T1" fmla="*/ 3 h 1434"/>
                <a:gd name="T2" fmla="*/ 992 w 5157"/>
                <a:gd name="T3" fmla="*/ 3 h 1434"/>
                <a:gd name="T4" fmla="*/ 670 w 5157"/>
                <a:gd name="T5" fmla="*/ 3 h 1434"/>
                <a:gd name="T6" fmla="*/ 337 w 5157"/>
                <a:gd name="T7" fmla="*/ 3 h 1434"/>
                <a:gd name="T8" fmla="*/ 165 w 5157"/>
                <a:gd name="T9" fmla="*/ 3 h 1434"/>
                <a:gd name="T10" fmla="*/ 0 w 5157"/>
                <a:gd name="T11" fmla="*/ 3 h 1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57"/>
                <a:gd name="T19" fmla="*/ 0 h 1434"/>
                <a:gd name="T20" fmla="*/ 5157 w 5157"/>
                <a:gd name="T21" fmla="*/ 1434 h 1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57" h="1434">
                  <a:moveTo>
                    <a:pt x="5157" y="560"/>
                  </a:moveTo>
                  <a:cubicBezTo>
                    <a:pt x="4849" y="428"/>
                    <a:pt x="4541" y="296"/>
                    <a:pt x="4149" y="320"/>
                  </a:cubicBezTo>
                  <a:cubicBezTo>
                    <a:pt x="3757" y="344"/>
                    <a:pt x="3261" y="744"/>
                    <a:pt x="2805" y="704"/>
                  </a:cubicBezTo>
                  <a:cubicBezTo>
                    <a:pt x="2349" y="664"/>
                    <a:pt x="1765" y="0"/>
                    <a:pt x="1413" y="80"/>
                  </a:cubicBezTo>
                  <a:cubicBezTo>
                    <a:pt x="1061" y="160"/>
                    <a:pt x="929" y="958"/>
                    <a:pt x="693" y="1184"/>
                  </a:cubicBezTo>
                  <a:cubicBezTo>
                    <a:pt x="457" y="1410"/>
                    <a:pt x="145" y="1382"/>
                    <a:pt x="0" y="1434"/>
                  </a:cubicBezTo>
                </a:path>
              </a:pathLst>
            </a:custGeom>
            <a:noFill/>
            <a:ln w="203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447" y="1584"/>
              <a:ext cx="20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4123" y="2976"/>
              <a:ext cx="104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847" y="1200"/>
              <a:ext cx="2912" cy="23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4123" y="3168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123" y="283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3811" y="2928"/>
              <a:ext cx="156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4227" y="3120"/>
              <a:ext cx="52" cy="144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 flipV="1">
              <a:off x="3343" y="1536"/>
              <a:ext cx="5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245" y="2688"/>
              <a:ext cx="507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Dorf</a:t>
              </a:r>
              <a:r>
                <a:rPr lang="de-DE" altLang="de-DE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de-DE" altLang="de-DE" sz="24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3717" y="1440"/>
              <a:ext cx="912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Große Stadt</a:t>
              </a: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3915" y="307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grpSp>
          <p:nvGrpSpPr>
            <p:cNvPr id="36" name="Group 17"/>
            <p:cNvGrpSpPr>
              <a:grpSpLocks/>
            </p:cNvGrpSpPr>
            <p:nvPr/>
          </p:nvGrpSpPr>
          <p:grpSpPr bwMode="auto">
            <a:xfrm>
              <a:off x="3083" y="1728"/>
              <a:ext cx="520" cy="288"/>
              <a:chOff x="3302" y="1536"/>
              <a:chExt cx="520" cy="288"/>
            </a:xfrm>
          </p:grpSpPr>
          <p:sp>
            <p:nvSpPr>
              <p:cNvPr id="37" name="Rectangle 18"/>
              <p:cNvSpPr>
                <a:spLocks noChangeArrowheads="1"/>
              </p:cNvSpPr>
              <p:nvPr/>
            </p:nvSpPr>
            <p:spPr bwMode="auto">
              <a:xfrm>
                <a:off x="3302" y="1632"/>
                <a:ext cx="104" cy="144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8" name="Rectangle 19"/>
              <p:cNvSpPr>
                <a:spLocks noChangeArrowheads="1"/>
              </p:cNvSpPr>
              <p:nvPr/>
            </p:nvSpPr>
            <p:spPr bwMode="auto">
              <a:xfrm>
                <a:off x="3562" y="1728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9" name="Rectangle 20"/>
              <p:cNvSpPr>
                <a:spLocks noChangeArrowheads="1"/>
              </p:cNvSpPr>
              <p:nvPr/>
            </p:nvSpPr>
            <p:spPr bwMode="auto">
              <a:xfrm>
                <a:off x="3770" y="1584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3510" y="1536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" name="Rectangle 22"/>
              <p:cNvSpPr>
                <a:spLocks noChangeArrowheads="1"/>
              </p:cNvSpPr>
              <p:nvPr/>
            </p:nvSpPr>
            <p:spPr bwMode="auto">
              <a:xfrm>
                <a:off x="3458" y="1680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</p:grpSp>
      </p:grpSp>
      <p:grpSp>
        <p:nvGrpSpPr>
          <p:cNvPr id="42" name="Gruppieren 41"/>
          <p:cNvGrpSpPr/>
          <p:nvPr/>
        </p:nvGrpSpPr>
        <p:grpSpPr>
          <a:xfrm>
            <a:off x="2711450" y="4541838"/>
            <a:ext cx="5746750" cy="1477962"/>
            <a:chOff x="2711450" y="4541838"/>
            <a:chExt cx="5746750" cy="1477962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6343650" y="4694238"/>
              <a:ext cx="1651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 flipV="1">
              <a:off x="2711450" y="4541838"/>
              <a:ext cx="3632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>
              <a:off x="6343650" y="5151438"/>
              <a:ext cx="2114550" cy="868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40233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69"/>
    </mc:Choice>
    <mc:Fallback xmlns="">
      <p:transition spd="slow" advTm="2666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Phase 2: </a:t>
            </a:r>
            <a:r>
              <a:rPr lang="de-DE" altLang="de-DE" dirty="0" smtClean="0"/>
              <a:t>Hauptziel „Nachfrage decken“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altLang="de-DE" dirty="0">
                <a:solidFill>
                  <a:srgbClr val="0B2A51"/>
                </a:solidFill>
              </a:rPr>
              <a:t>Nachfrage</a:t>
            </a:r>
            <a:endParaRPr lang="de-DE" dirty="0"/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609600" y="1905000"/>
            <a:ext cx="7924800" cy="3733800"/>
            <a:chOff x="384" y="1200"/>
            <a:chExt cx="4992" cy="2352"/>
          </a:xfrm>
        </p:grpSpPr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384" y="1792"/>
              <a:ext cx="4992" cy="1232"/>
            </a:xfrm>
            <a:custGeom>
              <a:avLst/>
              <a:gdLst>
                <a:gd name="T0" fmla="*/ 1233 w 5157"/>
                <a:gd name="T1" fmla="*/ 3 h 1434"/>
                <a:gd name="T2" fmla="*/ 992 w 5157"/>
                <a:gd name="T3" fmla="*/ 3 h 1434"/>
                <a:gd name="T4" fmla="*/ 670 w 5157"/>
                <a:gd name="T5" fmla="*/ 3 h 1434"/>
                <a:gd name="T6" fmla="*/ 337 w 5157"/>
                <a:gd name="T7" fmla="*/ 3 h 1434"/>
                <a:gd name="T8" fmla="*/ 165 w 5157"/>
                <a:gd name="T9" fmla="*/ 3 h 1434"/>
                <a:gd name="T10" fmla="*/ 0 w 5157"/>
                <a:gd name="T11" fmla="*/ 3 h 1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57"/>
                <a:gd name="T19" fmla="*/ 0 h 1434"/>
                <a:gd name="T20" fmla="*/ 5157 w 5157"/>
                <a:gd name="T21" fmla="*/ 1434 h 1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57" h="1434">
                  <a:moveTo>
                    <a:pt x="5157" y="560"/>
                  </a:moveTo>
                  <a:cubicBezTo>
                    <a:pt x="4849" y="428"/>
                    <a:pt x="4541" y="296"/>
                    <a:pt x="4149" y="320"/>
                  </a:cubicBezTo>
                  <a:cubicBezTo>
                    <a:pt x="3757" y="344"/>
                    <a:pt x="3261" y="744"/>
                    <a:pt x="2805" y="704"/>
                  </a:cubicBezTo>
                  <a:cubicBezTo>
                    <a:pt x="2349" y="664"/>
                    <a:pt x="1765" y="0"/>
                    <a:pt x="1413" y="80"/>
                  </a:cubicBezTo>
                  <a:cubicBezTo>
                    <a:pt x="1061" y="160"/>
                    <a:pt x="929" y="958"/>
                    <a:pt x="693" y="1184"/>
                  </a:cubicBezTo>
                  <a:cubicBezTo>
                    <a:pt x="457" y="1410"/>
                    <a:pt x="145" y="1382"/>
                    <a:pt x="0" y="1434"/>
                  </a:cubicBezTo>
                </a:path>
              </a:pathLst>
            </a:custGeom>
            <a:noFill/>
            <a:ln w="203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447" y="1584"/>
              <a:ext cx="20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4123" y="2976"/>
              <a:ext cx="104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847" y="1200"/>
              <a:ext cx="2912" cy="23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4123" y="3168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123" y="283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3811" y="2928"/>
              <a:ext cx="156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4227" y="3120"/>
              <a:ext cx="52" cy="144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 flipV="1">
              <a:off x="3343" y="1536"/>
              <a:ext cx="5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245" y="2688"/>
              <a:ext cx="507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Dorf</a:t>
              </a:r>
              <a:r>
                <a:rPr lang="de-DE" altLang="de-DE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de-DE" altLang="de-DE" sz="24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3717" y="1440"/>
              <a:ext cx="912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Große Stadt</a:t>
              </a: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3915" y="307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grpSp>
          <p:nvGrpSpPr>
            <p:cNvPr id="36" name="Group 17"/>
            <p:cNvGrpSpPr>
              <a:grpSpLocks/>
            </p:cNvGrpSpPr>
            <p:nvPr/>
          </p:nvGrpSpPr>
          <p:grpSpPr bwMode="auto">
            <a:xfrm>
              <a:off x="3083" y="1728"/>
              <a:ext cx="520" cy="288"/>
              <a:chOff x="3302" y="1536"/>
              <a:chExt cx="520" cy="288"/>
            </a:xfrm>
          </p:grpSpPr>
          <p:sp>
            <p:nvSpPr>
              <p:cNvPr id="37" name="Rectangle 18"/>
              <p:cNvSpPr>
                <a:spLocks noChangeArrowheads="1"/>
              </p:cNvSpPr>
              <p:nvPr/>
            </p:nvSpPr>
            <p:spPr bwMode="auto">
              <a:xfrm>
                <a:off x="3302" y="1632"/>
                <a:ext cx="104" cy="144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8" name="Rectangle 19"/>
              <p:cNvSpPr>
                <a:spLocks noChangeArrowheads="1"/>
              </p:cNvSpPr>
              <p:nvPr/>
            </p:nvSpPr>
            <p:spPr bwMode="auto">
              <a:xfrm>
                <a:off x="3562" y="1728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9" name="Rectangle 20"/>
              <p:cNvSpPr>
                <a:spLocks noChangeArrowheads="1"/>
              </p:cNvSpPr>
              <p:nvPr/>
            </p:nvSpPr>
            <p:spPr bwMode="auto">
              <a:xfrm>
                <a:off x="3770" y="1584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3510" y="1536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" name="Rectangle 22"/>
              <p:cNvSpPr>
                <a:spLocks noChangeArrowheads="1"/>
              </p:cNvSpPr>
              <p:nvPr/>
            </p:nvSpPr>
            <p:spPr bwMode="auto">
              <a:xfrm>
                <a:off x="3458" y="1680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</p:grpSp>
      </p:grpSp>
      <p:grpSp>
        <p:nvGrpSpPr>
          <p:cNvPr id="42" name="Gruppieren 41"/>
          <p:cNvGrpSpPr/>
          <p:nvPr/>
        </p:nvGrpSpPr>
        <p:grpSpPr>
          <a:xfrm>
            <a:off x="2711450" y="4541838"/>
            <a:ext cx="5746750" cy="1477962"/>
            <a:chOff x="2711450" y="4541838"/>
            <a:chExt cx="5746750" cy="1477962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6343650" y="4694238"/>
              <a:ext cx="1651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 flipV="1">
              <a:off x="2711450" y="4541838"/>
              <a:ext cx="3632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>
              <a:off x="6343650" y="5151438"/>
              <a:ext cx="2114550" cy="868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2819400" y="2705100"/>
            <a:ext cx="1809750" cy="1827213"/>
            <a:chOff x="1980" y="1536"/>
            <a:chExt cx="1092" cy="1151"/>
          </a:xfrm>
        </p:grpSpPr>
        <p:sp>
          <p:nvSpPr>
            <p:cNvPr id="47" name="Oval 27"/>
            <p:cNvSpPr>
              <a:spLocks noChangeArrowheads="1"/>
            </p:cNvSpPr>
            <p:nvPr/>
          </p:nvSpPr>
          <p:spPr bwMode="auto">
            <a:xfrm>
              <a:off x="1991" y="1536"/>
              <a:ext cx="1081" cy="1151"/>
            </a:xfrm>
            <a:prstGeom prst="ellipse">
              <a:avLst/>
            </a:prstGeom>
            <a:solidFill>
              <a:srgbClr val="FF0000">
                <a:alpha val="50195"/>
              </a:srgb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48" name="Text Box 28"/>
            <p:cNvSpPr txBox="1">
              <a:spLocks noChangeArrowheads="1"/>
            </p:cNvSpPr>
            <p:nvPr/>
          </p:nvSpPr>
          <p:spPr bwMode="auto">
            <a:xfrm>
              <a:off x="1980" y="1889"/>
              <a:ext cx="6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altLang="de-DE" sz="2400">
                  <a:solidFill>
                    <a:schemeClr val="tx1"/>
                  </a:solidFill>
                </a:rPr>
                <a:t>Stau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600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822"/>
    </mc:Choice>
    <mc:Fallback xmlns="">
      <p:transition spd="slow" advTm="268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Phase 2: </a:t>
            </a:r>
            <a:r>
              <a:rPr lang="de-DE" altLang="de-DE" dirty="0" smtClean="0"/>
              <a:t>Ingenieurtechnische </a:t>
            </a:r>
            <a:r>
              <a:rPr lang="de-DE" altLang="de-DE" dirty="0"/>
              <a:t>Daten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altLang="de-DE" dirty="0">
                <a:solidFill>
                  <a:srgbClr val="0B2A51"/>
                </a:solidFill>
              </a:rPr>
              <a:t>Analysedaten (Fahrzeuge je Tag</a:t>
            </a:r>
            <a:r>
              <a:rPr lang="de-DE" altLang="de-DE" dirty="0" smtClean="0">
                <a:solidFill>
                  <a:srgbClr val="0B2A51"/>
                </a:solidFill>
              </a:rPr>
              <a:t>)</a:t>
            </a:r>
            <a:endParaRPr lang="de-DE" altLang="de-DE" dirty="0">
              <a:solidFill>
                <a:srgbClr val="0B2A51"/>
              </a:solidFill>
            </a:endParaRPr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609600" y="1905000"/>
            <a:ext cx="7924800" cy="3733800"/>
            <a:chOff x="384" y="1200"/>
            <a:chExt cx="4992" cy="2352"/>
          </a:xfrm>
        </p:grpSpPr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384" y="1792"/>
              <a:ext cx="4992" cy="1232"/>
            </a:xfrm>
            <a:custGeom>
              <a:avLst/>
              <a:gdLst>
                <a:gd name="T0" fmla="*/ 1233 w 5157"/>
                <a:gd name="T1" fmla="*/ 3 h 1434"/>
                <a:gd name="T2" fmla="*/ 992 w 5157"/>
                <a:gd name="T3" fmla="*/ 3 h 1434"/>
                <a:gd name="T4" fmla="*/ 670 w 5157"/>
                <a:gd name="T5" fmla="*/ 3 h 1434"/>
                <a:gd name="T6" fmla="*/ 337 w 5157"/>
                <a:gd name="T7" fmla="*/ 3 h 1434"/>
                <a:gd name="T8" fmla="*/ 165 w 5157"/>
                <a:gd name="T9" fmla="*/ 3 h 1434"/>
                <a:gd name="T10" fmla="*/ 0 w 5157"/>
                <a:gd name="T11" fmla="*/ 3 h 1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57"/>
                <a:gd name="T19" fmla="*/ 0 h 1434"/>
                <a:gd name="T20" fmla="*/ 5157 w 5157"/>
                <a:gd name="T21" fmla="*/ 1434 h 1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57" h="1434">
                  <a:moveTo>
                    <a:pt x="5157" y="560"/>
                  </a:moveTo>
                  <a:cubicBezTo>
                    <a:pt x="4849" y="428"/>
                    <a:pt x="4541" y="296"/>
                    <a:pt x="4149" y="320"/>
                  </a:cubicBezTo>
                  <a:cubicBezTo>
                    <a:pt x="3757" y="344"/>
                    <a:pt x="3261" y="744"/>
                    <a:pt x="2805" y="704"/>
                  </a:cubicBezTo>
                  <a:cubicBezTo>
                    <a:pt x="2349" y="664"/>
                    <a:pt x="1765" y="0"/>
                    <a:pt x="1413" y="80"/>
                  </a:cubicBezTo>
                  <a:cubicBezTo>
                    <a:pt x="1061" y="160"/>
                    <a:pt x="929" y="958"/>
                    <a:pt x="693" y="1184"/>
                  </a:cubicBezTo>
                  <a:cubicBezTo>
                    <a:pt x="457" y="1410"/>
                    <a:pt x="145" y="1382"/>
                    <a:pt x="0" y="1434"/>
                  </a:cubicBezTo>
                </a:path>
              </a:pathLst>
            </a:custGeom>
            <a:noFill/>
            <a:ln w="203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447" y="1584"/>
              <a:ext cx="20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4123" y="2976"/>
              <a:ext cx="104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847" y="1200"/>
              <a:ext cx="2912" cy="23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4123" y="3168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123" y="283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3811" y="2928"/>
              <a:ext cx="156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4227" y="3120"/>
              <a:ext cx="52" cy="144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 flipV="1">
              <a:off x="3343" y="1536"/>
              <a:ext cx="5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245" y="2688"/>
              <a:ext cx="507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Dorf</a:t>
              </a:r>
              <a:r>
                <a:rPr lang="de-DE" altLang="de-DE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de-DE" altLang="de-DE" sz="24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3717" y="1440"/>
              <a:ext cx="912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Große Stadt</a:t>
              </a: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3915" y="307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grpSp>
          <p:nvGrpSpPr>
            <p:cNvPr id="36" name="Group 17"/>
            <p:cNvGrpSpPr>
              <a:grpSpLocks/>
            </p:cNvGrpSpPr>
            <p:nvPr/>
          </p:nvGrpSpPr>
          <p:grpSpPr bwMode="auto">
            <a:xfrm>
              <a:off x="3083" y="1728"/>
              <a:ext cx="520" cy="288"/>
              <a:chOff x="3302" y="1536"/>
              <a:chExt cx="520" cy="288"/>
            </a:xfrm>
          </p:grpSpPr>
          <p:sp>
            <p:nvSpPr>
              <p:cNvPr id="37" name="Rectangle 18"/>
              <p:cNvSpPr>
                <a:spLocks noChangeArrowheads="1"/>
              </p:cNvSpPr>
              <p:nvPr/>
            </p:nvSpPr>
            <p:spPr bwMode="auto">
              <a:xfrm>
                <a:off x="3302" y="1632"/>
                <a:ext cx="104" cy="144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8" name="Rectangle 19"/>
              <p:cNvSpPr>
                <a:spLocks noChangeArrowheads="1"/>
              </p:cNvSpPr>
              <p:nvPr/>
            </p:nvSpPr>
            <p:spPr bwMode="auto">
              <a:xfrm>
                <a:off x="3562" y="1728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9" name="Rectangle 20"/>
              <p:cNvSpPr>
                <a:spLocks noChangeArrowheads="1"/>
              </p:cNvSpPr>
              <p:nvPr/>
            </p:nvSpPr>
            <p:spPr bwMode="auto">
              <a:xfrm>
                <a:off x="3770" y="1584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3510" y="1536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" name="Rectangle 22"/>
              <p:cNvSpPr>
                <a:spLocks noChangeArrowheads="1"/>
              </p:cNvSpPr>
              <p:nvPr/>
            </p:nvSpPr>
            <p:spPr bwMode="auto">
              <a:xfrm>
                <a:off x="3458" y="1680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</p:grpSp>
      </p:grpSp>
      <p:grpSp>
        <p:nvGrpSpPr>
          <p:cNvPr id="42" name="Gruppieren 41"/>
          <p:cNvGrpSpPr/>
          <p:nvPr/>
        </p:nvGrpSpPr>
        <p:grpSpPr>
          <a:xfrm>
            <a:off x="2711450" y="4541838"/>
            <a:ext cx="5746750" cy="1477962"/>
            <a:chOff x="2711450" y="4541838"/>
            <a:chExt cx="5746750" cy="1477962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6343650" y="4694238"/>
              <a:ext cx="1651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 flipV="1">
              <a:off x="2711450" y="4541838"/>
              <a:ext cx="3632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>
              <a:off x="6343650" y="5151438"/>
              <a:ext cx="2114550" cy="868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668338" y="3268663"/>
            <a:ext cx="7713662" cy="2522537"/>
            <a:chOff x="668338" y="3268663"/>
            <a:chExt cx="7713662" cy="2522537"/>
          </a:xfrm>
        </p:grpSpPr>
        <p:sp>
          <p:nvSpPr>
            <p:cNvPr id="50" name="Text Box 26"/>
            <p:cNvSpPr txBox="1">
              <a:spLocks noChangeArrowheads="1"/>
            </p:cNvSpPr>
            <p:nvPr/>
          </p:nvSpPr>
          <p:spPr bwMode="auto">
            <a:xfrm>
              <a:off x="668338" y="5105400"/>
              <a:ext cx="2227262" cy="3619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50 000 Fzg. normal</a:t>
              </a:r>
            </a:p>
          </p:txBody>
        </p:sp>
        <p:sp>
          <p:nvSpPr>
            <p:cNvPr id="51" name="Text Box 27"/>
            <p:cNvSpPr txBox="1">
              <a:spLocks noChangeArrowheads="1"/>
            </p:cNvSpPr>
            <p:nvPr/>
          </p:nvSpPr>
          <p:spPr bwMode="auto">
            <a:xfrm>
              <a:off x="2486025" y="3268663"/>
              <a:ext cx="3533775" cy="361950"/>
            </a:xfrm>
            <a:prstGeom prst="rect">
              <a:avLst/>
            </a:prstGeom>
            <a:solidFill>
              <a:srgbClr val="FF7C80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100 000 Fzg. Stau, Lärm, Abgas</a:t>
              </a:r>
            </a:p>
          </p:txBody>
        </p:sp>
        <p:sp>
          <p:nvSpPr>
            <p:cNvPr id="52" name="Text Box 28"/>
            <p:cNvSpPr txBox="1">
              <a:spLocks noChangeArrowheads="1"/>
            </p:cNvSpPr>
            <p:nvPr/>
          </p:nvSpPr>
          <p:spPr bwMode="auto">
            <a:xfrm>
              <a:off x="3030538" y="4648200"/>
              <a:ext cx="2227262" cy="3619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50 000 Fzg. normal</a:t>
              </a:r>
            </a:p>
          </p:txBody>
        </p:sp>
        <p:sp>
          <p:nvSpPr>
            <p:cNvPr id="53" name="Text Box 29"/>
            <p:cNvSpPr txBox="1">
              <a:spLocks noChangeArrowheads="1"/>
            </p:cNvSpPr>
            <p:nvPr/>
          </p:nvSpPr>
          <p:spPr bwMode="auto">
            <a:xfrm>
              <a:off x="6154738" y="5429250"/>
              <a:ext cx="2227262" cy="3619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 dirty="0">
                  <a:solidFill>
                    <a:schemeClr val="tx1"/>
                  </a:solidFill>
                </a:rPr>
                <a:t>5 000 </a:t>
              </a:r>
              <a:r>
                <a:rPr lang="de-DE" altLang="de-DE" dirty="0" err="1">
                  <a:solidFill>
                    <a:schemeClr val="tx1"/>
                  </a:solidFill>
                </a:rPr>
                <a:t>Fzg</a:t>
              </a:r>
              <a:r>
                <a:rPr lang="de-DE" altLang="de-DE" dirty="0">
                  <a:solidFill>
                    <a:schemeClr val="tx1"/>
                  </a:solidFill>
                </a:rPr>
                <a:t>. normal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959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41"/>
    </mc:Choice>
    <mc:Fallback xmlns="">
      <p:transition spd="slow" advTm="2014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Phase 2: Das schlägt der Planer vor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altLang="de-DE" dirty="0">
                <a:solidFill>
                  <a:srgbClr val="0B2A51"/>
                </a:solidFill>
              </a:rPr>
              <a:t>Planung</a:t>
            </a:r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609600" y="1905000"/>
            <a:ext cx="7924800" cy="3733800"/>
            <a:chOff x="384" y="1200"/>
            <a:chExt cx="4992" cy="2352"/>
          </a:xfrm>
        </p:grpSpPr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384" y="1792"/>
              <a:ext cx="4992" cy="1232"/>
            </a:xfrm>
            <a:custGeom>
              <a:avLst/>
              <a:gdLst>
                <a:gd name="T0" fmla="*/ 1233 w 5157"/>
                <a:gd name="T1" fmla="*/ 3 h 1434"/>
                <a:gd name="T2" fmla="*/ 992 w 5157"/>
                <a:gd name="T3" fmla="*/ 3 h 1434"/>
                <a:gd name="T4" fmla="*/ 670 w 5157"/>
                <a:gd name="T5" fmla="*/ 3 h 1434"/>
                <a:gd name="T6" fmla="*/ 337 w 5157"/>
                <a:gd name="T7" fmla="*/ 3 h 1434"/>
                <a:gd name="T8" fmla="*/ 165 w 5157"/>
                <a:gd name="T9" fmla="*/ 3 h 1434"/>
                <a:gd name="T10" fmla="*/ 0 w 5157"/>
                <a:gd name="T11" fmla="*/ 3 h 1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57"/>
                <a:gd name="T19" fmla="*/ 0 h 1434"/>
                <a:gd name="T20" fmla="*/ 5157 w 5157"/>
                <a:gd name="T21" fmla="*/ 1434 h 1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57" h="1434">
                  <a:moveTo>
                    <a:pt x="5157" y="560"/>
                  </a:moveTo>
                  <a:cubicBezTo>
                    <a:pt x="4849" y="428"/>
                    <a:pt x="4541" y="296"/>
                    <a:pt x="4149" y="320"/>
                  </a:cubicBezTo>
                  <a:cubicBezTo>
                    <a:pt x="3757" y="344"/>
                    <a:pt x="3261" y="744"/>
                    <a:pt x="2805" y="704"/>
                  </a:cubicBezTo>
                  <a:cubicBezTo>
                    <a:pt x="2349" y="664"/>
                    <a:pt x="1765" y="0"/>
                    <a:pt x="1413" y="80"/>
                  </a:cubicBezTo>
                  <a:cubicBezTo>
                    <a:pt x="1061" y="160"/>
                    <a:pt x="929" y="958"/>
                    <a:pt x="693" y="1184"/>
                  </a:cubicBezTo>
                  <a:cubicBezTo>
                    <a:pt x="457" y="1410"/>
                    <a:pt x="145" y="1382"/>
                    <a:pt x="0" y="1434"/>
                  </a:cubicBezTo>
                </a:path>
              </a:pathLst>
            </a:custGeom>
            <a:noFill/>
            <a:ln w="203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447" y="1584"/>
              <a:ext cx="20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4123" y="2976"/>
              <a:ext cx="104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847" y="1200"/>
              <a:ext cx="2912" cy="23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4123" y="3168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123" y="283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3811" y="2928"/>
              <a:ext cx="156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4227" y="3120"/>
              <a:ext cx="52" cy="144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 flipV="1">
              <a:off x="3343" y="1536"/>
              <a:ext cx="5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245" y="2688"/>
              <a:ext cx="507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Dorf</a:t>
              </a:r>
              <a:r>
                <a:rPr lang="de-DE" altLang="de-DE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de-DE" altLang="de-DE" sz="24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3717" y="1440"/>
              <a:ext cx="912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Große Stadt</a:t>
              </a: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3915" y="307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grpSp>
          <p:nvGrpSpPr>
            <p:cNvPr id="36" name="Group 17"/>
            <p:cNvGrpSpPr>
              <a:grpSpLocks/>
            </p:cNvGrpSpPr>
            <p:nvPr/>
          </p:nvGrpSpPr>
          <p:grpSpPr bwMode="auto">
            <a:xfrm>
              <a:off x="3083" y="1728"/>
              <a:ext cx="520" cy="288"/>
              <a:chOff x="3302" y="1536"/>
              <a:chExt cx="520" cy="288"/>
            </a:xfrm>
          </p:grpSpPr>
          <p:sp>
            <p:nvSpPr>
              <p:cNvPr id="37" name="Rectangle 18"/>
              <p:cNvSpPr>
                <a:spLocks noChangeArrowheads="1"/>
              </p:cNvSpPr>
              <p:nvPr/>
            </p:nvSpPr>
            <p:spPr bwMode="auto">
              <a:xfrm>
                <a:off x="3302" y="1632"/>
                <a:ext cx="104" cy="144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8" name="Rectangle 19"/>
              <p:cNvSpPr>
                <a:spLocks noChangeArrowheads="1"/>
              </p:cNvSpPr>
              <p:nvPr/>
            </p:nvSpPr>
            <p:spPr bwMode="auto">
              <a:xfrm>
                <a:off x="3562" y="1728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9" name="Rectangle 20"/>
              <p:cNvSpPr>
                <a:spLocks noChangeArrowheads="1"/>
              </p:cNvSpPr>
              <p:nvPr/>
            </p:nvSpPr>
            <p:spPr bwMode="auto">
              <a:xfrm>
                <a:off x="3770" y="1584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3510" y="1536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" name="Rectangle 22"/>
              <p:cNvSpPr>
                <a:spLocks noChangeArrowheads="1"/>
              </p:cNvSpPr>
              <p:nvPr/>
            </p:nvSpPr>
            <p:spPr bwMode="auto">
              <a:xfrm>
                <a:off x="3458" y="1680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</p:grpSp>
      </p:grpSp>
      <p:grpSp>
        <p:nvGrpSpPr>
          <p:cNvPr id="42" name="Gruppieren 41"/>
          <p:cNvGrpSpPr/>
          <p:nvPr/>
        </p:nvGrpSpPr>
        <p:grpSpPr>
          <a:xfrm>
            <a:off x="2711450" y="4541838"/>
            <a:ext cx="5746750" cy="1477962"/>
            <a:chOff x="2711450" y="4541838"/>
            <a:chExt cx="5746750" cy="1477962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6343650" y="4694238"/>
              <a:ext cx="1651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 flipV="1">
              <a:off x="2711450" y="4541838"/>
              <a:ext cx="3632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>
              <a:off x="6343650" y="5151438"/>
              <a:ext cx="2114550" cy="868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6" name="Line 26"/>
          <p:cNvSpPr>
            <a:spLocks noChangeShapeType="1"/>
          </p:cNvSpPr>
          <p:nvPr/>
        </p:nvSpPr>
        <p:spPr bwMode="auto">
          <a:xfrm>
            <a:off x="5377402" y="2725947"/>
            <a:ext cx="1131348" cy="196829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23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96"/>
    </mc:Choice>
    <mc:Fallback xmlns="">
      <p:transition spd="slow" advTm="2769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Phase 2: </a:t>
            </a:r>
            <a:r>
              <a:rPr lang="de-DE" altLang="de-DE" dirty="0" smtClean="0"/>
              <a:t>… </a:t>
            </a:r>
            <a:r>
              <a:rPr lang="de-DE" altLang="de-DE" dirty="0"/>
              <a:t>mit diesen </a:t>
            </a:r>
            <a:r>
              <a:rPr lang="de-DE" altLang="de-DE" dirty="0" smtClean="0"/>
              <a:t>Zahlen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spcBef>
                <a:spcPct val="25000"/>
              </a:spcBef>
            </a:pPr>
            <a:r>
              <a:rPr lang="de-DE" altLang="de-DE" dirty="0">
                <a:solidFill>
                  <a:srgbClr val="0B2A51"/>
                </a:solidFill>
              </a:rPr>
              <a:t>Planungsprognose</a:t>
            </a:r>
            <a:endParaRPr lang="de-DE" altLang="de-DE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609600" y="1905000"/>
            <a:ext cx="7924800" cy="3733800"/>
            <a:chOff x="384" y="1200"/>
            <a:chExt cx="4992" cy="2352"/>
          </a:xfrm>
        </p:grpSpPr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384" y="1792"/>
              <a:ext cx="4992" cy="1232"/>
            </a:xfrm>
            <a:custGeom>
              <a:avLst/>
              <a:gdLst>
                <a:gd name="T0" fmla="*/ 1233 w 5157"/>
                <a:gd name="T1" fmla="*/ 3 h 1434"/>
                <a:gd name="T2" fmla="*/ 992 w 5157"/>
                <a:gd name="T3" fmla="*/ 3 h 1434"/>
                <a:gd name="T4" fmla="*/ 670 w 5157"/>
                <a:gd name="T5" fmla="*/ 3 h 1434"/>
                <a:gd name="T6" fmla="*/ 337 w 5157"/>
                <a:gd name="T7" fmla="*/ 3 h 1434"/>
                <a:gd name="T8" fmla="*/ 165 w 5157"/>
                <a:gd name="T9" fmla="*/ 3 h 1434"/>
                <a:gd name="T10" fmla="*/ 0 w 5157"/>
                <a:gd name="T11" fmla="*/ 3 h 1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57"/>
                <a:gd name="T19" fmla="*/ 0 h 1434"/>
                <a:gd name="T20" fmla="*/ 5157 w 5157"/>
                <a:gd name="T21" fmla="*/ 1434 h 14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57" h="1434">
                  <a:moveTo>
                    <a:pt x="5157" y="560"/>
                  </a:moveTo>
                  <a:cubicBezTo>
                    <a:pt x="4849" y="428"/>
                    <a:pt x="4541" y="296"/>
                    <a:pt x="4149" y="320"/>
                  </a:cubicBezTo>
                  <a:cubicBezTo>
                    <a:pt x="3757" y="344"/>
                    <a:pt x="3261" y="744"/>
                    <a:pt x="2805" y="704"/>
                  </a:cubicBezTo>
                  <a:cubicBezTo>
                    <a:pt x="2349" y="664"/>
                    <a:pt x="1765" y="0"/>
                    <a:pt x="1413" y="80"/>
                  </a:cubicBezTo>
                  <a:cubicBezTo>
                    <a:pt x="1061" y="160"/>
                    <a:pt x="929" y="958"/>
                    <a:pt x="693" y="1184"/>
                  </a:cubicBezTo>
                  <a:cubicBezTo>
                    <a:pt x="457" y="1410"/>
                    <a:pt x="145" y="1382"/>
                    <a:pt x="0" y="1434"/>
                  </a:cubicBezTo>
                </a:path>
              </a:pathLst>
            </a:custGeom>
            <a:noFill/>
            <a:ln w="203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447" y="1584"/>
              <a:ext cx="208" cy="14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4123" y="2976"/>
              <a:ext cx="104" cy="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endParaRPr lang="de-DE" altLang="de-DE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V="1">
              <a:off x="847" y="1200"/>
              <a:ext cx="2912" cy="23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4123" y="3168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123" y="283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3811" y="2928"/>
              <a:ext cx="156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4227" y="3120"/>
              <a:ext cx="52" cy="144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 flipV="1">
              <a:off x="3343" y="1536"/>
              <a:ext cx="5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245" y="2688"/>
              <a:ext cx="507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Dorf</a:t>
              </a:r>
              <a:r>
                <a:rPr lang="de-DE" altLang="de-DE">
                  <a:solidFill>
                    <a:schemeClr val="tx1"/>
                  </a:solidFill>
                  <a:latin typeface="Arial" panose="020B0604020202020204" pitchFamily="34" charset="0"/>
                </a:rPr>
                <a:t> </a:t>
              </a:r>
              <a:endParaRPr lang="de-DE" altLang="de-DE" sz="2400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Text Box 15"/>
            <p:cNvSpPr txBox="1">
              <a:spLocks noChangeArrowheads="1"/>
            </p:cNvSpPr>
            <p:nvPr/>
          </p:nvSpPr>
          <p:spPr bwMode="auto">
            <a:xfrm>
              <a:off x="3717" y="1440"/>
              <a:ext cx="912" cy="22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Große Stadt</a:t>
              </a: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3915" y="3072"/>
              <a:ext cx="52" cy="96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DE" altLang="de-DE" sz="1400"/>
            </a:p>
          </p:txBody>
        </p:sp>
        <p:grpSp>
          <p:nvGrpSpPr>
            <p:cNvPr id="36" name="Group 17"/>
            <p:cNvGrpSpPr>
              <a:grpSpLocks/>
            </p:cNvGrpSpPr>
            <p:nvPr/>
          </p:nvGrpSpPr>
          <p:grpSpPr bwMode="auto">
            <a:xfrm>
              <a:off x="3083" y="1728"/>
              <a:ext cx="520" cy="288"/>
              <a:chOff x="3302" y="1536"/>
              <a:chExt cx="520" cy="288"/>
            </a:xfrm>
          </p:grpSpPr>
          <p:sp>
            <p:nvSpPr>
              <p:cNvPr id="37" name="Rectangle 18"/>
              <p:cNvSpPr>
                <a:spLocks noChangeArrowheads="1"/>
              </p:cNvSpPr>
              <p:nvPr/>
            </p:nvSpPr>
            <p:spPr bwMode="auto">
              <a:xfrm>
                <a:off x="3302" y="1632"/>
                <a:ext cx="104" cy="144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8" name="Rectangle 19"/>
              <p:cNvSpPr>
                <a:spLocks noChangeArrowheads="1"/>
              </p:cNvSpPr>
              <p:nvPr/>
            </p:nvSpPr>
            <p:spPr bwMode="auto">
              <a:xfrm>
                <a:off x="3562" y="1728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39" name="Rectangle 20"/>
              <p:cNvSpPr>
                <a:spLocks noChangeArrowheads="1"/>
              </p:cNvSpPr>
              <p:nvPr/>
            </p:nvSpPr>
            <p:spPr bwMode="auto">
              <a:xfrm>
                <a:off x="3770" y="1584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  <p:sp>
            <p:nvSpPr>
              <p:cNvPr id="40" name="Rectangle 21"/>
              <p:cNvSpPr>
                <a:spLocks noChangeArrowheads="1"/>
              </p:cNvSpPr>
              <p:nvPr/>
            </p:nvSpPr>
            <p:spPr bwMode="auto">
              <a:xfrm>
                <a:off x="3510" y="1536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endParaRPr lang="de-DE" altLang="de-DE" sz="240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" name="Rectangle 22"/>
              <p:cNvSpPr>
                <a:spLocks noChangeArrowheads="1"/>
              </p:cNvSpPr>
              <p:nvPr/>
            </p:nvSpPr>
            <p:spPr bwMode="auto">
              <a:xfrm>
                <a:off x="3458" y="1680"/>
                <a:ext cx="52" cy="96"/>
              </a:xfrm>
              <a:prstGeom prst="rect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rgbClr val="001D4B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de-DE" altLang="de-DE" sz="1400"/>
              </a:p>
            </p:txBody>
          </p:sp>
        </p:grpSp>
      </p:grpSp>
      <p:grpSp>
        <p:nvGrpSpPr>
          <p:cNvPr id="42" name="Gruppieren 41"/>
          <p:cNvGrpSpPr/>
          <p:nvPr/>
        </p:nvGrpSpPr>
        <p:grpSpPr>
          <a:xfrm>
            <a:off x="2711450" y="4541838"/>
            <a:ext cx="5746750" cy="1477962"/>
            <a:chOff x="2711450" y="4541838"/>
            <a:chExt cx="5746750" cy="1477962"/>
          </a:xfrm>
        </p:grpSpPr>
        <p:sp>
          <p:nvSpPr>
            <p:cNvPr id="43" name="Line 23"/>
            <p:cNvSpPr>
              <a:spLocks noChangeShapeType="1"/>
            </p:cNvSpPr>
            <p:nvPr/>
          </p:nvSpPr>
          <p:spPr bwMode="auto">
            <a:xfrm flipV="1">
              <a:off x="6343650" y="4694238"/>
              <a:ext cx="1651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24"/>
            <p:cNvSpPr>
              <a:spLocks noChangeShapeType="1"/>
            </p:cNvSpPr>
            <p:nvPr/>
          </p:nvSpPr>
          <p:spPr bwMode="auto">
            <a:xfrm flipH="1" flipV="1">
              <a:off x="2711450" y="4541838"/>
              <a:ext cx="363220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25"/>
            <p:cNvSpPr>
              <a:spLocks noChangeShapeType="1"/>
            </p:cNvSpPr>
            <p:nvPr/>
          </p:nvSpPr>
          <p:spPr bwMode="auto">
            <a:xfrm>
              <a:off x="6343650" y="5151438"/>
              <a:ext cx="2114550" cy="8683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6" name="Line 26"/>
          <p:cNvSpPr>
            <a:spLocks noChangeShapeType="1"/>
          </p:cNvSpPr>
          <p:nvPr/>
        </p:nvSpPr>
        <p:spPr bwMode="auto">
          <a:xfrm>
            <a:off x="5377402" y="2725947"/>
            <a:ext cx="1131348" cy="196829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7" name="Gruppieren 46"/>
          <p:cNvGrpSpPr/>
          <p:nvPr/>
        </p:nvGrpSpPr>
        <p:grpSpPr>
          <a:xfrm>
            <a:off x="762000" y="3352800"/>
            <a:ext cx="7637463" cy="2419350"/>
            <a:chOff x="762000" y="3352800"/>
            <a:chExt cx="7637463" cy="2419350"/>
          </a:xfrm>
        </p:grpSpPr>
        <p:sp>
          <p:nvSpPr>
            <p:cNvPr id="48" name="Text Box 27"/>
            <p:cNvSpPr txBox="1">
              <a:spLocks noChangeArrowheads="1"/>
            </p:cNvSpPr>
            <p:nvPr/>
          </p:nvSpPr>
          <p:spPr bwMode="auto">
            <a:xfrm>
              <a:off x="3030538" y="4648200"/>
              <a:ext cx="2227262" cy="3619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5 000 Fzg. normal</a:t>
              </a:r>
            </a:p>
          </p:txBody>
        </p:sp>
        <p:sp>
          <p:nvSpPr>
            <p:cNvPr id="49" name="Text Box 28"/>
            <p:cNvSpPr txBox="1">
              <a:spLocks noChangeArrowheads="1"/>
            </p:cNvSpPr>
            <p:nvPr/>
          </p:nvSpPr>
          <p:spPr bwMode="auto">
            <a:xfrm>
              <a:off x="762000" y="5105400"/>
              <a:ext cx="2227263" cy="3619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50 000 Fzg. normal</a:t>
              </a:r>
            </a:p>
          </p:txBody>
        </p:sp>
        <p:sp>
          <p:nvSpPr>
            <p:cNvPr id="50" name="Text Box 29"/>
            <p:cNvSpPr txBox="1">
              <a:spLocks noChangeArrowheads="1"/>
            </p:cNvSpPr>
            <p:nvPr/>
          </p:nvSpPr>
          <p:spPr bwMode="auto">
            <a:xfrm>
              <a:off x="6172200" y="5410200"/>
              <a:ext cx="2227263" cy="3619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5 000 Fzg. normal</a:t>
              </a:r>
            </a:p>
          </p:txBody>
        </p:sp>
        <p:sp>
          <p:nvSpPr>
            <p:cNvPr id="51" name="Text Box 30"/>
            <p:cNvSpPr txBox="1">
              <a:spLocks noChangeArrowheads="1"/>
            </p:cNvSpPr>
            <p:nvPr/>
          </p:nvSpPr>
          <p:spPr bwMode="auto">
            <a:xfrm>
              <a:off x="2590800" y="3352800"/>
              <a:ext cx="2227263" cy="3619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55 000 Fzg. normal</a:t>
              </a:r>
            </a:p>
          </p:txBody>
        </p:sp>
        <p:sp>
          <p:nvSpPr>
            <p:cNvPr id="52" name="Text Box 31"/>
            <p:cNvSpPr txBox="1">
              <a:spLocks noChangeArrowheads="1"/>
            </p:cNvSpPr>
            <p:nvPr/>
          </p:nvSpPr>
          <p:spPr bwMode="auto">
            <a:xfrm>
              <a:off x="5316538" y="3352800"/>
              <a:ext cx="2227262" cy="361950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>
                  <a:solidFill>
                    <a:srgbClr val="001D4B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de-DE" altLang="de-DE">
                  <a:solidFill>
                    <a:schemeClr val="tx1"/>
                  </a:solidFill>
                </a:rPr>
                <a:t>45 000 Fzg. normal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394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30"/>
    </mc:Choice>
    <mc:Fallback xmlns="">
      <p:transition spd="slow" advTm="1023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9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4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7.2"/>
</p:tagLst>
</file>

<file path=ppt/theme/theme1.xml><?xml version="1.0" encoding="utf-8"?>
<a:theme xmlns:a="http://schemas.openxmlformats.org/drawingml/2006/main" name="2018_CD-TUD_Voeko">
  <a:themeElements>
    <a:clrScheme name="TUD_Farben">
      <a:dk1>
        <a:srgbClr val="00305E"/>
      </a:dk1>
      <a:lt1>
        <a:srgbClr val="FFFFFF"/>
      </a:lt1>
      <a:dk2>
        <a:srgbClr val="00305E"/>
      </a:dk2>
      <a:lt2>
        <a:srgbClr val="727879"/>
      </a:lt2>
      <a:accent1>
        <a:srgbClr val="009EE0"/>
      </a:accent1>
      <a:accent2>
        <a:srgbClr val="006AB3"/>
      </a:accent2>
      <a:accent3>
        <a:srgbClr val="6AB023"/>
      </a:accent3>
      <a:accent4>
        <a:srgbClr val="007D40"/>
      </a:accent4>
      <a:accent5>
        <a:srgbClr val="93107E"/>
      </a:accent5>
      <a:accent6>
        <a:srgbClr val="54378A"/>
      </a:accent6>
      <a:hlink>
        <a:srgbClr val="009EE0"/>
      </a:hlink>
      <a:folHlink>
        <a:srgbClr val="006AB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_CD-TUD_Voeko" id="{72E8282A-ECC2-49EF-9650-2E0AF4E05FCC}" vid="{9DC50AAA-15D4-4326-9D4A-7768D08C30E4}"/>
    </a:ext>
  </a:ext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2018_CD-TUD_Voeko</Template>
  <TotalTime>0</TotalTime>
  <Words>2037</Words>
  <Application>Microsoft Office PowerPoint</Application>
  <PresentationFormat>Bildschirmpräsentation (4:3)</PresentationFormat>
  <Paragraphs>283</Paragraphs>
  <Slides>27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27</vt:i4>
      </vt:variant>
    </vt:vector>
  </HeadingPairs>
  <TitlesOfParts>
    <vt:vector size="37" baseType="lpstr">
      <vt:lpstr>Arial</vt:lpstr>
      <vt:lpstr>Calibri</vt:lpstr>
      <vt:lpstr>Cambria Math</vt:lpstr>
      <vt:lpstr>Open Sans</vt:lpstr>
      <vt:lpstr>Symbol</vt:lpstr>
      <vt:lpstr>Times New Roman</vt:lpstr>
      <vt:lpstr>Verdana</vt:lpstr>
      <vt:lpstr>Wingdings</vt:lpstr>
      <vt:lpstr>2018_CD-TUD_Voeko</vt:lpstr>
      <vt:lpstr>Benutzerdefiniertes Design</vt:lpstr>
      <vt:lpstr>Tautologie der Verkehrsökologie </vt:lpstr>
      <vt:lpstr>Inhalt und Lernziele</vt:lpstr>
      <vt:lpstr>Vorab: Was wollen wir eigentlich, Mobilität oder Verkehr?</vt:lpstr>
      <vt:lpstr>1.1 Ziele im Verkehr: 4 Phasen der Verkehrsplanung</vt:lpstr>
      <vt:lpstr>Phase 1: Hauptziel „Grundnetz bauen“</vt:lpstr>
      <vt:lpstr>Phase 2: Hauptziel „Nachfrage decken“</vt:lpstr>
      <vt:lpstr>Phase 2: Ingenieurtechnische Daten</vt:lpstr>
      <vt:lpstr>Phase 2: Das schlägt der Planer vor</vt:lpstr>
      <vt:lpstr>Phase 2: … mit diesen Zahlen</vt:lpstr>
      <vt:lpstr>Phase 3: Dynamische Effekte integrativ moderieren</vt:lpstr>
      <vt:lpstr>Phase 4: „Nachhaltige Entwicklung“ </vt:lpstr>
      <vt:lpstr>Vier Phasen der Verkehrsplanung / Verkehrspolitik</vt:lpstr>
      <vt:lpstr>Zurück zur Eingangsfrage: Was wollen wir eigentlich, Mobilität oder Verkehr?</vt:lpstr>
      <vt:lpstr>Zum normativen Hintergrund</vt:lpstr>
      <vt:lpstr>Mobilität und Verkehr: Die Begriffe sauber trennen!</vt:lpstr>
      <vt:lpstr>Der Unterschied: Bedürfnisse und Instrumente</vt:lpstr>
      <vt:lpstr>Übrigens: Nachhaltige Verkehrsentwicklung</vt:lpstr>
      <vt:lpstr>Fazit: Zukunftsfähig ist „Sicherung der Mobilität“</vt:lpstr>
      <vt:lpstr>1.2 Maßnahmen bewerten</vt:lpstr>
      <vt:lpstr>Maßnahmen und ihre Bewertung</vt:lpstr>
      <vt:lpstr>Für Umwelteffekte: Tautologie der Verkehrsökologie</vt:lpstr>
      <vt:lpstr>Faktoren der Tautologie der Verkehrsökologie</vt:lpstr>
      <vt:lpstr>Tautologie der Verkehrsökologie</vt:lpstr>
      <vt:lpstr>Lehren daraus</vt:lpstr>
      <vt:lpstr>Wie sehr verändert sich die Umweltbelastung?</vt:lpstr>
      <vt:lpstr>Fazit: Tautologie der Verkehrsökologie</vt:lpstr>
      <vt:lpstr>Tautologie der Verkehrsökologie </vt:lpstr>
    </vt:vector>
  </TitlesOfParts>
  <Company>TUD; Fak. Verkehrswissenschaften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Klimaschutz</dc:title>
  <dc:creator>Udo Becker</dc:creator>
  <cp:lastModifiedBy>Rosemarie Baldauf</cp:lastModifiedBy>
  <cp:revision>633</cp:revision>
  <cp:lastPrinted>2015-10-07T11:14:19Z</cp:lastPrinted>
  <dcterms:created xsi:type="dcterms:W3CDTF">2008-02-29T11:13:38Z</dcterms:created>
  <dcterms:modified xsi:type="dcterms:W3CDTF">2022-04-01T07:38:39Z</dcterms:modified>
  <cp:contentStatus/>
</cp:coreProperties>
</file>