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914" r:id="rId3"/>
    <p:sldId id="792" r:id="rId4"/>
    <p:sldId id="915" r:id="rId5"/>
    <p:sldId id="916" r:id="rId6"/>
    <p:sldId id="917" r:id="rId7"/>
    <p:sldId id="918" r:id="rId8"/>
    <p:sldId id="584" r:id="rId9"/>
    <p:sldId id="586" r:id="rId10"/>
    <p:sldId id="922" r:id="rId11"/>
    <p:sldId id="588" r:id="rId12"/>
    <p:sldId id="791" r:id="rId13"/>
    <p:sldId id="719" r:id="rId14"/>
    <p:sldId id="720" r:id="rId15"/>
    <p:sldId id="593" r:id="rId16"/>
    <p:sldId id="921" r:id="rId17"/>
  </p:sldIdLst>
  <p:sldSz cx="12192000" cy="6858000"/>
  <p:notesSz cx="6858000" cy="9144000"/>
  <p:defaultTextStyle>
    <a:defPPr>
      <a:defRPr lang="de-DE"/>
    </a:defPPr>
    <a:lvl1pPr marL="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marie Baldauf" initials="RB" lastIdx="2" clrIdx="0">
    <p:extLst>
      <p:ext uri="{19B8F6BF-5375-455C-9EA6-DF929625EA0E}">
        <p15:presenceInfo xmlns:p15="http://schemas.microsoft.com/office/powerpoint/2012/main" userId="Rosemarie Baldau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8885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498" autoAdjust="0"/>
  </p:normalViewPr>
  <p:slideViewPr>
    <p:cSldViewPr snapToGrid="0" showGuides="1">
      <p:cViewPr varScale="1">
        <p:scale>
          <a:sx n="65" d="100"/>
          <a:sy n="65" d="100"/>
        </p:scale>
        <p:origin x="608" y="40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25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5" Type="http://schemas.openxmlformats.org/officeDocument/2006/relationships/slide" Target="slides/slide15.xml"/><Relationship Id="rId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905356D-88B7-4659-BD5C-7DEDB1C62A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C2FB0AA-923B-446B-8360-1DA7A9D2F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8E108-93D2-490D-A778-7A2327D53B8F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E9A294-6DD1-44BA-BEDA-E9417FCC71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5E0D59-C8BF-459E-8A60-1F409E8180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2B25F-84E0-4FFF-AECE-ABA6D2EF5D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43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1697A-5CFE-4516-A50D-9650B04433D6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D7DA-7EE5-4773-A2D4-1D745A9B01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2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025526"/>
            <a:ext cx="12192000" cy="5832476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74714" y="4494775"/>
            <a:ext cx="10438871" cy="1334525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alpha val="80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Datum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1025525"/>
            <a:ext cx="12192000" cy="17145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74713" y="3392203"/>
            <a:ext cx="10438873" cy="972108"/>
          </a:xfrm>
          <a:ln>
            <a:noFill/>
          </a:ln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Titelmasterformat</a:t>
            </a:r>
            <a:br>
              <a:rPr lang="en-US" noProof="0"/>
            </a:br>
            <a:r>
              <a:rPr lang="en-US" noProof="0"/>
              <a:t>durch Klicken bearbeiten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4738" cy="513188"/>
          </a:xfrm>
          <a:prstGeom prst="rect">
            <a:avLst/>
          </a:prstGeom>
        </p:spPr>
      </p:pic>
      <p:pic>
        <p:nvPicPr>
          <p:cNvPr id="12" name="Grafik 11" descr="Ein Bild, das Text enthält.&#10;&#10;Automatisch generierte Beschreibung">
            <a:extLst>
              <a:ext uri="{FF2B5EF4-FFF2-40B4-BE49-F238E27FC236}">
                <a16:creationId xmlns:a16="http://schemas.microsoft.com/office/drawing/2014/main" id="{1505BD1E-3F65-4B7F-9DCC-E4C80E8419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3"/>
          <a:stretch/>
        </p:blipFill>
        <p:spPr>
          <a:xfrm>
            <a:off x="10082942" y="349731"/>
            <a:ext cx="1485332" cy="525827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07E37400-FDE5-4A13-B370-659EB5735C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74" y="5967199"/>
            <a:ext cx="3380238" cy="693951"/>
          </a:xfrm>
          <a:prstGeom prst="rect">
            <a:avLst/>
          </a:prstGeom>
        </p:spPr>
      </p:pic>
      <p:pic>
        <p:nvPicPr>
          <p:cNvPr id="15" name="Obraz 2">
            <a:extLst>
              <a:ext uri="{FF2B5EF4-FFF2-40B4-BE49-F238E27FC236}">
                <a16:creationId xmlns:a16="http://schemas.microsoft.com/office/drawing/2014/main" id="{55E566E5-5C88-4AD6-A46A-9239787D02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677" y="6298151"/>
            <a:ext cx="1027961" cy="36299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2420841"/>
            <a:ext cx="10438873" cy="828676"/>
          </a:xfrm>
          <a:ln>
            <a:noFill/>
          </a:ln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Faculty of Transport and Traffic Sciences – Chair of Transport Ecology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Prof. Dr.-Ing. Udo Becker</a:t>
            </a:r>
          </a:p>
        </p:txBody>
      </p:sp>
    </p:spTree>
    <p:extLst>
      <p:ext uri="{BB962C8B-B14F-4D97-AF65-F5344CB8AC3E}">
        <p14:creationId xmlns:p14="http://schemas.microsoft.com/office/powerpoint/2010/main" val="215362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860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1030288"/>
            <a:ext cx="12192000" cy="5099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33499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2192000" cy="6129331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324029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65D20-5AA4-4ACB-BE3E-8B1892F9D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6C05458-50B0-4FF5-8EBB-E620AEEF0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022F75-AC3D-4C5D-BE60-A905891C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C6D0-52A4-48A6-8FFA-582ECA45E842}" type="datetimeFigureOut">
              <a:rPr lang="de-DE" smtClean="0"/>
              <a:t>20.10.2021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7453DC-86EF-4A6C-A3F4-A910664B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8193FB-C37A-454D-A0A8-E2032DC7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6240-AE16-4A00-9644-CE79D39DE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28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4124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74712" y="4494775"/>
            <a:ext cx="10438873" cy="1334525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br>
              <a:rPr lang="de-DE" dirty="0"/>
            </a:br>
            <a:r>
              <a:rPr lang="de-DE" dirty="0"/>
              <a:t>Ort oder Anlass des Vortrags // Samstag, 13. Januar 2018</a:t>
            </a:r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2420841"/>
            <a:ext cx="10438873" cy="828676"/>
          </a:xfrm>
          <a:ln>
            <a:noFill/>
          </a:ln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Vorname Name</a:t>
            </a:r>
            <a:br>
              <a:rPr lang="de-DE" dirty="0"/>
            </a:br>
            <a:r>
              <a:rPr lang="de-DE" dirty="0"/>
              <a:t>Struktureinheit  der TU Dresden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74713" y="3392203"/>
            <a:ext cx="10438873" cy="972108"/>
          </a:xfrm>
          <a:ln>
            <a:noFill/>
          </a:ln>
        </p:spPr>
        <p:txBody>
          <a:bodyPr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Titelmasterformat</a:t>
            </a:r>
            <a:br>
              <a:rPr lang="de-DE" dirty="0"/>
            </a:br>
            <a:r>
              <a:rPr lang="de-DE" dirty="0"/>
              <a:t>durch Klicken bearbeiten</a:t>
            </a:r>
          </a:p>
        </p:txBody>
      </p:sp>
      <p:cxnSp>
        <p:nvCxnSpPr>
          <p:cNvPr id="8" name="Gerade Verbindung 14"/>
          <p:cNvCxnSpPr/>
          <p:nvPr/>
        </p:nvCxnSpPr>
        <p:spPr>
          <a:xfrm>
            <a:off x="0" y="1026000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4"/>
          <p:cNvCxnSpPr/>
          <p:nvPr/>
        </p:nvCxnSpPr>
        <p:spPr>
          <a:xfrm>
            <a:off x="0" y="1206000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4738" cy="513188"/>
          </a:xfrm>
          <a:prstGeom prst="rect">
            <a:avLst/>
          </a:prstGeom>
        </p:spPr>
      </p:pic>
      <p:pic>
        <p:nvPicPr>
          <p:cNvPr id="12" name="Grafik 11" descr="Ein Bild, das Text enthält.&#10;&#10;Automatisch generierte Beschreibung">
            <a:extLst>
              <a:ext uri="{FF2B5EF4-FFF2-40B4-BE49-F238E27FC236}">
                <a16:creationId xmlns:a16="http://schemas.microsoft.com/office/drawing/2014/main" id="{A5CB5FA3-BC1D-4C4D-9F05-8E8173BFB7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3"/>
          <a:stretch/>
        </p:blipFill>
        <p:spPr>
          <a:xfrm>
            <a:off x="10082942" y="349731"/>
            <a:ext cx="1485332" cy="5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4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Mastertitelformat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0"/>
          </p:nvPr>
        </p:nvSpPr>
        <p:spPr>
          <a:xfrm>
            <a:off x="874711" y="1484313"/>
            <a:ext cx="10580688" cy="4344987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943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387259"/>
            <a:ext cx="10580687" cy="1198491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240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65749" y="1484313"/>
            <a:ext cx="6089649" cy="434498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74711" y="1484313"/>
            <a:ext cx="4300539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4"/>
          </p:nvPr>
        </p:nvSpPr>
        <p:spPr>
          <a:xfrm>
            <a:off x="874712" y="2943181"/>
            <a:ext cx="4300537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5"/>
          </p:nvPr>
        </p:nvSpPr>
        <p:spPr>
          <a:xfrm>
            <a:off x="874710" y="4402050"/>
            <a:ext cx="4300537" cy="1427249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2307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67449" y="1484314"/>
            <a:ext cx="5187950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874713" y="1484314"/>
            <a:ext cx="5195887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666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74713" y="1484314"/>
            <a:ext cx="5195887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6267449" y="1484315"/>
            <a:ext cx="518795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705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74712" y="1484314"/>
            <a:ext cx="3399576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8070849" y="1484315"/>
            <a:ext cx="338455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4457700" y="1484315"/>
            <a:ext cx="341630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4616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267450" y="368305"/>
            <a:ext cx="5046135" cy="66214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2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/>
              <a:t>Titelmasterformat durch Klicken bearbeiten</a:t>
            </a: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874712" y="1484314"/>
            <a:ext cx="5195887" cy="43449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6267450" y="1484315"/>
            <a:ext cx="5187950" cy="43449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74712" y="367507"/>
            <a:ext cx="5195887" cy="66278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58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Das </a:t>
            </a:r>
            <a:r>
              <a:rPr lang="en-US" noProof="0" dirty="0" err="1"/>
              <a:t>ist</a:t>
            </a:r>
            <a:r>
              <a:rPr lang="en-US" noProof="0" dirty="0"/>
              <a:t> </a:t>
            </a:r>
            <a:r>
              <a:rPr lang="en-US" noProof="0" dirty="0" err="1"/>
              <a:t>eine</a:t>
            </a:r>
            <a:r>
              <a:rPr lang="en-US" noProof="0" dirty="0"/>
              <a:t> </a:t>
            </a:r>
            <a:r>
              <a:rPr lang="en-US" noProof="0" dirty="0" err="1"/>
              <a:t>Überschrift</a:t>
            </a:r>
            <a:r>
              <a:rPr lang="en-US" noProof="0" dirty="0"/>
              <a:t/>
            </a:r>
            <a:br>
              <a:rPr lang="en-US" noProof="0" dirty="0"/>
            </a:br>
            <a:r>
              <a:rPr lang="en-US" noProof="0" dirty="0"/>
              <a:t>in </a:t>
            </a:r>
            <a:r>
              <a:rPr lang="en-US" noProof="0" dirty="0" err="1"/>
              <a:t>zwei</a:t>
            </a:r>
            <a:r>
              <a:rPr lang="en-US" noProof="0" dirty="0"/>
              <a:t> </a:t>
            </a:r>
            <a:r>
              <a:rPr lang="en-US" noProof="0" dirty="0" err="1"/>
              <a:t>Zeilen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2" y="1481138"/>
            <a:ext cx="10580687" cy="436086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/>
              <a:t>Erste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(16pt)</a:t>
            </a:r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</a:t>
            </a:r>
            <a:r>
              <a:rPr lang="en-US" noProof="0" dirty="0" err="1"/>
              <a:t>für</a:t>
            </a:r>
            <a:r>
              <a:rPr lang="en-US" noProof="0" dirty="0"/>
              <a:t> </a:t>
            </a:r>
            <a:r>
              <a:rPr lang="en-US" noProof="0" dirty="0" err="1"/>
              <a:t>Aufzählungen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</a:t>
            </a:r>
            <a:r>
              <a:rPr lang="en-US" noProof="0" dirty="0" err="1"/>
              <a:t>bei</a:t>
            </a:r>
            <a:r>
              <a:rPr lang="en-US" noProof="0" dirty="0"/>
              <a:t> </a:t>
            </a:r>
            <a:r>
              <a:rPr lang="en-US" noProof="0" dirty="0" err="1"/>
              <a:t>viel</a:t>
            </a:r>
            <a:r>
              <a:rPr lang="en-US" noProof="0" dirty="0"/>
              <a:t> Text (14pt)</a:t>
            </a:r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Textebene</a:t>
            </a:r>
            <a:r>
              <a:rPr lang="en-US" noProof="0" dirty="0"/>
              <a:t> </a:t>
            </a:r>
            <a:r>
              <a:rPr lang="en-US" noProof="0" dirty="0" err="1"/>
              <a:t>für</a:t>
            </a:r>
            <a:r>
              <a:rPr lang="en-US" noProof="0" dirty="0"/>
              <a:t> </a:t>
            </a:r>
            <a:r>
              <a:rPr lang="en-US" noProof="0" dirty="0" err="1"/>
              <a:t>Aufzählungen</a:t>
            </a:r>
            <a:r>
              <a:rPr lang="en-US" noProof="0" dirty="0"/>
              <a:t> </a:t>
            </a:r>
            <a:r>
              <a:rPr lang="en-US" noProof="0" dirty="0" err="1"/>
              <a:t>bei</a:t>
            </a:r>
            <a:r>
              <a:rPr lang="en-US" noProof="0" dirty="0"/>
              <a:t> </a:t>
            </a:r>
            <a:r>
              <a:rPr lang="en-US" noProof="0" dirty="0" err="1"/>
              <a:t>viel</a:t>
            </a:r>
            <a:r>
              <a:rPr lang="en-US" noProof="0" dirty="0"/>
              <a:t> Text</a:t>
            </a:r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Ebene</a:t>
            </a:r>
          </a:p>
          <a:p>
            <a:pPr lvl="5"/>
            <a:r>
              <a:rPr lang="en-US" noProof="0" dirty="0" err="1"/>
              <a:t>Zwischenseite</a:t>
            </a:r>
            <a:endParaRPr lang="en-US" noProof="0" dirty="0"/>
          </a:p>
          <a:p>
            <a:pPr lvl="6"/>
            <a:r>
              <a:rPr lang="en-US" noProof="0" dirty="0" err="1"/>
              <a:t>Für</a:t>
            </a:r>
            <a:r>
              <a:rPr lang="en-US" noProof="0" dirty="0"/>
              <a:t> den </a:t>
            </a:r>
            <a:r>
              <a:rPr lang="en-US" noProof="0" dirty="0" err="1"/>
              <a:t>nächsten</a:t>
            </a:r>
            <a:r>
              <a:rPr lang="en-US" noProof="0" dirty="0"/>
              <a:t> </a:t>
            </a:r>
            <a:r>
              <a:rPr lang="en-US" noProof="0" dirty="0" err="1"/>
              <a:t>Präsentationsabschnitt</a:t>
            </a:r>
            <a:endParaRPr lang="en-US" noProof="0" dirty="0"/>
          </a:p>
        </p:txBody>
      </p:sp>
      <p:sp>
        <p:nvSpPr>
          <p:cNvPr id="4" name="Textfeld 3"/>
          <p:cNvSpPr txBox="1"/>
          <p:nvPr/>
        </p:nvSpPr>
        <p:spPr>
          <a:xfrm>
            <a:off x="3575050" y="6319797"/>
            <a:ext cx="51879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eaLnBrk="1" hangingPunct="1"/>
            <a:r>
              <a:rPr lang="en-US" altLang="de-DE" sz="800" noProof="0" dirty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Induced traffic</a:t>
            </a:r>
          </a:p>
          <a:p>
            <a:pPr eaLnBrk="1" hangingPunct="1"/>
            <a:r>
              <a:rPr lang="de-DE" altLang="de-DE" sz="800" dirty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TU Dresden / </a:t>
            </a:r>
            <a:r>
              <a:rPr lang="de-DE" altLang="de-DE" sz="800" baseline="0" dirty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 </a:t>
            </a:r>
            <a:r>
              <a:rPr lang="de-DE" altLang="de-DE" sz="800" dirty="0">
                <a:solidFill>
                  <a:schemeClr val="bg2"/>
                </a:solidFill>
                <a:cs typeface="Open Sans" panose="020B0606030504020204" pitchFamily="34" charset="0"/>
              </a:rPr>
              <a:t>Prof. Dr.-Ing. Udo Becker</a:t>
            </a:r>
          </a:p>
          <a:p>
            <a:pPr algn="l"/>
            <a: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2021</a:t>
            </a:r>
          </a:p>
        </p:txBody>
      </p:sp>
      <p:cxnSp>
        <p:nvCxnSpPr>
          <p:cNvPr id="8" name="Gerade Verbindung 14"/>
          <p:cNvCxnSpPr/>
          <p:nvPr/>
        </p:nvCxnSpPr>
        <p:spPr>
          <a:xfrm>
            <a:off x="0" y="6123216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8966200" y="6306444"/>
            <a:ext cx="7048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r>
              <a:rPr lang="de-DE" sz="800" baseline="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800" baseline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r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aseline="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r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93" y="6336706"/>
            <a:ext cx="1115691" cy="324444"/>
          </a:xfrm>
          <a:prstGeom prst="rect">
            <a:avLst/>
          </a:prstGeom>
        </p:spPr>
      </p:pic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9B2139E0-ADBF-423C-9657-EB9B25BAB4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3"/>
          <a:stretch/>
        </p:blipFill>
        <p:spPr>
          <a:xfrm>
            <a:off x="10566400" y="6323674"/>
            <a:ext cx="945736" cy="33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9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269" rtl="0" eaLnBrk="1" latinLnBrk="0" hangingPunct="1">
        <a:spcBef>
          <a:spcPct val="0"/>
        </a:spcBef>
        <a:buNone/>
        <a:defRPr sz="2400" b="1" kern="1200" baseline="0">
          <a:solidFill>
            <a:schemeClr val="tx2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1pPr>
      <a:lvl2pPr marL="395942" indent="-323953" algn="l" defTabSz="914269" rtl="0" eaLnBrk="1" latinLnBrk="0" hangingPunct="1">
        <a:spcBef>
          <a:spcPts val="300"/>
        </a:spcBef>
        <a:buFont typeface="Open Sans" panose="020B0606030504020204" pitchFamily="34" charset="0"/>
        <a:buChar char="—"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2pPr>
      <a:lvl3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3pPr>
      <a:lvl4pPr marL="395942" indent="-215969" algn="l" defTabSz="914269" rtl="0" eaLnBrk="1" latinLnBrk="0" hangingPunct="1">
        <a:spcBef>
          <a:spcPts val="300"/>
        </a:spcBef>
        <a:buFont typeface="Symbol" panose="05050102010706020507" pitchFamily="18" charset="2"/>
        <a:buChar char="-"/>
        <a:defRPr sz="14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4pPr>
      <a:lvl5pPr marL="575916" indent="-179362" algn="l" defTabSz="914269" rtl="0" eaLnBrk="1" latinLnBrk="0" hangingPunct="1">
        <a:spcBef>
          <a:spcPts val="300"/>
        </a:spcBef>
        <a:buFont typeface="Symbol" panose="05050102010706020507" pitchFamily="18" charset="2"/>
        <a:buChar char="-"/>
        <a:defRPr sz="1400" kern="1200" baseline="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5pPr>
      <a:lvl6pPr marL="358723" indent="0" algn="l" defTabSz="914269" rtl="0" eaLnBrk="1" latinLnBrk="0" hangingPunct="1">
        <a:spcBef>
          <a:spcPts val="0"/>
        </a:spcBef>
        <a:buFont typeface="Arial" panose="020B0604020202020204" pitchFamily="34" charset="0"/>
        <a:buNone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6pPr>
      <a:lvl7pPr marL="358723" indent="0" algn="l" defTabSz="914269" rtl="0" eaLnBrk="1" latinLnBrk="0" hangingPunct="1">
        <a:spcBef>
          <a:spcPts val="0"/>
        </a:spcBef>
        <a:buFont typeface="Arial" panose="020B0604020202020204" pitchFamily="34" charset="0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7pPr>
      <a:lvl8pPr marL="3428502" indent="-228566" algn="l" defTabSz="914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5" indent="-228566" algn="l" defTabSz="914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2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3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pos="992">
          <p15:clr>
            <a:srgbClr val="F26B43"/>
          </p15:clr>
        </p15:guide>
        <p15:guide id="7" pos="1120">
          <p15:clr>
            <a:srgbClr val="F26B43"/>
          </p15:clr>
        </p15:guide>
        <p15:guide id="8" pos="1676">
          <p15:clr>
            <a:srgbClr val="F26B43"/>
          </p15:clr>
        </p15:guide>
        <p15:guide id="9" pos="1556">
          <p15:clr>
            <a:srgbClr val="F26B43"/>
          </p15:clr>
        </p15:guide>
        <p15:guide id="10" pos="2252">
          <p15:clr>
            <a:srgbClr val="F26B43"/>
          </p15:clr>
        </p15:guide>
        <p15:guide id="11" pos="2128">
          <p15:clr>
            <a:srgbClr val="F26B43"/>
          </p15:clr>
        </p15:guide>
        <p15:guide id="16" pos="3824">
          <p15:clr>
            <a:srgbClr val="F26B43"/>
          </p15:clr>
        </p15:guide>
        <p15:guide id="17" pos="3948">
          <p15:clr>
            <a:srgbClr val="F26B43"/>
          </p15:clr>
        </p15:guide>
        <p15:guide id="20" pos="4384">
          <p15:clr>
            <a:srgbClr val="F26B43"/>
          </p15:clr>
        </p15:guide>
        <p15:guide id="21" pos="4508">
          <p15:clr>
            <a:srgbClr val="F26B43"/>
          </p15:clr>
        </p15:guide>
        <p15:guide id="22" pos="6780">
          <p15:clr>
            <a:srgbClr val="F26B43"/>
          </p15:clr>
        </p15:guide>
        <p15:guide id="23" pos="6656">
          <p15:clr>
            <a:srgbClr val="F26B43"/>
          </p15:clr>
        </p15:guide>
        <p15:guide id="24" pos="4960">
          <p15:clr>
            <a:srgbClr val="F26B43"/>
          </p15:clr>
        </p15:guide>
        <p15:guide id="25" pos="5084">
          <p15:clr>
            <a:srgbClr val="F26B43"/>
          </p15:clr>
        </p15:guide>
        <p15:guide id="30" orient="horz" pos="538">
          <p15:clr>
            <a:srgbClr val="F26B43"/>
          </p15:clr>
        </p15:guide>
        <p15:guide id="31" pos="551">
          <p15:clr>
            <a:srgbClr val="F26B43"/>
          </p15:clr>
        </p15:guide>
        <p15:guide id="39" pos="6092">
          <p15:clr>
            <a:srgbClr val="F26B43"/>
          </p15:clr>
        </p15:guide>
        <p15:guide id="40" pos="6216">
          <p15:clr>
            <a:srgbClr val="F26B43"/>
          </p15:clr>
        </p15:guide>
        <p15:guide id="41" pos="2692">
          <p15:clr>
            <a:srgbClr val="F26B43"/>
          </p15:clr>
        </p15:guide>
        <p15:guide id="42" pos="2808">
          <p15:clr>
            <a:srgbClr val="F26B43"/>
          </p15:clr>
        </p15:guide>
        <p15:guide id="43" pos="3260">
          <p15:clr>
            <a:srgbClr val="F26B43"/>
          </p15:clr>
        </p15:guide>
        <p15:guide id="44" pos="3380">
          <p15:clr>
            <a:srgbClr val="F26B43"/>
          </p15:clr>
        </p15:guide>
        <p15:guide id="50" pos="5520">
          <p15:clr>
            <a:srgbClr val="F26B43"/>
          </p15:clr>
        </p15:guide>
        <p15:guide id="52" orient="horz" pos="933">
          <p15:clr>
            <a:srgbClr val="F26B43"/>
          </p15:clr>
        </p15:guide>
        <p15:guide id="53" orient="horz" pos="759">
          <p15:clr>
            <a:srgbClr val="F26B43"/>
          </p15:clr>
        </p15:guide>
        <p15:guide id="58" orient="horz" pos="218">
          <p15:clr>
            <a:srgbClr val="F26B43"/>
          </p15:clr>
        </p15:guide>
        <p15:guide id="59" orient="horz" pos="3680">
          <p15:clr>
            <a:srgbClr val="F26B43"/>
          </p15:clr>
        </p15:guide>
        <p15:guide id="60" orient="horz" pos="3861">
          <p15:clr>
            <a:srgbClr val="F26B43"/>
          </p15:clr>
        </p15:guide>
        <p15:guide id="62" orient="horz" pos="2130">
          <p15:clr>
            <a:srgbClr val="F26B43"/>
          </p15:clr>
        </p15:guide>
        <p15:guide id="65" pos="5648">
          <p15:clr>
            <a:srgbClr val="F26B43"/>
          </p15:clr>
        </p15:guide>
        <p15:guide id="66" orient="horz" pos="649">
          <p15:clr>
            <a:srgbClr val="F26B43"/>
          </p15:clr>
        </p15:guide>
        <p15:guide id="67" pos="7216">
          <p15:clr>
            <a:srgbClr val="F26B43"/>
          </p15:clr>
        </p15:guide>
        <p15:guide id="69" orient="horz" pos="3988">
          <p15:clr>
            <a:srgbClr val="F26B43"/>
          </p15:clr>
        </p15:guide>
        <p15:guide id="70" orient="horz" pos="4196">
          <p15:clr>
            <a:srgbClr val="F26B43"/>
          </p15:clr>
        </p15:guide>
        <p15:guide id="71" pos="318">
          <p15:clr>
            <a:srgbClr val="F26B43"/>
          </p15:clr>
        </p15:guide>
        <p15:guide id="72" orient="horz" pos="41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1">
            <a:extLst>
              <a:ext uri="{FF2B5EF4-FFF2-40B4-BE49-F238E27FC236}">
                <a16:creationId xmlns:a16="http://schemas.microsoft.com/office/drawing/2014/main" id="{85B83280-967A-42F2-8228-49E8EA397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4" y="4494775"/>
            <a:ext cx="10438871" cy="1334525"/>
          </a:xfrm>
        </p:spPr>
        <p:txBody>
          <a:bodyPr/>
          <a:lstStyle/>
          <a:p>
            <a:pPr>
              <a:defRPr/>
            </a:pPr>
            <a:r>
              <a:rPr lang="de-DE" dirty="0"/>
              <a:t>Prof. Dr.-Ing. Udo Becker</a:t>
            </a:r>
          </a:p>
          <a:p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38A3F70-5EB0-45D0-9644-9C5E0FC8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392203"/>
            <a:ext cx="10438873" cy="972108"/>
          </a:xfrm>
        </p:spPr>
        <p:txBody>
          <a:bodyPr/>
          <a:lstStyle/>
          <a:p>
            <a:r>
              <a:rPr lang="en-US" i="1" dirty="0"/>
              <a:t>Induced traffic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22B9299-8722-49F0-BCF3-55619831B7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2420841"/>
            <a:ext cx="10438873" cy="8286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Faculty of Transport and Traffic Sciences – Chair of Transport Ecology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Prof. Dr.-Ing. Udo Becker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87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/>
              <a:t>Inefficient allocation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848A6360-E107-43D8-8941-6AFC608EDF0B}"/>
              </a:ext>
            </a:extLst>
          </p:cNvPr>
          <p:cNvGrpSpPr/>
          <p:nvPr/>
        </p:nvGrpSpPr>
        <p:grpSpPr>
          <a:xfrm>
            <a:off x="1573122" y="1423912"/>
            <a:ext cx="9045756" cy="4505311"/>
            <a:chOff x="2008188" y="1223964"/>
            <a:chExt cx="9642473" cy="4779764"/>
          </a:xfrm>
        </p:grpSpPr>
        <p:sp>
          <p:nvSpPr>
            <p:cNvPr id="24581" name="Line 1027"/>
            <p:cNvSpPr>
              <a:spLocks noChangeShapeType="1"/>
            </p:cNvSpPr>
            <p:nvPr/>
          </p:nvSpPr>
          <p:spPr bwMode="auto">
            <a:xfrm flipV="1">
              <a:off x="3121025" y="1590675"/>
              <a:ext cx="0" cy="40846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2" name="Line 1028"/>
            <p:cNvSpPr>
              <a:spLocks noChangeShapeType="1"/>
            </p:cNvSpPr>
            <p:nvPr/>
          </p:nvSpPr>
          <p:spPr bwMode="auto">
            <a:xfrm>
              <a:off x="3121025" y="5665788"/>
              <a:ext cx="6330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3" name="Freeform 1029"/>
            <p:cNvSpPr>
              <a:spLocks/>
            </p:cNvSpPr>
            <p:nvPr/>
          </p:nvSpPr>
          <p:spPr bwMode="auto">
            <a:xfrm>
              <a:off x="3122614" y="2038350"/>
              <a:ext cx="4899025" cy="2954338"/>
            </a:xfrm>
            <a:custGeom>
              <a:avLst/>
              <a:gdLst>
                <a:gd name="T0" fmla="*/ 0 w 3086"/>
                <a:gd name="T1" fmla="*/ 2147483646 h 1861"/>
                <a:gd name="T2" fmla="*/ 2147483646 w 3086"/>
                <a:gd name="T3" fmla="*/ 2147483646 h 1861"/>
                <a:gd name="T4" fmla="*/ 2147483646 w 3086"/>
                <a:gd name="T5" fmla="*/ 2147483646 h 1861"/>
                <a:gd name="T6" fmla="*/ 2147483646 w 3086"/>
                <a:gd name="T7" fmla="*/ 2147483646 h 1861"/>
                <a:gd name="T8" fmla="*/ 2147483646 w 3086"/>
                <a:gd name="T9" fmla="*/ 2147483646 h 1861"/>
                <a:gd name="T10" fmla="*/ 2147483646 w 3086"/>
                <a:gd name="T11" fmla="*/ 2147483646 h 1861"/>
                <a:gd name="T12" fmla="*/ 2147483646 w 3086"/>
                <a:gd name="T13" fmla="*/ 2147483646 h 1861"/>
                <a:gd name="T14" fmla="*/ 2147483646 w 3086"/>
                <a:gd name="T15" fmla="*/ 2147483646 h 1861"/>
                <a:gd name="T16" fmla="*/ 2147483646 w 3086"/>
                <a:gd name="T17" fmla="*/ 2147483646 h 1861"/>
                <a:gd name="T18" fmla="*/ 2147483646 w 3086"/>
                <a:gd name="T19" fmla="*/ 2147483646 h 1861"/>
                <a:gd name="T20" fmla="*/ 2147483646 w 3086"/>
                <a:gd name="T21" fmla="*/ 0 h 18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86" h="1861">
                  <a:moveTo>
                    <a:pt x="0" y="1861"/>
                  </a:moveTo>
                  <a:lnTo>
                    <a:pt x="613" y="1810"/>
                  </a:lnTo>
                  <a:lnTo>
                    <a:pt x="958" y="1772"/>
                  </a:lnTo>
                  <a:lnTo>
                    <a:pt x="1296" y="1697"/>
                  </a:lnTo>
                  <a:lnTo>
                    <a:pt x="1534" y="1616"/>
                  </a:lnTo>
                  <a:lnTo>
                    <a:pt x="1778" y="1509"/>
                  </a:lnTo>
                  <a:lnTo>
                    <a:pt x="2160" y="1253"/>
                  </a:lnTo>
                  <a:lnTo>
                    <a:pt x="2466" y="990"/>
                  </a:lnTo>
                  <a:lnTo>
                    <a:pt x="2723" y="683"/>
                  </a:lnTo>
                  <a:lnTo>
                    <a:pt x="2923" y="376"/>
                  </a:lnTo>
                  <a:lnTo>
                    <a:pt x="3086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4" name="Freeform 1030"/>
            <p:cNvSpPr>
              <a:spLocks/>
            </p:cNvSpPr>
            <p:nvPr/>
          </p:nvSpPr>
          <p:spPr bwMode="auto">
            <a:xfrm>
              <a:off x="3995739" y="2138364"/>
              <a:ext cx="3876675" cy="2960687"/>
            </a:xfrm>
            <a:custGeom>
              <a:avLst/>
              <a:gdLst>
                <a:gd name="T0" fmla="*/ 0 w 2442"/>
                <a:gd name="T1" fmla="*/ 0 h 1865"/>
                <a:gd name="T2" fmla="*/ 2147483646 w 2442"/>
                <a:gd name="T3" fmla="*/ 2147483646 h 1865"/>
                <a:gd name="T4" fmla="*/ 2147483646 w 2442"/>
                <a:gd name="T5" fmla="*/ 2147483646 h 1865"/>
                <a:gd name="T6" fmla="*/ 2147483646 w 2442"/>
                <a:gd name="T7" fmla="*/ 2147483646 h 1865"/>
                <a:gd name="T8" fmla="*/ 2147483646 w 2442"/>
                <a:gd name="T9" fmla="*/ 2147483646 h 1865"/>
                <a:gd name="T10" fmla="*/ 2147483646 w 2442"/>
                <a:gd name="T11" fmla="*/ 2147483646 h 1865"/>
                <a:gd name="T12" fmla="*/ 2147483646 w 2442"/>
                <a:gd name="T13" fmla="*/ 2147483646 h 1865"/>
                <a:gd name="T14" fmla="*/ 2147483646 w 2442"/>
                <a:gd name="T15" fmla="*/ 2147483646 h 1865"/>
                <a:gd name="T16" fmla="*/ 2147483646 w 2442"/>
                <a:gd name="T17" fmla="*/ 2147483646 h 18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42" h="1865">
                  <a:moveTo>
                    <a:pt x="0" y="0"/>
                  </a:moveTo>
                  <a:lnTo>
                    <a:pt x="169" y="288"/>
                  </a:lnTo>
                  <a:lnTo>
                    <a:pt x="395" y="569"/>
                  </a:lnTo>
                  <a:lnTo>
                    <a:pt x="632" y="839"/>
                  </a:lnTo>
                  <a:lnTo>
                    <a:pt x="971" y="1120"/>
                  </a:lnTo>
                  <a:lnTo>
                    <a:pt x="1271" y="1339"/>
                  </a:lnTo>
                  <a:lnTo>
                    <a:pt x="1609" y="1527"/>
                  </a:lnTo>
                  <a:lnTo>
                    <a:pt x="2041" y="1728"/>
                  </a:lnTo>
                  <a:lnTo>
                    <a:pt x="2442" y="1865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5" name="Freeform 1031"/>
            <p:cNvSpPr>
              <a:spLocks/>
            </p:cNvSpPr>
            <p:nvPr/>
          </p:nvSpPr>
          <p:spPr bwMode="auto">
            <a:xfrm>
              <a:off x="3121025" y="2359026"/>
              <a:ext cx="5221288" cy="2968625"/>
            </a:xfrm>
            <a:custGeom>
              <a:avLst/>
              <a:gdLst>
                <a:gd name="T0" fmla="*/ 0 w 3289"/>
                <a:gd name="T1" fmla="*/ 2147483646 h 1870"/>
                <a:gd name="T2" fmla="*/ 2147483646 w 3289"/>
                <a:gd name="T3" fmla="*/ 2147483646 h 1870"/>
                <a:gd name="T4" fmla="*/ 2147483646 w 3289"/>
                <a:gd name="T5" fmla="*/ 2147483646 h 1870"/>
                <a:gd name="T6" fmla="*/ 2147483646 w 3289"/>
                <a:gd name="T7" fmla="*/ 2147483646 h 1870"/>
                <a:gd name="T8" fmla="*/ 2147483646 w 3289"/>
                <a:gd name="T9" fmla="*/ 2147483646 h 1870"/>
                <a:gd name="T10" fmla="*/ 2147483646 w 3289"/>
                <a:gd name="T11" fmla="*/ 2147483646 h 1870"/>
                <a:gd name="T12" fmla="*/ 2147483646 w 3289"/>
                <a:gd name="T13" fmla="*/ 2147483646 h 1870"/>
                <a:gd name="T14" fmla="*/ 2147483646 w 3289"/>
                <a:gd name="T15" fmla="*/ 2147483646 h 1870"/>
                <a:gd name="T16" fmla="*/ 2147483646 w 3289"/>
                <a:gd name="T17" fmla="*/ 2147483646 h 1870"/>
                <a:gd name="T18" fmla="*/ 2147483646 w 3289"/>
                <a:gd name="T19" fmla="*/ 2147483646 h 1870"/>
                <a:gd name="T20" fmla="*/ 2147483646 w 3289"/>
                <a:gd name="T21" fmla="*/ 2147483646 h 1870"/>
                <a:gd name="T22" fmla="*/ 2147483646 w 3289"/>
                <a:gd name="T23" fmla="*/ 0 h 18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289" h="1870">
                  <a:moveTo>
                    <a:pt x="0" y="1870"/>
                  </a:moveTo>
                  <a:lnTo>
                    <a:pt x="370" y="1858"/>
                  </a:lnTo>
                  <a:lnTo>
                    <a:pt x="816" y="1810"/>
                  </a:lnTo>
                  <a:lnTo>
                    <a:pt x="1161" y="1772"/>
                  </a:lnTo>
                  <a:lnTo>
                    <a:pt x="1499" y="1697"/>
                  </a:lnTo>
                  <a:lnTo>
                    <a:pt x="1737" y="1616"/>
                  </a:lnTo>
                  <a:lnTo>
                    <a:pt x="1981" y="1509"/>
                  </a:lnTo>
                  <a:lnTo>
                    <a:pt x="2363" y="1253"/>
                  </a:lnTo>
                  <a:lnTo>
                    <a:pt x="2669" y="990"/>
                  </a:lnTo>
                  <a:lnTo>
                    <a:pt x="2926" y="683"/>
                  </a:lnTo>
                  <a:lnTo>
                    <a:pt x="3126" y="376"/>
                  </a:lnTo>
                  <a:lnTo>
                    <a:pt x="3289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6" name="Text Box 1032"/>
            <p:cNvSpPr txBox="1">
              <a:spLocks noChangeArrowheads="1"/>
            </p:cNvSpPr>
            <p:nvPr/>
          </p:nvSpPr>
          <p:spPr bwMode="auto">
            <a:xfrm>
              <a:off x="8763000" y="5692163"/>
              <a:ext cx="288766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de-DE" sz="1400" b="1" dirty="0">
                  <a:latin typeface="+mj-lt"/>
                </a:rPr>
                <a:t>Traffic volume [vehicles/h]</a:t>
              </a:r>
            </a:p>
          </p:txBody>
        </p:sp>
        <p:sp>
          <p:nvSpPr>
            <p:cNvPr id="24587" name="Text Box 1033"/>
            <p:cNvSpPr txBox="1">
              <a:spLocks noChangeArrowheads="1"/>
            </p:cNvSpPr>
            <p:nvPr/>
          </p:nvSpPr>
          <p:spPr bwMode="auto">
            <a:xfrm>
              <a:off x="2008188" y="1223964"/>
              <a:ext cx="186665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Costs [Euros/h]</a:t>
              </a:r>
            </a:p>
          </p:txBody>
        </p:sp>
        <p:sp>
          <p:nvSpPr>
            <p:cNvPr id="24588" name="Text Box 1034"/>
            <p:cNvSpPr txBox="1">
              <a:spLocks noChangeArrowheads="1"/>
            </p:cNvSpPr>
            <p:nvPr/>
          </p:nvSpPr>
          <p:spPr bwMode="auto">
            <a:xfrm>
              <a:off x="6105526" y="1739098"/>
              <a:ext cx="1671901" cy="5550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de-DE" sz="1400" b="1" dirty="0">
                  <a:latin typeface="+mj-lt"/>
                </a:rPr>
                <a:t>Social </a:t>
              </a:r>
              <a:br>
                <a:rPr lang="en-US" altLang="de-DE" sz="1400" b="1" dirty="0">
                  <a:latin typeface="+mj-lt"/>
                </a:rPr>
              </a:br>
              <a:r>
                <a:rPr lang="en-US" altLang="de-DE" sz="1400" b="1" dirty="0">
                  <a:latin typeface="+mj-lt"/>
                </a:rPr>
                <a:t>marginal costs</a:t>
              </a:r>
            </a:p>
          </p:txBody>
        </p:sp>
        <p:sp>
          <p:nvSpPr>
            <p:cNvPr id="24589" name="Text Box 1035"/>
            <p:cNvSpPr txBox="1">
              <a:spLocks noChangeArrowheads="1"/>
            </p:cNvSpPr>
            <p:nvPr/>
          </p:nvSpPr>
          <p:spPr bwMode="auto">
            <a:xfrm>
              <a:off x="8724713" y="2081479"/>
              <a:ext cx="1619346" cy="5550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de-DE" sz="1400" b="1" dirty="0">
                  <a:latin typeface="+mj-lt"/>
                </a:rPr>
                <a:t>Private </a:t>
              </a:r>
              <a:br>
                <a:rPr lang="en-US" altLang="de-DE" sz="1400" b="1" dirty="0">
                  <a:latin typeface="+mj-lt"/>
                </a:rPr>
              </a:br>
              <a:r>
                <a:rPr lang="en-US" altLang="de-DE" sz="1400" b="1" dirty="0">
                  <a:latin typeface="+mj-lt"/>
                </a:rPr>
                <a:t>marginal costs</a:t>
              </a:r>
            </a:p>
          </p:txBody>
        </p:sp>
        <p:sp>
          <p:nvSpPr>
            <p:cNvPr id="24590" name="Line 1036"/>
            <p:cNvSpPr>
              <a:spLocks noChangeShapeType="1"/>
            </p:cNvSpPr>
            <p:nvPr/>
          </p:nvSpPr>
          <p:spPr bwMode="auto">
            <a:xfrm>
              <a:off x="7504113" y="2327275"/>
              <a:ext cx="279400" cy="17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1" name="Line 1037"/>
            <p:cNvSpPr>
              <a:spLocks noChangeShapeType="1"/>
            </p:cNvSpPr>
            <p:nvPr/>
          </p:nvSpPr>
          <p:spPr bwMode="auto">
            <a:xfrm flipH="1">
              <a:off x="8240713" y="2446338"/>
              <a:ext cx="406400" cy="158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2" name="Text Box 1038"/>
            <p:cNvSpPr txBox="1">
              <a:spLocks noChangeArrowheads="1"/>
            </p:cNvSpPr>
            <p:nvPr/>
          </p:nvSpPr>
          <p:spPr bwMode="auto">
            <a:xfrm>
              <a:off x="3440453" y="2752118"/>
              <a:ext cx="2176225" cy="30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Demand</a:t>
              </a:r>
            </a:p>
          </p:txBody>
        </p:sp>
        <p:sp>
          <p:nvSpPr>
            <p:cNvPr id="24593" name="Line 1039"/>
            <p:cNvSpPr>
              <a:spLocks noChangeShapeType="1"/>
            </p:cNvSpPr>
            <p:nvPr/>
          </p:nvSpPr>
          <p:spPr bwMode="auto">
            <a:xfrm>
              <a:off x="6110288" y="4319589"/>
              <a:ext cx="0" cy="1343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4" name="Line 1040"/>
            <p:cNvSpPr>
              <a:spLocks noChangeShapeType="1"/>
            </p:cNvSpPr>
            <p:nvPr/>
          </p:nvSpPr>
          <p:spPr bwMode="auto">
            <a:xfrm>
              <a:off x="6548438" y="4567239"/>
              <a:ext cx="0" cy="1095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5" name="Line 1041"/>
            <p:cNvSpPr>
              <a:spLocks noChangeShapeType="1"/>
            </p:cNvSpPr>
            <p:nvPr/>
          </p:nvSpPr>
          <p:spPr bwMode="auto">
            <a:xfrm flipH="1" flipV="1">
              <a:off x="3114675" y="4310063"/>
              <a:ext cx="2990850" cy="4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6" name="Line 1042"/>
            <p:cNvSpPr>
              <a:spLocks noChangeShapeType="1"/>
            </p:cNvSpPr>
            <p:nvPr/>
          </p:nvSpPr>
          <p:spPr bwMode="auto">
            <a:xfrm flipH="1">
              <a:off x="3114676" y="4567238"/>
              <a:ext cx="34337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7" name="Text Box 1043"/>
            <p:cNvSpPr txBox="1">
              <a:spLocks noChangeArrowheads="1"/>
            </p:cNvSpPr>
            <p:nvPr/>
          </p:nvSpPr>
          <p:spPr bwMode="auto">
            <a:xfrm>
              <a:off x="2619375" y="4152901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C</a:t>
              </a:r>
              <a:r>
                <a:rPr lang="de-DE" altLang="de-DE" sz="1400" b="1" baseline="-25000" dirty="0">
                  <a:latin typeface="+mj-lt"/>
                </a:rPr>
                <a:t>1</a:t>
              </a:r>
            </a:p>
          </p:txBody>
        </p:sp>
        <p:sp>
          <p:nvSpPr>
            <p:cNvPr id="24598" name="Text Box 1044"/>
            <p:cNvSpPr txBox="1">
              <a:spLocks noChangeArrowheads="1"/>
            </p:cNvSpPr>
            <p:nvPr/>
          </p:nvSpPr>
          <p:spPr bwMode="auto">
            <a:xfrm>
              <a:off x="2627313" y="4498976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C</a:t>
              </a:r>
              <a:r>
                <a:rPr lang="de-DE" altLang="de-DE" sz="1400" b="1" baseline="-25000" dirty="0">
                  <a:latin typeface="+mj-lt"/>
                </a:rPr>
                <a:t>2</a:t>
              </a:r>
            </a:p>
          </p:txBody>
        </p:sp>
        <p:sp>
          <p:nvSpPr>
            <p:cNvPr id="24599" name="Text Box 1045"/>
            <p:cNvSpPr txBox="1">
              <a:spLocks noChangeArrowheads="1"/>
            </p:cNvSpPr>
            <p:nvPr/>
          </p:nvSpPr>
          <p:spPr bwMode="auto">
            <a:xfrm>
              <a:off x="5965825" y="5695951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T</a:t>
              </a:r>
              <a:r>
                <a:rPr lang="de-DE" altLang="de-DE" sz="1400" b="1" baseline="-25000" dirty="0">
                  <a:latin typeface="+mj-lt"/>
                </a:rPr>
                <a:t>1</a:t>
              </a:r>
            </a:p>
          </p:txBody>
        </p:sp>
        <p:sp>
          <p:nvSpPr>
            <p:cNvPr id="24600" name="Text Box 1046"/>
            <p:cNvSpPr txBox="1">
              <a:spLocks noChangeArrowheads="1"/>
            </p:cNvSpPr>
            <p:nvPr/>
          </p:nvSpPr>
          <p:spPr bwMode="auto">
            <a:xfrm>
              <a:off x="6419850" y="5695951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T</a:t>
              </a:r>
              <a:r>
                <a:rPr lang="de-DE" altLang="de-DE" sz="1400" b="1" baseline="-25000" dirty="0">
                  <a:latin typeface="+mj-lt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815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775"/>
    </mc:Choice>
    <mc:Fallback xmlns="">
      <p:transition spd="slow" advTm="17077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More traffic is better!?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37BA6A8-17CD-414F-B1D3-77454EC3C20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altLang="de-DE" b="1" dirty="0">
                <a:solidFill>
                  <a:srgbClr val="001D4B"/>
                </a:solidFill>
                <a:latin typeface="+mn-lt"/>
              </a:rPr>
              <a:t>Dynamic effects: </a:t>
            </a:r>
            <a:r>
              <a:rPr lang="en-GB" altLang="de-DE" dirty="0">
                <a:solidFill>
                  <a:srgbClr val="001D4B"/>
                </a:solidFill>
                <a:latin typeface="+mn-lt"/>
              </a:rPr>
              <a:t>adjustment of the spatial structure, shops close</a:t>
            </a:r>
            <a:endParaRPr lang="de-DE" altLang="de-DE" dirty="0">
              <a:solidFill>
                <a:srgbClr val="001D4B"/>
              </a:solidFill>
              <a:latin typeface="+mn-lt"/>
            </a:endParaRPr>
          </a:p>
          <a:p>
            <a:endParaRPr lang="de-DE" dirty="0"/>
          </a:p>
        </p:txBody>
      </p:sp>
      <p:sp>
        <p:nvSpPr>
          <p:cNvPr id="473091" name="Oval 1027"/>
          <p:cNvSpPr>
            <a:spLocks noChangeArrowheads="1"/>
          </p:cNvSpPr>
          <p:nvPr/>
        </p:nvSpPr>
        <p:spPr bwMode="auto">
          <a:xfrm>
            <a:off x="2445450" y="2454276"/>
            <a:ext cx="2363787" cy="23463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1400">
              <a:solidFill>
                <a:srgbClr val="001D4B"/>
              </a:solidFill>
              <a:latin typeface="Verdana" panose="020B0604030504040204" pitchFamily="34" charset="0"/>
            </a:endParaRPr>
          </a:p>
        </p:txBody>
      </p:sp>
      <p:grpSp>
        <p:nvGrpSpPr>
          <p:cNvPr id="473092" name="Group 1028"/>
          <p:cNvGrpSpPr>
            <a:grpSpLocks/>
          </p:cNvGrpSpPr>
          <p:nvPr/>
        </p:nvGrpSpPr>
        <p:grpSpPr bwMode="auto">
          <a:xfrm>
            <a:off x="2575625" y="2644776"/>
            <a:ext cx="2079625" cy="1984375"/>
            <a:chOff x="2698" y="514"/>
            <a:chExt cx="1310" cy="1250"/>
          </a:xfrm>
        </p:grpSpPr>
        <p:sp>
          <p:nvSpPr>
            <p:cNvPr id="26670" name="Oval 1029"/>
            <p:cNvSpPr>
              <a:spLocks noChangeArrowheads="1"/>
            </p:cNvSpPr>
            <p:nvPr/>
          </p:nvSpPr>
          <p:spPr bwMode="auto">
            <a:xfrm>
              <a:off x="3104" y="154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1" name="Oval 1030"/>
            <p:cNvSpPr>
              <a:spLocks noChangeArrowheads="1"/>
            </p:cNvSpPr>
            <p:nvPr/>
          </p:nvSpPr>
          <p:spPr bwMode="auto">
            <a:xfrm>
              <a:off x="2913" y="780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2" name="Oval 1031"/>
            <p:cNvSpPr>
              <a:spLocks noChangeArrowheads="1"/>
            </p:cNvSpPr>
            <p:nvPr/>
          </p:nvSpPr>
          <p:spPr bwMode="auto">
            <a:xfrm>
              <a:off x="3586" y="73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3" name="Oval 1032"/>
            <p:cNvSpPr>
              <a:spLocks noChangeArrowheads="1"/>
            </p:cNvSpPr>
            <p:nvPr/>
          </p:nvSpPr>
          <p:spPr bwMode="auto">
            <a:xfrm>
              <a:off x="3856" y="1288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4" name="Oval 1033"/>
            <p:cNvSpPr>
              <a:spLocks noChangeArrowheads="1"/>
            </p:cNvSpPr>
            <p:nvPr/>
          </p:nvSpPr>
          <p:spPr bwMode="auto">
            <a:xfrm>
              <a:off x="3614" y="1683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5" name="Oval 1034"/>
            <p:cNvSpPr>
              <a:spLocks noChangeArrowheads="1"/>
            </p:cNvSpPr>
            <p:nvPr/>
          </p:nvSpPr>
          <p:spPr bwMode="auto">
            <a:xfrm>
              <a:off x="3594" y="146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6" name="Oval 1035"/>
            <p:cNvSpPr>
              <a:spLocks noChangeArrowheads="1"/>
            </p:cNvSpPr>
            <p:nvPr/>
          </p:nvSpPr>
          <p:spPr bwMode="auto">
            <a:xfrm>
              <a:off x="2931" y="1244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7" name="Oval 1036"/>
            <p:cNvSpPr>
              <a:spLocks noChangeArrowheads="1"/>
            </p:cNvSpPr>
            <p:nvPr/>
          </p:nvSpPr>
          <p:spPr bwMode="auto">
            <a:xfrm>
              <a:off x="3316" y="1728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8" name="Oval 1037"/>
            <p:cNvSpPr>
              <a:spLocks noChangeArrowheads="1"/>
            </p:cNvSpPr>
            <p:nvPr/>
          </p:nvSpPr>
          <p:spPr bwMode="auto">
            <a:xfrm>
              <a:off x="3338" y="56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79" name="Oval 1038"/>
            <p:cNvSpPr>
              <a:spLocks noChangeArrowheads="1"/>
            </p:cNvSpPr>
            <p:nvPr/>
          </p:nvSpPr>
          <p:spPr bwMode="auto">
            <a:xfrm>
              <a:off x="3967" y="1066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0" name="Oval 1039"/>
            <p:cNvSpPr>
              <a:spLocks noChangeArrowheads="1"/>
            </p:cNvSpPr>
            <p:nvPr/>
          </p:nvSpPr>
          <p:spPr bwMode="auto">
            <a:xfrm>
              <a:off x="2811" y="146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1" name="Oval 1040"/>
            <p:cNvSpPr>
              <a:spLocks noChangeArrowheads="1"/>
            </p:cNvSpPr>
            <p:nvPr/>
          </p:nvSpPr>
          <p:spPr bwMode="auto">
            <a:xfrm>
              <a:off x="2698" y="1068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2" name="Oval 1041"/>
            <p:cNvSpPr>
              <a:spLocks noChangeArrowheads="1"/>
            </p:cNvSpPr>
            <p:nvPr/>
          </p:nvSpPr>
          <p:spPr bwMode="auto">
            <a:xfrm>
              <a:off x="2959" y="1615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3" name="Oval 1042"/>
            <p:cNvSpPr>
              <a:spLocks noChangeArrowheads="1"/>
            </p:cNvSpPr>
            <p:nvPr/>
          </p:nvSpPr>
          <p:spPr bwMode="auto">
            <a:xfrm>
              <a:off x="3287" y="1445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4" name="Oval 1043"/>
            <p:cNvSpPr>
              <a:spLocks noChangeArrowheads="1"/>
            </p:cNvSpPr>
            <p:nvPr/>
          </p:nvSpPr>
          <p:spPr bwMode="auto">
            <a:xfrm>
              <a:off x="3796" y="1503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5" name="Oval 1044"/>
            <p:cNvSpPr>
              <a:spLocks noChangeArrowheads="1"/>
            </p:cNvSpPr>
            <p:nvPr/>
          </p:nvSpPr>
          <p:spPr bwMode="auto">
            <a:xfrm>
              <a:off x="3766" y="159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6" name="Oval 1045"/>
            <p:cNvSpPr>
              <a:spLocks noChangeArrowheads="1"/>
            </p:cNvSpPr>
            <p:nvPr/>
          </p:nvSpPr>
          <p:spPr bwMode="auto">
            <a:xfrm>
              <a:off x="3700" y="1484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7" name="Oval 1046"/>
            <p:cNvSpPr>
              <a:spLocks noChangeArrowheads="1"/>
            </p:cNvSpPr>
            <p:nvPr/>
          </p:nvSpPr>
          <p:spPr bwMode="auto">
            <a:xfrm>
              <a:off x="3867" y="1490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8" name="Oval 1047"/>
            <p:cNvSpPr>
              <a:spLocks noChangeArrowheads="1"/>
            </p:cNvSpPr>
            <p:nvPr/>
          </p:nvSpPr>
          <p:spPr bwMode="auto">
            <a:xfrm>
              <a:off x="3795" y="1430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89" name="Oval 1048"/>
            <p:cNvSpPr>
              <a:spLocks noChangeArrowheads="1"/>
            </p:cNvSpPr>
            <p:nvPr/>
          </p:nvSpPr>
          <p:spPr bwMode="auto">
            <a:xfrm>
              <a:off x="3817" y="990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0" name="Oval 1049"/>
            <p:cNvSpPr>
              <a:spLocks noChangeArrowheads="1"/>
            </p:cNvSpPr>
            <p:nvPr/>
          </p:nvSpPr>
          <p:spPr bwMode="auto">
            <a:xfrm>
              <a:off x="3138" y="72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1" name="Oval 1050"/>
            <p:cNvSpPr>
              <a:spLocks noChangeArrowheads="1"/>
            </p:cNvSpPr>
            <p:nvPr/>
          </p:nvSpPr>
          <p:spPr bwMode="auto">
            <a:xfrm>
              <a:off x="3570" y="514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2" name="Oval 1051"/>
            <p:cNvSpPr>
              <a:spLocks noChangeArrowheads="1"/>
            </p:cNvSpPr>
            <p:nvPr/>
          </p:nvSpPr>
          <p:spPr bwMode="auto">
            <a:xfrm>
              <a:off x="2933" y="1050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3" name="Oval 1052"/>
            <p:cNvSpPr>
              <a:spLocks noChangeArrowheads="1"/>
            </p:cNvSpPr>
            <p:nvPr/>
          </p:nvSpPr>
          <p:spPr bwMode="auto">
            <a:xfrm>
              <a:off x="2981" y="547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4" name="Oval 1053"/>
            <p:cNvSpPr>
              <a:spLocks noChangeArrowheads="1"/>
            </p:cNvSpPr>
            <p:nvPr/>
          </p:nvSpPr>
          <p:spPr bwMode="auto">
            <a:xfrm>
              <a:off x="3340" y="77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5" name="Oval 1054"/>
            <p:cNvSpPr>
              <a:spLocks noChangeArrowheads="1"/>
            </p:cNvSpPr>
            <p:nvPr/>
          </p:nvSpPr>
          <p:spPr bwMode="auto">
            <a:xfrm>
              <a:off x="3685" y="116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6" name="Oval 1055"/>
            <p:cNvSpPr>
              <a:spLocks noChangeArrowheads="1"/>
            </p:cNvSpPr>
            <p:nvPr/>
          </p:nvSpPr>
          <p:spPr bwMode="auto">
            <a:xfrm>
              <a:off x="3790" y="733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7" name="Oval 1056"/>
            <p:cNvSpPr>
              <a:spLocks noChangeArrowheads="1"/>
            </p:cNvSpPr>
            <p:nvPr/>
          </p:nvSpPr>
          <p:spPr bwMode="auto">
            <a:xfrm>
              <a:off x="3417" y="1616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8" name="Oval 1057"/>
            <p:cNvSpPr>
              <a:spLocks noChangeArrowheads="1"/>
            </p:cNvSpPr>
            <p:nvPr/>
          </p:nvSpPr>
          <p:spPr bwMode="auto">
            <a:xfrm>
              <a:off x="2790" y="828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99" name="Oval 1058"/>
            <p:cNvSpPr>
              <a:spLocks noChangeArrowheads="1"/>
            </p:cNvSpPr>
            <p:nvPr/>
          </p:nvSpPr>
          <p:spPr bwMode="auto">
            <a:xfrm>
              <a:off x="3819" y="1555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700" name="Oval 1059"/>
            <p:cNvSpPr>
              <a:spLocks noChangeArrowheads="1"/>
            </p:cNvSpPr>
            <p:nvPr/>
          </p:nvSpPr>
          <p:spPr bwMode="auto">
            <a:xfrm>
              <a:off x="3867" y="140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701" name="Oval 1060"/>
            <p:cNvSpPr>
              <a:spLocks noChangeArrowheads="1"/>
            </p:cNvSpPr>
            <p:nvPr/>
          </p:nvSpPr>
          <p:spPr bwMode="auto">
            <a:xfrm>
              <a:off x="3447" y="624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26631" name="Group 1061"/>
          <p:cNvGrpSpPr>
            <a:grpSpLocks/>
          </p:cNvGrpSpPr>
          <p:nvPr/>
        </p:nvGrpSpPr>
        <p:grpSpPr bwMode="auto">
          <a:xfrm>
            <a:off x="3234437" y="3178176"/>
            <a:ext cx="815975" cy="849313"/>
            <a:chOff x="3113" y="850"/>
            <a:chExt cx="514" cy="535"/>
          </a:xfrm>
        </p:grpSpPr>
        <p:sp>
          <p:nvSpPr>
            <p:cNvPr id="26663" name="Oval 1062"/>
            <p:cNvSpPr>
              <a:spLocks noChangeArrowheads="1"/>
            </p:cNvSpPr>
            <p:nvPr/>
          </p:nvSpPr>
          <p:spPr bwMode="auto">
            <a:xfrm>
              <a:off x="3113" y="850"/>
              <a:ext cx="514" cy="535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4" name="Oval 1063"/>
            <p:cNvSpPr>
              <a:spLocks noChangeArrowheads="1"/>
            </p:cNvSpPr>
            <p:nvPr/>
          </p:nvSpPr>
          <p:spPr bwMode="auto">
            <a:xfrm>
              <a:off x="3404" y="1193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5" name="Line 1064"/>
            <p:cNvSpPr>
              <a:spLocks noChangeShapeType="1"/>
            </p:cNvSpPr>
            <p:nvPr/>
          </p:nvSpPr>
          <p:spPr bwMode="auto">
            <a:xfrm flipV="1">
              <a:off x="3368" y="851"/>
              <a:ext cx="0" cy="270"/>
            </a:xfrm>
            <a:prstGeom prst="line">
              <a:avLst/>
            </a:prstGeom>
            <a:noFill/>
            <a:ln w="158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66" name="Oval 1065"/>
            <p:cNvSpPr>
              <a:spLocks noChangeArrowheads="1"/>
            </p:cNvSpPr>
            <p:nvPr/>
          </p:nvSpPr>
          <p:spPr bwMode="auto">
            <a:xfrm>
              <a:off x="3210" y="1097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7" name="Oval 1066"/>
            <p:cNvSpPr>
              <a:spLocks noChangeArrowheads="1"/>
            </p:cNvSpPr>
            <p:nvPr/>
          </p:nvSpPr>
          <p:spPr bwMode="auto">
            <a:xfrm>
              <a:off x="3507" y="1119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8" name="Oval 1067"/>
            <p:cNvSpPr>
              <a:spLocks noChangeArrowheads="1"/>
            </p:cNvSpPr>
            <p:nvPr/>
          </p:nvSpPr>
          <p:spPr bwMode="auto">
            <a:xfrm>
              <a:off x="3392" y="937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9" name="Oval 1068"/>
            <p:cNvSpPr>
              <a:spLocks noChangeArrowheads="1"/>
            </p:cNvSpPr>
            <p:nvPr/>
          </p:nvSpPr>
          <p:spPr bwMode="auto">
            <a:xfrm>
              <a:off x="3191" y="906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473133" name="Line 1069"/>
          <p:cNvSpPr>
            <a:spLocks noChangeShapeType="1"/>
          </p:cNvSpPr>
          <p:nvPr/>
        </p:nvSpPr>
        <p:spPr bwMode="auto">
          <a:xfrm flipV="1">
            <a:off x="3640837" y="2974976"/>
            <a:ext cx="963613" cy="619125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73134" name="Oval 1070"/>
          <p:cNvSpPr>
            <a:spLocks noChangeArrowheads="1"/>
          </p:cNvSpPr>
          <p:nvPr/>
        </p:nvSpPr>
        <p:spPr bwMode="auto">
          <a:xfrm>
            <a:off x="7150800" y="2471739"/>
            <a:ext cx="2363787" cy="23463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de-DE" altLang="de-DE" sz="1400">
              <a:solidFill>
                <a:srgbClr val="001D4B"/>
              </a:solidFill>
              <a:latin typeface="Verdana" panose="020B0604030504040204" pitchFamily="34" charset="0"/>
            </a:endParaRPr>
          </a:p>
        </p:txBody>
      </p:sp>
      <p:grpSp>
        <p:nvGrpSpPr>
          <p:cNvPr id="473135" name="Group 1071"/>
          <p:cNvGrpSpPr>
            <a:grpSpLocks/>
          </p:cNvGrpSpPr>
          <p:nvPr/>
        </p:nvGrpSpPr>
        <p:grpSpPr bwMode="auto">
          <a:xfrm>
            <a:off x="7280975" y="2662239"/>
            <a:ext cx="1920875" cy="1984375"/>
            <a:chOff x="4495" y="883"/>
            <a:chExt cx="1210" cy="1250"/>
          </a:xfrm>
        </p:grpSpPr>
        <p:sp>
          <p:nvSpPr>
            <p:cNvPr id="26643" name="Oval 1072"/>
            <p:cNvSpPr>
              <a:spLocks noChangeArrowheads="1"/>
            </p:cNvSpPr>
            <p:nvPr/>
          </p:nvSpPr>
          <p:spPr bwMode="auto">
            <a:xfrm>
              <a:off x="5591" y="1714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44" name="Oval 1073"/>
            <p:cNvSpPr>
              <a:spLocks noChangeArrowheads="1"/>
            </p:cNvSpPr>
            <p:nvPr/>
          </p:nvSpPr>
          <p:spPr bwMode="auto">
            <a:xfrm>
              <a:off x="5383" y="110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45" name="Oval 1074"/>
            <p:cNvSpPr>
              <a:spLocks noChangeArrowheads="1"/>
            </p:cNvSpPr>
            <p:nvPr/>
          </p:nvSpPr>
          <p:spPr bwMode="auto">
            <a:xfrm>
              <a:off x="5653" y="1657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46" name="Oval 1075"/>
            <p:cNvSpPr>
              <a:spLocks noChangeArrowheads="1"/>
            </p:cNvSpPr>
            <p:nvPr/>
          </p:nvSpPr>
          <p:spPr bwMode="auto">
            <a:xfrm>
              <a:off x="5113" y="2097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47" name="Oval 1076"/>
            <p:cNvSpPr>
              <a:spLocks noChangeArrowheads="1"/>
            </p:cNvSpPr>
            <p:nvPr/>
          </p:nvSpPr>
          <p:spPr bwMode="auto">
            <a:xfrm>
              <a:off x="5135" y="930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48" name="Oval 1077"/>
            <p:cNvSpPr>
              <a:spLocks noChangeArrowheads="1"/>
            </p:cNvSpPr>
            <p:nvPr/>
          </p:nvSpPr>
          <p:spPr bwMode="auto">
            <a:xfrm>
              <a:off x="4608" y="183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49" name="Oval 1078"/>
            <p:cNvSpPr>
              <a:spLocks noChangeArrowheads="1"/>
            </p:cNvSpPr>
            <p:nvPr/>
          </p:nvSpPr>
          <p:spPr bwMode="auto">
            <a:xfrm>
              <a:off x="4495" y="1437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0" name="Oval 1079"/>
            <p:cNvSpPr>
              <a:spLocks noChangeArrowheads="1"/>
            </p:cNvSpPr>
            <p:nvPr/>
          </p:nvSpPr>
          <p:spPr bwMode="auto">
            <a:xfrm>
              <a:off x="4756" y="1984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1" name="Oval 1080"/>
            <p:cNvSpPr>
              <a:spLocks noChangeArrowheads="1"/>
            </p:cNvSpPr>
            <p:nvPr/>
          </p:nvSpPr>
          <p:spPr bwMode="auto">
            <a:xfrm>
              <a:off x="5593" y="187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2" name="Oval 1081"/>
            <p:cNvSpPr>
              <a:spLocks noChangeArrowheads="1"/>
            </p:cNvSpPr>
            <p:nvPr/>
          </p:nvSpPr>
          <p:spPr bwMode="auto">
            <a:xfrm>
              <a:off x="5563" y="196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3" name="Oval 1082"/>
            <p:cNvSpPr>
              <a:spLocks noChangeArrowheads="1"/>
            </p:cNvSpPr>
            <p:nvPr/>
          </p:nvSpPr>
          <p:spPr bwMode="auto">
            <a:xfrm>
              <a:off x="5497" y="1853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4" name="Oval 1083"/>
            <p:cNvSpPr>
              <a:spLocks noChangeArrowheads="1"/>
            </p:cNvSpPr>
            <p:nvPr/>
          </p:nvSpPr>
          <p:spPr bwMode="auto">
            <a:xfrm>
              <a:off x="5664" y="1859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5" name="Oval 1084"/>
            <p:cNvSpPr>
              <a:spLocks noChangeArrowheads="1"/>
            </p:cNvSpPr>
            <p:nvPr/>
          </p:nvSpPr>
          <p:spPr bwMode="auto">
            <a:xfrm>
              <a:off x="5592" y="1799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6" name="Oval 1085"/>
            <p:cNvSpPr>
              <a:spLocks noChangeArrowheads="1"/>
            </p:cNvSpPr>
            <p:nvPr/>
          </p:nvSpPr>
          <p:spPr bwMode="auto">
            <a:xfrm>
              <a:off x="5367" y="883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7" name="Oval 1086"/>
            <p:cNvSpPr>
              <a:spLocks noChangeArrowheads="1"/>
            </p:cNvSpPr>
            <p:nvPr/>
          </p:nvSpPr>
          <p:spPr bwMode="auto">
            <a:xfrm>
              <a:off x="4730" y="1419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8" name="Oval 1087"/>
            <p:cNvSpPr>
              <a:spLocks noChangeArrowheads="1"/>
            </p:cNvSpPr>
            <p:nvPr/>
          </p:nvSpPr>
          <p:spPr bwMode="auto">
            <a:xfrm>
              <a:off x="4778" y="916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59" name="Oval 1088"/>
            <p:cNvSpPr>
              <a:spLocks noChangeArrowheads="1"/>
            </p:cNvSpPr>
            <p:nvPr/>
          </p:nvSpPr>
          <p:spPr bwMode="auto">
            <a:xfrm>
              <a:off x="5587" y="1102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0" name="Oval 1089"/>
            <p:cNvSpPr>
              <a:spLocks noChangeArrowheads="1"/>
            </p:cNvSpPr>
            <p:nvPr/>
          </p:nvSpPr>
          <p:spPr bwMode="auto">
            <a:xfrm>
              <a:off x="5525" y="1731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1" name="Oval 1090"/>
            <p:cNvSpPr>
              <a:spLocks noChangeArrowheads="1"/>
            </p:cNvSpPr>
            <p:nvPr/>
          </p:nvSpPr>
          <p:spPr bwMode="auto">
            <a:xfrm>
              <a:off x="5616" y="1924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62" name="Oval 1091"/>
            <p:cNvSpPr>
              <a:spLocks noChangeArrowheads="1"/>
            </p:cNvSpPr>
            <p:nvPr/>
          </p:nvSpPr>
          <p:spPr bwMode="auto">
            <a:xfrm>
              <a:off x="5664" y="1770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473156" name="Group 1092"/>
          <p:cNvGrpSpPr>
            <a:grpSpLocks/>
          </p:cNvGrpSpPr>
          <p:nvPr/>
        </p:nvGrpSpPr>
        <p:grpSpPr bwMode="auto">
          <a:xfrm>
            <a:off x="7939787" y="3195638"/>
            <a:ext cx="815975" cy="849312"/>
            <a:chOff x="4910" y="1219"/>
            <a:chExt cx="514" cy="535"/>
          </a:xfrm>
        </p:grpSpPr>
        <p:sp>
          <p:nvSpPr>
            <p:cNvPr id="26640" name="Oval 1093"/>
            <p:cNvSpPr>
              <a:spLocks noChangeArrowheads="1"/>
            </p:cNvSpPr>
            <p:nvPr/>
          </p:nvSpPr>
          <p:spPr bwMode="auto">
            <a:xfrm>
              <a:off x="4910" y="1219"/>
              <a:ext cx="514" cy="535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6641" name="Line 1094"/>
            <p:cNvSpPr>
              <a:spLocks noChangeShapeType="1"/>
            </p:cNvSpPr>
            <p:nvPr/>
          </p:nvSpPr>
          <p:spPr bwMode="auto">
            <a:xfrm flipV="1">
              <a:off x="5165" y="1220"/>
              <a:ext cx="0" cy="270"/>
            </a:xfrm>
            <a:prstGeom prst="line">
              <a:avLst/>
            </a:prstGeom>
            <a:noFill/>
            <a:ln w="158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642" name="Oval 1095"/>
            <p:cNvSpPr>
              <a:spLocks noChangeArrowheads="1"/>
            </p:cNvSpPr>
            <p:nvPr/>
          </p:nvSpPr>
          <p:spPr bwMode="auto">
            <a:xfrm>
              <a:off x="5304" y="1488"/>
              <a:ext cx="41" cy="36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de-DE" altLang="de-DE" sz="1400">
                <a:solidFill>
                  <a:srgbClr val="001D4B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473160" name="Line 1096"/>
          <p:cNvSpPr>
            <a:spLocks noChangeShapeType="1"/>
          </p:cNvSpPr>
          <p:nvPr/>
        </p:nvSpPr>
        <p:spPr bwMode="auto">
          <a:xfrm flipV="1">
            <a:off x="8346187" y="2992439"/>
            <a:ext cx="963613" cy="619125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7" name="Text Box 1097"/>
          <p:cNvSpPr txBox="1">
            <a:spLocks noChangeArrowheads="1"/>
          </p:cNvSpPr>
          <p:nvPr/>
        </p:nvSpPr>
        <p:spPr bwMode="auto">
          <a:xfrm>
            <a:off x="2286700" y="5059363"/>
            <a:ext cx="2713037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de-DE" dirty="0">
                <a:latin typeface="+mn-lt"/>
              </a:rPr>
              <a:t>Activity area I</a:t>
            </a:r>
          </a:p>
        </p:txBody>
      </p:sp>
      <p:sp>
        <p:nvSpPr>
          <p:cNvPr id="26638" name="Text Box 1098"/>
          <p:cNvSpPr txBox="1">
            <a:spLocks noChangeArrowheads="1"/>
          </p:cNvSpPr>
          <p:nvPr/>
        </p:nvSpPr>
        <p:spPr bwMode="auto">
          <a:xfrm>
            <a:off x="6952361" y="5059363"/>
            <a:ext cx="2713038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de-DE" dirty="0"/>
              <a:t>Activity area</a:t>
            </a:r>
            <a:r>
              <a:rPr lang="en-US" altLang="de-DE" dirty="0">
                <a:latin typeface="+mn-lt"/>
              </a:rPr>
              <a:t> II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423"/>
    </mc:Choice>
    <mc:Fallback xmlns="">
      <p:transition spd="slow" advTm="12442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measure induced traffic?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4712" y="1481138"/>
            <a:ext cx="10580687" cy="4360861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+mn-lt"/>
              </a:rPr>
              <a:t>			</a:t>
            </a:r>
          </a:p>
          <a:p>
            <a:pPr eaLnBrk="1" hangingPunct="1"/>
            <a:r>
              <a:rPr lang="en-US" altLang="de-DE" b="1" dirty="0">
                <a:latin typeface="+mn-lt"/>
              </a:rPr>
              <a:t>elasticity [e or </a:t>
            </a:r>
            <a:r>
              <a:rPr lang="en-US" altLang="de-DE" b="1" dirty="0">
                <a:latin typeface="Symbol" panose="05050102010706020507" pitchFamily="18" charset="2"/>
              </a:rPr>
              <a:t>e]</a:t>
            </a:r>
            <a:r>
              <a:rPr lang="en-US" altLang="de-DE" dirty="0">
                <a:latin typeface="+mn-lt"/>
              </a:rPr>
              <a:t>	 	 := 	</a:t>
            </a:r>
          </a:p>
          <a:p>
            <a:pPr eaLnBrk="1" hangingPunct="1"/>
            <a:r>
              <a:rPr lang="en-US" altLang="de-DE" dirty="0">
                <a:latin typeface="+mn-lt"/>
              </a:rPr>
              <a:t>			</a:t>
            </a:r>
          </a:p>
          <a:p>
            <a:pPr eaLnBrk="1" hangingPunct="1"/>
            <a:endParaRPr lang="en-US" altLang="de-DE" dirty="0">
              <a:latin typeface="+mn-lt"/>
            </a:endParaRPr>
          </a:p>
          <a:p>
            <a:pPr eaLnBrk="1" hangingPunct="1"/>
            <a:r>
              <a:rPr lang="en-US" altLang="de-DE" dirty="0">
                <a:latin typeface="+mn-lt"/>
              </a:rPr>
              <a:t>				</a:t>
            </a:r>
            <a:r>
              <a:rPr lang="en-US" altLang="de-DE" baseline="-25000" dirty="0">
                <a:latin typeface="+mn-lt"/>
              </a:rPr>
              <a:t/>
            </a:r>
            <a:br>
              <a:rPr lang="en-US" altLang="de-DE" baseline="-25000" dirty="0">
                <a:latin typeface="+mn-lt"/>
              </a:rPr>
            </a:br>
            <a:r>
              <a:rPr lang="en-US" altLang="de-DE" dirty="0">
                <a:latin typeface="+mn-lt"/>
              </a:rPr>
              <a:t>				</a:t>
            </a:r>
            <a:br>
              <a:rPr lang="en-US" altLang="de-DE" dirty="0">
                <a:latin typeface="+mn-lt"/>
              </a:rPr>
            </a:br>
            <a:r>
              <a:rPr lang="en-US" altLang="de-DE" dirty="0">
                <a:latin typeface="+mn-lt"/>
              </a:rPr>
              <a:t>				</a:t>
            </a:r>
            <a:r>
              <a:rPr lang="en-US" altLang="de-DE" baseline="-25000" dirty="0">
                <a:latin typeface="+mn-lt"/>
              </a:rPr>
              <a:t/>
            </a:r>
            <a:br>
              <a:rPr lang="en-US" altLang="de-DE" baseline="-25000" dirty="0">
                <a:latin typeface="+mn-lt"/>
              </a:rPr>
            </a:br>
            <a:r>
              <a:rPr lang="en-US" altLang="de-DE" b="1" dirty="0">
                <a:latin typeface="+mn-lt"/>
              </a:rPr>
              <a:t>elasticity of demand [e or </a:t>
            </a:r>
            <a:r>
              <a:rPr lang="en-US" altLang="de-DE" b="1" dirty="0">
                <a:latin typeface="Symbol" panose="05050102010706020507" pitchFamily="18" charset="2"/>
              </a:rPr>
              <a:t>e]</a:t>
            </a:r>
            <a:r>
              <a:rPr lang="en-US" altLang="de-DE" b="1" dirty="0">
                <a:latin typeface="+mn-lt"/>
              </a:rPr>
              <a:t> </a:t>
            </a:r>
            <a:r>
              <a:rPr lang="en-US" altLang="de-DE" dirty="0">
                <a:latin typeface="+mn-lt"/>
              </a:rPr>
              <a:t>=</a:t>
            </a:r>
          </a:p>
          <a:p>
            <a:pPr eaLnBrk="1" hangingPunct="1"/>
            <a:endParaRPr lang="en-US" altLang="de-DE" dirty="0">
              <a:latin typeface="+mn-lt"/>
            </a:endParaRPr>
          </a:p>
          <a:p>
            <a:pPr eaLnBrk="1" hangingPunct="1"/>
            <a:endParaRPr lang="de-DE" altLang="de-DE" dirty="0">
              <a:latin typeface="+mn-lt"/>
            </a:endParaRPr>
          </a:p>
          <a:p>
            <a:pPr eaLnBrk="1" hangingPunct="1"/>
            <a:endParaRPr lang="de-DE" altLang="de-DE" dirty="0">
              <a:latin typeface="+mn-lt"/>
            </a:endParaRPr>
          </a:p>
          <a:p>
            <a:pPr eaLnBrk="1" hangingPunct="1"/>
            <a:r>
              <a:rPr lang="de-DE" altLang="de-DE" dirty="0">
                <a:latin typeface="+mn-lt"/>
              </a:rPr>
              <a:t>			 </a:t>
            </a:r>
          </a:p>
          <a:p>
            <a:pPr eaLnBrk="1" hangingPunct="1"/>
            <a:r>
              <a:rPr lang="de-DE" altLang="de-DE" dirty="0">
                <a:latin typeface="+mn-lt"/>
              </a:rPr>
              <a:t>			  =  		         *         </a:t>
            </a:r>
          </a:p>
          <a:p>
            <a:pPr eaLnBrk="1" hangingPunct="1"/>
            <a:r>
              <a:rPr lang="de-DE" altLang="de-DE" dirty="0">
                <a:latin typeface="+mn-lt"/>
              </a:rPr>
              <a:t>				</a:t>
            </a:r>
          </a:p>
          <a:p>
            <a:pPr eaLnBrk="1" hangingPunct="1"/>
            <a:endParaRPr lang="de-DE" altLang="de-DE" baseline="-25000" dirty="0">
              <a:latin typeface="+mn-lt"/>
            </a:endParaRPr>
          </a:p>
          <a:p>
            <a:pPr eaLnBrk="1" hangingPunct="1"/>
            <a:endParaRPr lang="de-DE" altLang="de-DE" baseline="-25000" dirty="0">
              <a:latin typeface="+mn-lt"/>
            </a:endParaRPr>
          </a:p>
          <a:p>
            <a:pPr eaLnBrk="1" hangingPunct="1"/>
            <a:endParaRPr lang="de-DE" altLang="de-DE" baseline="-25000" dirty="0">
              <a:latin typeface="+mn-lt"/>
            </a:endParaRPr>
          </a:p>
          <a:p>
            <a:pPr eaLnBrk="1" hangingPunct="1"/>
            <a:endParaRPr lang="de-DE" altLang="de-DE" baseline="-25000" dirty="0">
              <a:latin typeface="+mn-lt"/>
            </a:endParaRPr>
          </a:p>
          <a:p>
            <a:pPr eaLnBrk="1" hangingPunct="1"/>
            <a:endParaRPr lang="de-DE" altLang="de-DE" baseline="-25000" dirty="0">
              <a:latin typeface="+mn-lt"/>
            </a:endParaRPr>
          </a:p>
          <a:p>
            <a:pPr eaLnBrk="1" hangingPunct="1"/>
            <a:endParaRPr lang="de-DE" altLang="de-DE" baseline="-25000" dirty="0">
              <a:latin typeface="+mn-lt"/>
            </a:endParaRPr>
          </a:p>
          <a:p>
            <a:pPr eaLnBrk="1" hangingPunct="1"/>
            <a:r>
              <a:rPr lang="de-DE" altLang="de-DE" dirty="0">
                <a:latin typeface="+mn-lt"/>
              </a:rPr>
              <a:t>	</a:t>
            </a:r>
            <a:endParaRPr lang="de-DE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016412"/>
              </p:ext>
            </p:extLst>
          </p:nvPr>
        </p:nvGraphicFramePr>
        <p:xfrm>
          <a:off x="8462867" y="4750411"/>
          <a:ext cx="14938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698197" imgH="431613" progId="Equation.3">
                  <p:embed/>
                </p:oleObj>
              </mc:Choice>
              <mc:Fallback>
                <p:oleObj r:id="rId4" imgW="698197" imgH="431613" progId="Equation.3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2867" y="4750411"/>
                        <a:ext cx="1493838" cy="9239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8462867" y="3310585"/>
            <a:ext cx="2103533" cy="590931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D = Demand (ADT)</a:t>
            </a:r>
          </a:p>
          <a:p>
            <a:r>
              <a:rPr lang="de-DE" b="1" dirty="0"/>
              <a:t>P = Price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4FD4D808-6028-4996-B0BA-512FBE6C2D12}"/>
              </a:ext>
            </a:extLst>
          </p:cNvPr>
          <p:cNvCxnSpPr>
            <a:cxnSpLocks/>
          </p:cNvCxnSpPr>
          <p:nvPr/>
        </p:nvCxnSpPr>
        <p:spPr>
          <a:xfrm>
            <a:off x="4025901" y="1870622"/>
            <a:ext cx="390047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889DB478-2963-4805-B560-FCA24F4075DD}"/>
              </a:ext>
            </a:extLst>
          </p:cNvPr>
          <p:cNvSpPr txBox="1"/>
          <p:nvPr/>
        </p:nvSpPr>
        <p:spPr>
          <a:xfrm>
            <a:off x="4025900" y="1528990"/>
            <a:ext cx="3900479" cy="341632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/>
            <a:r>
              <a:rPr lang="en-US" altLang="de-DE" dirty="0">
                <a:latin typeface="+mn-lt"/>
              </a:rPr>
              <a:t> relative change dependent variable</a:t>
            </a:r>
            <a:endParaRPr lang="en-US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AB9AA59-51DE-49B9-9308-24C928263A86}"/>
              </a:ext>
            </a:extLst>
          </p:cNvPr>
          <p:cNvSpPr txBox="1"/>
          <p:nvPr/>
        </p:nvSpPr>
        <p:spPr>
          <a:xfrm>
            <a:off x="4025900" y="1882055"/>
            <a:ext cx="390047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de-DE" dirty="0">
                <a:latin typeface="+mn-lt"/>
              </a:rPr>
              <a:t> relative change </a:t>
            </a:r>
            <a:r>
              <a:rPr lang="en-US" altLang="de-DE" dirty="0"/>
              <a:t>i</a:t>
            </a:r>
            <a:r>
              <a:rPr lang="en-US" altLang="de-DE" dirty="0">
                <a:latin typeface="+mn-lt"/>
              </a:rPr>
              <a:t>ndependent variable</a:t>
            </a:r>
            <a:endParaRPr lang="en-US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8DE35E8-D4BA-4D3D-BE03-FF6056A55D49}"/>
              </a:ext>
            </a:extLst>
          </p:cNvPr>
          <p:cNvSpPr txBox="1"/>
          <p:nvPr/>
        </p:nvSpPr>
        <p:spPr>
          <a:xfrm>
            <a:off x="5015705" y="2855930"/>
            <a:ext cx="1622425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 </a:t>
            </a:r>
            <a:r>
              <a:rPr lang="de-DE" altLang="de-DE" baseline="-25000" dirty="0">
                <a:latin typeface="+mn-lt"/>
              </a:rPr>
              <a:t>after</a:t>
            </a:r>
            <a:r>
              <a:rPr lang="de-DE" altLang="de-DE" dirty="0">
                <a:latin typeface="+mn-lt"/>
              </a:rPr>
              <a:t> – D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19A100B5-9DA4-430D-84AD-CDC3D216D1B5}"/>
              </a:ext>
            </a:extLst>
          </p:cNvPr>
          <p:cNvCxnSpPr>
            <a:cxnSpLocks/>
          </p:cNvCxnSpPr>
          <p:nvPr/>
        </p:nvCxnSpPr>
        <p:spPr>
          <a:xfrm>
            <a:off x="4025900" y="3606051"/>
            <a:ext cx="390047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B58AA609-1ED5-4FE8-9ACE-AC85E5402E31}"/>
              </a:ext>
            </a:extLst>
          </p:cNvPr>
          <p:cNvSpPr txBox="1"/>
          <p:nvPr/>
        </p:nvSpPr>
        <p:spPr>
          <a:xfrm>
            <a:off x="5012531" y="3209810"/>
            <a:ext cx="16256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FB166151-BE31-4381-B803-C922F3C7037A}"/>
              </a:ext>
            </a:extLst>
          </p:cNvPr>
          <p:cNvCxnSpPr>
            <a:cxnSpLocks/>
          </p:cNvCxnSpPr>
          <p:nvPr/>
        </p:nvCxnSpPr>
        <p:spPr>
          <a:xfrm>
            <a:off x="5015705" y="3209810"/>
            <a:ext cx="16256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C68FAD14-B655-42CC-90AE-6D562584685C}"/>
              </a:ext>
            </a:extLst>
          </p:cNvPr>
          <p:cNvSpPr txBox="1"/>
          <p:nvPr/>
        </p:nvSpPr>
        <p:spPr>
          <a:xfrm>
            <a:off x="5015705" y="3648412"/>
            <a:ext cx="1622425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 </a:t>
            </a:r>
            <a:r>
              <a:rPr lang="de-DE" altLang="de-DE" baseline="-25000" dirty="0">
                <a:latin typeface="+mn-lt"/>
              </a:rPr>
              <a:t>after</a:t>
            </a:r>
            <a:r>
              <a:rPr lang="de-DE" altLang="de-DE" dirty="0">
                <a:latin typeface="+mn-lt"/>
              </a:rPr>
              <a:t> – P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2FD6DE5-B432-42E9-9E16-BFC3BCA8F2CF}"/>
              </a:ext>
            </a:extLst>
          </p:cNvPr>
          <p:cNvSpPr txBox="1"/>
          <p:nvPr/>
        </p:nvSpPr>
        <p:spPr>
          <a:xfrm>
            <a:off x="5012531" y="4002292"/>
            <a:ext cx="16256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66215A1F-B993-441B-98B2-DD9DBF71BAC7}"/>
              </a:ext>
            </a:extLst>
          </p:cNvPr>
          <p:cNvCxnSpPr>
            <a:cxnSpLocks/>
          </p:cNvCxnSpPr>
          <p:nvPr/>
        </p:nvCxnSpPr>
        <p:spPr>
          <a:xfrm>
            <a:off x="5015705" y="4002292"/>
            <a:ext cx="16256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CB2078F5-0E15-4107-BAF4-7520999EF1C1}"/>
              </a:ext>
            </a:extLst>
          </p:cNvPr>
          <p:cNvSpPr txBox="1"/>
          <p:nvPr/>
        </p:nvSpPr>
        <p:spPr>
          <a:xfrm>
            <a:off x="4025900" y="4872787"/>
            <a:ext cx="1622425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 </a:t>
            </a:r>
            <a:r>
              <a:rPr lang="de-DE" altLang="de-DE" baseline="-25000" dirty="0">
                <a:latin typeface="+mn-lt"/>
              </a:rPr>
              <a:t>after</a:t>
            </a:r>
            <a:r>
              <a:rPr lang="de-DE" altLang="de-DE" dirty="0">
                <a:latin typeface="+mn-lt"/>
              </a:rPr>
              <a:t> – D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156831D-89CE-4DED-866B-35A1CF443EDE}"/>
              </a:ext>
            </a:extLst>
          </p:cNvPr>
          <p:cNvSpPr txBox="1"/>
          <p:nvPr/>
        </p:nvSpPr>
        <p:spPr>
          <a:xfrm>
            <a:off x="4022726" y="5226667"/>
            <a:ext cx="16256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B29F6282-69DB-4D0E-96C2-32D5371587E0}"/>
              </a:ext>
            </a:extLst>
          </p:cNvPr>
          <p:cNvCxnSpPr>
            <a:cxnSpLocks/>
          </p:cNvCxnSpPr>
          <p:nvPr/>
        </p:nvCxnSpPr>
        <p:spPr>
          <a:xfrm>
            <a:off x="4025900" y="5226667"/>
            <a:ext cx="16256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3F2DC77B-2B5C-4FA5-B4A7-35AE9CDB5C1F}"/>
              </a:ext>
            </a:extLst>
          </p:cNvPr>
          <p:cNvSpPr txBox="1"/>
          <p:nvPr/>
        </p:nvSpPr>
        <p:spPr>
          <a:xfrm>
            <a:off x="6303954" y="4870742"/>
            <a:ext cx="1622425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A5105BD-1451-440E-9E06-2376ECDB7312}"/>
              </a:ext>
            </a:extLst>
          </p:cNvPr>
          <p:cNvSpPr txBox="1"/>
          <p:nvPr/>
        </p:nvSpPr>
        <p:spPr>
          <a:xfrm>
            <a:off x="6300780" y="5224622"/>
            <a:ext cx="16256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 </a:t>
            </a:r>
            <a:r>
              <a:rPr lang="de-DE" altLang="de-DE" baseline="-25000" dirty="0">
                <a:latin typeface="+mn-lt"/>
              </a:rPr>
              <a:t>after</a:t>
            </a:r>
            <a:r>
              <a:rPr lang="de-DE" altLang="de-DE" dirty="0">
                <a:latin typeface="+mn-lt"/>
              </a:rPr>
              <a:t> – P </a:t>
            </a:r>
            <a:r>
              <a:rPr lang="de-DE" altLang="de-DE" baseline="-25000" dirty="0" err="1">
                <a:latin typeface="+mn-lt"/>
              </a:rPr>
              <a:t>before</a:t>
            </a:r>
            <a:endParaRPr lang="de-DE" dirty="0"/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5FC7E299-0206-41A3-92E7-A0E8F8F6892F}"/>
              </a:ext>
            </a:extLst>
          </p:cNvPr>
          <p:cNvCxnSpPr>
            <a:cxnSpLocks/>
          </p:cNvCxnSpPr>
          <p:nvPr/>
        </p:nvCxnSpPr>
        <p:spPr>
          <a:xfrm>
            <a:off x="6303954" y="5224622"/>
            <a:ext cx="16256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89627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728"/>
    </mc:Choice>
    <mc:Fallback xmlns="">
      <p:transition spd="slow" advTm="17672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Elasticity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de-DE" b="1" u="sng" dirty="0">
                <a:latin typeface="+mj-lt"/>
              </a:rPr>
              <a:t>Examples </a:t>
            </a:r>
          </a:p>
          <a:p>
            <a:pPr eaLnBrk="1" hangingPunct="1"/>
            <a:r>
              <a:rPr lang="en-US" altLang="de-DE" b="1" i="1" dirty="0">
                <a:latin typeface="+mj-lt"/>
              </a:rPr>
              <a:t>Petrol price </a:t>
            </a:r>
            <a:r>
              <a:rPr lang="en-US" altLang="de-DE" b="1" i="1" baseline="-25000" dirty="0">
                <a:latin typeface="+mj-lt"/>
              </a:rPr>
              <a:t>before</a:t>
            </a:r>
            <a:r>
              <a:rPr lang="en-US" altLang="de-DE" b="1" i="1" dirty="0">
                <a:latin typeface="+mj-lt"/>
              </a:rPr>
              <a:t> </a:t>
            </a:r>
            <a:r>
              <a:rPr lang="en-US" altLang="de-DE" dirty="0">
                <a:latin typeface="+mj-lt"/>
              </a:rPr>
              <a:t>= 1,20 € per </a:t>
            </a:r>
            <a:r>
              <a:rPr lang="en-US" altLang="de-DE" dirty="0" err="1">
                <a:latin typeface="+mj-lt"/>
              </a:rPr>
              <a:t>litre</a:t>
            </a:r>
            <a:endParaRPr lang="en-US" altLang="de-DE" dirty="0">
              <a:latin typeface="+mj-lt"/>
            </a:endParaRPr>
          </a:p>
          <a:p>
            <a:pPr eaLnBrk="1" hangingPunct="1"/>
            <a:r>
              <a:rPr lang="en-US" altLang="de-DE" b="1" i="1" dirty="0">
                <a:latin typeface="+mj-lt"/>
              </a:rPr>
              <a:t>Tax increase</a:t>
            </a:r>
            <a:r>
              <a:rPr lang="en-US" altLang="de-DE" dirty="0">
                <a:latin typeface="+mj-lt"/>
              </a:rPr>
              <a:t> = 30 Cent per </a:t>
            </a:r>
            <a:r>
              <a:rPr lang="en-US" altLang="de-DE" dirty="0" err="1">
                <a:latin typeface="+mj-lt"/>
              </a:rPr>
              <a:t>litre</a:t>
            </a:r>
            <a:r>
              <a:rPr lang="en-US" altLang="de-DE" dirty="0">
                <a:latin typeface="+mj-lt"/>
              </a:rPr>
              <a:t>, that means </a:t>
            </a:r>
            <a:r>
              <a:rPr lang="en-US" altLang="de-DE" b="1" i="1" dirty="0">
                <a:latin typeface="+mj-lt"/>
              </a:rPr>
              <a:t>petrol price </a:t>
            </a:r>
            <a:r>
              <a:rPr lang="en-US" altLang="de-DE" b="1" i="1" baseline="-25000" dirty="0">
                <a:latin typeface="+mj-lt"/>
              </a:rPr>
              <a:t>after</a:t>
            </a:r>
            <a:r>
              <a:rPr lang="en-US" altLang="de-DE" i="1" dirty="0">
                <a:latin typeface="+mj-lt"/>
              </a:rPr>
              <a:t> </a:t>
            </a:r>
            <a:r>
              <a:rPr lang="en-US" altLang="de-DE" dirty="0">
                <a:latin typeface="+mj-lt"/>
              </a:rPr>
              <a:t>= 1,50 € per </a:t>
            </a:r>
            <a:r>
              <a:rPr lang="en-US" altLang="de-DE" dirty="0" err="1">
                <a:latin typeface="+mj-lt"/>
              </a:rPr>
              <a:t>litre</a:t>
            </a:r>
            <a:endParaRPr lang="en-US" altLang="de-DE" dirty="0">
              <a:latin typeface="+mj-lt"/>
            </a:endParaRPr>
          </a:p>
          <a:p>
            <a:pPr eaLnBrk="1" hangingPunct="1"/>
            <a:r>
              <a:rPr lang="en-US" altLang="de-DE" b="1" i="1" dirty="0">
                <a:latin typeface="+mj-lt"/>
              </a:rPr>
              <a:t>Driving performance </a:t>
            </a:r>
            <a:r>
              <a:rPr lang="en-US" altLang="de-DE" b="1" i="1" baseline="-25000" dirty="0">
                <a:latin typeface="+mj-lt"/>
              </a:rPr>
              <a:t>before</a:t>
            </a:r>
            <a:r>
              <a:rPr lang="en-US" altLang="de-DE" b="1" i="1" dirty="0">
                <a:latin typeface="+mj-lt"/>
              </a:rPr>
              <a:t> </a:t>
            </a:r>
            <a:r>
              <a:rPr lang="en-US" altLang="de-DE" dirty="0">
                <a:latin typeface="+mj-lt"/>
              </a:rPr>
              <a:t>= 12 000 km per year; </a:t>
            </a:r>
            <a:r>
              <a:rPr lang="en-US" altLang="de-DE" b="1" i="1" dirty="0">
                <a:latin typeface="+mj-lt"/>
              </a:rPr>
              <a:t>elasticity</a:t>
            </a:r>
            <a:r>
              <a:rPr lang="en-US" altLang="de-DE" dirty="0">
                <a:latin typeface="+mj-lt"/>
              </a:rPr>
              <a:t> = minus 0,3</a:t>
            </a:r>
          </a:p>
          <a:p>
            <a:pPr eaLnBrk="1" hangingPunct="1"/>
            <a:r>
              <a:rPr lang="en-GB" altLang="de-DE" u="sng" dirty="0">
                <a:latin typeface="+mn-lt"/>
              </a:rPr>
              <a:t/>
            </a:r>
            <a:br>
              <a:rPr lang="en-GB" altLang="de-DE" u="sng" dirty="0">
                <a:latin typeface="+mn-lt"/>
              </a:rPr>
            </a:br>
            <a:r>
              <a:rPr lang="en-GB" altLang="de-DE" u="sng" dirty="0">
                <a:latin typeface="+mn-lt"/>
              </a:rPr>
              <a:t>What is the </a:t>
            </a:r>
            <a:r>
              <a:rPr lang="en-US" altLang="de-DE" u="sng" dirty="0"/>
              <a:t>driving</a:t>
            </a:r>
            <a:r>
              <a:rPr lang="de-DE" altLang="de-DE" u="sng" dirty="0"/>
              <a:t> </a:t>
            </a:r>
            <a:r>
              <a:rPr lang="en-US" altLang="de-DE" u="sng" dirty="0"/>
              <a:t>performance</a:t>
            </a:r>
            <a:r>
              <a:rPr lang="en-GB" altLang="de-DE" u="sng" dirty="0">
                <a:latin typeface="+mn-lt"/>
              </a:rPr>
              <a:t> after the tax increase</a:t>
            </a:r>
            <a:r>
              <a:rPr lang="de-DE" altLang="de-DE" u="sng" dirty="0">
                <a:latin typeface="+mn-lt"/>
              </a:rPr>
              <a:t>?</a:t>
            </a:r>
          </a:p>
          <a:p>
            <a:pPr eaLnBrk="1" hangingPunct="1"/>
            <a:endParaRPr lang="de-DE" altLang="de-DE" dirty="0">
              <a:latin typeface="+mn-lt"/>
            </a:endParaRPr>
          </a:p>
          <a:p>
            <a:pPr eaLnBrk="1" hangingPunct="1"/>
            <a:r>
              <a:rPr lang="de-DE" altLang="de-DE" dirty="0">
                <a:latin typeface="+mn-lt"/>
              </a:rPr>
              <a:t>		</a:t>
            </a:r>
          </a:p>
          <a:p>
            <a:pPr eaLnBrk="1" hangingPunct="1"/>
            <a:endParaRPr lang="de-DE" altLang="de-DE" dirty="0">
              <a:latin typeface="+mn-lt"/>
            </a:endParaRPr>
          </a:p>
          <a:p>
            <a:pPr eaLnBrk="1" hangingPunct="1"/>
            <a:r>
              <a:rPr lang="de-DE" altLang="de-DE" dirty="0">
                <a:latin typeface="+mn-lt"/>
              </a:rPr>
              <a:t>  -0,3 =				                  </a:t>
            </a:r>
            <a:r>
              <a:rPr lang="en-US" altLang="de-DE" b="1" i="1" dirty="0">
                <a:latin typeface="+mn-lt"/>
              </a:rPr>
              <a:t>solved for D</a:t>
            </a:r>
            <a:r>
              <a:rPr lang="de-DE" altLang="de-DE" b="1" i="1" dirty="0">
                <a:latin typeface="+mn-lt"/>
              </a:rPr>
              <a:t> </a:t>
            </a:r>
            <a:r>
              <a:rPr lang="de-DE" altLang="de-DE" b="1" i="1" baseline="-25000" dirty="0">
                <a:latin typeface="+mn-lt"/>
              </a:rPr>
              <a:t>after</a:t>
            </a:r>
            <a:r>
              <a:rPr lang="de-DE" altLang="de-DE" dirty="0">
                <a:latin typeface="+mn-lt"/>
              </a:rPr>
              <a:t> results in: 11,100 km </a:t>
            </a:r>
            <a:r>
              <a:rPr lang="en-US" altLang="de-DE" dirty="0">
                <a:latin typeface="+mn-lt"/>
              </a:rPr>
              <a:t>per year</a:t>
            </a:r>
          </a:p>
          <a:p>
            <a:pPr eaLnBrk="1" hangingPunct="1"/>
            <a:r>
              <a:rPr lang="de-DE" altLang="de-DE" dirty="0">
                <a:latin typeface="+mn-lt"/>
              </a:rPr>
              <a:t>	</a:t>
            </a:r>
            <a:endParaRPr lang="de-DE" altLang="de-DE" baseline="-25000" dirty="0">
              <a:latin typeface="+mn-lt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E6F7C7-A4C7-474D-9D6A-B99A2722D46E}"/>
              </a:ext>
            </a:extLst>
          </p:cNvPr>
          <p:cNvSpPr txBox="1"/>
          <p:nvPr/>
        </p:nvSpPr>
        <p:spPr>
          <a:xfrm>
            <a:off x="2037443" y="3581015"/>
            <a:ext cx="20447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 </a:t>
            </a:r>
            <a:r>
              <a:rPr lang="de-DE" altLang="de-DE" baseline="-25000" dirty="0">
                <a:latin typeface="+mn-lt"/>
              </a:rPr>
              <a:t>after</a:t>
            </a:r>
            <a:r>
              <a:rPr lang="de-DE" altLang="de-DE" dirty="0">
                <a:latin typeface="+mn-lt"/>
              </a:rPr>
              <a:t> – 12,000 km 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A6A9CD6-0FE3-4F59-B17B-E2CB8817F7D8}"/>
              </a:ext>
            </a:extLst>
          </p:cNvPr>
          <p:cNvSpPr txBox="1"/>
          <p:nvPr/>
        </p:nvSpPr>
        <p:spPr>
          <a:xfrm>
            <a:off x="2034269" y="3934895"/>
            <a:ext cx="20447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/>
              <a:t>12,000 km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3902170-4484-4CD6-B8B2-1D2346D554B5}"/>
              </a:ext>
            </a:extLst>
          </p:cNvPr>
          <p:cNvCxnSpPr>
            <a:cxnSpLocks/>
          </p:cNvCxnSpPr>
          <p:nvPr/>
        </p:nvCxnSpPr>
        <p:spPr>
          <a:xfrm>
            <a:off x="2037443" y="3934895"/>
            <a:ext cx="20447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95F918E1-2FF5-42AB-9F54-BBB482BBE0F0}"/>
              </a:ext>
            </a:extLst>
          </p:cNvPr>
          <p:cNvCxnSpPr>
            <a:cxnSpLocks/>
          </p:cNvCxnSpPr>
          <p:nvPr/>
        </p:nvCxnSpPr>
        <p:spPr>
          <a:xfrm>
            <a:off x="1778000" y="4398445"/>
            <a:ext cx="26797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3446E67A-D1E2-494D-9D21-55E6D7335817}"/>
              </a:ext>
            </a:extLst>
          </p:cNvPr>
          <p:cNvSpPr txBox="1"/>
          <p:nvPr/>
        </p:nvSpPr>
        <p:spPr>
          <a:xfrm>
            <a:off x="2037443" y="4482906"/>
            <a:ext cx="20447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1.50 € – 1.20 €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5E7FB7C-5F69-4808-8364-4C66998D8F61}"/>
              </a:ext>
            </a:extLst>
          </p:cNvPr>
          <p:cNvSpPr txBox="1"/>
          <p:nvPr/>
        </p:nvSpPr>
        <p:spPr>
          <a:xfrm>
            <a:off x="2034269" y="4836786"/>
            <a:ext cx="20447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/>
              <a:t>1.20 €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3449ECD8-FD32-4643-B9D4-9FEC8F35C10E}"/>
              </a:ext>
            </a:extLst>
          </p:cNvPr>
          <p:cNvCxnSpPr>
            <a:cxnSpLocks/>
          </p:cNvCxnSpPr>
          <p:nvPr/>
        </p:nvCxnSpPr>
        <p:spPr>
          <a:xfrm>
            <a:off x="2037443" y="4836786"/>
            <a:ext cx="20447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5CA16A59-B883-40DA-82E4-C812D670BEB4}"/>
              </a:ext>
            </a:extLst>
          </p:cNvPr>
          <p:cNvSpPr/>
          <p:nvPr/>
        </p:nvSpPr>
        <p:spPr>
          <a:xfrm>
            <a:off x="4629150" y="4244777"/>
            <a:ext cx="736600" cy="341632"/>
          </a:xfrm>
          <a:prstGeom prst="rightArrow">
            <a:avLst>
              <a:gd name="adj1" fmla="val 42565"/>
              <a:gd name="adj2" fmla="val 4814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14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937"/>
    </mc:Choice>
    <mc:Fallback xmlns="">
      <p:transition spd="slow" advTm="132937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Attention: various elasticities! 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4713" y="1481138"/>
            <a:ext cx="10580685" cy="4360862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+mn-lt"/>
              </a:rPr>
              <a:t>				</a:t>
            </a:r>
          </a:p>
          <a:p>
            <a:pPr eaLnBrk="1" hangingPunct="1"/>
            <a:r>
              <a:rPr lang="en-US" altLang="de-DE" b="1" dirty="0">
                <a:latin typeface="+mn-lt"/>
              </a:rPr>
              <a:t>Income elasticity [e or e] 	</a:t>
            </a:r>
            <a:r>
              <a:rPr lang="en-US" altLang="de-DE" dirty="0">
                <a:latin typeface="+mn-lt"/>
              </a:rPr>
              <a:t>:= 				</a:t>
            </a:r>
          </a:p>
          <a:p>
            <a:pPr eaLnBrk="1" hangingPunct="1"/>
            <a:endParaRPr lang="en-US" altLang="de-DE" dirty="0">
              <a:latin typeface="+mn-lt"/>
            </a:endParaRPr>
          </a:p>
          <a:p>
            <a:pPr eaLnBrk="1" hangingPunct="1"/>
            <a:endParaRPr lang="en-US" altLang="de-DE" dirty="0">
              <a:latin typeface="+mn-lt"/>
            </a:endParaRPr>
          </a:p>
          <a:p>
            <a:pPr eaLnBrk="1" hangingPunct="1"/>
            <a:r>
              <a:rPr lang="en-US" altLang="de-DE" dirty="0">
                <a:latin typeface="+mn-lt"/>
              </a:rPr>
              <a:t>	</a:t>
            </a:r>
            <a:br>
              <a:rPr lang="en-US" altLang="de-DE" dirty="0">
                <a:latin typeface="+mn-lt"/>
              </a:rPr>
            </a:br>
            <a:r>
              <a:rPr lang="en-US" altLang="de-DE" dirty="0">
                <a:latin typeface="+mn-lt"/>
              </a:rPr>
              <a:t>			</a:t>
            </a:r>
          </a:p>
          <a:p>
            <a:pPr eaLnBrk="1" hangingPunct="1"/>
            <a:r>
              <a:rPr lang="en-US" altLang="de-DE" b="1" dirty="0">
                <a:latin typeface="+mn-lt"/>
              </a:rPr>
              <a:t>Cross price elasticity  e</a:t>
            </a:r>
            <a:r>
              <a:rPr lang="en-US" altLang="de-DE" dirty="0">
                <a:latin typeface="+mn-lt"/>
              </a:rPr>
              <a:t>	</a:t>
            </a:r>
            <a:r>
              <a:rPr lang="de-DE" altLang="de-DE" dirty="0">
                <a:latin typeface="+mn-lt"/>
              </a:rPr>
              <a:t>= </a:t>
            </a:r>
          </a:p>
          <a:p>
            <a:pPr eaLnBrk="1" hangingPunct="1"/>
            <a:endParaRPr lang="de-DE" altLang="de-DE" dirty="0">
              <a:latin typeface="+mn-lt"/>
            </a:endParaRPr>
          </a:p>
          <a:p>
            <a:pPr eaLnBrk="1" hangingPunct="1"/>
            <a:endParaRPr lang="de-DE" altLang="de-DE" dirty="0">
              <a:latin typeface="+mn-lt"/>
            </a:endParaRPr>
          </a:p>
          <a:p>
            <a:pPr eaLnBrk="1" hangingPunct="1"/>
            <a:endParaRPr lang="de-DE" altLang="de-DE" dirty="0">
              <a:latin typeface="+mn-lt"/>
            </a:endParaRPr>
          </a:p>
          <a:p>
            <a:pPr eaLnBrk="1" hangingPunct="1"/>
            <a:r>
              <a:rPr lang="de-DE" altLang="de-DE" dirty="0">
                <a:latin typeface="+mn-lt"/>
              </a:rPr>
              <a:t>			</a:t>
            </a:r>
          </a:p>
          <a:p>
            <a:pPr eaLnBrk="1" hangingPunct="1"/>
            <a:r>
              <a:rPr lang="de-DE" altLang="de-DE" dirty="0">
                <a:latin typeface="+mn-lt"/>
              </a:rPr>
              <a:t>			= 		         	       *				and so on…</a:t>
            </a:r>
          </a:p>
          <a:p>
            <a:endParaRPr lang="de-DE" dirty="0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63AE5BCA-7477-4F5A-8BA0-E53C414C94FB}"/>
              </a:ext>
            </a:extLst>
          </p:cNvPr>
          <p:cNvCxnSpPr>
            <a:cxnSpLocks/>
          </p:cNvCxnSpPr>
          <p:nvPr/>
        </p:nvCxnSpPr>
        <p:spPr>
          <a:xfrm>
            <a:off x="3973522" y="1946822"/>
            <a:ext cx="390047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A1737B1A-3877-41C2-B4BB-05F375CFAA57}"/>
              </a:ext>
            </a:extLst>
          </p:cNvPr>
          <p:cNvSpPr txBox="1"/>
          <p:nvPr/>
        </p:nvSpPr>
        <p:spPr>
          <a:xfrm>
            <a:off x="3973521" y="1605190"/>
            <a:ext cx="3900479" cy="341632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/>
            <a:r>
              <a:rPr lang="en-US" altLang="de-DE" dirty="0">
                <a:latin typeface="+mn-lt"/>
              </a:rPr>
              <a:t> relative change demand</a:t>
            </a:r>
            <a:endParaRPr 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12749BA-BF76-4C32-8A25-7DCA64C53AA0}"/>
              </a:ext>
            </a:extLst>
          </p:cNvPr>
          <p:cNvSpPr txBox="1"/>
          <p:nvPr/>
        </p:nvSpPr>
        <p:spPr>
          <a:xfrm>
            <a:off x="3973521" y="1958255"/>
            <a:ext cx="390047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de-DE" dirty="0">
                <a:latin typeface="+mn-lt"/>
              </a:rPr>
              <a:t> relative change income</a:t>
            </a:r>
            <a:endParaRPr lang="en-US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1FD4404-7227-4ECA-91F7-E30CE1D5DBCA}"/>
              </a:ext>
            </a:extLst>
          </p:cNvPr>
          <p:cNvSpPr txBox="1"/>
          <p:nvPr/>
        </p:nvSpPr>
        <p:spPr>
          <a:xfrm>
            <a:off x="4620426" y="2699517"/>
            <a:ext cx="253284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 </a:t>
            </a:r>
            <a:r>
              <a:rPr lang="de-DE" altLang="de-DE" baseline="-25000" dirty="0">
                <a:latin typeface="+mn-lt"/>
              </a:rPr>
              <a:t>after </a:t>
            </a:r>
            <a:r>
              <a:rPr lang="de-DE" altLang="de-DE" baseline="-25000" dirty="0" err="1">
                <a:latin typeface="+mn-lt"/>
              </a:rPr>
              <a:t>train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dirty="0">
                <a:latin typeface="+mn-lt"/>
              </a:rPr>
              <a:t> – D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train</a:t>
            </a: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93C32A8-8521-430B-B069-ED9767F82341}"/>
              </a:ext>
            </a:extLst>
          </p:cNvPr>
          <p:cNvCxnSpPr>
            <a:cxnSpLocks/>
          </p:cNvCxnSpPr>
          <p:nvPr/>
        </p:nvCxnSpPr>
        <p:spPr>
          <a:xfrm>
            <a:off x="3973521" y="3449638"/>
            <a:ext cx="390047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9D1716D9-630C-456C-A427-EC072861E401}"/>
              </a:ext>
            </a:extLst>
          </p:cNvPr>
          <p:cNvSpPr txBox="1"/>
          <p:nvPr/>
        </p:nvSpPr>
        <p:spPr>
          <a:xfrm>
            <a:off x="4617251" y="3053397"/>
            <a:ext cx="253284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train</a:t>
            </a:r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45EFE97-F80E-4E66-91D0-91E4AEF4A920}"/>
              </a:ext>
            </a:extLst>
          </p:cNvPr>
          <p:cNvCxnSpPr>
            <a:cxnSpLocks/>
          </p:cNvCxnSpPr>
          <p:nvPr/>
        </p:nvCxnSpPr>
        <p:spPr>
          <a:xfrm>
            <a:off x="4620426" y="3053397"/>
            <a:ext cx="253284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E08BA8E1-624A-4270-8A75-A3E0060F04BB}"/>
              </a:ext>
            </a:extLst>
          </p:cNvPr>
          <p:cNvSpPr txBox="1"/>
          <p:nvPr/>
        </p:nvSpPr>
        <p:spPr>
          <a:xfrm>
            <a:off x="4620426" y="3491999"/>
            <a:ext cx="2529674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 </a:t>
            </a:r>
            <a:r>
              <a:rPr lang="de-DE" altLang="de-DE" baseline="-25000" dirty="0">
                <a:latin typeface="+mn-lt"/>
              </a:rPr>
              <a:t>after </a:t>
            </a:r>
            <a:r>
              <a:rPr lang="de-DE" altLang="de-DE" baseline="-25000" dirty="0" err="1">
                <a:latin typeface="+mn-lt"/>
              </a:rPr>
              <a:t>street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dirty="0">
                <a:latin typeface="+mn-lt"/>
              </a:rPr>
              <a:t> – P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street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18B9027-9869-4FAE-82CA-92F73243F87F}"/>
              </a:ext>
            </a:extLst>
          </p:cNvPr>
          <p:cNvSpPr txBox="1"/>
          <p:nvPr/>
        </p:nvSpPr>
        <p:spPr>
          <a:xfrm>
            <a:off x="4617251" y="3845879"/>
            <a:ext cx="2536023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street</a:t>
            </a:r>
            <a:endParaRPr lang="de-DE" dirty="0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193F9D52-CD35-404A-86A6-35E441A82220}"/>
              </a:ext>
            </a:extLst>
          </p:cNvPr>
          <p:cNvCxnSpPr>
            <a:cxnSpLocks/>
          </p:cNvCxnSpPr>
          <p:nvPr/>
        </p:nvCxnSpPr>
        <p:spPr>
          <a:xfrm>
            <a:off x="4620426" y="3845879"/>
            <a:ext cx="252967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4A75F78F-038C-4919-9DA3-784B7E2821CB}"/>
              </a:ext>
            </a:extLst>
          </p:cNvPr>
          <p:cNvSpPr txBox="1"/>
          <p:nvPr/>
        </p:nvSpPr>
        <p:spPr>
          <a:xfrm>
            <a:off x="3976696" y="4694818"/>
            <a:ext cx="253284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 </a:t>
            </a:r>
            <a:r>
              <a:rPr lang="de-DE" altLang="de-DE" baseline="-25000" dirty="0">
                <a:latin typeface="+mn-lt"/>
              </a:rPr>
              <a:t>after </a:t>
            </a:r>
            <a:r>
              <a:rPr lang="de-DE" altLang="de-DE" baseline="-25000" dirty="0" err="1">
                <a:latin typeface="+mn-lt"/>
              </a:rPr>
              <a:t>train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dirty="0">
                <a:latin typeface="+mn-lt"/>
              </a:rPr>
              <a:t> – D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train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C81BA20-4D06-4BBF-BC09-5165A6647649}"/>
              </a:ext>
            </a:extLst>
          </p:cNvPr>
          <p:cNvSpPr txBox="1"/>
          <p:nvPr/>
        </p:nvSpPr>
        <p:spPr>
          <a:xfrm>
            <a:off x="3973521" y="5048698"/>
            <a:ext cx="253284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D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train</a:t>
            </a:r>
            <a:endParaRPr lang="de-DE" dirty="0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7CA65ACF-DF1A-42B5-9A02-31163D97FAAD}"/>
              </a:ext>
            </a:extLst>
          </p:cNvPr>
          <p:cNvCxnSpPr>
            <a:cxnSpLocks/>
          </p:cNvCxnSpPr>
          <p:nvPr/>
        </p:nvCxnSpPr>
        <p:spPr>
          <a:xfrm>
            <a:off x="3976696" y="5048698"/>
            <a:ext cx="253284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F3B38CB5-2D17-44D5-9784-75262A093047}"/>
              </a:ext>
            </a:extLst>
          </p:cNvPr>
          <p:cNvSpPr txBox="1"/>
          <p:nvPr/>
        </p:nvSpPr>
        <p:spPr>
          <a:xfrm>
            <a:off x="6962775" y="4681350"/>
            <a:ext cx="2529674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street</a:t>
            </a:r>
            <a:endParaRPr lang="de-DE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1710FE3-7D77-4704-91E6-CDF45E5A6BBF}"/>
              </a:ext>
            </a:extLst>
          </p:cNvPr>
          <p:cNvSpPr txBox="1"/>
          <p:nvPr/>
        </p:nvSpPr>
        <p:spPr>
          <a:xfrm>
            <a:off x="6959600" y="5035230"/>
            <a:ext cx="2536023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altLang="de-DE" dirty="0">
                <a:latin typeface="+mn-lt"/>
              </a:rPr>
              <a:t>P  </a:t>
            </a:r>
            <a:r>
              <a:rPr lang="de-DE" altLang="de-DE" baseline="-25000" dirty="0">
                <a:latin typeface="+mn-lt"/>
              </a:rPr>
              <a:t>after </a:t>
            </a:r>
            <a:r>
              <a:rPr lang="de-DE" altLang="de-DE" baseline="-25000" dirty="0" err="1">
                <a:latin typeface="+mn-lt"/>
              </a:rPr>
              <a:t>street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dirty="0">
                <a:latin typeface="+mn-lt"/>
              </a:rPr>
              <a:t> – P </a:t>
            </a:r>
            <a:r>
              <a:rPr lang="de-DE" altLang="de-DE" baseline="-25000" dirty="0" err="1">
                <a:latin typeface="+mn-lt"/>
              </a:rPr>
              <a:t>before</a:t>
            </a:r>
            <a:r>
              <a:rPr lang="de-DE" altLang="de-DE" baseline="-25000" dirty="0">
                <a:latin typeface="+mn-lt"/>
              </a:rPr>
              <a:t> </a:t>
            </a:r>
            <a:r>
              <a:rPr lang="de-DE" altLang="de-DE" baseline="-25000" dirty="0" err="1">
                <a:latin typeface="+mn-lt"/>
              </a:rPr>
              <a:t>street</a:t>
            </a:r>
            <a:endParaRPr lang="de-DE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B92D3F2-E0AE-4A0A-BC9F-EDF9C8DFF66C}"/>
              </a:ext>
            </a:extLst>
          </p:cNvPr>
          <p:cNvCxnSpPr>
            <a:cxnSpLocks/>
          </p:cNvCxnSpPr>
          <p:nvPr/>
        </p:nvCxnSpPr>
        <p:spPr>
          <a:xfrm>
            <a:off x="6962775" y="5035230"/>
            <a:ext cx="252967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59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104"/>
    </mc:Choice>
    <mc:Fallback xmlns="">
      <p:transition spd="slow" advTm="140104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How fast is induced traffic generated?</a:t>
            </a:r>
            <a:endParaRPr lang="de-DE" altLang="de-DE" dirty="0"/>
          </a:p>
        </p:txBody>
      </p:sp>
      <p:pic>
        <p:nvPicPr>
          <p:cNvPr id="29701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1404938"/>
            <a:ext cx="8112125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8213" name="Text Box 1029"/>
          <p:cNvSpPr txBox="1">
            <a:spLocks noChangeArrowheads="1"/>
          </p:cNvSpPr>
          <p:nvPr/>
        </p:nvSpPr>
        <p:spPr bwMode="auto">
          <a:xfrm>
            <a:off x="2257758" y="4497864"/>
            <a:ext cx="7686342" cy="590931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de-DE" b="1" dirty="0">
                <a:latin typeface="+mn-lt"/>
              </a:rPr>
              <a:t>Please note</a:t>
            </a:r>
            <a:r>
              <a:rPr lang="en-GB" altLang="de-DE" dirty="0">
                <a:latin typeface="+mn-lt"/>
              </a:rPr>
              <a:t>: Clear differences between primary and secondary induced 		         traffic! Values up to 100%!</a:t>
            </a:r>
            <a:endParaRPr lang="de-DE" altLang="de-DE" dirty="0">
              <a:latin typeface="+mn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12F68E0-ABFB-453C-A49F-13CC4FE3A6F1}"/>
              </a:ext>
            </a:extLst>
          </p:cNvPr>
          <p:cNvSpPr txBox="1"/>
          <p:nvPr/>
        </p:nvSpPr>
        <p:spPr>
          <a:xfrm>
            <a:off x="6549138" y="5928873"/>
            <a:ext cx="49919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/>
              <a:t>Source: </a:t>
            </a:r>
            <a:r>
              <a:rPr lang="de-DE" altLang="de-DE" sz="900" dirty="0" err="1">
                <a:latin typeface="Arial" panose="020B0604020202020204" pitchFamily="34" charset="0"/>
              </a:rPr>
              <a:t>Litman</a:t>
            </a:r>
            <a:r>
              <a:rPr lang="de-DE" altLang="de-DE" sz="900" dirty="0">
                <a:latin typeface="Arial" panose="020B0604020202020204" pitchFamily="34" charset="0"/>
              </a:rPr>
              <a:t>, VTPI Encyclopedia, 2005, p.8</a:t>
            </a:r>
            <a:endParaRPr lang="de-DE" sz="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041"/>
    </mc:Choice>
    <mc:Fallback xmlns="">
      <p:transition spd="slow" advTm="1340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3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1">
            <a:extLst>
              <a:ext uri="{FF2B5EF4-FFF2-40B4-BE49-F238E27FC236}">
                <a16:creationId xmlns:a16="http://schemas.microsoft.com/office/drawing/2014/main" id="{85B83280-967A-42F2-8228-49E8EA397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4" y="4494775"/>
            <a:ext cx="10438871" cy="1334525"/>
          </a:xfrm>
        </p:spPr>
        <p:txBody>
          <a:bodyPr/>
          <a:lstStyle/>
          <a:p>
            <a:pPr>
              <a:defRPr/>
            </a:pPr>
            <a:r>
              <a:rPr lang="de-DE" dirty="0"/>
              <a:t>Prof. Dr.-Ing. Udo Becker</a:t>
            </a:r>
          </a:p>
          <a:p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38A3F70-5EB0-45D0-9644-9C5E0FC8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392203"/>
            <a:ext cx="10438873" cy="972108"/>
          </a:xfrm>
        </p:spPr>
        <p:txBody>
          <a:bodyPr/>
          <a:lstStyle/>
          <a:p>
            <a:r>
              <a:rPr lang="en-US" i="1" dirty="0"/>
              <a:t>Induced traffic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22B9299-8722-49F0-BCF3-55619831B7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2420841"/>
            <a:ext cx="10438873" cy="82867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Faculty of Transport and Traffic Sciences – Chair of Transport Ecology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Prof. Dr.-Ing. Udo Becker</a:t>
            </a:r>
          </a:p>
          <a:p>
            <a:endParaRPr lang="en-US" dirty="0"/>
          </a:p>
        </p:txBody>
      </p:sp>
      <p:pic>
        <p:nvPicPr>
          <p:cNvPr id="5" name="Obraz 6">
            <a:extLst>
              <a:ext uri="{FF2B5EF4-FFF2-40B4-BE49-F238E27FC236}">
                <a16:creationId xmlns:a16="http://schemas.microsoft.com/office/drawing/2014/main" id="{B1347145-2E6F-4B8D-911A-CE881B3661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0" y="5959764"/>
            <a:ext cx="2274733" cy="693951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6732433" y="6192050"/>
            <a:ext cx="2149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Grant Agreement No.: </a:t>
            </a:r>
            <a:endParaRPr lang="en-GB" sz="1200" dirty="0" smtClean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2019-1-PL01-K1203-065244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33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78898-369C-4A02-8BFC-58CA0565A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and learning objectives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EAA7E7-2105-4120-BC11-D2047D08704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altLang="de-DE" sz="1600" b="1" dirty="0"/>
              <a:t>Content:</a:t>
            </a:r>
          </a:p>
          <a:p>
            <a:r>
              <a:rPr lang="en-GB" altLang="de-DE" sz="1600" dirty="0"/>
              <a:t>1. Derivation of induced traffic</a:t>
            </a:r>
          </a:p>
          <a:p>
            <a:r>
              <a:rPr lang="en-GB" altLang="de-DE" sz="1600" dirty="0"/>
              <a:t>2. Application examples</a:t>
            </a:r>
          </a:p>
          <a:p>
            <a:endParaRPr lang="de-DE" altLang="de-DE" sz="1600" b="1" dirty="0"/>
          </a:p>
          <a:p>
            <a:r>
              <a:rPr lang="de-DE" altLang="de-DE" sz="1600" b="1" dirty="0"/>
              <a:t>Learning </a:t>
            </a:r>
            <a:r>
              <a:rPr lang="de-DE" altLang="de-DE" sz="1600" b="1" dirty="0" err="1"/>
              <a:t>objectives</a:t>
            </a:r>
            <a:r>
              <a:rPr lang="de-DE" altLang="de-DE" sz="1600" b="1" dirty="0"/>
              <a:t>:</a:t>
            </a:r>
          </a:p>
          <a:p>
            <a:r>
              <a:rPr lang="en-GB" altLang="de-DE" sz="1600" dirty="0"/>
              <a:t>1. Define terms "primary induced traffic" and "secondary induced traffic"</a:t>
            </a:r>
          </a:p>
          <a:p>
            <a:r>
              <a:rPr lang="en-GB" altLang="de-DE" sz="1600" dirty="0"/>
              <a:t>2. Define, classify and calculate elasticities</a:t>
            </a:r>
          </a:p>
          <a:p>
            <a:r>
              <a:rPr lang="en-GB" altLang="de-DE" sz="1600" dirty="0"/>
              <a:t>3. Recognise short and long-term and also dynamic effects</a:t>
            </a:r>
            <a:endParaRPr lang="de-DE" altLang="de-DE" sz="16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208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stage: Network development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D24B88B-8E81-497B-8F46-BC7B420A3AAA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529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 stage: Forecasted traffic occupany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D24B88B-8E81-497B-8F46-BC7B420A3AAA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D292500F-2622-4690-8EE4-11AF1BFCBAC1}"/>
              </a:ext>
            </a:extLst>
          </p:cNvPr>
          <p:cNvCxnSpPr>
            <a:cxnSpLocks/>
          </p:cNvCxnSpPr>
          <p:nvPr/>
        </p:nvCxnSpPr>
        <p:spPr>
          <a:xfrm>
            <a:off x="7015163" y="2288381"/>
            <a:ext cx="1265237" cy="1864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C87D5560-69DD-43DD-8576-61372116AF42}"/>
              </a:ext>
            </a:extLst>
          </p:cNvPr>
          <p:cNvSpPr txBox="1"/>
          <p:nvPr/>
        </p:nvSpPr>
        <p:spPr>
          <a:xfrm>
            <a:off x="7520048" y="2859966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45 000 vehicles</a:t>
            </a:r>
            <a:endParaRPr lang="en-GB" sz="1400" b="1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B2A0D3B5-9B66-44D3-8809-3EA08578BDE3}"/>
              </a:ext>
            </a:extLst>
          </p:cNvPr>
          <p:cNvSpPr txBox="1"/>
          <p:nvPr/>
        </p:nvSpPr>
        <p:spPr>
          <a:xfrm>
            <a:off x="5310248" y="4040892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5 000 vehicles</a:t>
            </a:r>
            <a:endParaRPr lang="en-GB" sz="1400" b="1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AD56CD0-BDF9-404C-A543-E72384E6F77D}"/>
              </a:ext>
            </a:extLst>
          </p:cNvPr>
          <p:cNvSpPr txBox="1"/>
          <p:nvPr/>
        </p:nvSpPr>
        <p:spPr>
          <a:xfrm>
            <a:off x="9358185" y="5069085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20 000 vehicles</a:t>
            </a:r>
            <a:endParaRPr lang="en-GB" sz="1400" b="1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D4CC6D7-D3A6-4BCE-9C8B-E4F9777B9627}"/>
              </a:ext>
            </a:extLst>
          </p:cNvPr>
          <p:cNvSpPr txBox="1"/>
          <p:nvPr/>
        </p:nvSpPr>
        <p:spPr>
          <a:xfrm>
            <a:off x="3575050" y="3121223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55 000 vehicles</a:t>
            </a:r>
            <a:endParaRPr lang="en-GB" sz="1400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3E03C2A-3FF1-4126-8E50-B4DC97E0807B}"/>
              </a:ext>
            </a:extLst>
          </p:cNvPr>
          <p:cNvSpPr txBox="1"/>
          <p:nvPr/>
        </p:nvSpPr>
        <p:spPr>
          <a:xfrm>
            <a:off x="1857497" y="4761308"/>
            <a:ext cx="1520703" cy="307777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50 000 vehicles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69070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EF3DE1F6-3E55-4F9D-A7FD-7640EE43BCBC}"/>
              </a:ext>
            </a:extLst>
          </p:cNvPr>
          <p:cNvGrpSpPr/>
          <p:nvPr/>
        </p:nvGrpSpPr>
        <p:grpSpPr>
          <a:xfrm>
            <a:off x="874713" y="1481138"/>
            <a:ext cx="10580687" cy="4194176"/>
            <a:chOff x="874713" y="1481138"/>
            <a:chExt cx="10580687" cy="419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713" y="1481138"/>
              <a:ext cx="10580687" cy="4194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feld 5"/>
            <p:cNvSpPr txBox="1"/>
            <p:nvPr/>
          </p:nvSpPr>
          <p:spPr>
            <a:xfrm>
              <a:off x="7620001" y="1855012"/>
              <a:ext cx="173818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City </a:t>
              </a:r>
              <a:endParaRPr lang="en-GB" sz="16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8608540" y="3699260"/>
              <a:ext cx="1664044" cy="3416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Town</a:t>
              </a:r>
              <a:endParaRPr lang="en-GB" sz="16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Third stage: Dynamic effects</a:t>
            </a:r>
          </a:p>
        </p:txBody>
      </p:sp>
      <p:sp>
        <p:nvSpPr>
          <p:cNvPr id="24" name="Inhaltsplatzhalter 23">
            <a:extLst>
              <a:ext uri="{FF2B5EF4-FFF2-40B4-BE49-F238E27FC236}">
                <a16:creationId xmlns:a16="http://schemas.microsoft.com/office/drawing/2014/main" id="{1216A0AF-CBD6-475B-B574-0F233F0F3B4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en-GB" altLang="de-DE" b="1" dirty="0">
                <a:solidFill>
                  <a:srgbClr val="0B2A51"/>
                </a:solidFill>
              </a:rPr>
              <a:t>Survey (3 years after construction</a:t>
            </a:r>
            <a:r>
              <a:rPr lang="en-GB" altLang="de-DE" dirty="0">
                <a:solidFill>
                  <a:srgbClr val="0B2A51"/>
                </a:solidFill>
              </a:rPr>
              <a:t>)</a:t>
            </a:r>
          </a:p>
          <a:p>
            <a:pPr>
              <a:spcBef>
                <a:spcPct val="25000"/>
              </a:spcBef>
            </a:pPr>
            <a:r>
              <a:rPr lang="en-GB" altLang="de-DE" dirty="0">
                <a:solidFill>
                  <a:srgbClr val="0B2A51"/>
                </a:solidFill>
              </a:rPr>
              <a:t>Market economy, spatial changes, </a:t>
            </a:r>
          </a:p>
          <a:p>
            <a:pPr>
              <a:spcBef>
                <a:spcPct val="25000"/>
              </a:spcBef>
            </a:pPr>
            <a:r>
              <a:rPr lang="en-GB" altLang="de-DE" dirty="0">
                <a:solidFill>
                  <a:srgbClr val="0B2A51"/>
                </a:solidFill>
              </a:rPr>
              <a:t>more traffic and longer trips</a:t>
            </a:r>
            <a:endParaRPr lang="de-DE" altLang="de-DE" dirty="0">
              <a:solidFill>
                <a:srgbClr val="0B2A51"/>
              </a:solidFill>
            </a:endParaRPr>
          </a:p>
          <a:p>
            <a:endParaRPr lang="de-DE" dirty="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90C4D9F-18C5-4FC1-A5BF-5EFAB42A73F2}"/>
              </a:ext>
            </a:extLst>
          </p:cNvPr>
          <p:cNvCxnSpPr>
            <a:cxnSpLocks/>
          </p:cNvCxnSpPr>
          <p:nvPr/>
        </p:nvCxnSpPr>
        <p:spPr>
          <a:xfrm>
            <a:off x="7015163" y="2288381"/>
            <a:ext cx="1265237" cy="1864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149B4C3-3F8C-49B9-A99C-02B954C14B99}"/>
              </a:ext>
            </a:extLst>
          </p:cNvPr>
          <p:cNvCxnSpPr>
            <a:cxnSpLocks/>
          </p:cNvCxnSpPr>
          <p:nvPr/>
        </p:nvCxnSpPr>
        <p:spPr>
          <a:xfrm>
            <a:off x="7267575" y="2340768"/>
            <a:ext cx="190500" cy="234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CCE35A6-1569-4DD5-9EC5-90F9CD638F96}"/>
              </a:ext>
            </a:extLst>
          </p:cNvPr>
          <p:cNvCxnSpPr>
            <a:cxnSpLocks/>
          </p:cNvCxnSpPr>
          <p:nvPr/>
        </p:nvCxnSpPr>
        <p:spPr>
          <a:xfrm flipH="1">
            <a:off x="7281069" y="2340768"/>
            <a:ext cx="163512" cy="2083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171B60E-DFAB-471B-91A7-EB2B059D71A5}"/>
              </a:ext>
            </a:extLst>
          </p:cNvPr>
          <p:cNvCxnSpPr>
            <a:cxnSpLocks/>
          </p:cNvCxnSpPr>
          <p:nvPr/>
        </p:nvCxnSpPr>
        <p:spPr>
          <a:xfrm>
            <a:off x="8335726" y="3879056"/>
            <a:ext cx="190500" cy="234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BF7B53D-8D6F-4740-8BFB-08479E377A3E}"/>
              </a:ext>
            </a:extLst>
          </p:cNvPr>
          <p:cNvCxnSpPr>
            <a:cxnSpLocks/>
          </p:cNvCxnSpPr>
          <p:nvPr/>
        </p:nvCxnSpPr>
        <p:spPr>
          <a:xfrm flipH="1">
            <a:off x="8349220" y="3879056"/>
            <a:ext cx="163512" cy="2083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F556030-E060-4C0A-A4CE-2D65B2DC5F87}"/>
              </a:ext>
            </a:extLst>
          </p:cNvPr>
          <p:cNvCxnSpPr>
            <a:cxnSpLocks/>
          </p:cNvCxnSpPr>
          <p:nvPr/>
        </p:nvCxnSpPr>
        <p:spPr>
          <a:xfrm>
            <a:off x="8381172" y="4113568"/>
            <a:ext cx="190500" cy="2345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3C3CF45D-6232-45E6-8D72-4415100D68A8}"/>
              </a:ext>
            </a:extLst>
          </p:cNvPr>
          <p:cNvCxnSpPr>
            <a:cxnSpLocks/>
          </p:cNvCxnSpPr>
          <p:nvPr/>
        </p:nvCxnSpPr>
        <p:spPr>
          <a:xfrm flipH="1">
            <a:off x="8394666" y="4113568"/>
            <a:ext cx="163512" cy="2083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AB134C8D-F2E5-4193-B666-81228CBE49A3}"/>
              </a:ext>
            </a:extLst>
          </p:cNvPr>
          <p:cNvSpPr/>
          <p:nvPr/>
        </p:nvSpPr>
        <p:spPr>
          <a:xfrm>
            <a:off x="7105650" y="1981200"/>
            <a:ext cx="395288" cy="9048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73DD9C5-75B8-42AD-AD3A-07D8AE69F921}"/>
              </a:ext>
            </a:extLst>
          </p:cNvPr>
          <p:cNvSpPr txBox="1"/>
          <p:nvPr/>
        </p:nvSpPr>
        <p:spPr>
          <a:xfrm>
            <a:off x="7208747" y="2759879"/>
            <a:ext cx="1942874" cy="738664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60 000 vehicles</a:t>
            </a:r>
          </a:p>
          <a:p>
            <a:r>
              <a:rPr lang="en-US" sz="1400" b="1" dirty="0"/>
              <a:t>congestion, noise,</a:t>
            </a:r>
          </a:p>
          <a:p>
            <a:r>
              <a:rPr lang="en-US" sz="1400" b="1" dirty="0"/>
              <a:t>air pollution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B4AE8DA-9480-4C04-94BD-BBDAFF8CA872}"/>
              </a:ext>
            </a:extLst>
          </p:cNvPr>
          <p:cNvSpPr txBox="1"/>
          <p:nvPr/>
        </p:nvSpPr>
        <p:spPr>
          <a:xfrm>
            <a:off x="7647781" y="4798930"/>
            <a:ext cx="1942874" cy="52322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10 000 vehicles</a:t>
            </a:r>
          </a:p>
          <a:p>
            <a:r>
              <a:rPr lang="en-US" sz="1400" b="1" dirty="0"/>
              <a:t>noise, air pollution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92D11BA-F40F-4CBA-8FDA-86416517BBAE}"/>
              </a:ext>
            </a:extLst>
          </p:cNvPr>
          <p:cNvSpPr/>
          <p:nvPr/>
        </p:nvSpPr>
        <p:spPr>
          <a:xfrm rot="5400000">
            <a:off x="10016421" y="4865002"/>
            <a:ext cx="260451" cy="128305"/>
          </a:xfrm>
          <a:prstGeom prst="rect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D86122A-A40A-46BB-82B2-DA53DA1CA4CE}"/>
              </a:ext>
            </a:extLst>
          </p:cNvPr>
          <p:cNvSpPr/>
          <p:nvPr/>
        </p:nvSpPr>
        <p:spPr>
          <a:xfrm rot="5400000">
            <a:off x="10264497" y="4995227"/>
            <a:ext cx="260451" cy="128305"/>
          </a:xfrm>
          <a:prstGeom prst="rect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659C76-F8BF-4692-9F76-F35F98F6005B}"/>
              </a:ext>
            </a:extLst>
          </p:cNvPr>
          <p:cNvSpPr/>
          <p:nvPr/>
        </p:nvSpPr>
        <p:spPr>
          <a:xfrm rot="5400000">
            <a:off x="9952268" y="5442935"/>
            <a:ext cx="260451" cy="128305"/>
          </a:xfrm>
          <a:prstGeom prst="rect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26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3889C-B109-4806-A637-224408BC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1. </a:t>
            </a:r>
            <a:r>
              <a:rPr lang="en-GB" altLang="de-DE" dirty="0"/>
              <a:t>Possible changes due to road (new) construction</a:t>
            </a:r>
            <a:endParaRPr lang="de-DE" dirty="0"/>
          </a:p>
        </p:txBody>
      </p:sp>
      <p:graphicFrame>
        <p:nvGraphicFramePr>
          <p:cNvPr id="4" name="Group 3">
            <a:extLst>
              <a:ext uri="{FF2B5EF4-FFF2-40B4-BE49-F238E27FC236}">
                <a16:creationId xmlns:a16="http://schemas.microsoft.com/office/drawing/2014/main" id="{ECDE856E-7CB2-4CC0-8C8B-8D4ACA67B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18288"/>
              </p:ext>
            </p:extLst>
          </p:nvPr>
        </p:nvGraphicFramePr>
        <p:xfrm>
          <a:off x="2177257" y="1481138"/>
          <a:ext cx="7837487" cy="4360861"/>
        </p:xfrm>
        <a:graphic>
          <a:graphicData uri="http://schemas.openxmlformats.org/drawingml/2006/table">
            <a:tbl>
              <a:tblPr/>
              <a:tblGrid>
                <a:gridCol w="630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Behavioural change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Time frame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Time of the trip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short-term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Travel route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short-term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Target selection without changing the spatial structure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1D4B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short-term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Route extension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short-term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Change in modal split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short-term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New trip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short-term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0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rgbClr val="001D4B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4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Change in spatial structure </a:t>
                      </a: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Symbol" pitchFamily="18" charset="2"/>
                        </a:rPr>
                        <a:t></a:t>
                      </a: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Wingdings" pitchFamily="2" charset="2"/>
                        </a:rPr>
                        <a:t> c</a:t>
                      </a: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hange in destination choice</a:t>
                      </a:r>
                      <a:b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sym typeface="Wingdings" pitchFamily="2" charset="2"/>
                        </a:rPr>
                        <a:t> c</a:t>
                      </a: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ompulsory change in destination choice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long-term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Supply changes – compulsory change in modal split </a:t>
                      </a: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a.o.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1D4B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1D4B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long-term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946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B0E43-153D-4A50-B11C-DA193EE5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9E3BE0-2F6C-4DDA-BAE8-E28DF7C6140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de-DE" dirty="0">
                <a:solidFill>
                  <a:srgbClr val="001D4B"/>
                </a:solidFill>
                <a:latin typeface="+mn-lt"/>
              </a:rPr>
              <a:t>1. </a:t>
            </a:r>
            <a:r>
              <a:rPr lang="en-US" altLang="de-DE" dirty="0">
                <a:solidFill>
                  <a:srgbClr val="001D4B"/>
                </a:solidFill>
              </a:rPr>
              <a:t>Cause </a:t>
            </a:r>
            <a:r>
              <a:rPr lang="en-US" altLang="de-DE" b="1" dirty="0">
                <a:solidFill>
                  <a:srgbClr val="001D4B"/>
                </a:solidFill>
              </a:rPr>
              <a:t>in</a:t>
            </a:r>
            <a:r>
              <a:rPr lang="en-US" altLang="de-DE" dirty="0">
                <a:solidFill>
                  <a:srgbClr val="001D4B"/>
                </a:solidFill>
              </a:rPr>
              <a:t> transport system</a:t>
            </a:r>
          </a:p>
          <a:p>
            <a:endParaRPr lang="en-US" dirty="0"/>
          </a:p>
          <a:p>
            <a:pPr eaLnBrk="1" hangingPunct="1"/>
            <a:r>
              <a:rPr lang="en-US" altLang="de-DE" b="1" dirty="0">
                <a:solidFill>
                  <a:srgbClr val="C00000"/>
                </a:solidFill>
                <a:latin typeface="+mn-lt"/>
              </a:rPr>
              <a:t>1a)	Primary induced traffic:</a:t>
            </a:r>
          </a:p>
          <a:p>
            <a:pPr eaLnBrk="1" hangingPunct="1"/>
            <a:r>
              <a:rPr lang="en-US" altLang="de-DE" dirty="0">
                <a:solidFill>
                  <a:srgbClr val="001D4B"/>
                </a:solidFill>
                <a:latin typeface="+mn-lt"/>
              </a:rPr>
              <a:t>	all short-term reactions: </a:t>
            </a:r>
          </a:p>
          <a:p>
            <a:pPr eaLnBrk="1" hangingPunct="1"/>
            <a:r>
              <a:rPr lang="en-US" altLang="de-DE" dirty="0">
                <a:solidFill>
                  <a:srgbClr val="001D4B"/>
                </a:solidFill>
                <a:latin typeface="+mn-lt"/>
              </a:rPr>
              <a:t>	other infrastructures </a:t>
            </a:r>
            <a:r>
              <a:rPr lang="en-US" altLang="de-DE" dirty="0">
                <a:solidFill>
                  <a:srgbClr val="001D4B"/>
                </a:solidFill>
                <a:latin typeface="+mn-lt"/>
                <a:sym typeface="Wingdings" panose="05000000000000000000" pitchFamily="2" charset="2"/>
              </a:rPr>
              <a:t></a:t>
            </a:r>
            <a:r>
              <a:rPr lang="en-US" altLang="de-DE" dirty="0">
                <a:solidFill>
                  <a:srgbClr val="001D4B"/>
                </a:solidFill>
                <a:latin typeface="+mn-lt"/>
              </a:rPr>
              <a:t> more traffic, longer trips</a:t>
            </a:r>
          </a:p>
          <a:p>
            <a:pPr eaLnBrk="1" hangingPunct="1"/>
            <a:endParaRPr lang="en-US" altLang="de-DE" dirty="0">
              <a:solidFill>
                <a:srgbClr val="001D4B"/>
              </a:solidFill>
              <a:latin typeface="+mn-lt"/>
            </a:endParaRPr>
          </a:p>
          <a:p>
            <a:pPr eaLnBrk="1" hangingPunct="1"/>
            <a:r>
              <a:rPr lang="en-US" altLang="de-DE" b="1" dirty="0">
                <a:solidFill>
                  <a:srgbClr val="C00000"/>
                </a:solidFill>
                <a:latin typeface="+mn-lt"/>
              </a:rPr>
              <a:t>1b)	Secondary </a:t>
            </a:r>
            <a:r>
              <a:rPr lang="en-US" altLang="de-DE" b="1" dirty="0">
                <a:solidFill>
                  <a:srgbClr val="C00000"/>
                </a:solidFill>
              </a:rPr>
              <a:t>induced traffic</a:t>
            </a:r>
            <a:r>
              <a:rPr lang="en-US" altLang="de-DE" b="1" dirty="0">
                <a:solidFill>
                  <a:srgbClr val="C00000"/>
                </a:solidFill>
                <a:latin typeface="+mn-lt"/>
              </a:rPr>
              <a:t>:</a:t>
            </a:r>
          </a:p>
          <a:p>
            <a:pPr eaLnBrk="1" hangingPunct="1"/>
            <a:r>
              <a:rPr lang="en-US" altLang="de-DE" dirty="0">
                <a:solidFill>
                  <a:srgbClr val="001D4B"/>
                </a:solidFill>
                <a:latin typeface="+mn-lt"/>
              </a:rPr>
              <a:t>	</a:t>
            </a:r>
            <a:r>
              <a:rPr lang="en-US" altLang="de-DE" dirty="0">
                <a:solidFill>
                  <a:srgbClr val="001D4B"/>
                </a:solidFill>
              </a:rPr>
              <a:t>all long-term reactions</a:t>
            </a:r>
            <a:r>
              <a:rPr lang="en-US" altLang="de-DE" dirty="0">
                <a:solidFill>
                  <a:srgbClr val="001D4B"/>
                </a:solidFill>
                <a:latin typeface="+mn-lt"/>
              </a:rPr>
              <a:t>:</a:t>
            </a:r>
          </a:p>
          <a:p>
            <a:pPr eaLnBrk="1" hangingPunct="1"/>
            <a:r>
              <a:rPr lang="en-US" altLang="de-DE" dirty="0">
                <a:solidFill>
                  <a:srgbClr val="001D4B"/>
                </a:solidFill>
                <a:latin typeface="+mn-lt"/>
              </a:rPr>
              <a:t>	</a:t>
            </a:r>
            <a:r>
              <a:rPr lang="en-US" altLang="de-DE" dirty="0">
                <a:solidFill>
                  <a:srgbClr val="001D4B"/>
                </a:solidFill>
              </a:rPr>
              <a:t>other infrastructures </a:t>
            </a:r>
            <a:r>
              <a:rPr lang="en-US" altLang="de-DE" dirty="0">
                <a:solidFill>
                  <a:srgbClr val="001D4B"/>
                </a:solidFill>
                <a:sym typeface="Wingdings" panose="05000000000000000000" pitchFamily="2" charset="2"/>
              </a:rPr>
              <a:t></a:t>
            </a:r>
            <a:r>
              <a:rPr lang="en-US" altLang="de-DE" dirty="0">
                <a:solidFill>
                  <a:srgbClr val="001D4B"/>
                </a:solidFill>
              </a:rPr>
              <a:t> more traffic, longer trips</a:t>
            </a:r>
          </a:p>
          <a:p>
            <a:pPr eaLnBrk="1" hangingPunct="1"/>
            <a:endParaRPr lang="en-US" altLang="de-DE" dirty="0">
              <a:solidFill>
                <a:srgbClr val="001D4B"/>
              </a:solidFill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7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/>
              <a:t>Traffic increase with infrastructure expansion </a:t>
            </a:r>
            <a:endParaRPr lang="de-DE" altLang="de-DE" sz="2000" dirty="0"/>
          </a:p>
        </p:txBody>
      </p:sp>
      <p:pic>
        <p:nvPicPr>
          <p:cNvPr id="2355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75"/>
          <a:stretch>
            <a:fillRect/>
          </a:stretch>
        </p:blipFill>
        <p:spPr bwMode="auto">
          <a:xfrm>
            <a:off x="2832322" y="1481137"/>
            <a:ext cx="6527357" cy="4329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9E0521D-92D6-4C5A-BD73-762113541375}"/>
              </a:ext>
            </a:extLst>
          </p:cNvPr>
          <p:cNvSpPr txBox="1"/>
          <p:nvPr/>
        </p:nvSpPr>
        <p:spPr>
          <a:xfrm>
            <a:off x="6536438" y="5810419"/>
            <a:ext cx="4991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900" dirty="0"/>
              <a:t>Source: </a:t>
            </a:r>
            <a:r>
              <a:rPr lang="de-DE" altLang="de-DE" sz="900" dirty="0" err="1">
                <a:latin typeface="+mn-lt"/>
              </a:rPr>
              <a:t>Litman</a:t>
            </a:r>
            <a:r>
              <a:rPr lang="de-DE" altLang="de-DE" sz="900" dirty="0">
                <a:latin typeface="+mn-lt"/>
              </a:rPr>
              <a:t>, T., Victoria Transport Policy Institute (2007): </a:t>
            </a:r>
            <a:r>
              <a:rPr lang="de-DE" altLang="de-DE" sz="900" dirty="0" err="1">
                <a:latin typeface="+mn-lt"/>
              </a:rPr>
              <a:t>Generated</a:t>
            </a:r>
            <a:r>
              <a:rPr lang="de-DE" altLang="de-DE" sz="900" dirty="0">
                <a:latin typeface="+mn-lt"/>
              </a:rPr>
              <a:t> Traffic and </a:t>
            </a:r>
            <a:r>
              <a:rPr lang="de-DE" altLang="de-DE" sz="900" dirty="0" err="1">
                <a:latin typeface="+mn-lt"/>
              </a:rPr>
              <a:t>Induced</a:t>
            </a:r>
            <a:r>
              <a:rPr lang="de-DE" altLang="de-DE" sz="900" dirty="0">
                <a:latin typeface="+mn-lt"/>
              </a:rPr>
              <a:t> Travel </a:t>
            </a:r>
            <a:r>
              <a:rPr lang="de-DE" altLang="de-DE" sz="900" dirty="0" err="1">
                <a:latin typeface="+mn-lt"/>
              </a:rPr>
              <a:t>Implications</a:t>
            </a:r>
            <a:r>
              <a:rPr lang="de-DE" altLang="de-DE" sz="900" dirty="0">
                <a:latin typeface="+mn-lt"/>
              </a:rPr>
              <a:t> </a:t>
            </a:r>
            <a:r>
              <a:rPr lang="de-DE" altLang="de-DE" sz="900" dirty="0" err="1">
                <a:latin typeface="+mn-lt"/>
              </a:rPr>
              <a:t>for</a:t>
            </a:r>
            <a:r>
              <a:rPr lang="de-DE" altLang="de-DE" sz="900" dirty="0">
                <a:latin typeface="+mn-lt"/>
              </a:rPr>
              <a:t> Transport </a:t>
            </a:r>
            <a:r>
              <a:rPr lang="de-DE" altLang="de-DE" sz="900" dirty="0" err="1">
                <a:latin typeface="+mn-lt"/>
              </a:rPr>
              <a:t>Planning</a:t>
            </a:r>
            <a:r>
              <a:rPr lang="de-DE" altLang="de-DE" sz="900" dirty="0">
                <a:latin typeface="+mn-lt"/>
              </a:rPr>
              <a:t>, p. 4. </a:t>
            </a:r>
            <a:r>
              <a:rPr lang="de-DE" altLang="de-DE" sz="900" dirty="0" err="1">
                <a:latin typeface="+mn-lt"/>
              </a:rPr>
              <a:t>see</a:t>
            </a:r>
            <a:r>
              <a:rPr lang="de-DE" altLang="de-DE" sz="900" dirty="0">
                <a:latin typeface="+mn-lt"/>
              </a:rPr>
              <a:t>: http://www.vtpi.org/gentraf.pdf</a:t>
            </a:r>
            <a:endParaRPr lang="de-DE" sz="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986"/>
    </mc:Choice>
    <mc:Fallback xmlns="">
      <p:transition spd="slow" advTm="10698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Reasons for induced traffic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848A6360-E107-43D8-8941-6AFC608EDF0B}"/>
              </a:ext>
            </a:extLst>
          </p:cNvPr>
          <p:cNvGrpSpPr/>
          <p:nvPr/>
        </p:nvGrpSpPr>
        <p:grpSpPr>
          <a:xfrm>
            <a:off x="1573122" y="1423912"/>
            <a:ext cx="9045756" cy="4505311"/>
            <a:chOff x="2008188" y="1223964"/>
            <a:chExt cx="9642473" cy="4779764"/>
          </a:xfrm>
        </p:grpSpPr>
        <p:sp>
          <p:nvSpPr>
            <p:cNvPr id="24581" name="Line 1027"/>
            <p:cNvSpPr>
              <a:spLocks noChangeShapeType="1"/>
            </p:cNvSpPr>
            <p:nvPr/>
          </p:nvSpPr>
          <p:spPr bwMode="auto">
            <a:xfrm flipV="1">
              <a:off x="3121025" y="1590675"/>
              <a:ext cx="0" cy="40846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2" name="Line 1028"/>
            <p:cNvSpPr>
              <a:spLocks noChangeShapeType="1"/>
            </p:cNvSpPr>
            <p:nvPr/>
          </p:nvSpPr>
          <p:spPr bwMode="auto">
            <a:xfrm>
              <a:off x="3121025" y="5665788"/>
              <a:ext cx="6330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3" name="Freeform 1029"/>
            <p:cNvSpPr>
              <a:spLocks/>
            </p:cNvSpPr>
            <p:nvPr/>
          </p:nvSpPr>
          <p:spPr bwMode="auto">
            <a:xfrm>
              <a:off x="3122614" y="2038350"/>
              <a:ext cx="4899025" cy="2954338"/>
            </a:xfrm>
            <a:custGeom>
              <a:avLst/>
              <a:gdLst>
                <a:gd name="T0" fmla="*/ 0 w 3086"/>
                <a:gd name="T1" fmla="*/ 2147483646 h 1861"/>
                <a:gd name="T2" fmla="*/ 2147483646 w 3086"/>
                <a:gd name="T3" fmla="*/ 2147483646 h 1861"/>
                <a:gd name="T4" fmla="*/ 2147483646 w 3086"/>
                <a:gd name="T5" fmla="*/ 2147483646 h 1861"/>
                <a:gd name="T6" fmla="*/ 2147483646 w 3086"/>
                <a:gd name="T7" fmla="*/ 2147483646 h 1861"/>
                <a:gd name="T8" fmla="*/ 2147483646 w 3086"/>
                <a:gd name="T9" fmla="*/ 2147483646 h 1861"/>
                <a:gd name="T10" fmla="*/ 2147483646 w 3086"/>
                <a:gd name="T11" fmla="*/ 2147483646 h 1861"/>
                <a:gd name="T12" fmla="*/ 2147483646 w 3086"/>
                <a:gd name="T13" fmla="*/ 2147483646 h 1861"/>
                <a:gd name="T14" fmla="*/ 2147483646 w 3086"/>
                <a:gd name="T15" fmla="*/ 2147483646 h 1861"/>
                <a:gd name="T16" fmla="*/ 2147483646 w 3086"/>
                <a:gd name="T17" fmla="*/ 2147483646 h 1861"/>
                <a:gd name="T18" fmla="*/ 2147483646 w 3086"/>
                <a:gd name="T19" fmla="*/ 2147483646 h 1861"/>
                <a:gd name="T20" fmla="*/ 2147483646 w 3086"/>
                <a:gd name="T21" fmla="*/ 0 h 18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86" h="1861">
                  <a:moveTo>
                    <a:pt x="0" y="1861"/>
                  </a:moveTo>
                  <a:lnTo>
                    <a:pt x="613" y="1810"/>
                  </a:lnTo>
                  <a:lnTo>
                    <a:pt x="958" y="1772"/>
                  </a:lnTo>
                  <a:lnTo>
                    <a:pt x="1296" y="1697"/>
                  </a:lnTo>
                  <a:lnTo>
                    <a:pt x="1534" y="1616"/>
                  </a:lnTo>
                  <a:lnTo>
                    <a:pt x="1778" y="1509"/>
                  </a:lnTo>
                  <a:lnTo>
                    <a:pt x="2160" y="1253"/>
                  </a:lnTo>
                  <a:lnTo>
                    <a:pt x="2466" y="990"/>
                  </a:lnTo>
                  <a:lnTo>
                    <a:pt x="2723" y="683"/>
                  </a:lnTo>
                  <a:lnTo>
                    <a:pt x="2923" y="376"/>
                  </a:lnTo>
                  <a:lnTo>
                    <a:pt x="3086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4" name="Freeform 1030"/>
            <p:cNvSpPr>
              <a:spLocks/>
            </p:cNvSpPr>
            <p:nvPr/>
          </p:nvSpPr>
          <p:spPr bwMode="auto">
            <a:xfrm>
              <a:off x="3995739" y="2138364"/>
              <a:ext cx="3876675" cy="2960687"/>
            </a:xfrm>
            <a:custGeom>
              <a:avLst/>
              <a:gdLst>
                <a:gd name="T0" fmla="*/ 0 w 2442"/>
                <a:gd name="T1" fmla="*/ 0 h 1865"/>
                <a:gd name="T2" fmla="*/ 2147483646 w 2442"/>
                <a:gd name="T3" fmla="*/ 2147483646 h 1865"/>
                <a:gd name="T4" fmla="*/ 2147483646 w 2442"/>
                <a:gd name="T5" fmla="*/ 2147483646 h 1865"/>
                <a:gd name="T6" fmla="*/ 2147483646 w 2442"/>
                <a:gd name="T7" fmla="*/ 2147483646 h 1865"/>
                <a:gd name="T8" fmla="*/ 2147483646 w 2442"/>
                <a:gd name="T9" fmla="*/ 2147483646 h 1865"/>
                <a:gd name="T10" fmla="*/ 2147483646 w 2442"/>
                <a:gd name="T11" fmla="*/ 2147483646 h 1865"/>
                <a:gd name="T12" fmla="*/ 2147483646 w 2442"/>
                <a:gd name="T13" fmla="*/ 2147483646 h 1865"/>
                <a:gd name="T14" fmla="*/ 2147483646 w 2442"/>
                <a:gd name="T15" fmla="*/ 2147483646 h 1865"/>
                <a:gd name="T16" fmla="*/ 2147483646 w 2442"/>
                <a:gd name="T17" fmla="*/ 2147483646 h 18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42" h="1865">
                  <a:moveTo>
                    <a:pt x="0" y="0"/>
                  </a:moveTo>
                  <a:lnTo>
                    <a:pt x="169" y="288"/>
                  </a:lnTo>
                  <a:lnTo>
                    <a:pt x="395" y="569"/>
                  </a:lnTo>
                  <a:lnTo>
                    <a:pt x="632" y="839"/>
                  </a:lnTo>
                  <a:lnTo>
                    <a:pt x="971" y="1120"/>
                  </a:lnTo>
                  <a:lnTo>
                    <a:pt x="1271" y="1339"/>
                  </a:lnTo>
                  <a:lnTo>
                    <a:pt x="1609" y="1527"/>
                  </a:lnTo>
                  <a:lnTo>
                    <a:pt x="2041" y="1728"/>
                  </a:lnTo>
                  <a:lnTo>
                    <a:pt x="2442" y="1865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5" name="Freeform 1031"/>
            <p:cNvSpPr>
              <a:spLocks/>
            </p:cNvSpPr>
            <p:nvPr/>
          </p:nvSpPr>
          <p:spPr bwMode="auto">
            <a:xfrm>
              <a:off x="3121025" y="2359026"/>
              <a:ext cx="5221288" cy="2968625"/>
            </a:xfrm>
            <a:custGeom>
              <a:avLst/>
              <a:gdLst>
                <a:gd name="T0" fmla="*/ 0 w 3289"/>
                <a:gd name="T1" fmla="*/ 2147483646 h 1870"/>
                <a:gd name="T2" fmla="*/ 2147483646 w 3289"/>
                <a:gd name="T3" fmla="*/ 2147483646 h 1870"/>
                <a:gd name="T4" fmla="*/ 2147483646 w 3289"/>
                <a:gd name="T5" fmla="*/ 2147483646 h 1870"/>
                <a:gd name="T6" fmla="*/ 2147483646 w 3289"/>
                <a:gd name="T7" fmla="*/ 2147483646 h 1870"/>
                <a:gd name="T8" fmla="*/ 2147483646 w 3289"/>
                <a:gd name="T9" fmla="*/ 2147483646 h 1870"/>
                <a:gd name="T10" fmla="*/ 2147483646 w 3289"/>
                <a:gd name="T11" fmla="*/ 2147483646 h 1870"/>
                <a:gd name="T12" fmla="*/ 2147483646 w 3289"/>
                <a:gd name="T13" fmla="*/ 2147483646 h 1870"/>
                <a:gd name="T14" fmla="*/ 2147483646 w 3289"/>
                <a:gd name="T15" fmla="*/ 2147483646 h 1870"/>
                <a:gd name="T16" fmla="*/ 2147483646 w 3289"/>
                <a:gd name="T17" fmla="*/ 2147483646 h 1870"/>
                <a:gd name="T18" fmla="*/ 2147483646 w 3289"/>
                <a:gd name="T19" fmla="*/ 2147483646 h 1870"/>
                <a:gd name="T20" fmla="*/ 2147483646 w 3289"/>
                <a:gd name="T21" fmla="*/ 2147483646 h 1870"/>
                <a:gd name="T22" fmla="*/ 2147483646 w 3289"/>
                <a:gd name="T23" fmla="*/ 0 h 18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289" h="1870">
                  <a:moveTo>
                    <a:pt x="0" y="1870"/>
                  </a:moveTo>
                  <a:lnTo>
                    <a:pt x="370" y="1858"/>
                  </a:lnTo>
                  <a:lnTo>
                    <a:pt x="816" y="1810"/>
                  </a:lnTo>
                  <a:lnTo>
                    <a:pt x="1161" y="1772"/>
                  </a:lnTo>
                  <a:lnTo>
                    <a:pt x="1499" y="1697"/>
                  </a:lnTo>
                  <a:lnTo>
                    <a:pt x="1737" y="1616"/>
                  </a:lnTo>
                  <a:lnTo>
                    <a:pt x="1981" y="1509"/>
                  </a:lnTo>
                  <a:lnTo>
                    <a:pt x="2363" y="1253"/>
                  </a:lnTo>
                  <a:lnTo>
                    <a:pt x="2669" y="990"/>
                  </a:lnTo>
                  <a:lnTo>
                    <a:pt x="2926" y="683"/>
                  </a:lnTo>
                  <a:lnTo>
                    <a:pt x="3126" y="376"/>
                  </a:lnTo>
                  <a:lnTo>
                    <a:pt x="3289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86" name="Text Box 1032"/>
            <p:cNvSpPr txBox="1">
              <a:spLocks noChangeArrowheads="1"/>
            </p:cNvSpPr>
            <p:nvPr/>
          </p:nvSpPr>
          <p:spPr bwMode="auto">
            <a:xfrm>
              <a:off x="8763000" y="5692163"/>
              <a:ext cx="288766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de-DE" sz="1400" b="1" dirty="0">
                  <a:latin typeface="+mj-lt"/>
                </a:rPr>
                <a:t>Traffic volume [vehicles/h]</a:t>
              </a:r>
            </a:p>
          </p:txBody>
        </p:sp>
        <p:sp>
          <p:nvSpPr>
            <p:cNvPr id="24587" name="Text Box 1033"/>
            <p:cNvSpPr txBox="1">
              <a:spLocks noChangeArrowheads="1"/>
            </p:cNvSpPr>
            <p:nvPr/>
          </p:nvSpPr>
          <p:spPr bwMode="auto">
            <a:xfrm>
              <a:off x="2008188" y="1223964"/>
              <a:ext cx="186665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Costs [Euros/h]</a:t>
              </a:r>
            </a:p>
          </p:txBody>
        </p:sp>
        <p:sp>
          <p:nvSpPr>
            <p:cNvPr id="24588" name="Text Box 1034"/>
            <p:cNvSpPr txBox="1">
              <a:spLocks noChangeArrowheads="1"/>
            </p:cNvSpPr>
            <p:nvPr/>
          </p:nvSpPr>
          <p:spPr bwMode="auto">
            <a:xfrm>
              <a:off x="5319449" y="1773427"/>
              <a:ext cx="2457978" cy="5232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de-DE" sz="1400" b="1" dirty="0">
                  <a:latin typeface="+mj-lt"/>
                </a:rPr>
                <a:t>Private marginal costs</a:t>
              </a:r>
            </a:p>
            <a:p>
              <a:pPr algn="ctr" eaLnBrk="1" hangingPunct="1"/>
              <a:r>
                <a:rPr lang="en-US" altLang="de-DE" sz="1400" b="1" dirty="0">
                  <a:latin typeface="+mj-lt"/>
                </a:rPr>
                <a:t>2 lanes</a:t>
              </a:r>
            </a:p>
          </p:txBody>
        </p:sp>
        <p:sp>
          <p:nvSpPr>
            <p:cNvPr id="24589" name="Text Box 1035"/>
            <p:cNvSpPr txBox="1">
              <a:spLocks noChangeArrowheads="1"/>
            </p:cNvSpPr>
            <p:nvPr/>
          </p:nvSpPr>
          <p:spPr bwMode="auto">
            <a:xfrm>
              <a:off x="8690428" y="2138628"/>
              <a:ext cx="2324333" cy="5550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de-DE" sz="1400" b="1" dirty="0">
                  <a:latin typeface="+mj-lt"/>
                </a:rPr>
                <a:t>Private marginal costs</a:t>
              </a:r>
            </a:p>
            <a:p>
              <a:pPr algn="ctr" eaLnBrk="1" hangingPunct="1"/>
              <a:r>
                <a:rPr lang="en-US" altLang="de-DE" sz="1400" b="1" dirty="0">
                  <a:latin typeface="+mj-lt"/>
                </a:rPr>
                <a:t>3 lanes</a:t>
              </a:r>
            </a:p>
          </p:txBody>
        </p:sp>
        <p:sp>
          <p:nvSpPr>
            <p:cNvPr id="24590" name="Line 1036"/>
            <p:cNvSpPr>
              <a:spLocks noChangeShapeType="1"/>
            </p:cNvSpPr>
            <p:nvPr/>
          </p:nvSpPr>
          <p:spPr bwMode="auto">
            <a:xfrm>
              <a:off x="7504113" y="2327275"/>
              <a:ext cx="279400" cy="17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1" name="Line 1037"/>
            <p:cNvSpPr>
              <a:spLocks noChangeShapeType="1"/>
            </p:cNvSpPr>
            <p:nvPr/>
          </p:nvSpPr>
          <p:spPr bwMode="auto">
            <a:xfrm flipH="1">
              <a:off x="8240713" y="2446338"/>
              <a:ext cx="406400" cy="158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2" name="Text Box 1038"/>
            <p:cNvSpPr txBox="1">
              <a:spLocks noChangeArrowheads="1"/>
            </p:cNvSpPr>
            <p:nvPr/>
          </p:nvSpPr>
          <p:spPr bwMode="auto">
            <a:xfrm>
              <a:off x="3440453" y="2752118"/>
              <a:ext cx="2176225" cy="3077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Demand</a:t>
              </a:r>
            </a:p>
          </p:txBody>
        </p:sp>
        <p:sp>
          <p:nvSpPr>
            <p:cNvPr id="24593" name="Line 1039"/>
            <p:cNvSpPr>
              <a:spLocks noChangeShapeType="1"/>
            </p:cNvSpPr>
            <p:nvPr/>
          </p:nvSpPr>
          <p:spPr bwMode="auto">
            <a:xfrm>
              <a:off x="6110288" y="4319589"/>
              <a:ext cx="0" cy="1343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4" name="Line 1040"/>
            <p:cNvSpPr>
              <a:spLocks noChangeShapeType="1"/>
            </p:cNvSpPr>
            <p:nvPr/>
          </p:nvSpPr>
          <p:spPr bwMode="auto">
            <a:xfrm>
              <a:off x="6548438" y="4567239"/>
              <a:ext cx="0" cy="1095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5" name="Line 1041"/>
            <p:cNvSpPr>
              <a:spLocks noChangeShapeType="1"/>
            </p:cNvSpPr>
            <p:nvPr/>
          </p:nvSpPr>
          <p:spPr bwMode="auto">
            <a:xfrm flipH="1" flipV="1">
              <a:off x="3114675" y="4310063"/>
              <a:ext cx="2990850" cy="4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6" name="Line 1042"/>
            <p:cNvSpPr>
              <a:spLocks noChangeShapeType="1"/>
            </p:cNvSpPr>
            <p:nvPr/>
          </p:nvSpPr>
          <p:spPr bwMode="auto">
            <a:xfrm flipH="1">
              <a:off x="3114676" y="4567238"/>
              <a:ext cx="34337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597" name="Text Box 1043"/>
            <p:cNvSpPr txBox="1">
              <a:spLocks noChangeArrowheads="1"/>
            </p:cNvSpPr>
            <p:nvPr/>
          </p:nvSpPr>
          <p:spPr bwMode="auto">
            <a:xfrm>
              <a:off x="2619375" y="4152901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C</a:t>
              </a:r>
              <a:r>
                <a:rPr lang="de-DE" altLang="de-DE" sz="1400" b="1" baseline="-25000" dirty="0">
                  <a:latin typeface="+mj-lt"/>
                </a:rPr>
                <a:t>1</a:t>
              </a:r>
            </a:p>
          </p:txBody>
        </p:sp>
        <p:sp>
          <p:nvSpPr>
            <p:cNvPr id="24598" name="Text Box 1044"/>
            <p:cNvSpPr txBox="1">
              <a:spLocks noChangeArrowheads="1"/>
            </p:cNvSpPr>
            <p:nvPr/>
          </p:nvSpPr>
          <p:spPr bwMode="auto">
            <a:xfrm>
              <a:off x="2627313" y="4498976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C</a:t>
              </a:r>
              <a:r>
                <a:rPr lang="de-DE" altLang="de-DE" sz="1400" b="1" baseline="-25000" dirty="0">
                  <a:latin typeface="+mj-lt"/>
                </a:rPr>
                <a:t>2</a:t>
              </a:r>
            </a:p>
          </p:txBody>
        </p:sp>
        <p:sp>
          <p:nvSpPr>
            <p:cNvPr id="24599" name="Text Box 1045"/>
            <p:cNvSpPr txBox="1">
              <a:spLocks noChangeArrowheads="1"/>
            </p:cNvSpPr>
            <p:nvPr/>
          </p:nvSpPr>
          <p:spPr bwMode="auto">
            <a:xfrm>
              <a:off x="5965825" y="5695951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T</a:t>
              </a:r>
              <a:r>
                <a:rPr lang="de-DE" altLang="de-DE" sz="1400" b="1" baseline="-25000" dirty="0">
                  <a:latin typeface="+mj-lt"/>
                </a:rPr>
                <a:t>1</a:t>
              </a:r>
            </a:p>
          </p:txBody>
        </p:sp>
        <p:sp>
          <p:nvSpPr>
            <p:cNvPr id="24600" name="Text Box 1046"/>
            <p:cNvSpPr txBox="1">
              <a:spLocks noChangeArrowheads="1"/>
            </p:cNvSpPr>
            <p:nvPr/>
          </p:nvSpPr>
          <p:spPr bwMode="auto">
            <a:xfrm>
              <a:off x="6419850" y="5695951"/>
              <a:ext cx="45085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anose="020B0606030504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1400" b="1" dirty="0">
                  <a:latin typeface="+mj-lt"/>
                </a:rPr>
                <a:t>T</a:t>
              </a:r>
              <a:r>
                <a:rPr lang="de-DE" altLang="de-DE" sz="1400" b="1" baseline="-25000" dirty="0">
                  <a:latin typeface="+mj-lt"/>
                </a:rPr>
                <a:t>2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775"/>
    </mc:Choice>
    <mc:Fallback xmlns="">
      <p:transition spd="slow" advTm="17077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5|13.1|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0.8"/>
</p:tagLst>
</file>

<file path=ppt/theme/theme1.xml><?xml version="1.0" encoding="utf-8"?>
<a:theme xmlns:a="http://schemas.openxmlformats.org/drawingml/2006/main" name="TUD_2018_16zu9">
  <a:themeElements>
    <a:clrScheme name="TUD_Farben">
      <a:dk1>
        <a:srgbClr val="00305E"/>
      </a:dk1>
      <a:lt1>
        <a:srgbClr val="FFFFFF"/>
      </a:lt1>
      <a:dk2>
        <a:srgbClr val="00305E"/>
      </a:dk2>
      <a:lt2>
        <a:srgbClr val="727879"/>
      </a:lt2>
      <a:accent1>
        <a:srgbClr val="009EE0"/>
      </a:accent1>
      <a:accent2>
        <a:srgbClr val="006AB3"/>
      </a:accent2>
      <a:accent3>
        <a:srgbClr val="6AB023"/>
      </a:accent3>
      <a:accent4>
        <a:srgbClr val="007D40"/>
      </a:accent4>
      <a:accent5>
        <a:srgbClr val="93107E"/>
      </a:accent5>
      <a:accent6>
        <a:srgbClr val="54378A"/>
      </a:accent6>
      <a:hlink>
        <a:srgbClr val="009EE0"/>
      </a:hlink>
      <a:folHlink>
        <a:srgbClr val="006AB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A3DDC62-2CE6-774E-8340-8260BC267E57}" vid="{CBF861B5-B793-E74B-9EAA-FF010F67C03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2020_Praesentationsvorlage_TUD_16zu9</Template>
  <TotalTime>0</TotalTime>
  <Words>761</Words>
  <Application>Microsoft Office PowerPoint</Application>
  <PresentationFormat>Breitbild</PresentationFormat>
  <Paragraphs>171</Paragraphs>
  <Slides>16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4" baseType="lpstr">
      <vt:lpstr>Arial</vt:lpstr>
      <vt:lpstr>Calibri</vt:lpstr>
      <vt:lpstr>Open Sans</vt:lpstr>
      <vt:lpstr>Symbol</vt:lpstr>
      <vt:lpstr>Verdana</vt:lpstr>
      <vt:lpstr>Wingdings</vt:lpstr>
      <vt:lpstr>TUD_2018_16zu9</vt:lpstr>
      <vt:lpstr>Equation.3</vt:lpstr>
      <vt:lpstr>Induced traffic</vt:lpstr>
      <vt:lpstr>Content and learning objectives</vt:lpstr>
      <vt:lpstr>First stage: Network development</vt:lpstr>
      <vt:lpstr>Second stage: Forecasted traffic occupany</vt:lpstr>
      <vt:lpstr>Third stage: Dynamic effects</vt:lpstr>
      <vt:lpstr>1. Possible changes due to road (new) construction</vt:lpstr>
      <vt:lpstr>Definitions</vt:lpstr>
      <vt:lpstr>Traffic increase with infrastructure expansion </vt:lpstr>
      <vt:lpstr>Reasons for induced traffic</vt:lpstr>
      <vt:lpstr>Inefficient allocation</vt:lpstr>
      <vt:lpstr>More traffic is better!?</vt:lpstr>
      <vt:lpstr>How can you measure induced traffic?</vt:lpstr>
      <vt:lpstr>Elasticity</vt:lpstr>
      <vt:lpstr>Attention: various elasticities! </vt:lpstr>
      <vt:lpstr>How fast is induced traffic generated?</vt:lpstr>
      <vt:lpstr>Induced traffic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Philipp Langer</dc:creator>
  <cp:lastModifiedBy>Rosemarie Baldauf</cp:lastModifiedBy>
  <cp:revision>19</cp:revision>
  <dcterms:created xsi:type="dcterms:W3CDTF">2021-08-20T18:21:38Z</dcterms:created>
  <dcterms:modified xsi:type="dcterms:W3CDTF">2021-10-20T08:22:45Z</dcterms:modified>
</cp:coreProperties>
</file>