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72" r:id="rId4"/>
    <p:sldId id="262" r:id="rId5"/>
    <p:sldId id="273" r:id="rId6"/>
    <p:sldId id="261" r:id="rId7"/>
    <p:sldId id="274" r:id="rId8"/>
    <p:sldId id="275" r:id="rId9"/>
    <p:sldId id="265" r:id="rId10"/>
    <p:sldId id="270" r:id="rId11"/>
    <p:sldId id="256" r:id="rId12"/>
    <p:sldId id="266" r:id="rId13"/>
    <p:sldId id="27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0F4C4-45EC-4ED8-B206-5EF6D22F6493}" v="2" dt="2021-06-30T14:55:09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83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16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96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17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88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95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4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9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0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7422-3587-41E8-B69A-AC744C47F59C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65A0-C6C3-4F59-AA1C-33A7F75F5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obilita-ieep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scitani2021" TargetMode="External"/><Relationship Id="rId2" Type="http://schemas.openxmlformats.org/officeDocument/2006/relationships/hyperlink" Target="https://www.atlasobyvatelstva.cz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2461847"/>
            <a:ext cx="9421935" cy="1608268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Analýza Dojížďky a vyjížďky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30922" y="4097103"/>
            <a:ext cx="9421936" cy="1195875"/>
          </a:xfrm>
        </p:spPr>
        <p:txBody>
          <a:bodyPr/>
          <a:lstStyle/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0130" y="286867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9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130" y="286867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Kristýna Rybová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776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000" t="20073" r="10067" b="49977"/>
          <a:stretch/>
        </p:blipFill>
        <p:spPr>
          <a:xfrm>
            <a:off x="0" y="0"/>
            <a:ext cx="12192001" cy="91439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191" y="248324"/>
            <a:ext cx="4299617" cy="137033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37592" y="3323492"/>
            <a:ext cx="8818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  <a:latin typeface="Montserrat" panose="00000500000000000000" pitchFamily="2" charset="-18"/>
              </a:rPr>
              <a:t>NAVAZUJÍCÍ ČÁST ÚKOLŮ URČENA PRO UČITELE</a:t>
            </a:r>
          </a:p>
          <a:p>
            <a:pPr algn="ctr"/>
            <a:endParaRPr lang="cs-CZ" sz="3600" b="1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8116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úkoly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Najděte aktuální zdroj dat o dojížďce pro Vaši obec, případně region.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Je Vaše obec převážně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dojížďková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či vyjížďková (který směr dojížďky je převažující)? Lze zhodnotit, za jakým účelem (např. konkrétní průmyslový podnik, koncentrace úřadů, střední nebo vysoká škola) obyvatelé do Vaší obce nejčastěji dojíždějí, případně kam vyjíždějí?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Jak je možné využít data o dojížďce / vyjížďce při tvorbě plánů mobility?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77FFBE1-40BF-48D0-B50D-047CE4E786B4}"/>
              </a:ext>
            </a:extLst>
          </p:cNvPr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Analýza dojížďky a vyjížďky</a:t>
            </a:r>
          </a:p>
        </p:txBody>
      </p:sp>
    </p:spTree>
    <p:extLst>
      <p:ext uri="{BB962C8B-B14F-4D97-AF65-F5344CB8AC3E}">
        <p14:creationId xmlns:p14="http://schemas.microsoft.com/office/powerpoint/2010/main" val="279568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"/>
            <a:ext cx="12192000" cy="1458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0922" y="1564078"/>
            <a:ext cx="9421935" cy="746623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Děkuji za pozornost!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0130" y="286867"/>
            <a:ext cx="7097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S@mpler</a:t>
            </a:r>
            <a:endParaRPr lang="cs-CZ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Urban Mobility </a:t>
            </a:r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cs-CZ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22" y="5813922"/>
            <a:ext cx="2650923" cy="9214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8" y="5795998"/>
            <a:ext cx="3463939" cy="94605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9" y="5778754"/>
            <a:ext cx="2163114" cy="950981"/>
          </a:xfrm>
          <a:prstGeom prst="rect">
            <a:avLst/>
          </a:prstGeom>
        </p:spPr>
      </p:pic>
      <p:sp>
        <p:nvSpPr>
          <p:cNvPr id="10" name="Zástupný symbol pro text 2"/>
          <p:cNvSpPr txBox="1">
            <a:spLocks/>
          </p:cNvSpPr>
          <p:nvPr/>
        </p:nvSpPr>
        <p:spPr>
          <a:xfrm>
            <a:off x="717662" y="2447992"/>
            <a:ext cx="10756676" cy="322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Informace o projektu:</a:t>
            </a:r>
          </a:p>
          <a:p>
            <a:pPr algn="just">
              <a:lnSpc>
                <a:spcPct val="120000"/>
              </a:lnSpc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Hlavním cílem projektu je zvýšit kvalitu výuky na zapojených univerzitách v oblasti managementu udržitelné městské mobility. Naší snahou je rozšířit praktické dovednosti studentů díky implementaci praktické projektové metody výuky. Důraz je kladen na reflexi výzev, s kterými se města potýkají v reálném světě, především pak na problematiku Plánu udržitelné městské mobility (SUMP). Projekt by měl přispět ke zlepšení znalostí a dovedností studentů souvisejících s pozicí manažerů mobility.</a:t>
            </a: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just">
              <a:lnSpc>
                <a:spcPct val="120000"/>
              </a:lnSpc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Zpracovatel tématu: Kristýna Rybová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  <a:hlinkClick r:id="rId6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6"/>
              </a:rPr>
              <a:t>mobilita-ieep.cz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Link na web databáze</a:t>
            </a:r>
          </a:p>
          <a:p>
            <a:pPr algn="ct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0776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838200" y="1711857"/>
            <a:ext cx="10515600" cy="632004"/>
          </a:xfrm>
        </p:spPr>
        <p:txBody>
          <a:bodyPr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Řešená oblast </a:t>
            </a:r>
            <a:r>
              <a:rPr lang="cs-CZ" sz="2800" b="1" cap="all" dirty="0" err="1">
                <a:solidFill>
                  <a:srgbClr val="1EA2C1"/>
                </a:solidFill>
                <a:latin typeface="Montserrat" panose="00000500000000000000" pitchFamily="2" charset="-18"/>
              </a:rPr>
              <a:t>sump</a:t>
            </a:r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 cyklu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84095"/>
            <a:ext cx="5536223" cy="3773770"/>
          </a:xfrm>
        </p:spPr>
      </p:pic>
      <p:sp>
        <p:nvSpPr>
          <p:cNvPr id="22" name="Zástupný symbol pro obsah 21"/>
          <p:cNvSpPr>
            <a:spLocks noGrp="1"/>
          </p:cNvSpPr>
          <p:nvPr>
            <p:ph sz="half" idx="2"/>
          </p:nvPr>
        </p:nvSpPr>
        <p:spPr>
          <a:xfrm>
            <a:off x="6567854" y="2597555"/>
            <a:ext cx="4785946" cy="3760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3.2 – Analyse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problems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and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opportunities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(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all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modes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)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Analýza dojížďky a vyjížďky</a:t>
            </a:r>
          </a:p>
        </p:txBody>
      </p:sp>
    </p:spTree>
    <p:extLst>
      <p:ext uri="{BB962C8B-B14F-4D97-AF65-F5344CB8AC3E}">
        <p14:creationId xmlns:p14="http://schemas.microsoft.com/office/powerpoint/2010/main" val="161671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Prostorový pohyb obyvatel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7234" y="2508068"/>
            <a:ext cx="11817531" cy="4284617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4 základní typy prostorových pohybů obyvatel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Migrace obyvatel (stěhování) – trvalá změna bydliště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Dočasné změny pobytu (také sezónní migrace) – změny bydliště na určitý vymezený čas, např. migrace kvůli sezónním pracím v zemědělství nebo stavebnictví, stěhování kvůli studiu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Dojížďka do zaměstnání a do škol – relativně pravidelné přesuny – cestující se přesouvají v poměrně pravidelné časy, na stejné trase i vzdálenosti, využívají většinou stejné dopravní prostředky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Nepravidelné dočasné pohyby obyvatel – cesty za rekreací, nákupy, službami, služební cesty atd. – liší se směrem, počtem cestujících, dopravními prostředky, cílem i vzdáleností</a:t>
            </a:r>
          </a:p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Dojížďka do zaměstnání a do škol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Významná složka prostorové mobility obyvatel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Vyvolána nesouladem mezi rozmístěním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Ekonomicky aktivního obyvatelstva/ skupin obyvatel navštěvujících školy a pracovních příležitostí / škol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Pracovní příležitosti a školy zpravidla velmi koncentrované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Vliv na formování funkčně prostorových vazeb v sídelní struktuře – uspokojování potřeb obyvatel v jiných sídlech, než místo bydliště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B2A9A32-38A3-4ADB-8A36-25648E6839A2}"/>
              </a:ext>
            </a:extLst>
          </p:cNvPr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Analýza dojížďky a vyjížďky</a:t>
            </a:r>
          </a:p>
        </p:txBody>
      </p:sp>
    </p:spTree>
    <p:extLst>
      <p:ext uri="{BB962C8B-B14F-4D97-AF65-F5344CB8AC3E}">
        <p14:creationId xmlns:p14="http://schemas.microsoft.com/office/powerpoint/2010/main" val="133446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8263" y="1555464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Ukazatele pro vyjádření dojížďky/vyjížďky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3497" y="3004538"/>
            <a:ext cx="10533189" cy="38534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absolutními počty dojíždějících / vyjíždějících,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saldo dojížďky / vyjížďky (dojíždějící - vyjíždějící, respektive vyjíždějící - dojíždějící),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intenzita dojížďky / vyjížďky (podíl vyjíždějících, resp. dojíždějících z úhrnu ekonomicky aktivních obyvatel daného sídla),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počet obsazených pracovních míst v dané obci (obsazená pracovní místa = ekonomicky aktivní + dojíždějící – vyjíždějící, lze i přepočítat na 100 nebo 1000 ekonomicky aktivních),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regiony dojíždění / vyjíždění (region, prostor, odkud se dojíždí do určitého střediska)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nejdříve je potřeba vymezit střediska (např. podle počtu obsazených pracovních míst, podle počtu ekonomicky aktivních, převládající dojížďky nad vyjížďkou apod.)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v druhém kroku se vymezuje region dojíždění – obec se přiřadí k příslušnému středisku na základě převládajícího spádu 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pic>
        <p:nvPicPr>
          <p:cNvPr id="6" name="Picture 4" descr="mesto2">
            <a:extLst>
              <a:ext uri="{FF2B5EF4-FFF2-40B4-BE49-F238E27FC236}">
                <a16:creationId xmlns:a16="http://schemas.microsoft.com/office/drawing/2014/main" id="{BA0E9574-C011-487D-877F-5F79F6CE1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543" y="1907090"/>
            <a:ext cx="4101457" cy="136841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23163A8-3029-48F7-BF90-BE18F37E4C0C}"/>
              </a:ext>
            </a:extLst>
          </p:cNvPr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Analýza dojížďky a vyjížďky</a:t>
            </a:r>
          </a:p>
        </p:txBody>
      </p:sp>
    </p:spTree>
    <p:extLst>
      <p:ext uri="{BB962C8B-B14F-4D97-AF65-F5344CB8AC3E}">
        <p14:creationId xmlns:p14="http://schemas.microsoft.com/office/powerpoint/2010/main" val="12408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Faktory ovlivňující rozsah dojížďky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1887" y="2591300"/>
            <a:ext cx="11059884" cy="398367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změny odvětvové a </a:t>
            </a:r>
            <a:r>
              <a:rPr lang="cs-CZ" sz="2000" dirty="0" err="1"/>
              <a:t>socioprofesní</a:t>
            </a:r>
            <a:r>
              <a:rPr lang="cs-CZ" sz="2000" dirty="0"/>
              <a:t> struktury (poválečná industrializace, změny v charakteru zemědělství, podpora areálů s koncentrovaným těžkým průmyslem, významné změny v průběhu 90. let – rozpad velkých závodů těžkého průmyslu, větší „rozptyl“ hospodářských aktivit, …),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změny územního rozmístění a koncentrace pracovních příležitostí,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rozvoj dopravy (veřejná × individuální doprava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2000" dirty="0"/>
              <a:t> větší rozptyl směrů dojížďky),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urbanizace a </a:t>
            </a:r>
            <a:r>
              <a:rPr lang="cs-CZ" sz="2000" dirty="0" err="1"/>
              <a:t>suburbanizace</a:t>
            </a:r>
            <a:r>
              <a:rPr lang="cs-CZ" sz="2000" dirty="0"/>
              <a:t> (90. léta),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změny životních podmínek a standardu života,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růst regionálních rozdílů,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nedostupnost bytů (dojížďka nahrazuje migraci či je jejím předstupněm).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/>
              <a:t>Výsledkem: </a:t>
            </a:r>
          </a:p>
          <a:p>
            <a:endParaRPr lang="cs-CZ" sz="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/>
              <a:t>poválečný růst pracovní mobility obyvatelstva, a to zejména v zázemí větších měst a průmyslových středisek (oblastí) 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848A30-A1F7-44FD-9960-CE12E83B3136}"/>
              </a:ext>
            </a:extLst>
          </p:cNvPr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Analýza dojížďky a vyjížďky</a:t>
            </a:r>
          </a:p>
        </p:txBody>
      </p:sp>
    </p:spTree>
    <p:extLst>
      <p:ext uri="{BB962C8B-B14F-4D97-AF65-F5344CB8AC3E}">
        <p14:creationId xmlns:p14="http://schemas.microsoft.com/office/powerpoint/2010/main" val="31288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838200" y="1711857"/>
            <a:ext cx="10515600" cy="632004"/>
          </a:xfrm>
        </p:spPr>
        <p:txBody>
          <a:bodyPr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Zdroje dat o dojížďce</a:t>
            </a:r>
          </a:p>
        </p:txBody>
      </p:sp>
      <p:sp>
        <p:nvSpPr>
          <p:cNvPr id="21" name="Zástupný symbol pro obsah 20"/>
          <p:cNvSpPr>
            <a:spLocks noGrp="1"/>
          </p:cNvSpPr>
          <p:nvPr>
            <p:ph sz="half" idx="1"/>
          </p:nvPr>
        </p:nvSpPr>
        <p:spPr>
          <a:xfrm>
            <a:off x="550817" y="2608664"/>
            <a:ext cx="5181600" cy="3988886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898989"/>
                </a:solidFill>
              </a:rPr>
              <a:t>Přímé – šetření informací zaměřených na dojížďku (dotazník, rozhovor), SLDB</a:t>
            </a:r>
          </a:p>
          <a:p>
            <a:r>
              <a:rPr lang="cs-CZ" sz="2000" dirty="0">
                <a:solidFill>
                  <a:srgbClr val="898989"/>
                </a:solidFill>
              </a:rPr>
              <a:t>Nepřímé – údaje zaměstnavatelů, databáze firem, dopravců, data od mobilních operátorů</a:t>
            </a:r>
          </a:p>
          <a:p>
            <a:pPr marL="0" indent="0">
              <a:buNone/>
            </a:pPr>
            <a:endParaRPr lang="cs-CZ" sz="2000" dirty="0">
              <a:solidFill>
                <a:srgbClr val="898989"/>
              </a:solidFill>
            </a:endParaRPr>
          </a:p>
          <a:p>
            <a:r>
              <a:rPr lang="cs-CZ" sz="2000" dirty="0">
                <a:solidFill>
                  <a:srgbClr val="898989"/>
                </a:solidFill>
              </a:rPr>
              <a:t>Vyčerpávající (SLDB)</a:t>
            </a:r>
          </a:p>
          <a:p>
            <a:r>
              <a:rPr lang="cs-CZ" sz="2000" dirty="0">
                <a:solidFill>
                  <a:srgbClr val="898989"/>
                </a:solidFill>
              </a:rPr>
              <a:t>Výběrová (pouze vzorek obyvatelstva v dané územní jednotce)</a:t>
            </a:r>
          </a:p>
          <a:p>
            <a:r>
              <a:rPr lang="cs-CZ" sz="2000" dirty="0">
                <a:solidFill>
                  <a:srgbClr val="898989"/>
                </a:solidFill>
              </a:rPr>
              <a:t>VŠPS – výběrové šetření pracovních sil (1/4letně…0,5%)</a:t>
            </a:r>
            <a:endParaRPr lang="cs-CZ" sz="2000" dirty="0">
              <a:solidFill>
                <a:srgbClr val="898989"/>
              </a:solidFill>
              <a:latin typeface="Lora" pitchFamily="2" charset="-18"/>
            </a:endParaRP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pic>
        <p:nvPicPr>
          <p:cNvPr id="7" name="Picture 2" descr="Pokles mobility v krajích ČR">
            <a:extLst>
              <a:ext uri="{FF2B5EF4-FFF2-40B4-BE49-F238E27FC236}">
                <a16:creationId xmlns:a16="http://schemas.microsoft.com/office/drawing/2014/main" id="{52332C1C-DCF8-4E3C-BCAA-759FAEA4FD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54" y="3000062"/>
            <a:ext cx="5191125" cy="30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EA27999-70B5-4DB4-B332-A55B23C0D925}"/>
              </a:ext>
            </a:extLst>
          </p:cNvPr>
          <p:cNvSpPr txBox="1"/>
          <p:nvPr/>
        </p:nvSpPr>
        <p:spPr>
          <a:xfrm>
            <a:off x="6172202" y="259890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898989"/>
                </a:solidFill>
              </a:rPr>
              <a:t>Příklad využití dat mobilních operátorů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A8557E9-2A5F-4DB4-A75A-9C1D497A5588}"/>
              </a:ext>
            </a:extLst>
          </p:cNvPr>
          <p:cNvSpPr txBox="1"/>
          <p:nvPr/>
        </p:nvSpPr>
        <p:spPr>
          <a:xfrm>
            <a:off x="6267635" y="6060041"/>
            <a:ext cx="508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898989"/>
                </a:solidFill>
              </a:rPr>
              <a:t>https://data.gov.cz/%C4%8Dl%C3%A1nky/geoloka%C4%8Dn%C3%AD-data-mobiln%C3%ADch-oper%C3%A1tor%C5%AF-principy-p%C5%99%C3%ADklady-ot%C3%A1zky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942A3E3-6E34-46D5-BB00-3C5799AB8F2C}"/>
              </a:ext>
            </a:extLst>
          </p:cNvPr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Analýza dojížďky a vyjížďky</a:t>
            </a:r>
          </a:p>
        </p:txBody>
      </p:sp>
    </p:spTree>
    <p:extLst>
      <p:ext uri="{BB962C8B-B14F-4D97-AF65-F5344CB8AC3E}">
        <p14:creationId xmlns:p14="http://schemas.microsoft.com/office/powerpoint/2010/main" val="129822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Struktura dojížďky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1509" y="2460122"/>
            <a:ext cx="10929931" cy="421064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Prostorový rozsah dojížďky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V rámci okresu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Mezi okresy téhož kraje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Mezikrajská dojížďka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Podle pohlaví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Často ženy vyjíždí na kratší vzdálenosti než muži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Podle věku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 přibývajícím věkem se intenzita dojížďky zpravidla snižuje – s rostoucím věkem dojížďka často nahrazena migrací, nebo nalezením práce v místě bydliště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Podle vybraných odvětví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Podle frekvence dojížďky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Denní nebo jiná frekvence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Podle dopravního prostředku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Podle velikostní skupiny obce trvalého bydliště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 růstem velikosti obce se intenzita vyjížďky za prací snižuje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EF3EB74-2D73-400A-BC9F-078633D3AB16}"/>
              </a:ext>
            </a:extLst>
          </p:cNvPr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Analýza dojížďky a vyjížďky</a:t>
            </a:r>
          </a:p>
        </p:txBody>
      </p:sp>
    </p:spTree>
    <p:extLst>
      <p:ext uri="{BB962C8B-B14F-4D97-AF65-F5344CB8AC3E}">
        <p14:creationId xmlns:p14="http://schemas.microsoft.com/office/powerpoint/2010/main" val="401204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endParaRPr lang="cs-CZ" sz="2800" b="1" cap="all" dirty="0">
              <a:solidFill>
                <a:srgbClr val="1EA2C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pic>
        <p:nvPicPr>
          <p:cNvPr id="2050" name="Picture 2" descr="Kartogram | Dojížďka a vyjížďka zaměstnaných osob podle krajů ČR v roce 2011">
            <a:extLst>
              <a:ext uri="{FF2B5EF4-FFF2-40B4-BE49-F238E27FC236}">
                <a16:creationId xmlns:a16="http://schemas.microsoft.com/office/drawing/2014/main" id="{0A8946E5-39FB-4E55-AF6D-C0E73C989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40" y="1647825"/>
            <a:ext cx="8058194" cy="502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743D0C5-1AAA-4632-AFDC-5964E42EF27F}"/>
              </a:ext>
            </a:extLst>
          </p:cNvPr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Analýza dojížďky a vyjížďky</a:t>
            </a:r>
          </a:p>
        </p:txBody>
      </p:sp>
    </p:spTree>
    <p:extLst>
      <p:ext uri="{BB962C8B-B14F-4D97-AF65-F5344CB8AC3E}">
        <p14:creationId xmlns:p14="http://schemas.microsoft.com/office/powerpoint/2010/main" val="387525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057" y="1705707"/>
            <a:ext cx="10533189" cy="638049"/>
          </a:xfrm>
        </p:spPr>
        <p:txBody>
          <a:bodyPr anchor="ctr">
            <a:normAutofit/>
          </a:bodyPr>
          <a:lstStyle/>
          <a:p>
            <a:r>
              <a:rPr lang="cs-CZ" sz="2800" b="1" cap="all" dirty="0">
                <a:solidFill>
                  <a:srgbClr val="1EA2C1"/>
                </a:solidFill>
                <a:latin typeface="Montserrat" panose="00000500000000000000" pitchFamily="2" charset="-18"/>
              </a:rPr>
              <a:t>Odkazy, zdroje, literatura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057" y="2591300"/>
            <a:ext cx="10533189" cy="385346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Atlas obyvatelstva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2"/>
              </a:rPr>
              <a:t>https://www.atlasobyvatelstva.cz/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</a:rPr>
              <a:t>Sčítání lidu, domů a bytů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Lora" pitchFamily="2" charset="-18"/>
                <a:hlinkClick r:id="rId3"/>
              </a:rPr>
              <a:t>https://www.czso.cz/csu/scitani2021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Lora" pitchFamily="2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16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37B313A-ECEB-4BD7-AD7C-096737FD62E4}"/>
              </a:ext>
            </a:extLst>
          </p:cNvPr>
          <p:cNvSpPr txBox="1"/>
          <p:nvPr/>
        </p:nvSpPr>
        <p:spPr>
          <a:xfrm>
            <a:off x="483577" y="544415"/>
            <a:ext cx="6567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Lora" pitchFamily="2" charset="-18"/>
              </a:rPr>
              <a:t>Analýza dojížďky a vyjížďky</a:t>
            </a:r>
          </a:p>
        </p:txBody>
      </p:sp>
    </p:spTree>
    <p:extLst>
      <p:ext uri="{BB962C8B-B14F-4D97-AF65-F5344CB8AC3E}">
        <p14:creationId xmlns:p14="http://schemas.microsoft.com/office/powerpoint/2010/main" val="2623695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986</Words>
  <Application>Microsoft Office PowerPoint</Application>
  <PresentationFormat>Širokoúhlá obrazovka</PresentationFormat>
  <Paragraphs>96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Lora</vt:lpstr>
      <vt:lpstr>Montserrat</vt:lpstr>
      <vt:lpstr>Motiv Office</vt:lpstr>
      <vt:lpstr>Analýza Dojížďky a vyjížďky</vt:lpstr>
      <vt:lpstr>Řešená oblast sump cyklu</vt:lpstr>
      <vt:lpstr>Prostorový pohyb obyvatel</vt:lpstr>
      <vt:lpstr>Ukazatele pro vyjádření dojížďky/vyjížďky</vt:lpstr>
      <vt:lpstr>Faktory ovlivňující rozsah dojížďky</vt:lpstr>
      <vt:lpstr>Zdroje dat o dojížďce</vt:lpstr>
      <vt:lpstr>Struktura dojížďky</vt:lpstr>
      <vt:lpstr>Prezentace aplikace PowerPoint</vt:lpstr>
      <vt:lpstr>Odkazy, zdroje, literatura</vt:lpstr>
      <vt:lpstr>Děkuji za pozornost!</vt:lpstr>
      <vt:lpstr>Prezentace aplikace PowerPoint</vt:lpstr>
      <vt:lpstr>úkoly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Alice Králiková</dc:creator>
  <cp:lastModifiedBy>Hana.Bruhova-Foltynova</cp:lastModifiedBy>
  <cp:revision>35</cp:revision>
  <dcterms:created xsi:type="dcterms:W3CDTF">2021-04-05T10:49:40Z</dcterms:created>
  <dcterms:modified xsi:type="dcterms:W3CDTF">2022-02-28T14:17:44Z</dcterms:modified>
</cp:coreProperties>
</file>