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27" r:id="rId1"/>
    <p:sldMasterId id="2147484843" r:id="rId2"/>
    <p:sldMasterId id="2147484887" r:id="rId3"/>
  </p:sldMasterIdLst>
  <p:notesMasterIdLst>
    <p:notesMasterId r:id="rId45"/>
  </p:notesMasterIdLst>
  <p:handoutMasterIdLst>
    <p:handoutMasterId r:id="rId46"/>
  </p:handoutMasterIdLst>
  <p:sldIdLst>
    <p:sldId id="257" r:id="rId4"/>
    <p:sldId id="791" r:id="rId5"/>
    <p:sldId id="792" r:id="rId6"/>
    <p:sldId id="793" r:id="rId7"/>
    <p:sldId id="794" r:id="rId8"/>
    <p:sldId id="835" r:id="rId9"/>
    <p:sldId id="843" r:id="rId10"/>
    <p:sldId id="841" r:id="rId11"/>
    <p:sldId id="842" r:id="rId12"/>
    <p:sldId id="837" r:id="rId13"/>
    <p:sldId id="838" r:id="rId14"/>
    <p:sldId id="798" r:id="rId15"/>
    <p:sldId id="799" r:id="rId16"/>
    <p:sldId id="801" r:id="rId17"/>
    <p:sldId id="802" r:id="rId18"/>
    <p:sldId id="803" r:id="rId19"/>
    <p:sldId id="839" r:id="rId20"/>
    <p:sldId id="840" r:id="rId21"/>
    <p:sldId id="731" r:id="rId22"/>
    <p:sldId id="845" r:id="rId23"/>
    <p:sldId id="846" r:id="rId24"/>
    <p:sldId id="847" r:id="rId25"/>
    <p:sldId id="848" r:id="rId26"/>
    <p:sldId id="850" r:id="rId27"/>
    <p:sldId id="867" r:id="rId28"/>
    <p:sldId id="852" r:id="rId29"/>
    <p:sldId id="853" r:id="rId30"/>
    <p:sldId id="854" r:id="rId31"/>
    <p:sldId id="855" r:id="rId32"/>
    <p:sldId id="856" r:id="rId33"/>
    <p:sldId id="857" r:id="rId34"/>
    <p:sldId id="858" r:id="rId35"/>
    <p:sldId id="859" r:id="rId36"/>
    <p:sldId id="860" r:id="rId37"/>
    <p:sldId id="861" r:id="rId38"/>
    <p:sldId id="862" r:id="rId39"/>
    <p:sldId id="863" r:id="rId40"/>
    <p:sldId id="864" r:id="rId41"/>
    <p:sldId id="865" r:id="rId42"/>
    <p:sldId id="866" r:id="rId43"/>
    <p:sldId id="844" r:id="rId44"/>
  </p:sldIdLst>
  <p:sldSz cx="9144000" cy="6858000" type="screen4x3"/>
  <p:notesSz cx="6858000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0B2A51"/>
    <a:srgbClr val="DDDDDD"/>
    <a:srgbClr val="00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93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564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381564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A8DD73-D347-4CB3-9F55-C7E8E14896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109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2950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689992"/>
            <a:ext cx="5028986" cy="44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564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 eaLnBrk="1" fontAlgn="auto" hangingPunct="1">
              <a:spcBef>
                <a:spcPct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381564"/>
            <a:ext cx="2972547" cy="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01AEC4-B0A0-43D5-90FF-09907E65A8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38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981075"/>
            <a:ext cx="9144000" cy="58769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982663"/>
            <a:ext cx="9144000" cy="1714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9250"/>
            <a:ext cx="148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66762" y="2420837"/>
            <a:ext cx="7981949" cy="8286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lvl="0" indent="0"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alpha val="80000"/>
                  </a:schemeClr>
                </a:solidFill>
                <a:latin typeface="Open Sans" panose="020B0606030504020204" pitchFamily="34" charset="0"/>
              </a:defRPr>
            </a:lvl1pPr>
            <a:lvl2pPr marL="396000" indent="-324000">
              <a:spcBef>
                <a:spcPts val="300"/>
              </a:spcBef>
              <a:buFont typeface="Open Sans" panose="020B0606030504020204" pitchFamily="34" charset="0"/>
              <a:buChar char="—"/>
              <a:defRPr sz="1600">
                <a:solidFill>
                  <a:schemeClr val="tx2"/>
                </a:solidFill>
                <a:latin typeface="Open Sans" panose="020B0606030504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Open Sans" panose="020B0606030504020204" pitchFamily="34" charset="0"/>
              </a:defRPr>
            </a:lvl3pPr>
            <a:lvl4pPr marL="396000" indent="-216000">
              <a:spcBef>
                <a:spcPts val="300"/>
              </a:spcBef>
              <a:buFont typeface="Symbol" panose="05050102010706020507" pitchFamily="18" charset="2"/>
              <a:buChar char="-"/>
              <a:defRPr sz="1400">
                <a:solidFill>
                  <a:schemeClr val="tx2"/>
                </a:solidFill>
                <a:latin typeface="Open Sans" panose="020B0606030504020204" pitchFamily="34" charset="0"/>
              </a:defRPr>
            </a:lvl4pPr>
            <a:lvl5pPr marL="576000" indent="-179388">
              <a:spcBef>
                <a:spcPts val="300"/>
              </a:spcBef>
              <a:buFont typeface="Symbol" panose="05050102010706020507" pitchFamily="18" charset="2"/>
              <a:buChar char="-"/>
              <a:defRPr sz="1400" baseline="0">
                <a:solidFill>
                  <a:schemeClr val="tx2"/>
                </a:solidFill>
                <a:latin typeface="Open Sans" panose="020B0606030504020204" pitchFamily="34" charset="0"/>
              </a:defRPr>
            </a:lvl5pPr>
            <a:lvl6pPr marL="358775" indent="0"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6pPr>
            <a:lvl7pPr marL="358775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Verkehrswissenschaften – Professur für Verkehrsökologie</a:t>
            </a:r>
            <a:br>
              <a:rPr lang="de-DE" dirty="0" smtClean="0"/>
            </a:br>
            <a:r>
              <a:rPr lang="de-DE" dirty="0" smtClean="0"/>
              <a:t>Prof. Dr.-Ing. Udo Becker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2" y="3890035"/>
            <a:ext cx="7981949" cy="505737"/>
          </a:xfrm>
          <a:ln>
            <a:noFill/>
          </a:ln>
        </p:spPr>
        <p:txBody>
          <a:bodyPr anchor="t" anchorCtr="0"/>
          <a:lstStyle>
            <a:lvl1pPr>
              <a:defRPr lang="de-DE" sz="3200" b="0" baseline="0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Vorlesung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486054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Vorlesungsreihe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44" y="345394"/>
            <a:ext cx="1362367" cy="5449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E37400-FDE5-4A13-B370-659EB5735C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4" y="5967200"/>
            <a:ext cx="2751455" cy="564864"/>
          </a:xfrm>
          <a:prstGeom prst="rect">
            <a:avLst/>
          </a:prstGeom>
        </p:spPr>
      </p:pic>
      <p:pic>
        <p:nvPicPr>
          <p:cNvPr id="13" name="Obraz 2">
            <a:extLst>
              <a:ext uri="{FF2B5EF4-FFF2-40B4-BE49-F238E27FC236}">
                <a16:creationId xmlns:a16="http://schemas.microsoft.com/office/drawing/2014/main" id="{55E566E5-5C88-4AD6-A46A-9239787D0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50" y="6169064"/>
            <a:ext cx="1027961" cy="36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38841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3442653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9738950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0928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3387259"/>
            <a:ext cx="7935515" cy="1198491"/>
          </a:xfrm>
        </p:spPr>
        <p:txBody>
          <a:bodyPr/>
          <a:lstStyle>
            <a:lvl1pPr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68115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anchor="ctr"/>
          <a:lstStyle>
            <a:lvl1pPr marL="0" indent="0">
              <a:spcBef>
                <a:spcPct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80164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4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07D8-955E-4B52-AA19-68C1A9B7CCE3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EE15-F064-48A5-99FF-2D97F070AA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9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A4AD-74E8-4037-B2C2-1A2D79D61285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70E1-14D8-4977-8C0F-A0F9E4ECE7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09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3D69-6087-4BB1-8366-7792D25BDF23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4472-2BC7-4E38-9D36-6F76E35BD8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49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F579-96EB-418C-8CF1-780C39096874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96A5-C3A3-4DA2-AC9F-3949C9D65D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72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9B1F-BD2C-4D04-B2B9-A52F8E326913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64A0-0FC5-4E84-BB14-1054B0CC77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4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4"/>
          <p:cNvCxnSpPr/>
          <p:nvPr/>
        </p:nvCxnSpPr>
        <p:spPr>
          <a:xfrm>
            <a:off x="0" y="982663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4"/>
          <p:cNvCxnSpPr/>
          <p:nvPr/>
        </p:nvCxnSpPr>
        <p:spPr>
          <a:xfrm>
            <a:off x="0" y="1154113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9250"/>
            <a:ext cx="148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44" y="345394"/>
            <a:ext cx="1362367" cy="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277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1BD3-D9C2-48A9-8B9A-EC055A852EBE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8739-9E67-484B-93F3-B213034C3D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2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B07A-84C1-4F5A-B59A-7A527070C3E3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C55D-65C4-4735-B594-DB201F0E2B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3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49D7-9BB5-421F-B286-BA2182593EB5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F333-FA40-4BEF-A359-F59B975107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1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3075-3493-4D0B-8028-92FC886418A0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4E03-7866-4826-8E7B-995BB0893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02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94C8-8404-48EC-A2C8-B264797341F8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0C0A-5A3D-421F-B795-6BB820A9CF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48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558B-B16E-4CA8-A6CF-68EB48267CC9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7744-8E79-4491-AD1F-0179D5DF3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5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981075"/>
            <a:ext cx="9144000" cy="58769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982663"/>
            <a:ext cx="9144000" cy="1714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7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9250"/>
            <a:ext cx="148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66762" y="2420837"/>
            <a:ext cx="7981949" cy="8286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lvl="0" indent="0">
              <a:spcBef>
                <a:spcPts val="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alpha val="80000"/>
                  </a:schemeClr>
                </a:solidFill>
                <a:latin typeface="Open Sans" panose="020B0606030504020204" pitchFamily="34" charset="0"/>
              </a:defRPr>
            </a:lvl1pPr>
            <a:lvl2pPr marL="396000" indent="-324000">
              <a:spcBef>
                <a:spcPts val="300"/>
              </a:spcBef>
              <a:buFont typeface="Open Sans" panose="020B0606030504020204" pitchFamily="34" charset="0"/>
              <a:buChar char="—"/>
              <a:defRPr sz="1600">
                <a:solidFill>
                  <a:schemeClr val="tx2"/>
                </a:solidFill>
                <a:latin typeface="Open Sans" panose="020B0606030504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Open Sans" panose="020B0606030504020204" pitchFamily="34" charset="0"/>
              </a:defRPr>
            </a:lvl3pPr>
            <a:lvl4pPr marL="396000" indent="-216000">
              <a:spcBef>
                <a:spcPts val="300"/>
              </a:spcBef>
              <a:buFont typeface="Symbol" panose="05050102010706020507" pitchFamily="18" charset="2"/>
              <a:buChar char="-"/>
              <a:defRPr sz="1400">
                <a:solidFill>
                  <a:schemeClr val="tx2"/>
                </a:solidFill>
                <a:latin typeface="Open Sans" panose="020B0606030504020204" pitchFamily="34" charset="0"/>
              </a:defRPr>
            </a:lvl4pPr>
            <a:lvl5pPr marL="576000" indent="-179388">
              <a:spcBef>
                <a:spcPts val="300"/>
              </a:spcBef>
              <a:buFont typeface="Symbol" panose="05050102010706020507" pitchFamily="18" charset="2"/>
              <a:buChar char="-"/>
              <a:defRPr sz="1400" baseline="0">
                <a:solidFill>
                  <a:schemeClr val="tx2"/>
                </a:solidFill>
                <a:latin typeface="Open Sans" panose="020B0606030504020204" pitchFamily="34" charset="0"/>
              </a:defRPr>
            </a:lvl5pPr>
            <a:lvl6pPr marL="358775" indent="0">
              <a:spcBef>
                <a:spcPts val="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6pPr>
            <a:lvl7pPr marL="358775" indent="0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Verkehrswissenschaften – Professur für Verkehrsökologie</a:t>
            </a:r>
            <a:br>
              <a:rPr lang="de-DE" dirty="0" smtClean="0"/>
            </a:br>
            <a:r>
              <a:rPr lang="de-DE" dirty="0" smtClean="0"/>
              <a:t>Prof. Dr.-Ing. Udo Becker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2" y="3890035"/>
            <a:ext cx="7981949" cy="505737"/>
          </a:xfrm>
          <a:ln>
            <a:noFill/>
          </a:ln>
        </p:spPr>
        <p:txBody>
          <a:bodyPr anchor="t" anchorCtr="0"/>
          <a:lstStyle>
            <a:lvl1pPr>
              <a:defRPr lang="de-DE" sz="3200" b="0" baseline="0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Vorlesung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486054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Vorlesungsreihe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44" y="345394"/>
            <a:ext cx="1362367" cy="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16494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4"/>
          <p:cNvCxnSpPr/>
          <p:nvPr/>
        </p:nvCxnSpPr>
        <p:spPr>
          <a:xfrm>
            <a:off x="0" y="982663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4"/>
          <p:cNvCxnSpPr/>
          <p:nvPr/>
        </p:nvCxnSpPr>
        <p:spPr>
          <a:xfrm>
            <a:off x="0" y="1154113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9250"/>
            <a:ext cx="148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Verkehrswissenschaften – Professur für Verkehrsökologie</a:t>
            </a:r>
            <a:br>
              <a:rPr lang="de-DE" dirty="0" smtClean="0"/>
            </a:br>
            <a:r>
              <a:rPr lang="de-DE" dirty="0" smtClean="0"/>
              <a:t>Prof. Dr.-Ing. Udo Becker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44" y="345394"/>
            <a:ext cx="1362367" cy="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736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42969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154113"/>
            <a:ext cx="8373201" cy="45799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393576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0448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42969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154113"/>
            <a:ext cx="8373201" cy="45799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180895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02655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31702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013605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624388" y="368300"/>
            <a:ext cx="4124325" cy="8286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367505"/>
            <a:ext cx="4124326" cy="8294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350965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82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26499044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92547726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9144000" cy="60928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3387259"/>
            <a:ext cx="7935515" cy="1198491"/>
          </a:xfrm>
        </p:spPr>
        <p:txBody>
          <a:bodyPr/>
          <a:lstStyle>
            <a:lvl1pPr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474637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anchor="ctr"/>
          <a:lstStyle>
            <a:lvl1pPr marL="0" indent="0">
              <a:spcBef>
                <a:spcPct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6243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26780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2719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34499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37758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624388" y="368300"/>
            <a:ext cx="4124325" cy="8286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367505"/>
            <a:ext cx="4124326" cy="8294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80816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15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341313"/>
            <a:ext cx="8362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Das ist eine Überschrift</a:t>
            </a:r>
            <a:br>
              <a:rPr lang="de-DE" altLang="de-DE" smtClean="0"/>
            </a:br>
            <a:r>
              <a:rPr lang="de-DE" altLang="de-DE" smtClean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2475" cy="42497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1028" name="Textfeld 3"/>
          <p:cNvSpPr txBox="1">
            <a:spLocks noChangeArrowheads="1"/>
          </p:cNvSpPr>
          <p:nvPr/>
        </p:nvSpPr>
        <p:spPr bwMode="auto">
          <a:xfrm>
            <a:off x="2312988" y="6275388"/>
            <a:ext cx="413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de-DE" altLang="de-DE" sz="800" dirty="0" smtClean="0">
                <a:solidFill>
                  <a:schemeClr val="bg2"/>
                </a:solidFill>
              </a:rPr>
              <a:t>SUMP</a:t>
            </a:r>
            <a:endParaRPr lang="de-DE" altLang="de-DE" sz="800" dirty="0">
              <a:solidFill>
                <a:schemeClr val="bg2"/>
              </a:solidFill>
            </a:endParaRPr>
          </a:p>
          <a:p>
            <a:pPr eaLnBrk="1" hangingPunct="1"/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TU </a:t>
            </a:r>
            <a:r>
              <a:rPr lang="de-DE" altLang="de-DE" sz="800" dirty="0" smtClean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Dresden</a:t>
            </a:r>
            <a:r>
              <a:rPr lang="de-DE" altLang="de-DE" sz="800" baseline="0" dirty="0" smtClean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 / </a:t>
            </a:r>
            <a:r>
              <a:rPr lang="de-DE" altLang="de-DE" sz="800" dirty="0" smtClean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Verkehrsökologie </a:t>
            </a:r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/ </a:t>
            </a:r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</a:rPr>
              <a:t>Prof. Dr.-Ing. Udo Becker</a:t>
            </a:r>
          </a:p>
          <a:p>
            <a:pPr eaLnBrk="1" hangingPunct="1"/>
            <a:r>
              <a:rPr lang="de-DE" altLang="de-DE" sz="800" dirty="0" smtClean="0">
                <a:solidFill>
                  <a:schemeClr val="bg2"/>
                </a:solidFill>
                <a:cs typeface="Open Sans" panose="020B0606030504020204" pitchFamily="34" charset="0"/>
              </a:rPr>
              <a:t>2021</a:t>
            </a:r>
            <a:endParaRPr lang="de-DE" altLang="de-DE" sz="800" dirty="0">
              <a:solidFill>
                <a:schemeClr val="bg2"/>
              </a:solidFill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282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8"/>
          <p:cNvSpPr txBox="1">
            <a:spLocks noChangeArrowheads="1"/>
          </p:cNvSpPr>
          <p:nvPr/>
        </p:nvSpPr>
        <p:spPr bwMode="auto">
          <a:xfrm>
            <a:off x="6556375" y="6275388"/>
            <a:ext cx="69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/>
            <a: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t/>
            </a:r>
            <a:b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</a:br>
            <a: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t>Folie </a:t>
            </a:r>
            <a:fld id="{0921DC5F-DA06-4706-92CE-65962EB7D335}" type="slidenum"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pPr algn="r" eaLnBrk="1" hangingPunct="1"/>
              <a:t>‹Nr.›</a:t>
            </a:fld>
            <a:endParaRPr lang="de-DE" altLang="de-DE" sz="800">
              <a:solidFill>
                <a:schemeClr val="bg2"/>
              </a:solidFill>
              <a:cs typeface="Open Sans" panose="020B0606030504020204" pitchFamily="34" charset="0"/>
            </a:endParaRPr>
          </a:p>
          <a:p>
            <a:pPr algn="r" eaLnBrk="1" hangingPunct="1"/>
            <a:endParaRPr lang="de-DE" altLang="de-DE" sz="800">
              <a:solidFill>
                <a:schemeClr val="bg2"/>
              </a:solidFill>
              <a:cs typeface="Open Sans" panose="020B0606030504020204" pitchFamily="34" charset="0"/>
            </a:endParaRPr>
          </a:p>
        </p:txBody>
      </p:sp>
      <p:pic>
        <p:nvPicPr>
          <p:cNvPr id="1031" name="Grafik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288088"/>
            <a:ext cx="1135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04" y="6296899"/>
            <a:ext cx="1039878" cy="415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83" r:id="rId8"/>
    <p:sldLayoutId id="2147484865" r:id="rId9"/>
    <p:sldLayoutId id="2147484866" r:id="rId10"/>
    <p:sldLayoutId id="2147484867" r:id="rId11"/>
    <p:sldLayoutId id="2147484884" r:id="rId12"/>
    <p:sldLayoutId id="2147484885" r:id="rId13"/>
    <p:sldLayoutId id="2147484868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288" indent="-323850" algn="l" rtl="0" fontAlgn="base">
        <a:spcBef>
          <a:spcPts val="300"/>
        </a:spcBef>
        <a:spcAft>
          <a:spcPct val="0"/>
        </a:spcAft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288" indent="-215900" algn="l" rtl="0" fontAlgn="base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4675" indent="-179388" algn="l" rtl="0" fontAlgn="base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42618-8E5D-449E-973E-345AFC942ED2}" type="datetimeFigureOut">
              <a:rPr lang="de-DE"/>
              <a:pPr>
                <a:defRPr/>
              </a:pPr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7A570C-A394-4E1A-9CB0-74168FAB4E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341313"/>
            <a:ext cx="8362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Das ist eine Überschrift</a:t>
            </a:r>
            <a:br>
              <a:rPr lang="de-DE" altLang="de-DE" smtClean="0"/>
            </a:br>
            <a:r>
              <a:rPr lang="de-DE" altLang="de-DE" smtClean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2475" cy="42497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1028" name="Textfeld 3"/>
          <p:cNvSpPr txBox="1">
            <a:spLocks noChangeArrowheads="1"/>
          </p:cNvSpPr>
          <p:nvPr/>
        </p:nvSpPr>
        <p:spPr bwMode="auto">
          <a:xfrm>
            <a:off x="2312988" y="6275388"/>
            <a:ext cx="413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de-DE" altLang="de-DE" sz="800" dirty="0" smtClean="0">
                <a:solidFill>
                  <a:schemeClr val="bg2"/>
                </a:solidFill>
              </a:rPr>
              <a:t>Verkehrsökologie/Verfahren</a:t>
            </a:r>
            <a:r>
              <a:rPr lang="de-DE" altLang="de-DE" sz="800" baseline="0" dirty="0" smtClean="0">
                <a:solidFill>
                  <a:schemeClr val="bg2"/>
                </a:solidFill>
              </a:rPr>
              <a:t> </a:t>
            </a:r>
            <a:r>
              <a:rPr lang="de-DE" altLang="de-DE" sz="800" dirty="0" smtClean="0">
                <a:solidFill>
                  <a:schemeClr val="bg2"/>
                </a:solidFill>
              </a:rPr>
              <a:t>– 1.</a:t>
            </a:r>
            <a:r>
              <a:rPr lang="de-DE" altLang="de-DE" sz="800" baseline="0" dirty="0" smtClean="0">
                <a:solidFill>
                  <a:schemeClr val="bg2"/>
                </a:solidFill>
              </a:rPr>
              <a:t> Monitoring und Evaluation</a:t>
            </a:r>
            <a:endParaRPr lang="de-DE" altLang="de-DE" sz="800" dirty="0">
              <a:solidFill>
                <a:schemeClr val="bg2"/>
              </a:solidFill>
            </a:endParaRPr>
          </a:p>
          <a:p>
            <a:pPr eaLnBrk="1" hangingPunct="1"/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  <a:sym typeface="Wingdings" panose="05000000000000000000" pitchFamily="2" charset="2"/>
              </a:rPr>
              <a:t>TU Dresden, Verkehrsökologie / </a:t>
            </a:r>
            <a:r>
              <a:rPr lang="de-DE" altLang="de-DE" sz="800" dirty="0">
                <a:solidFill>
                  <a:schemeClr val="bg2"/>
                </a:solidFill>
                <a:cs typeface="Open Sans" panose="020B0606030504020204" pitchFamily="34" charset="0"/>
              </a:rPr>
              <a:t>Prof. Dr.-Ing. Udo Becker</a:t>
            </a:r>
          </a:p>
          <a:p>
            <a:pPr eaLnBrk="1" hangingPunct="1"/>
            <a:r>
              <a:rPr lang="de-DE" altLang="de-DE" sz="800" dirty="0" smtClean="0">
                <a:solidFill>
                  <a:schemeClr val="bg2"/>
                </a:solidFill>
                <a:cs typeface="Open Sans" panose="020B0606030504020204" pitchFamily="34" charset="0"/>
              </a:rPr>
              <a:t>2020/2021</a:t>
            </a:r>
            <a:endParaRPr lang="de-DE" altLang="de-DE" sz="800" dirty="0">
              <a:solidFill>
                <a:schemeClr val="bg2"/>
              </a:solidFill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282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8"/>
          <p:cNvSpPr txBox="1">
            <a:spLocks noChangeArrowheads="1"/>
          </p:cNvSpPr>
          <p:nvPr/>
        </p:nvSpPr>
        <p:spPr bwMode="auto">
          <a:xfrm>
            <a:off x="6556375" y="6275388"/>
            <a:ext cx="69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/>
            <a: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t/>
            </a:r>
            <a:b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</a:br>
            <a:r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t>Folie </a:t>
            </a:r>
            <a:fld id="{0921DC5F-DA06-4706-92CE-65962EB7D335}" type="slidenum">
              <a:rPr lang="de-DE" altLang="de-DE" sz="800">
                <a:solidFill>
                  <a:schemeClr val="bg2"/>
                </a:solidFill>
                <a:cs typeface="Open Sans" panose="020B0606030504020204" pitchFamily="34" charset="0"/>
              </a:rPr>
              <a:pPr algn="r" eaLnBrk="1" hangingPunct="1"/>
              <a:t>‹Nr.›</a:t>
            </a:fld>
            <a:endParaRPr lang="de-DE" altLang="de-DE" sz="800">
              <a:solidFill>
                <a:schemeClr val="bg2"/>
              </a:solidFill>
              <a:cs typeface="Open Sans" panose="020B0606030504020204" pitchFamily="34" charset="0"/>
            </a:endParaRPr>
          </a:p>
          <a:p>
            <a:pPr algn="r" eaLnBrk="1" hangingPunct="1"/>
            <a:endParaRPr lang="de-DE" altLang="de-DE" sz="800">
              <a:solidFill>
                <a:schemeClr val="bg2"/>
              </a:solidFill>
              <a:cs typeface="Open Sans" panose="020B0606030504020204" pitchFamily="34" charset="0"/>
            </a:endParaRPr>
          </a:p>
        </p:txBody>
      </p:sp>
      <p:pic>
        <p:nvPicPr>
          <p:cNvPr id="1031" name="Grafik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288088"/>
            <a:ext cx="1135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04" y="6296899"/>
            <a:ext cx="1039878" cy="4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  <p:sldLayoutId id="2147484899" r:id="rId12"/>
    <p:sldLayoutId id="2147484900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Open Sans" panose="020B0606030504020204" pitchFamily="34" charset="0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288" indent="-323850" algn="l" rtl="0" fontAlgn="base">
        <a:spcBef>
          <a:spcPts val="300"/>
        </a:spcBef>
        <a:spcAft>
          <a:spcPct val="0"/>
        </a:spcAft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288" indent="-215900" algn="l" rtl="0" fontAlgn="base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4675" indent="-179388" algn="l" rtl="0" fontAlgn="base">
        <a:spcBef>
          <a:spcPts val="300"/>
        </a:spcBef>
        <a:spcAft>
          <a:spcPct val="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31.sv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5.svg"/><Relationship Id="rId1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 smtClean="0"/>
              <a:t>2021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66763" y="3889375"/>
            <a:ext cx="7981950" cy="506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 smtClean="0"/>
              <a:t>Einführung</a:t>
            </a:r>
            <a:endParaRPr lang="de-DE" sz="2400" dirty="0"/>
          </a:p>
        </p:txBody>
      </p:sp>
      <p:sp>
        <p:nvSpPr>
          <p:cNvPr id="10244" name="Titel 1"/>
          <p:cNvSpPr>
            <a:spLocks noGrp="1"/>
          </p:cNvSpPr>
          <p:nvPr>
            <p:ph type="title"/>
          </p:nvPr>
        </p:nvSpPr>
        <p:spPr>
          <a:xfrm>
            <a:off x="766762" y="3392488"/>
            <a:ext cx="8247491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SUMP - Plan </a:t>
            </a:r>
            <a:r>
              <a:rPr lang="de-DE" sz="2800" dirty="0"/>
              <a:t>für nachhaltige urbane </a:t>
            </a:r>
            <a:r>
              <a:rPr lang="de-DE" sz="2800" dirty="0" smtClean="0"/>
              <a:t>Mobilität</a:t>
            </a:r>
            <a:endParaRPr lang="de-DE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0"/>
    </mc:Choice>
    <mc:Fallback xmlns="">
      <p:transition spd="slow" advTm="401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Planungszyklus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5" y="765611"/>
            <a:ext cx="8103225" cy="56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05"/>
    </mc:Choice>
    <mc:Fallback xmlns="">
      <p:transition spd="slow" advTm="2227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Planungszyklus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Ein SUMP Planungszyklus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darf eigentlich machen, was die Kommune will: Sie setzen sich Ihre eigenen Ziele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darf klein oder groß sein, darf kurz- oder längerfristig gestaltet werden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darf wenige oder viele Akteure einbinden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ist ganz auf die jeweilige Situation einstellbar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r>
              <a:rPr lang="de-DE" dirty="0" smtClean="0"/>
              <a:t>ABER: Alle SUMP-Konzepte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müssen zyklisch angelegt sein: Immer an die nächste Runde denken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müssen mindestens ein Ziel klar (quantitativ) formulieren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müssen mindestens eine Messgröße, einen Indikator dafür verwenden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müssen die Situation VORHER und NACHHER messen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müssen Lehren bzw. Folgerungen daraus (für die nächste Runde) ziehen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31"/>
    </mc:Choice>
    <mc:Fallback xmlns="">
      <p:transition spd="slow" advTm="1002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- </a:t>
            </a:r>
            <a:r>
              <a:rPr lang="de-DE" dirty="0" smtClean="0"/>
              <a:t>Nutzen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7282422" y="1154113"/>
            <a:ext cx="1476542" cy="4579938"/>
          </a:xfrm>
        </p:spPr>
        <p:txBody>
          <a:bodyPr/>
          <a:lstStyle/>
          <a:p>
            <a:r>
              <a:rPr lang="de-DE" sz="800" dirty="0" smtClean="0"/>
              <a:t>Quelle</a:t>
            </a:r>
            <a:r>
              <a:rPr lang="de-DE" sz="800" dirty="0"/>
              <a:t>: SUMP-Broschüre: Pläne für die nachhaltige urbane Mobilität – Planen für Menschen. Rupprecht </a:t>
            </a:r>
            <a:r>
              <a:rPr lang="de-DE" sz="800" dirty="0" err="1" smtClean="0"/>
              <a:t>Consult</a:t>
            </a:r>
            <a:r>
              <a:rPr lang="de-DE" sz="800" dirty="0" smtClean="0"/>
              <a:t> 2011 </a:t>
            </a:r>
            <a:r>
              <a:rPr lang="de-DE" sz="800" dirty="0"/>
              <a:t>www.rupprecht-consult.eu/uploads/tx_rupprecht/sump_brochure_de_final_webversion.pdf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(Abruf</a:t>
            </a:r>
            <a:r>
              <a:rPr lang="de-DE" sz="800" dirty="0"/>
              <a:t>: </a:t>
            </a:r>
            <a:r>
              <a:rPr lang="de-DE" sz="800" dirty="0" smtClean="0"/>
              <a:t>23.11.2020)</a:t>
            </a:r>
            <a:endParaRPr lang="de-DE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2" y="771525"/>
            <a:ext cx="6742065" cy="59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46"/>
    </mc:Choice>
    <mc:Fallback xmlns="">
      <p:transition spd="slow" advTm="6074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</a:t>
            </a:r>
            <a:r>
              <a:rPr lang="de-DE" dirty="0" smtClean="0"/>
              <a:t>in der Praxis</a:t>
            </a:r>
            <a:endParaRPr lang="de-DE" dirty="0"/>
          </a:p>
        </p:txBody>
      </p:sp>
      <p:grpSp>
        <p:nvGrpSpPr>
          <p:cNvPr id="5" name="Gruppieren 2"/>
          <p:cNvGrpSpPr>
            <a:grpSpLocks/>
          </p:cNvGrpSpPr>
          <p:nvPr/>
        </p:nvGrpSpPr>
        <p:grpSpPr bwMode="auto">
          <a:xfrm>
            <a:off x="395287" y="1154114"/>
            <a:ext cx="6801926" cy="4145474"/>
            <a:chOff x="1047750" y="1779588"/>
            <a:chExt cx="7048500" cy="445611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1779588"/>
              <a:ext cx="70485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4025900"/>
              <a:ext cx="700087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18267" y="5482469"/>
            <a:ext cx="8649929" cy="301112"/>
          </a:xfrm>
        </p:spPr>
        <p:txBody>
          <a:bodyPr/>
          <a:lstStyle/>
          <a:p>
            <a:r>
              <a:rPr lang="de-DE" sz="800" dirty="0"/>
              <a:t>Quelle: SUMP-Broschüre: Pläne für die nachhaltige urbane Mobilität – Planen für Menschen. Rupprecht </a:t>
            </a:r>
            <a:r>
              <a:rPr lang="de-DE" sz="800" dirty="0" err="1"/>
              <a:t>Consult</a:t>
            </a:r>
            <a:r>
              <a:rPr lang="de-DE" sz="800" dirty="0"/>
              <a:t> </a:t>
            </a:r>
            <a:r>
              <a:rPr lang="de-DE" sz="800" dirty="0" smtClean="0"/>
              <a:t>2011</a:t>
            </a:r>
            <a:br>
              <a:rPr lang="de-DE" sz="800" dirty="0" smtClean="0"/>
            </a:br>
            <a:r>
              <a:rPr lang="de-DE" sz="800" dirty="0" smtClean="0"/>
              <a:t>www.rupprecht-consult.eu/uploads/tx_rupprecht/sump_brochure_de_final_webversion.pdf (</a:t>
            </a:r>
            <a:r>
              <a:rPr lang="de-DE" sz="800" dirty="0"/>
              <a:t>Abruf: 23.11.2020</a:t>
            </a:r>
            <a:r>
              <a:rPr lang="de-DE" sz="800" dirty="0" smtClean="0"/>
              <a:t>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219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80"/>
    </mc:Choice>
    <mc:Fallback xmlns="">
      <p:transition spd="slow" advTm="394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es jetzt weitergehen?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smtClean="0"/>
              <a:t>Deutschland </a:t>
            </a:r>
            <a:r>
              <a:rPr lang="de-DE" dirty="0"/>
              <a:t>gibt es einen </a:t>
            </a:r>
            <a:r>
              <a:rPr lang="de-DE" dirty="0" smtClean="0"/>
              <a:t>Bundesverkehrswegeplan.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smtClean="0"/>
              <a:t>Deutschland </a:t>
            </a:r>
            <a:r>
              <a:rPr lang="de-DE" dirty="0"/>
              <a:t>gibt es </a:t>
            </a:r>
            <a:r>
              <a:rPr lang="de-DE" dirty="0" smtClean="0"/>
              <a:t>Landesverkehrspläne.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smtClean="0"/>
              <a:t>Deutschland </a:t>
            </a:r>
            <a:r>
              <a:rPr lang="de-DE" dirty="0"/>
              <a:t>dürfen die Kommunen einen </a:t>
            </a:r>
            <a:r>
              <a:rPr lang="de-DE" dirty="0" smtClean="0"/>
              <a:t>Verkehrsentwicklungsplan machen.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Was </a:t>
            </a:r>
            <a:r>
              <a:rPr lang="de-DE" dirty="0"/>
              <a:t>würden Sie vorschlagen </a:t>
            </a:r>
            <a:r>
              <a:rPr lang="de-DE" dirty="0" smtClean="0"/>
              <a:t>für Ihre Kommune?</a:t>
            </a:r>
          </a:p>
          <a:p>
            <a:endParaRPr lang="de-DE" dirty="0"/>
          </a:p>
          <a:p>
            <a:r>
              <a:rPr lang="de-DE" dirty="0" smtClean="0"/>
              <a:t>Sie werden sehr schnell Verantwortung tragen dürfen und müssen!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Naja, erst einmal muss man sehen, wo gerade in welcher Kommune der Schuh drückt!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4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68"/>
    </mc:Choice>
    <mc:Fallback xmlns="">
      <p:transition spd="slow" advTm="6706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Dresden: VEP </a:t>
            </a:r>
            <a:r>
              <a:rPr lang="de-DE" dirty="0" smtClean="0"/>
              <a:t>2025plus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7467600" y="1154113"/>
            <a:ext cx="1291364" cy="4579938"/>
          </a:xfrm>
        </p:spPr>
        <p:txBody>
          <a:bodyPr/>
          <a:lstStyle/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r>
              <a:rPr lang="de-DE" sz="800" dirty="0" smtClean="0"/>
              <a:t>Quelle: https</a:t>
            </a:r>
            <a:r>
              <a:rPr lang="de-DE" sz="800" dirty="0"/>
              <a:t>://www.dresden.de/de/stadtraum/verkehr/verkehrsplanung/verkehrsentwicklungsplanung/010_Verkehrsentwicklungsplan_2025.php  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(Abruf</a:t>
            </a:r>
            <a:r>
              <a:rPr lang="de-DE" sz="800" dirty="0"/>
              <a:t>: </a:t>
            </a:r>
            <a:r>
              <a:rPr lang="de-DE" sz="800" dirty="0" smtClean="0"/>
              <a:t>23.11.2020)</a:t>
            </a:r>
            <a:endParaRPr lang="de-DE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1"/>
            <a:ext cx="6989762" cy="523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8"/>
    </mc:Choice>
    <mc:Fallback xmlns="">
      <p:transition spd="slow" advTm="165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Dresden: VEP </a:t>
            </a:r>
            <a:r>
              <a:rPr lang="de-DE" dirty="0" smtClean="0"/>
              <a:t>2025plus – auf www.dresden.de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167718" y="1154113"/>
            <a:ext cx="2591246" cy="4579938"/>
          </a:xfrm>
        </p:spPr>
        <p:txBody>
          <a:bodyPr/>
          <a:lstStyle/>
          <a:p>
            <a:r>
              <a:rPr lang="de-DE" sz="800" dirty="0" smtClean="0"/>
              <a:t>Quelle</a:t>
            </a:r>
            <a:r>
              <a:rPr lang="de-DE" sz="800" dirty="0"/>
              <a:t>: Landeshauptstadt Dresden: Verkehrsentwicklungsplan 2025plus in der Beschlussfassung des Stadtrates vom 20.11.2014, Textteil</a:t>
            </a:r>
            <a:r>
              <a:rPr lang="de-DE" sz="800" dirty="0" smtClean="0"/>
              <a:t>, www.dresden.de/de/stadtraum/verkehr/verkehrsplanung/verkehrsentwicklungsplanung/svep/VEP_RT</a:t>
            </a:r>
            <a:r>
              <a:rPr lang="de-DE" sz="800" dirty="0"/>
              <a:t>__18_Beschluss_-_Text_Anlagen.pdf (</a:t>
            </a:r>
            <a:r>
              <a:rPr lang="de-DE" sz="800" dirty="0" smtClean="0"/>
              <a:t>Abruf</a:t>
            </a:r>
            <a:r>
              <a:rPr lang="de-DE" sz="800" dirty="0"/>
              <a:t>: </a:t>
            </a:r>
            <a:r>
              <a:rPr lang="de-DE" sz="800" dirty="0" smtClean="0"/>
              <a:t>23.11.2020)</a:t>
            </a:r>
            <a:endParaRPr lang="de-DE" sz="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878682"/>
            <a:ext cx="5672138" cy="513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3"/>
    </mc:Choice>
    <mc:Fallback xmlns="">
      <p:transition spd="slow" advTm="2691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Erster Evaluationsbericht VEP 2025plus in Dresden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540443" y="4828448"/>
            <a:ext cx="5603557" cy="162652"/>
          </a:xfrm>
        </p:spPr>
        <p:txBody>
          <a:bodyPr/>
          <a:lstStyle/>
          <a:p>
            <a:r>
              <a:rPr lang="de-DE" sz="800" dirty="0" smtClean="0"/>
              <a:t>Quelle: https</a:t>
            </a:r>
            <a:r>
              <a:rPr lang="de-DE" sz="800" dirty="0"/>
              <a:t>://</a:t>
            </a:r>
            <a:r>
              <a:rPr lang="de-DE" sz="800" dirty="0" smtClean="0"/>
              <a:t>www.dresden.de/media/pdf/stadtplanung/verkehr/VEP_Evaluierung_1_Bericht.pdf (Abruf: 23.11.2020)</a:t>
            </a:r>
            <a:endParaRPr lang="de-DE" sz="8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207152"/>
            <a:ext cx="8175534" cy="12606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00" y="2116931"/>
            <a:ext cx="4008940" cy="26962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49" y="3291133"/>
            <a:ext cx="3578635" cy="15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6"/>
    </mc:Choice>
    <mc:Fallback xmlns="">
      <p:transition spd="slow" advTm="2202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Erster Evaluationsbericht </a:t>
            </a:r>
            <a:r>
              <a:rPr lang="de-DE" dirty="0" smtClean="0"/>
              <a:t>VEP </a:t>
            </a:r>
            <a:r>
              <a:rPr lang="de-DE" dirty="0"/>
              <a:t>2025plus in </a:t>
            </a:r>
            <a:r>
              <a:rPr lang="de-DE" dirty="0" smtClean="0"/>
              <a:t>Dresden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95287" y="1032968"/>
            <a:ext cx="6335077" cy="204192"/>
          </a:xfrm>
        </p:spPr>
        <p:txBody>
          <a:bodyPr/>
          <a:lstStyle/>
          <a:p>
            <a:r>
              <a:rPr lang="de-DE" dirty="0" smtClean="0"/>
              <a:t>Quantitative Größen evaluieren …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618862"/>
            <a:ext cx="6540817" cy="3777729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95287" y="5615641"/>
            <a:ext cx="5603557" cy="1626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288" indent="-323850" algn="l" rtl="0" fontAlgn="base">
              <a:spcBef>
                <a:spcPts val="300"/>
              </a:spcBef>
              <a:spcAft>
                <a:spcPct val="0"/>
              </a:spcAft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algn="l" rtl="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288" indent="-215900" algn="l" rtl="0" fontAlgn="base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4675" indent="-179388" algn="l" rtl="0" fontAlgn="base">
              <a:spcBef>
                <a:spcPts val="3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75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800" dirty="0" smtClean="0"/>
              <a:t>Quelle: https://www.dresden.de/media/pdf/stadtplanung/verkehr/VEP_Evaluierung_1_Bericht.pdf (Abruf: 23.11.2020)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6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5"/>
    </mc:Choice>
    <mc:Fallback xmlns="">
      <p:transition spd="slow" advTm="2266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Fazit: </a:t>
            </a:r>
            <a:r>
              <a:rPr lang="de-DE" dirty="0" smtClean="0"/>
              <a:t>SUMP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 smtClean="0"/>
              <a:t>Es </a:t>
            </a:r>
            <a:r>
              <a:rPr lang="de-DE" dirty="0"/>
              <a:t>gibt Verfahren, die müssen Sie einsetzen (UVP, SUP, </a:t>
            </a:r>
            <a:r>
              <a:rPr lang="de-DE" dirty="0" smtClean="0"/>
              <a:t>…).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Es gibt Verfahren, die können Sie einsetzen (VEP, SUMP</a:t>
            </a:r>
            <a:r>
              <a:rPr lang="de-DE" dirty="0" smtClean="0"/>
              <a:t>).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smtClean="0"/>
              <a:t>SUMP (bzw. VEP) </a:t>
            </a:r>
            <a:r>
              <a:rPr lang="de-DE" dirty="0"/>
              <a:t>ist anders: Sie können Inhalt und Vorgehen (fast) frei </a:t>
            </a:r>
            <a:r>
              <a:rPr lang="de-DE" dirty="0" smtClean="0"/>
              <a:t>bestimmen.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Sie brauchen nur: Mindestens ein formuliertes Ziel, mindestens einen Indikator, </a:t>
            </a:r>
            <a:r>
              <a:rPr lang="de-DE" dirty="0" smtClean="0"/>
              <a:t>M&amp;E.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Und Sie müssen in Zyklen denken: Immer die nächste Runde </a:t>
            </a:r>
            <a:r>
              <a:rPr lang="de-DE" dirty="0" smtClean="0"/>
              <a:t>mitdenken.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Denn dort kann man die gemachten Erfahrungen verwenden: deshalb </a:t>
            </a:r>
            <a:r>
              <a:rPr lang="de-DE" dirty="0" smtClean="0"/>
              <a:t>M&amp;E.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Dieser Planungsansatz eignet sich für (fast) jedes Problem in </a:t>
            </a:r>
            <a:r>
              <a:rPr lang="de-DE" dirty="0" smtClean="0"/>
              <a:t>Kommunen.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Die EU wird irgendwann fordern, dass Sie das (oder Ähnliches) haben.</a:t>
            </a:r>
          </a:p>
          <a:p>
            <a:endParaRPr lang="de-DE" dirty="0" smtClean="0"/>
          </a:p>
          <a:p>
            <a:r>
              <a:rPr lang="de-DE" b="1" dirty="0" smtClean="0"/>
              <a:t>Viel </a:t>
            </a:r>
            <a:r>
              <a:rPr lang="de-DE" b="1" dirty="0"/>
              <a:t>Erfolg!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1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1"/>
    </mc:Choice>
    <mc:Fallback xmlns="">
      <p:transition spd="slow" advTm="850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und Lernziele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Inhalt:</a:t>
            </a:r>
          </a:p>
          <a:p>
            <a:pPr marL="342900" indent="-342900">
              <a:buAutoNum type="arabicPeriod"/>
            </a:pPr>
            <a:r>
              <a:rPr lang="de-DE" dirty="0" smtClean="0"/>
              <a:t>Einführung, SUMP </a:t>
            </a:r>
            <a:r>
              <a:rPr lang="de-DE" dirty="0"/>
              <a:t>- Plan für nachhaltige urbane </a:t>
            </a:r>
            <a:r>
              <a:rPr lang="de-DE" dirty="0" smtClean="0"/>
              <a:t>Mobilität</a:t>
            </a:r>
          </a:p>
          <a:p>
            <a:pPr marL="342900" indent="-342900">
              <a:buAutoNum type="arabicPeriod"/>
            </a:pPr>
            <a:r>
              <a:rPr lang="de-DE" dirty="0" smtClean="0"/>
              <a:t>Wie kann eine Kommune vorgehen, um erfolgreich in Richtung “Nachhaltige Entwicklung“ voranzukommen?  </a:t>
            </a:r>
            <a:endParaRPr lang="de-DE" dirty="0"/>
          </a:p>
          <a:p>
            <a:endParaRPr lang="de-DE" dirty="0"/>
          </a:p>
          <a:p>
            <a:r>
              <a:rPr lang="de-DE" b="1" dirty="0" smtClean="0"/>
              <a:t>Lernziele</a:t>
            </a:r>
            <a:r>
              <a:rPr lang="de-DE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SUMP (Plan </a:t>
            </a:r>
            <a:r>
              <a:rPr lang="de-DE" dirty="0"/>
              <a:t>für nachhaltige urbane </a:t>
            </a:r>
            <a:r>
              <a:rPr lang="de-DE" dirty="0" smtClean="0"/>
              <a:t>Mobilität) kennen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SUMP (</a:t>
            </a:r>
            <a:r>
              <a:rPr lang="de-DE" altLang="de-DE" dirty="0"/>
              <a:t>Plan für nachhaltige urbane </a:t>
            </a:r>
            <a:r>
              <a:rPr lang="de-DE" altLang="de-DE" dirty="0" smtClean="0"/>
              <a:t>Mobilität) </a:t>
            </a:r>
            <a:r>
              <a:rPr lang="de-DE" dirty="0" smtClean="0"/>
              <a:t>einordnen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Prozessgestaltung als eigenständige Aufgabe erkennen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Jede Situation ist anders: Das „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dirty="0" smtClean="0"/>
              <a:t>“ erkennen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Wiederholung: Monitoring und Evaluation für Prozesse und Maßnahmenwirkung</a:t>
            </a:r>
          </a:p>
        </p:txBody>
      </p:sp>
    </p:spTree>
    <p:extLst>
      <p:ext uri="{BB962C8B-B14F-4D97-AF65-F5344CB8AC3E}">
        <p14:creationId xmlns:p14="http://schemas.microsoft.com/office/powerpoint/2010/main" val="30181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1"/>
    </mc:Choice>
    <mc:Fallback xmlns="">
      <p:transition spd="slow" advTm="696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Wie </a:t>
            </a:r>
            <a:r>
              <a:rPr lang="de-DE" dirty="0"/>
              <a:t>kann eine Kommune vorgehen, um erfolgreich in Richtung „Nachhaltige Entwicklung“ voranzukommen?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 smtClean="0"/>
              <a:t>Jede </a:t>
            </a:r>
            <a:r>
              <a:rPr lang="de-DE" dirty="0"/>
              <a:t>Stadt ist anders! Genau das war ja die Leitlinie für die </a:t>
            </a:r>
            <a:r>
              <a:rPr lang="de-DE" dirty="0" smtClean="0"/>
              <a:t>SUMP-Entwicklung.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/>
              <a:t>Über die Jahre wurde beobachtet, dass in manchen Ländern und in manchen Kommunen große Fortschritte auf dem Weg der Nachhaltigen Entwicklung zu beobachten waren.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/>
              <a:t>In anderen Ländern oder Kommunen waren dagegen Stagnation oder Rückschritte zu </a:t>
            </a:r>
            <a:r>
              <a:rPr lang="de-DE" dirty="0" smtClean="0"/>
              <a:t>beobachten.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/>
              <a:t>Also </a:t>
            </a:r>
            <a:r>
              <a:rPr lang="de-DE" dirty="0" smtClean="0"/>
              <a:t>stellte </a:t>
            </a:r>
            <a:r>
              <a:rPr lang="de-DE" dirty="0"/>
              <a:t>sich die Frage,  warum das so ist. Forschungsaufgabe.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/>
              <a:t>Das Forschungsnetzwerk der EU „ERA-Net“ widmete sich diesen Fragen:</a:t>
            </a:r>
          </a:p>
          <a:p>
            <a:pPr marL="738188" lvl="1" indent="-342900" eaLnBrk="1" hangingPunct="1">
              <a:buFont typeface="Arial" panose="020B0604020202020204" pitchFamily="34" charset="0"/>
              <a:buAutoNum type="arabicPeriod"/>
            </a:pPr>
            <a:r>
              <a:rPr lang="de-DE" dirty="0" smtClean="0"/>
              <a:t>Nachhaltige </a:t>
            </a:r>
            <a:r>
              <a:rPr lang="de-DE" dirty="0"/>
              <a:t>Verkehrsentwicklung: WAS müssen die Kommunen tun? </a:t>
            </a:r>
          </a:p>
          <a:p>
            <a:pPr marL="738188" lvl="1" indent="-342900" eaLnBrk="1" hangingPunct="1">
              <a:buFont typeface="Arial" panose="020B0604020202020204" pitchFamily="34" charset="0"/>
              <a:buAutoNum type="arabicPeriod"/>
            </a:pPr>
            <a:r>
              <a:rPr lang="de-DE" dirty="0"/>
              <a:t>Und: WIE müssen sie es tun</a:t>
            </a:r>
            <a:r>
              <a:rPr lang="de-DE" dirty="0" smtClean="0"/>
              <a:t>?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DE" dirty="0"/>
              <a:t>Quelle dazu: Vortrag bei den Verkehrswissenschaftlichen Tagen Dresden 2016</a:t>
            </a:r>
            <a:br>
              <a:rPr lang="de-DE" dirty="0"/>
            </a:br>
            <a:r>
              <a:rPr lang="de-DE" dirty="0"/>
              <a:t>(abrufbar unter </a:t>
            </a:r>
            <a:r>
              <a:rPr lang="de-DE" dirty="0"/>
              <a:t>https://tu-dresden.de/bu/verkehr/ivs/voeko/die-professur/team/ub)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87"/>
    </mc:Choice>
    <mc:Fallback xmlns="">
      <p:transition spd="slow" advTm="13158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Lehrstuhlforschung</a:t>
            </a:r>
            <a:r>
              <a:rPr lang="de-DE" dirty="0" smtClean="0"/>
              <a:t>: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8" y="4773505"/>
            <a:ext cx="2140780" cy="57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2DAE03-2C4D-4E3D-8C33-D447C6AE1EBE}"/>
              </a:ext>
            </a:extLst>
          </p:cNvPr>
          <p:cNvGrpSpPr/>
          <p:nvPr/>
        </p:nvGrpSpPr>
        <p:grpSpPr>
          <a:xfrm>
            <a:off x="5120928" y="3701838"/>
            <a:ext cx="2680804" cy="661696"/>
            <a:chOff x="6358667" y="3429002"/>
            <a:chExt cx="3327221" cy="68679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708191" y="3429002"/>
              <a:ext cx="2977697" cy="686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ts val="450"/>
                </a:spcBef>
              </a:pPr>
              <a:r>
                <a:rPr lang="en-GB" altLang="de-DE" b="1" dirty="0" err="1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IBDiM</a:t>
              </a: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: Road and Bridge </a:t>
              </a:r>
              <a:b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</a:b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Research Institute </a:t>
              </a:r>
              <a:b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</a:br>
              <a:r>
                <a:rPr lang="en-GB" altLang="de-DE" b="1" dirty="0">
                  <a:solidFill>
                    <a:schemeClr val="tx1"/>
                  </a:solidFill>
                  <a:latin typeface="+mn-lt"/>
                  <a:ea typeface="Microsoft YaHei" panose="020B0503020204020204" pitchFamily="34" charset="-122"/>
                  <a:cs typeface="Arial" panose="020B0604020202020204" pitchFamily="34" charset="0"/>
                </a:rPr>
                <a:t>(Poland)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AAE7527-5CF1-4A8A-B747-04573C1C7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4" t="7164" r="7888" b="6797"/>
            <a:stretch/>
          </p:blipFill>
          <p:spPr>
            <a:xfrm>
              <a:off x="6358667" y="3500119"/>
              <a:ext cx="353572" cy="353572"/>
            </a:xfrm>
            <a:prstGeom prst="rect">
              <a:avLst/>
            </a:prstGeom>
          </p:spPr>
        </p:pic>
      </p:grpSp>
      <p:pic>
        <p:nvPicPr>
          <p:cNvPr id="14" name="Grafik 13" descr="Ein Bild, das Text, Schild, Geschirr enthält.&#10;&#10;Automatisch generierte Beschreibung">
            <a:extLst>
              <a:ext uri="{FF2B5EF4-FFF2-40B4-BE49-F238E27FC236}">
                <a16:creationId xmlns:a16="http://schemas.microsoft.com/office/drawing/2014/main" id="{B2212956-E1FB-426F-ADC6-1813F75CF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42" y="2590564"/>
            <a:ext cx="1981923" cy="5747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12E2532-A3D4-498F-9608-603BBA6CC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62" y="3165322"/>
            <a:ext cx="1231423" cy="384092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82ECF9D-95E2-42B6-BE69-0FDA2D966B8B}"/>
              </a:ext>
            </a:extLst>
          </p:cNvPr>
          <p:cNvGrpSpPr/>
          <p:nvPr/>
        </p:nvGrpSpPr>
        <p:grpSpPr>
          <a:xfrm>
            <a:off x="874711" y="2824681"/>
            <a:ext cx="2178074" cy="1631432"/>
            <a:chOff x="874711" y="2240355"/>
            <a:chExt cx="3279440" cy="2054226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917912" y="2240355"/>
              <a:ext cx="3217679" cy="205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1D4B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de-DE" sz="2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Step By Step</a:t>
              </a:r>
              <a:br>
                <a:rPr lang="en-US" altLang="de-DE" sz="2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</a:br>
              <a:r>
                <a:rPr lang="en-US" altLang="de-DE" sz="1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Stepping Stones Program</a:t>
              </a:r>
            </a:p>
            <a:p>
              <a:pPr algn="ctr" eaLnBrk="1" hangingPunct="1">
                <a:defRPr/>
              </a:pPr>
              <a:r>
                <a:rPr lang="en-US" altLang="de-DE" sz="1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/>
              </a:r>
              <a:br>
                <a:rPr lang="en-US" altLang="de-DE" sz="1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</a:br>
              <a:r>
                <a:rPr lang="en-US" altLang="de-DE" sz="1400" dirty="0">
                  <a:solidFill>
                    <a:srgbClr val="000000"/>
                  </a:solidFill>
                  <a:latin typeface="+mn-lt"/>
                  <a:ea typeface="Microsoft YaHei" pitchFamily="34" charset="-122"/>
                  <a:cs typeface="Arial" charset="0"/>
                </a:rPr>
                <a:t>NL, SE, PL, UK, DE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C04AA13-2554-4D5F-BAB0-05DF6B7DA06B}"/>
                </a:ext>
              </a:extLst>
            </p:cNvPr>
            <p:cNvSpPr/>
            <p:nvPr/>
          </p:nvSpPr>
          <p:spPr>
            <a:xfrm>
              <a:off x="874711" y="2240356"/>
              <a:ext cx="3279440" cy="2054225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Pfeil: Chevron 22">
            <a:extLst>
              <a:ext uri="{FF2B5EF4-FFF2-40B4-BE49-F238E27FC236}">
                <a16:creationId xmlns:a16="http://schemas.microsoft.com/office/drawing/2014/main" id="{E46EF933-EAFB-46EB-9B13-806397BA70EC}"/>
              </a:ext>
            </a:extLst>
          </p:cNvPr>
          <p:cNvSpPr/>
          <p:nvPr/>
        </p:nvSpPr>
        <p:spPr>
          <a:xfrm>
            <a:off x="3286272" y="3226101"/>
            <a:ext cx="425959" cy="614464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Pfeil: Chevron 23">
            <a:extLst>
              <a:ext uri="{FF2B5EF4-FFF2-40B4-BE49-F238E27FC236}">
                <a16:creationId xmlns:a16="http://schemas.microsoft.com/office/drawing/2014/main" id="{CB82C64E-CACE-4BC4-A215-AFCAC4ECFDA8}"/>
              </a:ext>
            </a:extLst>
          </p:cNvPr>
          <p:cNvSpPr/>
          <p:nvPr/>
        </p:nvSpPr>
        <p:spPr>
          <a:xfrm>
            <a:off x="3918343" y="3226102"/>
            <a:ext cx="425959" cy="614464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Zylinder 20">
            <a:extLst>
              <a:ext uri="{FF2B5EF4-FFF2-40B4-BE49-F238E27FC236}">
                <a16:creationId xmlns:a16="http://schemas.microsoft.com/office/drawing/2014/main" id="{E9D4C5E2-4112-4982-9541-79F8176826B0}"/>
              </a:ext>
            </a:extLst>
          </p:cNvPr>
          <p:cNvSpPr/>
          <p:nvPr/>
        </p:nvSpPr>
        <p:spPr>
          <a:xfrm>
            <a:off x="4987726" y="1995616"/>
            <a:ext cx="3288112" cy="3463324"/>
          </a:xfrm>
          <a:prstGeom prst="can">
            <a:avLst>
              <a:gd name="adj" fmla="val 14953"/>
            </a:avLst>
          </a:prstGeom>
          <a:noFill/>
          <a:ln w="28575"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9"/>
    </mc:Choice>
    <mc:Fallback xmlns="">
      <p:transition spd="slow" advTm="242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im ERA-NET TRANSPORT Netzwerk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918748"/>
            <a:ext cx="7375848" cy="50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36874" y="6482576"/>
            <a:ext cx="2222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http://transport-era.net/  </a:t>
            </a:r>
          </a:p>
        </p:txBody>
      </p:sp>
    </p:spTree>
    <p:extLst>
      <p:ext uri="{BB962C8B-B14F-4D97-AF65-F5344CB8AC3E}">
        <p14:creationId xmlns:p14="http://schemas.microsoft.com/office/powerpoint/2010/main" val="25291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spd="slow" advTm="2297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31 </a:t>
            </a:r>
            <a:r>
              <a:rPr lang="de-DE" dirty="0" smtClean="0"/>
              <a:t>Fallstudien in </a:t>
            </a:r>
            <a:r>
              <a:rPr lang="de-DE" dirty="0"/>
              <a:t>15 Städten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6" y="1496009"/>
            <a:ext cx="3402536" cy="386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28806E-16C1-46DA-8D69-EBEFCB12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70" y="1501346"/>
            <a:ext cx="5144988" cy="385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3"/>
    </mc:Choice>
    <mc:Fallback xmlns="">
      <p:transition spd="slow" advTm="2369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: </a:t>
            </a:r>
            <a:r>
              <a:rPr lang="de-DE" dirty="0"/>
              <a:t>Einige Beispiele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Amsterdam </a:t>
            </a:r>
            <a:r>
              <a:rPr lang="de-DE" dirty="0" err="1"/>
              <a:t>CarSharing</a:t>
            </a:r>
            <a:r>
              <a:rPr lang="de-DE" dirty="0"/>
              <a:t> (bei 200 PKW/1000 EW)</a:t>
            </a:r>
          </a:p>
          <a:p>
            <a:r>
              <a:rPr lang="de-DE" dirty="0"/>
              <a:t>Rotterdam </a:t>
            </a:r>
            <a:r>
              <a:rPr lang="de-DE" dirty="0" err="1"/>
              <a:t>Spitsscoren</a:t>
            </a:r>
            <a:r>
              <a:rPr lang="de-DE" dirty="0"/>
              <a:t>: Fahrtrechte abkaufen</a:t>
            </a:r>
          </a:p>
          <a:p>
            <a:r>
              <a:rPr lang="de-DE" dirty="0"/>
              <a:t>Dresden VEP 2025+</a:t>
            </a:r>
          </a:p>
          <a:p>
            <a:r>
              <a:rPr lang="de-DE" dirty="0"/>
              <a:t>Berlin Radverkehrsförderung</a:t>
            </a:r>
          </a:p>
          <a:p>
            <a:r>
              <a:rPr lang="de-DE" dirty="0"/>
              <a:t>München </a:t>
            </a:r>
            <a:r>
              <a:rPr lang="de-DE" dirty="0" err="1"/>
              <a:t>Radlhauptstadt</a:t>
            </a:r>
            <a:endParaRPr lang="de-DE" dirty="0"/>
          </a:p>
          <a:p>
            <a:r>
              <a:rPr lang="de-DE" dirty="0"/>
              <a:t>Freiburg Vauban</a:t>
            </a:r>
          </a:p>
          <a:p>
            <a:r>
              <a:rPr lang="de-DE" dirty="0"/>
              <a:t>Tübingen Firmen-Mobilitäts-Manager</a:t>
            </a:r>
          </a:p>
          <a:p>
            <a:r>
              <a:rPr lang="de-DE" dirty="0"/>
              <a:t>Stockholm </a:t>
            </a:r>
            <a:r>
              <a:rPr lang="de-DE" dirty="0" err="1"/>
              <a:t>CityMaut</a:t>
            </a:r>
            <a:endParaRPr lang="de-DE" dirty="0"/>
          </a:p>
          <a:p>
            <a:r>
              <a:rPr lang="de-DE" dirty="0"/>
              <a:t>Malmö „Keine lächerlichen Fahrten“</a:t>
            </a:r>
          </a:p>
          <a:p>
            <a:r>
              <a:rPr lang="de-DE" dirty="0"/>
              <a:t>Warschau Parkhäuser als P&amp;R-Plätze</a:t>
            </a:r>
          </a:p>
          <a:p>
            <a:r>
              <a:rPr lang="de-DE" dirty="0"/>
              <a:t>Breslau Fahrradkonzept</a:t>
            </a:r>
          </a:p>
          <a:p>
            <a:r>
              <a:rPr lang="de-DE" dirty="0" smtClean="0"/>
              <a:t>…..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3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61"/>
    </mc:Choice>
    <mc:Fallback xmlns="">
      <p:transition spd="slow" advTm="23456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normativen Hintergrund</a:t>
            </a:r>
          </a:p>
        </p:txBody>
      </p:sp>
      <p:sp>
        <p:nvSpPr>
          <p:cNvPr id="47" name="Rechteck 46"/>
          <p:cNvSpPr/>
          <p:nvPr/>
        </p:nvSpPr>
        <p:spPr>
          <a:xfrm>
            <a:off x="4892458" y="1401237"/>
            <a:ext cx="1722859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Infrastruktur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das </a:t>
            </a:r>
            <a:r>
              <a:rPr lang="en-US" sz="1600" b="1" dirty="0" err="1" smtClean="0">
                <a:solidFill>
                  <a:schemeClr val="tx2"/>
                </a:solidFill>
              </a:rPr>
              <a:t>Angebot</a:t>
            </a:r>
            <a:r>
              <a:rPr lang="en-US" sz="1600" b="1" dirty="0">
                <a:solidFill>
                  <a:schemeClr val="tx2"/>
                </a:solidFill>
              </a:rPr>
              <a:t/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3187509" y="4626494"/>
            <a:ext cx="315672" cy="4966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677783" y="4626494"/>
            <a:ext cx="459961" cy="4966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cxnSpLocks/>
            <a:stCxn id="54" idx="3"/>
            <a:endCxn id="53" idx="1"/>
          </p:cNvCxnSpPr>
          <p:nvPr/>
        </p:nvCxnSpPr>
        <p:spPr>
          <a:xfrm>
            <a:off x="1861801" y="2139578"/>
            <a:ext cx="695953" cy="2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266527" y="3009798"/>
            <a:ext cx="324108" cy="4960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2588781" y="3406151"/>
            <a:ext cx="3993141" cy="13389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Individuelle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Entscheidung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557754" y="1401027"/>
            <a:ext cx="1723600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Nicht</a:t>
            </a:r>
            <a:r>
              <a:rPr lang="en-US" sz="1600" dirty="0" smtClean="0">
                <a:solidFill>
                  <a:schemeClr val="tx2"/>
                </a:solidFill>
              </a:rPr>
              <a:t> zu </a:t>
            </a:r>
            <a:r>
              <a:rPr lang="en-US" sz="1600" dirty="0" err="1" smtClean="0">
                <a:solidFill>
                  <a:schemeClr val="tx2"/>
                </a:solidFill>
              </a:rPr>
              <a:t>Hause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möglich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b="1" dirty="0" err="1" smtClean="0">
                <a:solidFill>
                  <a:schemeClr val="tx2"/>
                </a:solidFill>
              </a:rPr>
              <a:t>Nachfrage</a:t>
            </a:r>
            <a:r>
              <a:rPr lang="en-US" sz="1600" b="1" dirty="0">
                <a:solidFill>
                  <a:schemeClr val="tx2"/>
                </a:solidFill>
              </a:rPr>
              <a:t/>
            </a: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95287" y="1400819"/>
            <a:ext cx="1466514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endParaRPr lang="de-DE" sz="1600" dirty="0">
              <a:solidFill>
                <a:schemeClr val="tx2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Bedürfnisse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7302186" y="1400819"/>
            <a:ext cx="1466514" cy="1477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(Um-) Welt</a:t>
            </a:r>
            <a:endParaRPr lang="de-DE" sz="1600" dirty="0">
              <a:solidFill>
                <a:schemeClr val="tx2"/>
              </a:solidFill>
            </a:endParaRPr>
          </a:p>
        </p:txBody>
      </p:sp>
      <p:cxnSp>
        <p:nvCxnSpPr>
          <p:cNvPr id="56" name="Gerade Verbindung mit Pfeil 55"/>
          <p:cNvCxnSpPr>
            <a:cxnSpLocks/>
            <a:stCxn id="55" idx="1"/>
            <a:endCxn id="47" idx="3"/>
          </p:cNvCxnSpPr>
          <p:nvPr/>
        </p:nvCxnSpPr>
        <p:spPr>
          <a:xfrm flipH="1">
            <a:off x="6615317" y="2139578"/>
            <a:ext cx="686869" cy="4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5567870" y="3009798"/>
            <a:ext cx="271057" cy="4960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leichschenkliges Dreieck 57"/>
          <p:cNvSpPr/>
          <p:nvPr/>
        </p:nvSpPr>
        <p:spPr>
          <a:xfrm>
            <a:off x="395287" y="1412322"/>
            <a:ext cx="1466514" cy="1454703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7301820" y="1400819"/>
            <a:ext cx="1466514" cy="14832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395287" y="5123175"/>
            <a:ext cx="8379402" cy="65309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WOFÜR? </a:t>
            </a:r>
            <a:r>
              <a:rPr lang="en-US" sz="1600" dirty="0" err="1" smtClean="0">
                <a:solidFill>
                  <a:schemeClr val="tx2"/>
                </a:solidFill>
              </a:rPr>
              <a:t>Mobilitätsbefreidigung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WIE? </a:t>
            </a:r>
            <a:r>
              <a:rPr lang="en-US" sz="1600" dirty="0" err="1" smtClean="0">
                <a:solidFill>
                  <a:schemeClr val="tx2"/>
                </a:solidFill>
              </a:rPr>
              <a:t>Mit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Verkehr</a:t>
            </a:r>
            <a:r>
              <a:rPr lang="en-US" sz="1600" dirty="0" smtClean="0">
                <a:solidFill>
                  <a:schemeClr val="tx2"/>
                </a:solidFill>
              </a:rPr>
              <a:t>!  </a:t>
            </a:r>
            <a:endParaRPr lang="en-US" sz="1600" dirty="0">
              <a:solidFill>
                <a:schemeClr val="tx2"/>
              </a:solidFill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         </a:t>
            </a:r>
            <a:r>
              <a:rPr lang="en-US" sz="1600" b="1" dirty="0" err="1" smtClean="0">
                <a:solidFill>
                  <a:schemeClr val="tx2"/>
                </a:solidFill>
              </a:rPr>
              <a:t>Bedürfnisse</a:t>
            </a:r>
            <a:r>
              <a:rPr lang="en-US" sz="1600" dirty="0">
                <a:solidFill>
                  <a:schemeClr val="tx2"/>
                </a:solidFill>
              </a:rPr>
              <a:t>				     </a:t>
            </a:r>
            <a:r>
              <a:rPr lang="en-US" sz="1600" b="1" dirty="0" err="1" smtClean="0">
                <a:solidFill>
                  <a:schemeClr val="tx2"/>
                </a:solidFill>
              </a:rPr>
              <a:t>Instrumente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1" name="Grafik 60" descr="Pflege Silhouette">
            <a:extLst>
              <a:ext uri="{FF2B5EF4-FFF2-40B4-BE49-F238E27FC236}">
                <a16:creationId xmlns:a16="http://schemas.microsoft.com/office/drawing/2014/main" id="{B0EDF630-631C-43EE-A8CD-BFFF0277F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500" y="1940443"/>
            <a:ext cx="620871" cy="620871"/>
          </a:xfrm>
          <a:prstGeom prst="rect">
            <a:avLst/>
          </a:prstGeom>
        </p:spPr>
      </p:pic>
      <p:pic>
        <p:nvPicPr>
          <p:cNvPr id="62" name="Grafik 61" descr="Route zwei Stecknadeln mit Weg Silhouette">
            <a:extLst>
              <a:ext uri="{FF2B5EF4-FFF2-40B4-BE49-F238E27FC236}">
                <a16:creationId xmlns:a16="http://schemas.microsoft.com/office/drawing/2014/main" id="{54CFE371-C0C3-4F41-83AC-9442F5F9C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1354" y="5140237"/>
            <a:ext cx="679102" cy="679102"/>
          </a:xfrm>
          <a:prstGeom prst="rect">
            <a:avLst/>
          </a:prstGeom>
        </p:spPr>
      </p:pic>
      <p:pic>
        <p:nvPicPr>
          <p:cNvPr id="63" name="Grafik 62" descr="Offene Hand Silhouette">
            <a:extLst>
              <a:ext uri="{FF2B5EF4-FFF2-40B4-BE49-F238E27FC236}">
                <a16:creationId xmlns:a16="http://schemas.microsoft.com/office/drawing/2014/main" id="{D34E4DE0-162C-497D-B9A9-98AB11071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3904" y="2311452"/>
            <a:ext cx="615732" cy="670813"/>
          </a:xfrm>
          <a:prstGeom prst="rect">
            <a:avLst/>
          </a:prstGeom>
        </p:spPr>
      </p:pic>
      <p:pic>
        <p:nvPicPr>
          <p:cNvPr id="64" name="Grafik 63" descr="Kommentar (wichtig) Silhouette">
            <a:extLst>
              <a:ext uri="{FF2B5EF4-FFF2-40B4-BE49-F238E27FC236}">
                <a16:creationId xmlns:a16="http://schemas.microsoft.com/office/drawing/2014/main" id="{08E4B62A-7BAC-48AF-96A8-4C675D6FB3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3647" y="2311452"/>
            <a:ext cx="749559" cy="670813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8CE61AA-B22C-425D-B990-990D4B496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20" t="-4719" r="13561" b="24080"/>
          <a:stretch/>
        </p:blipFill>
        <p:spPr>
          <a:xfrm>
            <a:off x="3237814" y="2424753"/>
            <a:ext cx="254677" cy="304798"/>
          </a:xfrm>
          <a:prstGeom prst="rect">
            <a:avLst/>
          </a:prstGeom>
        </p:spPr>
      </p:pic>
      <p:pic>
        <p:nvPicPr>
          <p:cNvPr id="66" name="Grafik 65" descr="Ein Fahrrad">
            <a:extLst>
              <a:ext uri="{FF2B5EF4-FFF2-40B4-BE49-F238E27FC236}">
                <a16:creationId xmlns:a16="http://schemas.microsoft.com/office/drawing/2014/main" id="{B40B14EA-F288-4DD0-AF20-34FAB301D2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56828" y="5060198"/>
            <a:ext cx="759141" cy="759141"/>
          </a:xfrm>
          <a:prstGeom prst="rect">
            <a:avLst/>
          </a:prstGeom>
        </p:spPr>
      </p:pic>
      <p:pic>
        <p:nvPicPr>
          <p:cNvPr id="67" name="Grafik 66" descr="Straße Silhouette">
            <a:extLst>
              <a:ext uri="{FF2B5EF4-FFF2-40B4-BE49-F238E27FC236}">
                <a16:creationId xmlns:a16="http://schemas.microsoft.com/office/drawing/2014/main" id="{6DC61E42-0708-4E60-B2A3-D955AF81DD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2876" y="2127683"/>
            <a:ext cx="429692" cy="429692"/>
          </a:xfrm>
          <a:prstGeom prst="rect">
            <a:avLst/>
          </a:prstGeom>
        </p:spPr>
      </p:pic>
      <p:pic>
        <p:nvPicPr>
          <p:cNvPr id="68" name="Grafik 67" descr="Straße Silhouette">
            <a:extLst>
              <a:ext uri="{FF2B5EF4-FFF2-40B4-BE49-F238E27FC236}">
                <a16:creationId xmlns:a16="http://schemas.microsoft.com/office/drawing/2014/main" id="{18A86161-9679-407B-8A2A-39FBE8272D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2217" y="2433269"/>
            <a:ext cx="304798" cy="3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6"/>
    </mc:Choice>
    <mc:Fallback xmlns="">
      <p:transition spd="slow" advTm="2402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Bedürfnisse und Instrumente trennen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Mobilität: 	Bedürfnis, Ursache, Zweck, Aufgabe</a:t>
            </a:r>
          </a:p>
          <a:p>
            <a:r>
              <a:rPr lang="de-DE" sz="1800" dirty="0"/>
              <a:t>	 </a:t>
            </a:r>
          </a:p>
          <a:p>
            <a:r>
              <a:rPr lang="de-DE" sz="1800" dirty="0"/>
              <a:t>Verkehr: 	dienendes Instrument zur Umsetzung von Mobilität</a:t>
            </a:r>
          </a:p>
          <a:p>
            <a:r>
              <a:rPr lang="de-DE" sz="1800" dirty="0"/>
              <a:t> </a:t>
            </a:r>
          </a:p>
          <a:p>
            <a:endParaRPr lang="de-DE" sz="1800" dirty="0"/>
          </a:p>
          <a:p>
            <a:r>
              <a:rPr lang="de-DE" sz="1800" dirty="0"/>
              <a:t>Und was wollen wir jetzt? Wünschen Sie sich mal was:</a:t>
            </a:r>
          </a:p>
          <a:p>
            <a:endParaRPr lang="de-DE" sz="1800" dirty="0"/>
          </a:p>
          <a:p>
            <a:r>
              <a:rPr lang="de-DE" sz="1800" dirty="0"/>
              <a:t>	1. Bedürfnisse für alle sichern: Menschenrecht Mobilität</a:t>
            </a:r>
          </a:p>
          <a:p>
            <a:r>
              <a:rPr lang="de-DE" sz="1800" dirty="0"/>
              <a:t>	2. Mit wenig Aufwand, Geld, Lärm, CO2: wenig Verkehr</a:t>
            </a:r>
            <a:r>
              <a:rPr lang="de-DE" sz="1800" dirty="0" smtClean="0"/>
              <a:t>!</a:t>
            </a:r>
            <a:endParaRPr lang="de-DE" sz="1800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85763" y="5443375"/>
            <a:ext cx="6415958" cy="369332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800" b="1" dirty="0">
                <a:solidFill>
                  <a:srgbClr val="0B2A51"/>
                </a:solidFill>
                <a:latin typeface="+mn-lt"/>
              </a:rPr>
              <a:t>Bedürfnisgerechte Mobilität mit weniger </a:t>
            </a:r>
            <a:r>
              <a:rPr lang="de-DE" altLang="de-DE" sz="1800" b="1" dirty="0" smtClean="0">
                <a:solidFill>
                  <a:srgbClr val="0B2A51"/>
                </a:solidFill>
                <a:latin typeface="+mn-lt"/>
              </a:rPr>
              <a:t>Verkehr</a:t>
            </a:r>
            <a:endParaRPr lang="de-DE" altLang="de-DE" sz="1800" b="1" dirty="0">
              <a:solidFill>
                <a:srgbClr val="0B2A5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3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5"/>
    </mc:Choice>
    <mc:Fallback xmlns="">
      <p:transition spd="slow" advTm="39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„Nachhaltige Entwicklung“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 smtClean="0"/>
              <a:t>Brundtland-Definition:</a:t>
            </a:r>
            <a:endParaRPr lang="de-DE" sz="1800" dirty="0"/>
          </a:p>
          <a:p>
            <a:r>
              <a:rPr lang="de-DE" sz="1800" dirty="0"/>
              <a:t>Nachhaltige </a:t>
            </a:r>
            <a:r>
              <a:rPr lang="de-DE" sz="1800" dirty="0" smtClean="0"/>
              <a:t>Entwicklung </a:t>
            </a:r>
            <a:r>
              <a:rPr lang="de-DE" sz="1800" dirty="0"/>
              <a:t>ist eine Entwicklung,      	</a:t>
            </a:r>
          </a:p>
          <a:p>
            <a:r>
              <a:rPr lang="de-DE" sz="1800" dirty="0"/>
              <a:t>	1. die die Bedürfnisse der heute Lebenden befriedigt und</a:t>
            </a:r>
          </a:p>
          <a:p>
            <a:r>
              <a:rPr lang="de-DE" sz="1800" dirty="0"/>
              <a:t>	2. die es künftigen Generationen ermöglicht, </a:t>
            </a:r>
          </a:p>
          <a:p>
            <a:r>
              <a:rPr lang="de-DE" sz="1800" dirty="0"/>
              <a:t>	    (dann) ihre Bedürfnisse zu befriedigen.</a:t>
            </a:r>
          </a:p>
          <a:p>
            <a:endParaRPr lang="de-DE" sz="1800" dirty="0"/>
          </a:p>
          <a:p>
            <a:r>
              <a:rPr lang="de-DE" sz="1800" dirty="0"/>
              <a:t>Im Verkehrswesen:</a:t>
            </a:r>
          </a:p>
          <a:p>
            <a:r>
              <a:rPr lang="de-DE" sz="1800" dirty="0"/>
              <a:t>	1. Die Mobilitätsbedürfnisse aller Menschen heute decken ...</a:t>
            </a:r>
          </a:p>
          <a:p>
            <a:r>
              <a:rPr lang="de-DE" sz="1800" dirty="0"/>
              <a:t>	2. aber mit weniger Risiken, Externalisierungen, Abgasen,</a:t>
            </a:r>
          </a:p>
          <a:p>
            <a:r>
              <a:rPr lang="de-DE" sz="1800" dirty="0"/>
              <a:t>	    Flächen, Lärm, Ungerechtigkeit, Versauerung, CO2, ...</a:t>
            </a:r>
            <a:r>
              <a:rPr lang="de-DE" dirty="0"/>
              <a:t>	</a:t>
            </a:r>
          </a:p>
          <a:p>
            <a:endParaRPr lang="de-DE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85763" y="5443375"/>
            <a:ext cx="6415958" cy="369332"/>
          </a:xfrm>
          <a:prstGeom prst="rect">
            <a:avLst/>
          </a:prstGeom>
          <a:solidFill>
            <a:srgbClr val="FFFF99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800" b="1" dirty="0">
                <a:solidFill>
                  <a:srgbClr val="0B2A51"/>
                </a:solidFill>
                <a:latin typeface="+mn-lt"/>
              </a:rPr>
              <a:t>Bedürfnisgerechte Mobilität mit weniger </a:t>
            </a:r>
            <a:r>
              <a:rPr lang="de-DE" altLang="de-DE" sz="1800" b="1" dirty="0" smtClean="0">
                <a:solidFill>
                  <a:srgbClr val="0B2A51"/>
                </a:solidFill>
                <a:latin typeface="+mn-lt"/>
              </a:rPr>
              <a:t>Verkehr</a:t>
            </a:r>
            <a:endParaRPr lang="de-DE" altLang="de-DE" sz="1800" b="1" dirty="0">
              <a:solidFill>
                <a:srgbClr val="0B2A5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0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8"/>
    </mc:Choice>
    <mc:Fallback xmlns="">
      <p:transition spd="slow" advTm="5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</a:t>
            </a:r>
            <a:r>
              <a:rPr lang="de-DE" dirty="0" smtClean="0"/>
              <a:t>Forschungsprojekt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: </a:t>
            </a:r>
            <a:r>
              <a:rPr lang="de-DE" dirty="0"/>
              <a:t>Wie misst man „erfolgreich“?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… kommt drauf an, wen man fragt!</a:t>
            </a:r>
          </a:p>
          <a:p>
            <a:endParaRPr lang="de-DE" sz="1800" dirty="0"/>
          </a:p>
          <a:p>
            <a:r>
              <a:rPr lang="de-DE" sz="1800" dirty="0"/>
              <a:t>Erfolg worin? Erfolg kann in mehrere Aspekte aufgeteilt </a:t>
            </a:r>
            <a:r>
              <a:rPr lang="de-DE" sz="1800" dirty="0" smtClean="0"/>
              <a:t>werden. </a:t>
            </a:r>
            <a:r>
              <a:rPr lang="de-DE" sz="1800" dirty="0"/>
              <a:t>Wir hatten fünf </a:t>
            </a:r>
            <a:r>
              <a:rPr lang="de-DE" sz="1800" dirty="0" smtClean="0"/>
              <a:t>Bereiche: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Prozessgestaltung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Barrieren überwinden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Monitoring und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Ziele erreicht?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Prozess weitergeführt?</a:t>
            </a:r>
          </a:p>
          <a:p>
            <a:endParaRPr lang="de-DE" sz="1800" dirty="0"/>
          </a:p>
          <a:p>
            <a:r>
              <a:rPr lang="de-DE" sz="1800" dirty="0"/>
              <a:t>Drei Abstufungen für Erfolg:  0 oder 1 oder 2 Punkte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40"/>
    </mc:Choice>
    <mc:Fallback xmlns="">
      <p:transition spd="slow" advTm="9834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fünf „Erfolgsfaktoren</a:t>
            </a:r>
            <a:r>
              <a:rPr lang="de-DE" dirty="0" smtClean="0"/>
              <a:t>“ bei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War </a:t>
            </a:r>
            <a:r>
              <a:rPr lang="de-DE" dirty="0"/>
              <a:t>der Prozess gut abgelaufen? Gab </a:t>
            </a:r>
            <a:r>
              <a:rPr lang="de-DE" dirty="0" smtClean="0"/>
              <a:t>es:</a:t>
            </a:r>
            <a:endParaRPr lang="de-DE" dirty="0"/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Problemidentifikation/ -benennung?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eine Auswahl an Maßnahmen zur Problemlösung?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eine klare Zielformulierung?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"genug" Kommunikation mit Akteuren und Bevölkerung?</a:t>
            </a:r>
          </a:p>
          <a:p>
            <a:r>
              <a:rPr lang="de-DE" dirty="0"/>
              <a:t>2. </a:t>
            </a:r>
            <a:r>
              <a:rPr lang="de-DE" dirty="0" smtClean="0"/>
              <a:t>Barrieren</a:t>
            </a:r>
            <a:r>
              <a:rPr lang="de-DE" dirty="0"/>
              <a:t>: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Die Barrieren waren da, konnten aber überwunden werden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Maßnahme wurde angepasst, Barrieren teilweise überwunden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Nur kleine oder keine Barrieren, Maßnahme lief nach Plan</a:t>
            </a:r>
          </a:p>
          <a:p>
            <a:r>
              <a:rPr lang="de-DE" dirty="0"/>
              <a:t>3. </a:t>
            </a:r>
            <a:r>
              <a:rPr lang="de-DE" dirty="0" smtClean="0"/>
              <a:t>Wurden </a:t>
            </a:r>
            <a:r>
              <a:rPr lang="de-DE" dirty="0"/>
              <a:t>die Effekte evaluiert?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Alle Effekte wurden nach Plan und Zielstellung evaluiert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Einige Effekte wurden evaluiert</a:t>
            </a:r>
          </a:p>
          <a:p>
            <a:pPr marL="681038" lvl="1" indent="-285750">
              <a:buFont typeface="Arial" panose="020B0604020202020204" pitchFamily="34" charset="0"/>
              <a:buChar char="•"/>
            </a:pPr>
            <a:r>
              <a:rPr lang="de-DE" dirty="0"/>
              <a:t>Es wurde nicht evaluiert</a:t>
            </a:r>
          </a:p>
          <a:p>
            <a:r>
              <a:rPr lang="de-DE" dirty="0"/>
              <a:t>4. </a:t>
            </a:r>
            <a:r>
              <a:rPr lang="de-DE" dirty="0" smtClean="0"/>
              <a:t>Wurden </a:t>
            </a:r>
            <a:r>
              <a:rPr lang="de-DE" dirty="0"/>
              <a:t>die Ziele erreicht, waren die Wirkungen „groß</a:t>
            </a:r>
            <a:r>
              <a:rPr lang="de-DE" dirty="0" smtClean="0"/>
              <a:t>”? 	Ja </a:t>
            </a:r>
            <a:r>
              <a:rPr lang="de-DE" dirty="0"/>
              <a:t>/ zum Teil / nein</a:t>
            </a:r>
          </a:p>
          <a:p>
            <a:r>
              <a:rPr lang="de-DE" dirty="0"/>
              <a:t>5. </a:t>
            </a:r>
            <a:r>
              <a:rPr lang="de-DE" dirty="0" smtClean="0"/>
              <a:t>Wird </a:t>
            </a:r>
            <a:r>
              <a:rPr lang="de-DE" dirty="0"/>
              <a:t>die Arbeit fortgeführt? </a:t>
            </a:r>
            <a:r>
              <a:rPr lang="de-DE" dirty="0" smtClean="0"/>
              <a:t>	Ja </a:t>
            </a:r>
            <a:r>
              <a:rPr lang="de-DE" dirty="0"/>
              <a:t>/  zu einem großen Teil / teilweise / nein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6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8"/>
    </mc:Choice>
    <mc:Fallback xmlns="">
      <p:transition spd="slow" advTm="333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Einführung: Mobilität</a:t>
            </a:r>
            <a:r>
              <a:rPr lang="de-DE" dirty="0"/>
              <a:t>, Verkehr und die </a:t>
            </a:r>
            <a:r>
              <a:rPr lang="de-DE" dirty="0" smtClean="0"/>
              <a:t>EU-27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Die EU ist vor allem eine Freihandels-Union (plus mehr). </a:t>
            </a:r>
            <a:br>
              <a:rPr lang="de-DE" dirty="0"/>
            </a:br>
            <a:r>
              <a:rPr lang="de-DE" dirty="0"/>
              <a:t>Brüssel kann Geld verteilen (Bauern, TEN, Fördermittel).</a:t>
            </a:r>
          </a:p>
          <a:p>
            <a:endParaRPr lang="de-DE" dirty="0"/>
          </a:p>
          <a:p>
            <a:r>
              <a:rPr lang="de-DE" dirty="0"/>
              <a:t>Gleiche Bedingungen für gleiche Produkte. Folgerung: Freier Personen- und Warenverkehr, </a:t>
            </a:r>
            <a:r>
              <a:rPr lang="de-DE" dirty="0" smtClean="0"/>
              <a:t>harmonisiert.</a:t>
            </a:r>
            <a:endParaRPr lang="de-DE" dirty="0"/>
          </a:p>
          <a:p>
            <a:endParaRPr lang="de-DE" dirty="0"/>
          </a:p>
          <a:p>
            <a:r>
              <a:rPr lang="de-DE" dirty="0"/>
              <a:t>Nun gibt es ganz unterschiedliche Probleme in den </a:t>
            </a:r>
            <a:r>
              <a:rPr lang="de-DE" dirty="0" smtClean="0"/>
              <a:t>27 Ländern.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In den Städten: </a:t>
            </a:r>
            <a:r>
              <a:rPr lang="de-DE" dirty="0"/>
              <a:t>„Verkehrs- und Mobilitätsplanung sind in vielen </a:t>
            </a:r>
            <a:r>
              <a:rPr lang="de-DE" dirty="0" smtClean="0"/>
              <a:t>Fällen verbesserungswürdig</a:t>
            </a:r>
            <a:r>
              <a:rPr lang="de-DE" dirty="0"/>
              <a:t>.“</a:t>
            </a:r>
          </a:p>
          <a:p>
            <a:endParaRPr lang="de-DE" dirty="0"/>
          </a:p>
          <a:p>
            <a:r>
              <a:rPr lang="de-DE" dirty="0"/>
              <a:t>Brüssel darf eigentlich nichts machen. Was kann man tun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7151" y="5335274"/>
            <a:ext cx="363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Vorschläge </a:t>
            </a:r>
            <a:r>
              <a:rPr lang="de-DE" sz="1600" b="1" dirty="0"/>
              <a:t>machen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47"/>
    </mc:Choice>
    <mc:Fallback xmlns="">
      <p:transition spd="slow" advTm="8464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„Erfolg“ auf einer Skala von Null bis </a:t>
            </a:r>
            <a:r>
              <a:rPr lang="de-DE" dirty="0" smtClean="0"/>
              <a:t>Zehn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4" y="1154113"/>
            <a:ext cx="8821677" cy="4804064"/>
          </a:xfrm>
          <a:prstGeom prst="rect">
            <a:avLst/>
          </a:prstGeom>
        </p:spPr>
      </p:pic>
      <p:sp>
        <p:nvSpPr>
          <p:cNvPr id="6" name="Datumsplatzhalter 3"/>
          <p:cNvSpPr txBox="1">
            <a:spLocks noGrp="1"/>
          </p:cNvSpPr>
          <p:nvPr/>
        </p:nvSpPr>
        <p:spPr bwMode="auto">
          <a:xfrm>
            <a:off x="395287" y="5724441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000" dirty="0">
                <a:solidFill>
                  <a:schemeClr val="bg2"/>
                </a:solidFill>
              </a:rPr>
              <a:t>TU Dresden, Verkehrsökologie</a:t>
            </a:r>
          </a:p>
        </p:txBody>
      </p:sp>
    </p:spTree>
    <p:extLst>
      <p:ext uri="{BB962C8B-B14F-4D97-AF65-F5344CB8AC3E}">
        <p14:creationId xmlns:p14="http://schemas.microsoft.com/office/powerpoint/2010/main" val="39708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48"/>
    </mc:Choice>
    <mc:Fallback xmlns="">
      <p:transition spd="slow" advTm="7534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Egal welcher Maßnahmentyp: Man kann mehr oder weniger Erfolg haben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435100"/>
            <a:ext cx="81343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/>
          </p:cNvSpPr>
          <p:nvPr/>
        </p:nvSpPr>
        <p:spPr bwMode="auto">
          <a:xfrm rot="5400000">
            <a:off x="3979069" y="480219"/>
            <a:ext cx="431800" cy="2376487"/>
          </a:xfrm>
          <a:prstGeom prst="leftBrace">
            <a:avLst>
              <a:gd name="adj1" fmla="val 8332"/>
              <a:gd name="adj2" fmla="val 54431"/>
            </a:avLst>
          </a:prstGeom>
          <a:noFill/>
          <a:ln w="25560" cap="sq">
            <a:solidFill>
              <a:srgbClr val="464A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400"/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 rot="5400000">
            <a:off x="1686719" y="704056"/>
            <a:ext cx="431800" cy="2017713"/>
          </a:xfrm>
          <a:prstGeom prst="leftBrace">
            <a:avLst>
              <a:gd name="adj1" fmla="val 8350"/>
              <a:gd name="adj2" fmla="val 54431"/>
            </a:avLst>
          </a:prstGeom>
          <a:noFill/>
          <a:ln w="25560" cap="sq">
            <a:solidFill>
              <a:srgbClr val="464A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400"/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5400000">
            <a:off x="6805613" y="149225"/>
            <a:ext cx="431800" cy="2924175"/>
          </a:xfrm>
          <a:prstGeom prst="leftBrace">
            <a:avLst>
              <a:gd name="adj1" fmla="val 8340"/>
              <a:gd name="adj2" fmla="val 54431"/>
            </a:avLst>
          </a:prstGeom>
          <a:noFill/>
          <a:ln w="25560" cap="sq">
            <a:solidFill>
              <a:srgbClr val="464A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4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6825" y="1057275"/>
            <a:ext cx="1223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de-DE" sz="1800" dirty="0">
                <a:solidFill>
                  <a:srgbClr val="414141"/>
                </a:solidFill>
                <a:ea typeface="Microsoft YaHei" panose="020B0503020204020204" pitchFamily="34" charset="-122"/>
              </a:rPr>
              <a:t>Attitude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81375" y="1019175"/>
            <a:ext cx="1223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de-DE" sz="1800">
                <a:solidFill>
                  <a:srgbClr val="414141"/>
                </a:solidFill>
                <a:ea typeface="Microsoft YaHei" panose="020B0503020204020204" pitchFamily="34" charset="-122"/>
              </a:rPr>
              <a:t>Demand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3775" y="771525"/>
            <a:ext cx="1706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de-DE" sz="1800">
                <a:solidFill>
                  <a:srgbClr val="414141"/>
                </a:solidFill>
                <a:ea typeface="Microsoft YaHei" panose="020B0503020204020204" pitchFamily="34" charset="-122"/>
              </a:rPr>
              <a:t>Transport concept</a:t>
            </a:r>
          </a:p>
        </p:txBody>
      </p:sp>
      <p:sp>
        <p:nvSpPr>
          <p:cNvPr id="11" name="Datumsplatzhalter 3"/>
          <p:cNvSpPr txBox="1">
            <a:spLocks noGrp="1"/>
          </p:cNvSpPr>
          <p:nvPr/>
        </p:nvSpPr>
        <p:spPr bwMode="auto">
          <a:xfrm>
            <a:off x="893762" y="5832475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1D4B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000" dirty="0">
                <a:solidFill>
                  <a:schemeClr val="bg2"/>
                </a:solidFill>
              </a:rPr>
              <a:t>TU Dresden, Verkehrsökologie</a:t>
            </a:r>
          </a:p>
        </p:txBody>
      </p:sp>
    </p:spTree>
    <p:extLst>
      <p:ext uri="{BB962C8B-B14F-4D97-AF65-F5344CB8AC3E}">
        <p14:creationId xmlns:p14="http://schemas.microsoft.com/office/powerpoint/2010/main" val="36048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1"/>
    </mc:Choice>
    <mc:Fallback xmlns="">
      <p:transition spd="slow" advTm="2641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01613"/>
            <a:ext cx="7747000" cy="64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0"/>
    </mc:Choice>
    <mc:Fallback xmlns="">
      <p:transition spd="slow" advTm="2964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Oft fehlt M&amp;E: Und man hat mehr/weniger </a:t>
            </a:r>
            <a:r>
              <a:rPr lang="de-DE" dirty="0" smtClean="0"/>
              <a:t>Erfolg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154113"/>
            <a:ext cx="861060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6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7"/>
    </mc:Choice>
    <mc:Fallback xmlns="">
      <p:transition spd="slow" advTm="4471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1: Prozess-Orientierung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Man braucht jemanden, der verantwortlich ist: “Spinne im Netz”, am besten in der Verwaltung (nicht immer</a:t>
            </a:r>
            <a:r>
              <a:rPr lang="de-DE" sz="1800" dirty="0" smtClean="0"/>
              <a:t>).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Diese Person verfügte über ein großes Netz von Kontakten zu den Hauptakteuren und genießt </a:t>
            </a:r>
            <a:r>
              <a:rPr lang="de-DE" sz="1800" dirty="0" smtClean="0"/>
              <a:t>Vertrauen.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Ein “positiver” Ansatz ist oft hilfreicher als ein “negativer”: Es ist besser, etwas anzubieten oder attraktiver zu machen als mit Verboten, schlechtem Gewissen, Preiserhöhungen zu </a:t>
            </a:r>
            <a:r>
              <a:rPr lang="de-DE" sz="1800" dirty="0" smtClean="0"/>
              <a:t>arbeiten.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err="1" smtClean="0"/>
              <a:t>Push&amp;Pull</a:t>
            </a:r>
            <a:r>
              <a:rPr lang="de-DE" sz="1800" dirty="0" err="1"/>
              <a:t>-</a:t>
            </a:r>
            <a:r>
              <a:rPr lang="de-DE" sz="1800" dirty="0" err="1" smtClean="0"/>
              <a:t>Pakete</a:t>
            </a:r>
            <a:r>
              <a:rPr lang="de-DE" sz="1800" dirty="0" smtClean="0"/>
              <a:t> </a:t>
            </a:r>
            <a:r>
              <a:rPr lang="de-DE" sz="1800" dirty="0"/>
              <a:t>sind </a:t>
            </a:r>
            <a:r>
              <a:rPr lang="de-DE" sz="1800" dirty="0" smtClean="0"/>
              <a:t>unverzichtbar.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969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2"/>
    </mc:Choice>
    <mc:Fallback xmlns="">
      <p:transition spd="slow" advTm="7250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2: Umsetzung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Unverzichtbar: Klare Analyse von Problemen + </a:t>
            </a:r>
            <a:r>
              <a:rPr lang="de-DE" sz="1800" dirty="0" smtClean="0"/>
              <a:t>Handlungsoptionen</a:t>
            </a:r>
            <a:endParaRPr lang="de-DE" sz="1800" dirty="0"/>
          </a:p>
          <a:p>
            <a:r>
              <a:rPr lang="de-DE" sz="1800" dirty="0" smtClean="0"/>
              <a:t>Passendes </a:t>
            </a:r>
            <a:r>
              <a:rPr lang="de-DE" sz="1800" dirty="0"/>
              <a:t>Gelegenheitsfenster, “</a:t>
            </a:r>
            <a:r>
              <a:rPr lang="de-DE" sz="1800" dirty="0" err="1"/>
              <a:t>window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opportunity</a:t>
            </a:r>
            <a:r>
              <a:rPr lang="de-DE" sz="1800" dirty="0"/>
              <a:t>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EU- oder nationale </a:t>
            </a:r>
            <a:r>
              <a:rPr lang="de-DE" sz="1800" dirty="0" smtClean="0"/>
              <a:t>Förderprogramme 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Aktuelle kommunale Diskussionen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Wenn gerade kein Fenster da: “Modellvorhaben”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Jedes Fenster ist anders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Ausnahmesituationen (“Woche der Mobilität”) helfen</a:t>
            </a:r>
          </a:p>
          <a:p>
            <a:r>
              <a:rPr lang="de-DE" sz="1800" dirty="0" smtClean="0"/>
              <a:t>Die </a:t>
            </a:r>
            <a:r>
              <a:rPr lang="de-DE" sz="1800" dirty="0"/>
              <a:t>Stadtverwaltung spielt </a:t>
            </a:r>
            <a:r>
              <a:rPr lang="de-DE" sz="1800" dirty="0" smtClean="0"/>
              <a:t>die </a:t>
            </a:r>
            <a:r>
              <a:rPr lang="de-DE" sz="1800" dirty="0"/>
              <a:t>Hauptrolle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Bürgermeister/in </a:t>
            </a:r>
            <a:r>
              <a:rPr lang="de-DE" sz="1800" dirty="0"/>
              <a:t>muss sich damit identifizieren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Wille und Möglichkeiten müssen zusammenkommen: Auftrag und Geld, Beschluss und </a:t>
            </a:r>
            <a:r>
              <a:rPr lang="de-DE" sz="1800" dirty="0" smtClean="0"/>
              <a:t>Budget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954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4"/>
    </mc:Choice>
    <mc:Fallback xmlns="">
      <p:transition spd="slow" advTm="5001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3: Monitoring </a:t>
            </a:r>
            <a:r>
              <a:rPr lang="de-DE" dirty="0" smtClean="0"/>
              <a:t>&amp; Evaluation </a:t>
            </a:r>
            <a:r>
              <a:rPr lang="de-DE" dirty="0"/>
              <a:t>sind essentiell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M&amp;E braucht man, um die Erfolge beweisen zu </a:t>
            </a:r>
            <a:r>
              <a:rPr lang="de-DE" sz="1800" dirty="0" smtClean="0"/>
              <a:t>können</a:t>
            </a:r>
            <a:endParaRPr lang="de-DE" sz="1800" dirty="0"/>
          </a:p>
          <a:p>
            <a:r>
              <a:rPr lang="de-DE" sz="1800" dirty="0"/>
              <a:t>M&amp;E braucht man, um Misserfolge korrigieren zu können</a:t>
            </a:r>
          </a:p>
          <a:p>
            <a:r>
              <a:rPr lang="de-DE" sz="1800" dirty="0"/>
              <a:t>Mit M&amp;E kann man andere Rahmenbedingungen erkennen  </a:t>
            </a:r>
          </a:p>
          <a:p>
            <a:r>
              <a:rPr lang="de-DE" sz="1800" dirty="0"/>
              <a:t>M&amp;E kann eine VEP-/ SUMP-Vorgehensweise etablieren</a:t>
            </a:r>
          </a:p>
          <a:p>
            <a:r>
              <a:rPr lang="de-DE" sz="1800" dirty="0"/>
              <a:t>M&amp;E misst “Kosten” und “Umweltbelastung”, aber auch “Lebensqualität” </a:t>
            </a:r>
          </a:p>
          <a:p>
            <a:r>
              <a:rPr lang="de-DE" sz="1800" dirty="0"/>
              <a:t>Raumnutzungsänderungen entscheiden immer: Einbeziehen!</a:t>
            </a:r>
          </a:p>
          <a:p>
            <a:r>
              <a:rPr lang="de-DE" sz="1800" dirty="0"/>
              <a:t>Für M&amp;E schon anfangs die Zielgruppen klar </a:t>
            </a:r>
            <a:r>
              <a:rPr lang="de-DE" sz="1800" dirty="0" smtClean="0"/>
              <a:t>definieren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956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12"/>
    </mc:Choice>
    <mc:Fallback xmlns="">
      <p:transition spd="slow" advTm="9201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4: Ziele erreicht?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Realistische Ziele, Verhaltensänderungen brauchen Zeit</a:t>
            </a:r>
          </a:p>
          <a:p>
            <a:endParaRPr lang="de-DE" sz="1800" dirty="0"/>
          </a:p>
          <a:p>
            <a:r>
              <a:rPr lang="de-DE" sz="1800" dirty="0"/>
              <a:t> </a:t>
            </a:r>
            <a:r>
              <a:rPr lang="de-DE" sz="1800" dirty="0" err="1" smtClean="0"/>
              <a:t>Push&amp;Pull-Pakete</a:t>
            </a:r>
            <a:r>
              <a:rPr lang="de-DE" sz="1800" dirty="0" smtClean="0"/>
              <a:t> </a:t>
            </a:r>
            <a:r>
              <a:rPr lang="de-DE" sz="1800" dirty="0"/>
              <a:t>sind immer geboten </a:t>
            </a:r>
          </a:p>
          <a:p>
            <a:endParaRPr lang="de-DE" sz="1800" dirty="0"/>
          </a:p>
          <a:p>
            <a:r>
              <a:rPr lang="de-DE" sz="1800" dirty="0"/>
              <a:t> Jede Maßnahme kann mehr oder weniger erfolgreich wirken</a:t>
            </a:r>
          </a:p>
          <a:p>
            <a:endParaRPr lang="de-DE" sz="1800" dirty="0"/>
          </a:p>
          <a:p>
            <a:r>
              <a:rPr lang="de-DE" sz="1800" dirty="0"/>
              <a:t> Ökonomische Anreize wirken mehr</a:t>
            </a:r>
          </a:p>
          <a:p>
            <a:endParaRPr lang="de-DE" sz="1800" dirty="0"/>
          </a:p>
          <a:p>
            <a:r>
              <a:rPr lang="de-DE" sz="1800" dirty="0"/>
              <a:t>Die Projektgröße ist egal: Kleine Projekte können wirksam sein und große Projekte nicht, oder umgekehrt </a:t>
            </a:r>
          </a:p>
        </p:txBody>
      </p:sp>
    </p:spTree>
    <p:extLst>
      <p:ext uri="{BB962C8B-B14F-4D97-AF65-F5344CB8AC3E}">
        <p14:creationId xmlns:p14="http://schemas.microsoft.com/office/powerpoint/2010/main" val="42485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6"/>
    </mc:Choice>
    <mc:Fallback xmlns="">
      <p:transition spd="slow" advTm="2937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 5: Fortführung des Prozesses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IMMER gibt es ein Leben nach dem Projekt </a:t>
            </a:r>
          </a:p>
          <a:p>
            <a:endParaRPr lang="de-DE" sz="1800" dirty="0"/>
          </a:p>
          <a:p>
            <a:r>
              <a:rPr lang="de-DE" sz="1800" dirty="0"/>
              <a:t>Schon bei Projektbeginn über die Fortsetzung nachdenken</a:t>
            </a:r>
          </a:p>
          <a:p>
            <a:endParaRPr lang="de-DE" sz="1800" dirty="0"/>
          </a:p>
          <a:p>
            <a:r>
              <a:rPr lang="de-DE" sz="1800" dirty="0"/>
              <a:t>Den Ansatz kontinuierlich verbessern und fortführen</a:t>
            </a:r>
          </a:p>
          <a:p>
            <a:endParaRPr lang="de-DE" sz="1800" dirty="0"/>
          </a:p>
          <a:p>
            <a:r>
              <a:rPr lang="de-DE" sz="1800" dirty="0"/>
              <a:t>Jemand muss verantwortlich sein (siehe </a:t>
            </a:r>
            <a:r>
              <a:rPr lang="de-DE" sz="1800" dirty="0" smtClean="0"/>
              <a:t>Ergebnis 1)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26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1"/>
    </mc:Choice>
    <mc:Fallback xmlns="">
      <p:transition spd="slow" advTm="2997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1: WAS ist Erfolg?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Überraschung: Jede Stadt ist anders!</a:t>
            </a:r>
          </a:p>
          <a:p>
            <a:r>
              <a:rPr lang="de-DE" sz="1800" dirty="0" smtClean="0"/>
              <a:t>„</a:t>
            </a:r>
            <a:r>
              <a:rPr lang="de-DE" sz="1800" dirty="0"/>
              <a:t>Erfolg“ auf dem Weg der nachhaltigen Entwicklung hängt von der Ausgangslage in dieser </a:t>
            </a:r>
            <a:r>
              <a:rPr lang="de-DE" sz="1800" dirty="0" smtClean="0"/>
              <a:t>Stadt zu </a:t>
            </a:r>
            <a:r>
              <a:rPr lang="de-DE" sz="1800" dirty="0"/>
              <a:t>dieser Zeit 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„Erfolg“ in A kann „Misserfolg“ in B bedeuten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„Erfolg“ heute kann „Misserfolg“ morgen bedeuten </a:t>
            </a:r>
          </a:p>
          <a:p>
            <a:r>
              <a:rPr lang="de-DE" sz="1800" dirty="0" smtClean="0"/>
              <a:t>„</a:t>
            </a:r>
            <a:r>
              <a:rPr lang="de-DE" sz="1800" dirty="0"/>
              <a:t>Erfolg“ kann nie ein für alle Mal definiert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Wenn der Trend in die falsche Richtung läuft, dann ist „Verzögern und Blockieren“ erfolgreich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Wenn die künftige Richtung unklar ist, dann ist das Aufzeigen einer „positiven Vision“ erfolgreich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Wenn der Trend in die richtige Richtung läuft, dann ist „zurücklehnen“ schlecht, aber „beschleunigen“ </a:t>
            </a:r>
            <a:r>
              <a:rPr lang="de-DE" sz="1800" dirty="0" smtClean="0"/>
              <a:t>erfolgreich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983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4"/>
    </mc:Choice>
    <mc:Fallback xmlns="">
      <p:transition spd="slow" advTm="733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Politischer Hintergrund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/>
              <a:t>2009: Aktionsplan urbane Mobilität</a:t>
            </a:r>
          </a:p>
          <a:p>
            <a:r>
              <a:rPr lang="de-DE" dirty="0" smtClean="0"/>
              <a:t>Kommission </a:t>
            </a:r>
            <a:r>
              <a:rPr lang="de-DE" dirty="0"/>
              <a:t>empfiehlt nachhaltige urbane Mobilitätspläne durch Bereitstellung von Informationsmaterial, Unterstützung beim Austausch bewährter Verfahren, Ermittlung von Benchmarks und Förderung von Fortbildungsmaßnahmen für </a:t>
            </a:r>
            <a:r>
              <a:rPr lang="de-DE" dirty="0" smtClean="0"/>
              <a:t>Mobilitätsfachleute. EU-Verkehrsminister </a:t>
            </a:r>
            <a:r>
              <a:rPr lang="de-DE" dirty="0"/>
              <a:t>unterstützen das (auch </a:t>
            </a:r>
            <a:r>
              <a:rPr lang="de-DE" dirty="0" smtClean="0"/>
              <a:t>Deutschland)!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März 2011: Weißbuch zum Verkehr </a:t>
            </a:r>
            <a:endParaRPr lang="de-DE" b="1" dirty="0" smtClean="0"/>
          </a:p>
          <a:p>
            <a:r>
              <a:rPr lang="de-DE" dirty="0" smtClean="0"/>
              <a:t>“</a:t>
            </a:r>
            <a:r>
              <a:rPr lang="de-DE" dirty="0"/>
              <a:t>Fahrplan zu einem einheitlichen europäischen Verkehrsraum – Hin zu einem wettbewerbsorientierten und ressourcenschonenden Verkehrssystem” (KOM(2011) 0144). </a:t>
            </a:r>
            <a:br>
              <a:rPr lang="de-DE" dirty="0"/>
            </a:br>
            <a:r>
              <a:rPr lang="de-DE" dirty="0"/>
              <a:t>Das Weißbuch empfiehlt zu prüfen, ob Pläne zur urbanen Mobilität nach nationalen Standards (die auf EU-Leitlinien basieren) für Städte einer bestimmten Größe verpflichtend werden sollen. </a:t>
            </a:r>
          </a:p>
          <a:p>
            <a:r>
              <a:rPr lang="de-DE" dirty="0" smtClean="0"/>
              <a:t>… </a:t>
            </a:r>
            <a:r>
              <a:rPr lang="de-DE" dirty="0"/>
              <a:t>schlägt weiter eine Prüfung vor, ob Mittel aus den Fonds für regionale Entwicklung und Kohäsion für Städte und Regionen an eine unabhängig validierte Zertifizierung über ein Leistungs- und Nachhaltigkeitsaudit für urbane Mobilität geknüpft werden sollten. </a:t>
            </a:r>
          </a:p>
        </p:txBody>
      </p:sp>
    </p:spTree>
    <p:extLst>
      <p:ext uri="{BB962C8B-B14F-4D97-AF65-F5344CB8AC3E}">
        <p14:creationId xmlns:p14="http://schemas.microsoft.com/office/powerpoint/2010/main" val="12781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6"/>
    </mc:Choice>
    <mc:Fallback xmlns="">
      <p:transition spd="slow" advTm="6053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2: WIE Prozess gestalten?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800" dirty="0"/>
              <a:t>Jede Stadt braucht einige überzeugte, vernetzte Leute</a:t>
            </a:r>
          </a:p>
          <a:p>
            <a:r>
              <a:rPr lang="de-DE" sz="1800" dirty="0"/>
              <a:t>Die brauchen politische Unterstützung und Freunde (Politik, Unternehmen, Presse, Unis, Verbände, </a:t>
            </a:r>
            <a:r>
              <a:rPr lang="de-DE" sz="1800" dirty="0" err="1"/>
              <a:t>NGO´s</a:t>
            </a:r>
            <a:r>
              <a:rPr lang="de-DE" sz="1800" dirty="0"/>
              <a:t> …)</a:t>
            </a:r>
          </a:p>
          <a:p>
            <a:r>
              <a:rPr lang="de-DE" sz="1800" dirty="0"/>
              <a:t>Die brauchen Macht/Verantwortung und ein Budget</a:t>
            </a:r>
          </a:p>
          <a:p>
            <a:r>
              <a:rPr lang="de-DE" sz="1800" dirty="0"/>
              <a:t>Diese Leute kennen die Situation am besten</a:t>
            </a:r>
          </a:p>
          <a:p>
            <a:r>
              <a:rPr lang="de-DE" sz="1800" dirty="0"/>
              <a:t>Diese Leute sollen darüber diskutieren, WAS in dieser Situation getan werden sollte</a:t>
            </a:r>
          </a:p>
          <a:p>
            <a:r>
              <a:rPr lang="de-DE" sz="1800" dirty="0"/>
              <a:t>Die Entscheidung dieser Leute ist am besten für die Stadt </a:t>
            </a:r>
          </a:p>
          <a:p>
            <a:r>
              <a:rPr lang="de-DE" sz="1800" smtClean="0"/>
              <a:t>Denken </a:t>
            </a:r>
            <a:r>
              <a:rPr lang="de-DE" sz="1800" dirty="0"/>
              <a:t>Sie nicht so lange an das „WAS muss ich tun?“</a:t>
            </a:r>
          </a:p>
          <a:p>
            <a:r>
              <a:rPr lang="de-DE" sz="1800" dirty="0"/>
              <a:t>Denken Sie mehr an das „WIE muss ich es tun?“</a:t>
            </a:r>
          </a:p>
          <a:p>
            <a:r>
              <a:rPr lang="de-DE" sz="1800" dirty="0"/>
              <a:t>Denken Sie immer an die Weiterführung des Prozesses, an die nächste Runde im </a:t>
            </a:r>
            <a:r>
              <a:rPr lang="de-DE" sz="1800" dirty="0" smtClean="0"/>
              <a:t>SUMP-Zyklus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091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6"/>
    </mc:Choice>
    <mc:Fallback xmlns="">
      <p:transition spd="slow" advTm="12254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altLang="de-DE" dirty="0" smtClean="0"/>
              <a:t>2021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66763" y="3889375"/>
            <a:ext cx="7981950" cy="506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 smtClean="0"/>
              <a:t>Einführung</a:t>
            </a:r>
            <a:endParaRPr lang="de-DE" sz="2400" dirty="0"/>
          </a:p>
        </p:txBody>
      </p:sp>
      <p:sp>
        <p:nvSpPr>
          <p:cNvPr id="10244" name="Titel 1"/>
          <p:cNvSpPr>
            <a:spLocks noGrp="1"/>
          </p:cNvSpPr>
          <p:nvPr>
            <p:ph type="title"/>
          </p:nvPr>
        </p:nvSpPr>
        <p:spPr>
          <a:xfrm>
            <a:off x="766762" y="3392488"/>
            <a:ext cx="8247491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800" dirty="0" smtClean="0"/>
              <a:t>SUMP - Plan </a:t>
            </a:r>
            <a:r>
              <a:rPr lang="de-DE" sz="2800" dirty="0"/>
              <a:t>für nachhaltige urbane </a:t>
            </a:r>
            <a:r>
              <a:rPr lang="de-DE" sz="2800" dirty="0" smtClean="0"/>
              <a:t>Mobilität</a:t>
            </a:r>
            <a:endParaRPr lang="de-DE" sz="2800" dirty="0"/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03B8F423-BBF0-48A3-97CE-1598B4846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1" y="5976692"/>
            <a:ext cx="1828800" cy="55791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718972" y="5902400"/>
            <a:ext cx="1901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Grant Agreement No.: </a:t>
            </a:r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2019-1-PL01-K1203-065244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0"/>
    </mc:Choice>
    <mc:Fallback xmlns="">
      <p:transition spd="slow" advTm="401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Forschungsinformationssystem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1200" dirty="0" smtClean="0"/>
              <a:t>Quelle</a:t>
            </a:r>
            <a:r>
              <a:rPr lang="de-DE" sz="1200" dirty="0"/>
              <a:t>: www.forschungsinformationssystem.de/servlet/is/413714/ (</a:t>
            </a:r>
            <a:r>
              <a:rPr lang="de-DE" sz="1200" dirty="0" smtClean="0"/>
              <a:t>Abruf</a:t>
            </a:r>
            <a:r>
              <a:rPr lang="de-DE" sz="1200" dirty="0"/>
              <a:t>: </a:t>
            </a:r>
            <a:r>
              <a:rPr lang="de-DE" sz="1200" dirty="0" smtClean="0"/>
              <a:t>23.11.2020)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898514"/>
            <a:ext cx="8512431" cy="50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3"/>
    </mc:Choice>
    <mc:Fallback xmlns="">
      <p:transition spd="slow" advTm="4146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SUMP </a:t>
            </a:r>
            <a:r>
              <a:rPr lang="de-DE" dirty="0"/>
              <a:t>- Plan für nachhaltige urbane Mobilität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55" y="1243474"/>
            <a:ext cx="2858883" cy="291694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8929" y="1179874"/>
            <a:ext cx="3441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Unter der Bezeichnung SUMP</a:t>
            </a:r>
          </a:p>
          <a:p>
            <a:r>
              <a:rPr lang="de-DE" dirty="0" smtClean="0"/>
              <a:t>unterstützt die EU-Kommission die Bemühungen aller anderen Akteure,</a:t>
            </a:r>
          </a:p>
          <a:p>
            <a:r>
              <a:rPr lang="de-DE" dirty="0" smtClean="0"/>
              <a:t>„Städte für Menschen“ zu gestalten anstatt wie früher „Städte für Autos“.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Infos unter </a:t>
            </a:r>
          </a:p>
          <a:p>
            <a:r>
              <a:rPr lang="de-DE" dirty="0" smtClean="0"/>
              <a:t>www.eltis.org/mobility-plans</a:t>
            </a:r>
          </a:p>
          <a:p>
            <a:r>
              <a:rPr lang="de-DE" dirty="0" smtClean="0"/>
              <a:t>oder unter </a:t>
            </a:r>
          </a:p>
          <a:p>
            <a:r>
              <a:rPr lang="de-DE" dirty="0"/>
              <a:t>https://ec.europa.eu/transport/themes/urban/news/2019-10-02-new-guidelines-sump_en</a:t>
            </a:r>
          </a:p>
        </p:txBody>
      </p:sp>
    </p:spTree>
    <p:extLst>
      <p:ext uri="{BB962C8B-B14F-4D97-AF65-F5344CB8AC3E}">
        <p14:creationId xmlns:p14="http://schemas.microsoft.com/office/powerpoint/2010/main" val="18467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2"/>
    </mc:Choice>
    <mc:Fallback xmlns="">
      <p:transition spd="slow" advTm="450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– Guidelines Version 2.0 vom Oktober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… The new Sustainable Urban Mobility Planning (SUMP) guidelines were unveiled at the CIVITAS Conference in Graz, Austria. </a:t>
            </a:r>
          </a:p>
          <a:p>
            <a:r>
              <a:rPr lang="en-US" i="1" dirty="0"/>
              <a:t>… The Guidelines follow of an intense one-year stakeholder consultation process, including the cities, CIVITAS SUMP Projects, ELTIS and leading mobility researches. It has been validated in close cooperation with the SUMP community: by involving several major city networks, special care was taken to include feedback from all types of cities and regions.</a:t>
            </a:r>
          </a:p>
          <a:p>
            <a:r>
              <a:rPr lang="en-US" i="1" dirty="0"/>
              <a:t>… The Guidelines are available on </a:t>
            </a:r>
            <a:r>
              <a:rPr lang="en-US" i="1" dirty="0" err="1"/>
              <a:t>Eltis</a:t>
            </a:r>
            <a:r>
              <a:rPr lang="en-US" i="1" dirty="0"/>
              <a:t> – the urban mobility observatory, which has a been updated for the occasion and serve as a reference document for urban transport and mobility practitioners involved in the development and implementation of Sustainable Urban Mobility Plans (SUMPs).</a:t>
            </a:r>
          </a:p>
          <a:p>
            <a:r>
              <a:rPr lang="en-US" i="1" dirty="0"/>
              <a:t>… The best plans are awarded with the annual SUMP award. Nominations for the award are open until 31 October.</a:t>
            </a:r>
            <a:r>
              <a:rPr lang="de-DE" dirty="0"/>
              <a:t> </a:t>
            </a:r>
          </a:p>
          <a:p>
            <a:r>
              <a:rPr lang="de-DE" sz="1200" dirty="0"/>
              <a:t>Quelle: https://ec.europa.eu/transport/themes/urban/news/2019-10-02-new-guidelines-sump_en (Abruf: 23.11.2020)</a:t>
            </a:r>
          </a:p>
          <a:p>
            <a:endParaRPr lang="en-US" i="1" dirty="0"/>
          </a:p>
          <a:p>
            <a:r>
              <a:rPr lang="en-US" b="1" dirty="0"/>
              <a:t>Die </a:t>
            </a:r>
            <a:r>
              <a:rPr lang="en-US" b="1" dirty="0" err="1"/>
              <a:t>Landeshauptstadt</a:t>
            </a:r>
            <a:r>
              <a:rPr lang="en-US" b="1" dirty="0"/>
              <a:t> Dresden war 2014 und 2018 </a:t>
            </a:r>
            <a:r>
              <a:rPr lang="en-US" b="1" dirty="0" err="1"/>
              <a:t>Preisträgerin</a:t>
            </a:r>
            <a:r>
              <a:rPr lang="en-US" b="1" dirty="0"/>
              <a:t> </a:t>
            </a:r>
            <a:r>
              <a:rPr lang="en-US" b="1" dirty="0" smtClean="0"/>
              <a:t>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475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77"/>
    </mc:Choice>
    <mc:Fallback xmlns="">
      <p:transition spd="slow" advTm="638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218933" y="1154113"/>
            <a:ext cx="2540031" cy="4579938"/>
          </a:xfrm>
        </p:spPr>
        <p:txBody>
          <a:bodyPr/>
          <a:lstStyle/>
          <a:p>
            <a:r>
              <a:rPr lang="de-DE" dirty="0" smtClean="0"/>
              <a:t>Quelle:</a:t>
            </a:r>
            <a:endParaRPr lang="de-DE" dirty="0"/>
          </a:p>
          <a:p>
            <a:r>
              <a:rPr lang="de-DE" dirty="0"/>
              <a:t>https://</a:t>
            </a:r>
            <a:r>
              <a:rPr lang="de-DE" dirty="0" smtClean="0"/>
              <a:t>www.eltis.org/mobility-plans/guidelines-developing-and-implementing-sustainable-urban-mobility-plan-2nd-edition</a:t>
            </a:r>
          </a:p>
          <a:p>
            <a:r>
              <a:rPr lang="de-DE" dirty="0"/>
              <a:t>http://www.rupprecht-consult.eu/uploads/tx_rupprecht/SUMP_Guidelines_2019_mediumres.pdf  </a:t>
            </a:r>
          </a:p>
          <a:p>
            <a:r>
              <a:rPr lang="de-DE" dirty="0"/>
              <a:t>(</a:t>
            </a:r>
            <a:r>
              <a:rPr lang="de-DE" dirty="0" smtClean="0"/>
              <a:t>Abruf</a:t>
            </a:r>
            <a:r>
              <a:rPr lang="de-DE" dirty="0"/>
              <a:t>: 23.11.2020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1154113"/>
            <a:ext cx="3411519" cy="48632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282" y="1057168"/>
            <a:ext cx="2421651" cy="53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6"/>
    </mc:Choice>
    <mc:Fallback xmlns="">
      <p:transition spd="slow" advTm="446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SUMP - Plan für nachhaltige urbane Mobilität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85763" y="5840369"/>
            <a:ext cx="8373201" cy="326309"/>
          </a:xfrm>
        </p:spPr>
        <p:txBody>
          <a:bodyPr/>
          <a:lstStyle/>
          <a:p>
            <a:r>
              <a:rPr lang="de-DE" dirty="0"/>
              <a:t>Quelle: https://</a:t>
            </a:r>
            <a:r>
              <a:rPr lang="de-DE" dirty="0" smtClean="0"/>
              <a:t>www.eltis.org/mobility-plans/sump-concept (Abruf: 23.11.2020)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1154113"/>
            <a:ext cx="8020707" cy="4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83"/>
    </mc:Choice>
    <mc:Fallback xmlns="">
      <p:transition spd="slow" advTm="1239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"/>
</p:tagLst>
</file>

<file path=ppt/theme/theme1.xml><?xml version="1.0" encoding="utf-8"?>
<a:theme xmlns:a="http://schemas.openxmlformats.org/drawingml/2006/main" name="2018_Vorlesungsdesign_CD-TUD_Voeko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Vorlesungsdesign_CD-TUD_Voeko" id="{3A526640-264B-4135-A88E-E3342FE7951A}" vid="{A7309808-14BF-4886-8229-25C528C20FC6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018_Vorlesungsdesign_CD-TUD_Voeko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Vorlesungsdesign_CD-TUD_Voeko" id="{3A526640-264B-4135-A88E-E3342FE7951A}" vid="{A7309808-14BF-4886-8229-25C528C20FC6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2018_Vorlesungsdesign_CD-TUD_Voeko</Template>
  <TotalTime>0</TotalTime>
  <Words>2218</Words>
  <Application>Microsoft Office PowerPoint</Application>
  <PresentationFormat>Bildschirmpräsentation (4:3)</PresentationFormat>
  <Paragraphs>298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41</vt:i4>
      </vt:variant>
    </vt:vector>
  </HeadingPairs>
  <TitlesOfParts>
    <vt:vector size="52" baseType="lpstr">
      <vt:lpstr>Microsoft YaHei</vt:lpstr>
      <vt:lpstr>Arial</vt:lpstr>
      <vt:lpstr>Calibri</vt:lpstr>
      <vt:lpstr>Open Sans</vt:lpstr>
      <vt:lpstr>Symbol</vt:lpstr>
      <vt:lpstr>Times New Roman</vt:lpstr>
      <vt:lpstr>Verdana</vt:lpstr>
      <vt:lpstr>Wingdings</vt:lpstr>
      <vt:lpstr>2018_Vorlesungsdesign_CD-TUD_Voeko</vt:lpstr>
      <vt:lpstr>Benutzerdefiniertes Design</vt:lpstr>
      <vt:lpstr>1_2018_Vorlesungsdesign_CD-TUD_Voeko</vt:lpstr>
      <vt:lpstr>SUMP - Plan für nachhaltige urbane Mobilität</vt:lpstr>
      <vt:lpstr>Inhalt und Lernziele</vt:lpstr>
      <vt:lpstr>1. Einführung: Mobilität, Verkehr und die EU-27</vt:lpstr>
      <vt:lpstr>Politischer Hintergrund</vt:lpstr>
      <vt:lpstr>Forschungsinformationssystem</vt:lpstr>
      <vt:lpstr>SUMP - Plan für nachhaltige urbane Mobilität</vt:lpstr>
      <vt:lpstr>SUMP – Guidelines Version 2.0 vom Oktober 2019 </vt:lpstr>
      <vt:lpstr>SUMP 2.0</vt:lpstr>
      <vt:lpstr>SUMP - Plan für nachhaltige urbane Mobilität</vt:lpstr>
      <vt:lpstr>SUMP Planungszyklus</vt:lpstr>
      <vt:lpstr>SUMP Planungszyklus</vt:lpstr>
      <vt:lpstr>SUMP - Nutzen</vt:lpstr>
      <vt:lpstr>SUMP in der Praxis</vt:lpstr>
      <vt:lpstr>Wie kann es jetzt weitergehen?</vt:lpstr>
      <vt:lpstr>Dresden: VEP 2025plus</vt:lpstr>
      <vt:lpstr>Dresden: VEP 2025plus – auf www.dresden.de </vt:lpstr>
      <vt:lpstr>Erster Evaluationsbericht VEP 2025plus in Dresden</vt:lpstr>
      <vt:lpstr>Erster Evaluationsbericht VEP 2025plus in Dresden</vt:lpstr>
      <vt:lpstr>Fazit: SUMP</vt:lpstr>
      <vt:lpstr>2. Wie kann eine Kommune vorgehen, um erfolgreich in Richtung „Nachhaltige Entwicklung“ voranzukommen?  </vt:lpstr>
      <vt:lpstr>Lehrstuhlforschung: Step By Step  </vt:lpstr>
      <vt:lpstr>Step By Step im ERA-NET TRANSPORT Netzwerk</vt:lpstr>
      <vt:lpstr>31 Fallstudien in 15 Städten </vt:lpstr>
      <vt:lpstr>Step By Step: Einige Beispiele </vt:lpstr>
      <vt:lpstr>Zum normativen Hintergrund</vt:lpstr>
      <vt:lpstr>Bedürfnisse und Instrumente trennen</vt:lpstr>
      <vt:lpstr>Definition „Nachhaltige Entwicklung“</vt:lpstr>
      <vt:lpstr>Zum Forschungsprojekt Step By Step: Wie misst man „erfolgreich“?</vt:lpstr>
      <vt:lpstr>Unsere fünf „Erfolgsfaktoren“ bei Step By Step</vt:lpstr>
      <vt:lpstr>„Erfolg“ auf einer Skala von Null bis Zehn</vt:lpstr>
      <vt:lpstr>Egal welcher Maßnahmentyp: Man kann mehr oder weniger Erfolg haben!</vt:lpstr>
      <vt:lpstr>PowerPoint-Präsentation</vt:lpstr>
      <vt:lpstr>Oft fehlt M&amp;E: Und man hat mehr/weniger Erfolg</vt:lpstr>
      <vt:lpstr>Ergebnis 1: Prozess-Orientierung</vt:lpstr>
      <vt:lpstr>Ergebnis 2: Umsetzung</vt:lpstr>
      <vt:lpstr>Ergebnis 3: Monitoring &amp; Evaluation sind essentiell</vt:lpstr>
      <vt:lpstr>Ergebnis 4: Ziele erreicht?</vt:lpstr>
      <vt:lpstr>Ergebnis 5: Fortführung des Prozesses</vt:lpstr>
      <vt:lpstr>Fazit 1: WAS ist Erfolg?</vt:lpstr>
      <vt:lpstr>Fazit 2: WIE Prozess gestalten?</vt:lpstr>
      <vt:lpstr>SUMP - Plan für nachhaltige urbane Mobilität</vt:lpstr>
    </vt:vector>
  </TitlesOfParts>
  <Company>TUD; Fak. Verkehrswissenschaften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</dc:title>
  <dc:creator>Udo Becker</dc:creator>
  <cp:lastModifiedBy>Rosemarie Baldauf</cp:lastModifiedBy>
  <cp:revision>514</cp:revision>
  <cp:lastPrinted>2020-11-24T10:32:45Z</cp:lastPrinted>
  <dcterms:created xsi:type="dcterms:W3CDTF">2008-02-29T11:13:38Z</dcterms:created>
  <dcterms:modified xsi:type="dcterms:W3CDTF">2022-03-23T08:28:53Z</dcterms:modified>
  <cp:contentStatus/>
</cp:coreProperties>
</file>