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4" r:id="rId2"/>
    <p:sldId id="268" r:id="rId3"/>
    <p:sldId id="262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65" r:id="rId28"/>
    <p:sldId id="270" r:id="rId29"/>
    <p:sldId id="256" r:id="rId30"/>
    <p:sldId id="266" r:id="rId31"/>
    <p:sldId id="271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AC"/>
    <a:srgbClr val="1EA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0" autoAdjust="0"/>
    <p:restoredTop sz="94836"/>
  </p:normalViewPr>
  <p:slideViewPr>
    <p:cSldViewPr snapToGrid="0">
      <p:cViewPr varScale="1">
        <p:scale>
          <a:sx n="83" d="100"/>
          <a:sy n="83" d="100"/>
        </p:scale>
        <p:origin x="4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Kralikova" clId="Web-{AC40F4C4-45EC-4ED8-B206-5EF6D22F6493}"/>
    <pc:docChg chg="delSld">
      <pc:chgData name="Alice Kralikova" userId="" providerId="" clId="Web-{AC40F4C4-45EC-4ED8-B206-5EF6D22F6493}" dt="2021-06-30T14:55:09.590" v="1"/>
      <pc:docMkLst>
        <pc:docMk/>
      </pc:docMkLst>
      <pc:sldChg chg="del">
        <pc:chgData name="Alice Kralikova" userId="" providerId="" clId="Web-{AC40F4C4-45EC-4ED8-B206-5EF6D22F6493}" dt="2021-06-30T14:55:09.590" v="1"/>
        <pc:sldMkLst>
          <pc:docMk/>
          <pc:sldMk cId="2676784646" sldId="258"/>
        </pc:sldMkLst>
      </pc:sldChg>
      <pc:sldChg chg="del">
        <pc:chgData name="Alice Kralikova" userId="" providerId="" clId="Web-{AC40F4C4-45EC-4ED8-B206-5EF6D22F6493}" dt="2021-06-30T14:55:09.590" v="0"/>
        <pc:sldMkLst>
          <pc:docMk/>
          <pc:sldMk cId="8069509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B6321-A640-3A40-81A1-93CCD755EA41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D68E-24B7-6042-ACCE-BE7B9EB43F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69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25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834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46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07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19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67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D68E-24B7-6042-ACCE-BE7B9EB43FA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0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833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16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96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30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17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88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2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95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54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9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0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33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ademiemobility.cz/aktuality/813/smart-prague-index.-je-praha-chytrym-mestem" TargetMode="External"/><Relationship Id="rId2" Type="http://schemas.openxmlformats.org/officeDocument/2006/relationships/hyperlink" Target="https://www.cityone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obilita-ieep.cz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obilita-ieep.cz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14581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2" y="2461847"/>
            <a:ext cx="9421935" cy="160826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Smart city </a:t>
            </a:r>
            <a:r>
              <a:rPr lang="cs-CZ" sz="40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concept</a:t>
            </a:r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, </a:t>
            </a:r>
            <a:r>
              <a:rPr lang="cs-CZ" sz="40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modern</a:t>
            </a:r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</a:t>
            </a:r>
            <a:r>
              <a:rPr lang="cs-CZ" sz="40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technologies</a:t>
            </a:r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and mobility, </a:t>
            </a:r>
            <a:r>
              <a:rPr lang="cs-CZ" sz="40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autonomous</a:t>
            </a:r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mobility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30922" y="4097103"/>
            <a:ext cx="9421936" cy="1195875"/>
          </a:xfrm>
        </p:spPr>
        <p:txBody>
          <a:bodyPr/>
          <a:lstStyle/>
          <a:p>
            <a:pPr algn="ctr"/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0130" y="286867"/>
            <a:ext cx="709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S@mpler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Mobility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22" y="5813922"/>
            <a:ext cx="2650923" cy="921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78" y="5795998"/>
            <a:ext cx="3463939" cy="9460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9" y="5778754"/>
            <a:ext cx="2163114" cy="95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Smart city a inteligentní řízení dopravy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Smart City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= celosvětový koncept, který cílí na zavedení informačních a komunikačních technologií a nástrojů pro efektivnější správu měst a zatažení občanů do jeho tvorby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Smart City Index - sleduje zavádění chytrých technologií a řešení —&gt;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smartness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(„chytrost”)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Jak se pozná chytré město?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ekologické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inovativní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přátelské a motivující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digitalizované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bezpečné a odolné</a:t>
            </a:r>
            <a:endParaRPr lang="cs-CZ" sz="1400" dirty="0">
              <a:solidFill>
                <a:srgbClr val="1EA2C1"/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5940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Zájmové oblasti v konceptu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smart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city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078A6A-A2E0-D14C-BAA2-8D389910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133" y="2286965"/>
            <a:ext cx="4571035" cy="457103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A8CF3E5-7BCB-F24C-B2DF-145CF221F866}"/>
              </a:ext>
            </a:extLst>
          </p:cNvPr>
          <p:cNvSpPr/>
          <p:nvPr/>
        </p:nvSpPr>
        <p:spPr>
          <a:xfrm>
            <a:off x="9844848" y="6510759"/>
            <a:ext cx="2133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Brussels</a:t>
            </a:r>
            <a:r>
              <a:rPr lang="cs-CZ" sz="1200" dirty="0"/>
              <a:t> Smart City, 2021</a:t>
            </a:r>
          </a:p>
        </p:txBody>
      </p:sp>
    </p:spTree>
    <p:extLst>
      <p:ext uri="{BB962C8B-B14F-4D97-AF65-F5344CB8AC3E}">
        <p14:creationId xmlns:p14="http://schemas.microsoft.com/office/powerpoint/2010/main" val="460695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Chytrá mobilita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= Inovační silniční a dopravní infrastruktura, která šetří zdroje a staví na nových technologiích pro maximální možnou dopravní efektivitu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Hlavní faktory: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dostupnost, spolehlivost, bezpečnost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Cíl chytré mobility =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zajistit bezproblémový přesun prostřednictvím dopravy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Čistá mobilita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 mobilita, která má za hlavní cíl snižovat emise z dopravy</a:t>
            </a:r>
            <a:endParaRPr lang="cs-CZ" sz="1400" dirty="0">
              <a:solidFill>
                <a:srgbClr val="1EA2C1"/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1662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Chytrá mobilita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 konceptu Smart City představuje mobilita jeden z základních faktorů, jak zvýšit kvalitu života ve městě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Klíčová témata chytré mobility: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Snížení znečištění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Snížení kongescí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Zvýšení bezpečnosti osob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Snížení hlukové zátěže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Zvýšení rychlosti přemístění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Snížení nákladů na dopravu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4765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Chytrá mobilita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Oblasti zaměření dopravy v konceptu Smart City, které je nejvíce možné ovlivňovat a mají velký dopad na zlepšení ŽP: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Elektromobilita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Inteligentní dopravní systémy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Chytré parkování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Chytrá veřejná doprava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Bikesharing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(sdílení kol)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Park and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ride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(zaparkuj a jeď)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551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Inteligentní dopravní systémy (ITS), telematika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Telematika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 propojení informační a telekomunikační technologie s dopravním inženýrství s cílem zvýšit přepravní výkony, bezpečnost a psychickou pohodu cestujících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ITS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 dopravně-telematické systémy, kombinace inteligentního vozidla, inteligentní infrastruktury a dopravních služeb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Sbírání dat o stavu vozidla či zařízení a následné zasílání do řídící jednotky nebo operátorovi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Cíl: snížení kongescí, zlepšit řízení provozu, minimalizace dopadu na ŽP 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</a:br>
            <a:r>
              <a:rPr lang="cs-CZ" dirty="0">
                <a:solidFill>
                  <a:srgbClr val="1EA2C1"/>
                </a:solidFill>
                <a:latin typeface="Lora" pitchFamily="2" charset="-18"/>
              </a:rPr>
              <a:t>—&gt; ITS pomáhají snížit cestovní čas a zvýšit pohodlí a bezpečnost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5736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Inteligentní dopravní systémy - příklady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Dopravní detektory (senzory) - intenzita dopravy, obsazenost, měření rychlosti, klasifikace vozidel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Videodetekční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systémy - detekce překážek v dopravní provozu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Silniční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meteostanice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- varování před např. námrazou, mlhou, sněhem, ledem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Inteligentní semafory - reagují na rychlost přijíždějících vozidel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Proměnné dopravní značení, informační tabule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Penalizační systémy - jízda na červenou, měření rychlosti</a:t>
            </a:r>
            <a:endParaRPr lang="cs-CZ" dirty="0">
              <a:solidFill>
                <a:srgbClr val="1EA2C1"/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1308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Chytré parkování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83577" y="2591300"/>
            <a:ext cx="9657950" cy="385346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Nástroj k optimálnímu využívání parkovacích kapacit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Omezení zbytečného hledání volného parkovacího místa —&gt; šetří ŽP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Chytrá dlažební kostka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 použitelná pro různé typy dlažby, ukáže, kde je volné parkovací stání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Výhody: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zefektivňuje využití parkovacích míst,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dohled nad parkovací kázní parkujících,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zjednodušuje dohled nad provozovateli parkovacího systému,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umožňuje pohyblivou tarifikaci,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snižuje negativní dopady “hledajících” vozidel,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data pro dopravní plánování a územní řízení,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EA2C1"/>
                </a:solidFill>
                <a:latin typeface="Lora" pitchFamily="2" charset="-18"/>
              </a:rPr>
              <a:t>dohled nad vozidly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Návratnost investice v řádu měsíců</a:t>
            </a:r>
            <a:endParaRPr lang="cs-CZ" dirty="0">
              <a:solidFill>
                <a:srgbClr val="1EA2C1"/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  <p:pic>
        <p:nvPicPr>
          <p:cNvPr id="6146" name="Picture 2" descr="page21image53800736">
            <a:extLst>
              <a:ext uri="{FF2B5EF4-FFF2-40B4-BE49-F238E27FC236}">
                <a16:creationId xmlns:a16="http://schemas.microsoft.com/office/drawing/2014/main" id="{6D5C949F-CF79-8849-A72F-9E23FA17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41" y="1458163"/>
            <a:ext cx="1786359" cy="54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64554D1-741D-8C4A-979A-BEA6DB2CA4BD}"/>
              </a:ext>
            </a:extLst>
          </p:cNvPr>
          <p:cNvSpPr txBox="1"/>
          <p:nvPr/>
        </p:nvSpPr>
        <p:spPr>
          <a:xfrm>
            <a:off x="11046107" y="2591300"/>
            <a:ext cx="1145893" cy="230832"/>
          </a:xfrm>
          <a:prstGeom prst="rect">
            <a:avLst/>
          </a:prstGeom>
          <a:solidFill>
            <a:srgbClr val="3171A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bg1"/>
                </a:solidFill>
              </a:rPr>
              <a:t>Smart </a:t>
            </a:r>
            <a:r>
              <a:rPr lang="cs-CZ" sz="900" dirty="0" err="1">
                <a:solidFill>
                  <a:schemeClr val="bg1"/>
                </a:solidFill>
              </a:rPr>
              <a:t>cobblestone</a:t>
            </a:r>
            <a:endParaRPr lang="cs-CZ" sz="9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12A2FA8-3AFD-3B43-913D-A0A141CCA1ED}"/>
              </a:ext>
            </a:extLst>
          </p:cNvPr>
          <p:cNvSpPr txBox="1"/>
          <p:nvPr/>
        </p:nvSpPr>
        <p:spPr>
          <a:xfrm>
            <a:off x="10918786" y="2591300"/>
            <a:ext cx="1145893" cy="230832"/>
          </a:xfrm>
          <a:prstGeom prst="rect">
            <a:avLst/>
          </a:prstGeom>
          <a:solidFill>
            <a:srgbClr val="3171A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Smart cobblestone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873019-AB41-904D-92E2-93AE12760125}"/>
              </a:ext>
            </a:extLst>
          </p:cNvPr>
          <p:cNvSpPr txBox="1"/>
          <p:nvPr/>
        </p:nvSpPr>
        <p:spPr>
          <a:xfrm>
            <a:off x="11046107" y="3873956"/>
            <a:ext cx="1145893" cy="215444"/>
          </a:xfrm>
          <a:prstGeom prst="rect">
            <a:avLst/>
          </a:prstGeom>
          <a:solidFill>
            <a:srgbClr val="3171A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Free space indicator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B1F5ED-2FA1-7C46-8DC4-F3A4768B4A1E}"/>
              </a:ext>
            </a:extLst>
          </p:cNvPr>
          <p:cNvSpPr txBox="1"/>
          <p:nvPr/>
        </p:nvSpPr>
        <p:spPr>
          <a:xfrm>
            <a:off x="10405641" y="6238320"/>
            <a:ext cx="1786359" cy="646331"/>
          </a:xfrm>
          <a:prstGeom prst="rect">
            <a:avLst/>
          </a:prstGeom>
          <a:solidFill>
            <a:srgbClr val="3171A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Smart cobblestone installation</a:t>
            </a:r>
            <a:br>
              <a:rPr lang="en-GB" sz="900" dirty="0">
                <a:solidFill>
                  <a:schemeClr val="bg1"/>
                </a:solidFill>
              </a:rPr>
            </a:br>
            <a:br>
              <a:rPr lang="en-GB" sz="900" dirty="0">
                <a:solidFill>
                  <a:schemeClr val="bg1"/>
                </a:solidFill>
              </a:rPr>
            </a:br>
            <a:r>
              <a:rPr lang="en-GB" sz="900" dirty="0">
                <a:solidFill>
                  <a:schemeClr val="bg1"/>
                </a:solidFill>
              </a:rPr>
              <a:t>Source: CDV</a:t>
            </a:r>
          </a:p>
          <a:p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9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Chytrá veřejná doprava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Potenciál autonomních vozidel pro městskou dopravu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Autonomní řízení nejen pro silniční dopravu, ale také i železniční (např. metro) —&gt; nutná legislativní změna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Autonomně řízené vlaky v metru v Londýně, Paříži, Dubaji, Barceloně, Kodani jako samostatná infrastruktura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Dále např. bezkontaktní odbavovací systém a bezhotovostní placení jízdného přímo ve vozech VHD</a:t>
            </a:r>
            <a:endParaRPr lang="cs-CZ" dirty="0">
              <a:solidFill>
                <a:srgbClr val="1EA2C1"/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3979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Chytré zastávky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4873837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Podpora cestování VHD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Možnost jak zpříjemnit čekání na spoj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Vybavení zastávek detekční, zobrazovací, informační a komunikační technologií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např. poskytování internetu, dopravní senzory a sčítače cestujících, informace o příjezdu vozidel v reálném čase, mimořádnosti, tlačítka pro přivolání pomoci, informace o kulturních a jiných akcí, </a:t>
            </a:r>
            <a:r>
              <a:rPr lang="cs-CZ" sz="2000" dirty="0" err="1">
                <a:solidFill>
                  <a:srgbClr val="1EA2C1"/>
                </a:solidFill>
                <a:latin typeface="Lora" pitchFamily="2" charset="-18"/>
              </a:rPr>
              <a:t>videovzkazy</a:t>
            </a: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, soutěže, </a:t>
            </a:r>
            <a:r>
              <a:rPr lang="cs-CZ" sz="2000" dirty="0" err="1">
                <a:solidFill>
                  <a:srgbClr val="1EA2C1"/>
                </a:solidFill>
                <a:latin typeface="Lora" pitchFamily="2" charset="-18"/>
              </a:rPr>
              <a:t>videospoty</a:t>
            </a:r>
            <a:endParaRPr lang="cs-CZ" sz="2000" dirty="0">
              <a:solidFill>
                <a:srgbClr val="1EA2C1"/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  <p:pic>
        <p:nvPicPr>
          <p:cNvPr id="7170" name="Picture 2" descr="page23image53747216">
            <a:extLst>
              <a:ext uri="{FF2B5EF4-FFF2-40B4-BE49-F238E27FC236}">
                <a16:creationId xmlns:a16="http://schemas.microsoft.com/office/drawing/2014/main" id="{574212E0-0656-EE42-8F41-CDD49802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36" y="2185837"/>
            <a:ext cx="6388389" cy="42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CE2BB47-45E2-7B45-A21E-8638D269C9EE}"/>
              </a:ext>
            </a:extLst>
          </p:cNvPr>
          <p:cNvSpPr/>
          <p:nvPr/>
        </p:nvSpPr>
        <p:spPr>
          <a:xfrm>
            <a:off x="10791508" y="6444762"/>
            <a:ext cx="1171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IPR, 2019</a:t>
            </a:r>
          </a:p>
        </p:txBody>
      </p:sp>
    </p:spTree>
    <p:extLst>
      <p:ext uri="{BB962C8B-B14F-4D97-AF65-F5344CB8AC3E}">
        <p14:creationId xmlns:p14="http://schemas.microsoft.com/office/powerpoint/2010/main" val="50793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838200" y="1711857"/>
            <a:ext cx="10515600" cy="632004"/>
          </a:xfrm>
        </p:spPr>
        <p:txBody>
          <a:bodyPr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Řešená oblast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sump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cyklu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84095"/>
            <a:ext cx="5536223" cy="3773770"/>
          </a:xfrm>
        </p:spPr>
      </p:pic>
      <p:sp>
        <p:nvSpPr>
          <p:cNvPr id="22" name="Zástupný symbol pro obsah 21"/>
          <p:cNvSpPr>
            <a:spLocks noGrp="1"/>
          </p:cNvSpPr>
          <p:nvPr>
            <p:ph sz="half" idx="2"/>
          </p:nvPr>
        </p:nvSpPr>
        <p:spPr>
          <a:xfrm>
            <a:off x="6567854" y="2597555"/>
            <a:ext cx="4785946" cy="3760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03 – Analyse mobility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situation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05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Develop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vision and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strategy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with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stakeholders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06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Select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targets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indicators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07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Select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measure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packages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with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stakeholder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mobility,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61671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Park and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ride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8" y="2591300"/>
            <a:ext cx="560616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Systém parkovišť (na okraji měst), které slouží k zaparkování automobilů a následný přesun pomocí VHD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Podpora VHD a integrovaných dopravních systémů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Snaha o regulaci vjezdu automobilů do centra </a:t>
            </a:r>
            <a:endParaRPr lang="cs-CZ" sz="2000" dirty="0"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9E217D-0709-0942-8AC5-5459DAF6B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428" y="2591300"/>
            <a:ext cx="5006238" cy="36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64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smart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city ze zahraničí - Barcelona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76203" y="2766791"/>
            <a:ext cx="10692161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Senzory podle hlavních tříd - monitorování hluku a kvality ovzduší a zasílání informací přímo úředníkům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Parkování - řidiči mohou vyhledat volné parkovací místo pomocí mobilní aplikace, zarezervovat či rovnou zaplatit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QR kódy na různých místech - ukazují, kde lze najít nejbližší zastávku VHD</a:t>
            </a:r>
            <a:endParaRPr lang="cs-CZ" sz="2000" dirty="0"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33897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smart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city ze zahraničí - Amsterdam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5798043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Využívá Open Data na vysoké úrovni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Zautomatizované řízení města Amsterdam - implementace chytrého řízení dopravy (např. automatizace semaforů)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Parkshuttle</a:t>
            </a:r>
            <a:r>
              <a:rPr lang="cs-CZ" dirty="0"/>
              <a:t> - autonomní vozidlo, které spojuje stanici metra a obchodní dům</a:t>
            </a:r>
            <a:endParaRPr lang="cs-CZ" sz="2000" dirty="0"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  <p:pic>
        <p:nvPicPr>
          <p:cNvPr id="8193" name="Picture 1" descr="page26image53799904">
            <a:extLst>
              <a:ext uri="{FF2B5EF4-FFF2-40B4-BE49-F238E27FC236}">
                <a16:creationId xmlns:a16="http://schemas.microsoft.com/office/drawing/2014/main" id="{0C296B03-2FA8-E240-B8FA-5FDAECAC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66" y="2591300"/>
            <a:ext cx="5001534" cy="33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3965C3B-4961-D947-89B2-959CB13FC18E}"/>
              </a:ext>
            </a:extLst>
          </p:cNvPr>
          <p:cNvSpPr/>
          <p:nvPr/>
        </p:nvSpPr>
        <p:spPr>
          <a:xfrm>
            <a:off x="9641699" y="6019311"/>
            <a:ext cx="2300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Amsterdam Smart City, 2017 </a:t>
            </a:r>
          </a:p>
        </p:txBody>
      </p:sp>
    </p:spTree>
    <p:extLst>
      <p:ext uri="{BB962C8B-B14F-4D97-AF65-F5344CB8AC3E}">
        <p14:creationId xmlns:p14="http://schemas.microsoft.com/office/powerpoint/2010/main" val="250659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smart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city ze zahraničí - Malmö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Výstavba „</a:t>
            </a:r>
            <a:r>
              <a:rPr lang="cs-CZ" dirty="0" err="1"/>
              <a:t>smart</a:t>
            </a:r>
            <a:r>
              <a:rPr lang="cs-CZ" dirty="0"/>
              <a:t>” čtvrtí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Využití chytrých technologií ve spojení s energií z obnovitelných zdrojů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Minimum aut - zdarma pětileté členství v systému </a:t>
            </a:r>
            <a:r>
              <a:rPr lang="cs-CZ" dirty="0" err="1"/>
              <a:t>carsharing</a:t>
            </a:r>
            <a:r>
              <a:rPr lang="cs-CZ" dirty="0"/>
              <a:t> - obyvatelé platí pouze za ujeté kilometry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Podpora cyklistiky - vybudování 490 km cyklostezek, semafory se speciálními čidly</a:t>
            </a:r>
            <a:endParaRPr lang="cs-CZ" sz="2000" dirty="0"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81856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smart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city ze zahraničí - Singapore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Snaha o omezování vlastnictví automobil za účelem snížení vozidel na silnicích </a:t>
            </a:r>
            <a:r>
              <a:rPr lang="cs-CZ" dirty="0">
                <a:sym typeface="Wingdings" pitchFamily="2" charset="2"/>
              </a:rPr>
              <a:t></a:t>
            </a:r>
            <a:r>
              <a:rPr lang="cs-CZ" dirty="0"/>
              <a:t>experimentování s alternativami automobilů či sdílením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Vlastní systémy pro sdílení kol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Zavedení sdílené jízdy elektrickými automobily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Senzory v autobusech - umožňují sledování a pomáhají řešit dopravní komplikace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Bezkontaktní placení jízdného ve veřejné dopravě</a:t>
            </a:r>
            <a:endParaRPr lang="cs-CZ" sz="2000" dirty="0"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76612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smart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city ze zahraničí - Praha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Pojem Smart City zaznívá stále častěji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Vznik iniciativy Smart Prague - cílem je, aby se Praha stala chytrou metropolí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Koncepce Smart Prague 2030 - šest klíčových oblastí (mezi nimi i oblast Mobilita budoucnosti)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Příklady projektů: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Dobíjecí infrastruktura pro elektromobily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Systém informací o dojezdových dobách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Intermodální plánovač trasy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Digitální platební systém v taxi</a:t>
            </a:r>
            <a:endParaRPr lang="cs-CZ" sz="1600" dirty="0"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endParaRPr lang="cs-CZ" sz="20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6962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8E9D3F3-64D4-4947-8955-95F42119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Odkazy, zdroje, literatura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Brůhová Foltýnová, H. (2009). </a:t>
            </a:r>
            <a:r>
              <a:rPr lang="cs-CZ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Doprava a společnost : ekonomické aspekty udržitelné dopravy (Vyd. 1.).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Karolinum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Becker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U. J. (2008). Základy dopravní ekologie. Ústav pro ekopolitiku. http://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www.digitalniknihovna.cz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mzk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uuid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/uuid:1e5520d0-d739-11e3-b110-005056827e51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CDV. (2020). Chytré uliční parkování je základem chytrého města. In Centrum dopravního výzkumu. CDV. https://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www.cdv.cz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file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/vice-o-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nabidce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chytreho-parkovani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CityOne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. (2020).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Retrieved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December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07, 2020,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from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hlinkClick r:id="rId2"/>
              </a:rPr>
              <a:t>https://www.cityone.cz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Kostopoulos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E.,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Spyropoulos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G.,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Christopoulos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K., &amp;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Kaldellis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J. K. (2018). Solar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energy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contribution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to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an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electric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vehicle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needs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on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the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basis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of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long-term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measurements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. 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Procedia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Structural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Integrity, 10, 203-210.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Ministerstvo dopravy. (2019). Akční plán autonomního řízení. Ministerstvo dopravy. https://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amsp.cz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wp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content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uploads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/2019/02/Akčn%C3%AD-plán-autonomn%C3%ADho-ř%C3%ADzen%C3%AD- ma_KORNB8UGXNR8.pdf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Přibyl, P., &amp; Svítek, M. (2001). Inteligentní dopravní systémy. BEN-technická literatura.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Smart Prague Index. Je Praha chytrým městem?. (2020). Akademie Městské Mobility.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Retrieved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December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07, 2020,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from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hlinkClick r:id="rId3"/>
              </a:rPr>
              <a:t>https://www.akademiemobility.cz/aktuality/813/smart-prague-index.-je-praha-chytrym-mestem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Smart Prague. (2020).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Retrieved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December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07, 2020,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from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https://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smartprague.eu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Šlemr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J.,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Seigertschmidová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I., Zadina, V.,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Ćirlićová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A., Jiranová, E.,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Rohelna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M.,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Kotmel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B., Tesař, P., &amp; Lonská, T. (2018). Smart Prague Index: Ročenka 2017 (1st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ed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.). Operátor ICT. https://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www.smartprague.eu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files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 2018-08_Brozura_SP_A4_po_kor_web-str.pdf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Xu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G.,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M.,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Zhao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., &amp;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Chen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Q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. (2017). Study on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emission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characteristics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of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hybrid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buses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under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driving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cycles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in a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typical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Chinese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city. </a:t>
            </a:r>
            <a:r>
              <a:rPr lang="cs-CZ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Advances</a:t>
            </a:r>
            <a:r>
              <a:rPr lang="cs-CZ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in </a:t>
            </a:r>
            <a:r>
              <a:rPr lang="cs-CZ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Mechanical</a:t>
            </a:r>
            <a:r>
              <a:rPr lang="cs-CZ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Engineering</a:t>
            </a:r>
            <a:r>
              <a:rPr lang="cs-CZ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 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9(10), 1687814017728238.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mobility,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6236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14581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2" y="1564078"/>
            <a:ext cx="9421935" cy="746623"/>
          </a:xfrm>
        </p:spPr>
        <p:txBody>
          <a:bodyPr>
            <a:normAutofit/>
          </a:bodyPr>
          <a:lstStyle/>
          <a:p>
            <a:pPr algn="ctr"/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Děkuji za pozornost!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0130" y="286867"/>
            <a:ext cx="709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S@mpler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Mobility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22" y="5813922"/>
            <a:ext cx="2650923" cy="921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78" y="5795998"/>
            <a:ext cx="3463939" cy="9460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9" y="5778754"/>
            <a:ext cx="2163114" cy="950981"/>
          </a:xfrm>
          <a:prstGeom prst="rect">
            <a:avLst/>
          </a:prstGeom>
        </p:spPr>
      </p:pic>
      <p:sp>
        <p:nvSpPr>
          <p:cNvPr id="10" name="Zástupný symbol pro text 2"/>
          <p:cNvSpPr txBox="1">
            <a:spLocks/>
          </p:cNvSpPr>
          <p:nvPr/>
        </p:nvSpPr>
        <p:spPr>
          <a:xfrm>
            <a:off x="717662" y="2447992"/>
            <a:ext cx="10756676" cy="3228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Informace o projektu:</a:t>
            </a:r>
          </a:p>
          <a:p>
            <a:pPr algn="just"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Hlavním cílem projektu je zvýšit kvalitu výuky na zapojených univerzitách v oblasti managementu udržitelné městské mobility. Naší snahou je rozšířit praktické dovednosti studentů díky implementaci praktické projektové metody výuky. Důraz je kladen na reflexi výzev, s kterými se města potýkají v reálném světě, především pak na problematiku Plánu udržitelné městské mobility (SUMP). Projekt by měl přispět ke zlepšení znalostí a dovedností studentů souvisejících s pozicí manažerů mobility.</a:t>
            </a:r>
          </a:p>
          <a:p>
            <a:pPr algn="just">
              <a:lnSpc>
                <a:spcPct val="120000"/>
              </a:lnSpc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Zpracovatel tématu: Lucie Vávrová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hlinkClick r:id="rId6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hlinkClick r:id="rId6"/>
              </a:rPr>
              <a:t>mobilita-ieep.cz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Link na web databáze</a:t>
            </a:r>
          </a:p>
          <a:p>
            <a:pPr algn="ctr"/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7769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0000" t="20073" r="10067" b="49977"/>
          <a:stretch/>
        </p:blipFill>
        <p:spPr>
          <a:xfrm>
            <a:off x="0" y="0"/>
            <a:ext cx="12192001" cy="9143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191" y="248324"/>
            <a:ext cx="4299617" cy="13703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37592" y="3323492"/>
            <a:ext cx="8818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  <a:latin typeface="Montserrat" panose="00000500000000000000" pitchFamily="2" charset="-18"/>
              </a:rPr>
              <a:t>NAVAZUJÍCÍ ČÁST ÚKOLŮ URČENA PRO UČITELE</a:t>
            </a:r>
          </a:p>
          <a:p>
            <a:pPr algn="ctr"/>
            <a:endParaRPr lang="cs-CZ" sz="3600" b="1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8116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Základní pojmy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Vozidlo s automatizovaným (angl.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automated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 řízením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= vozidlo vybavené asistenčními systémy, je možné některé jízdní úkony vykonávat bez zásahu řidiče (např. parkovací asistent);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Plně autonomní / robotické (angl.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fully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autonomous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/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robotic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vozidlo, které je schopno snímat a vyhodnocovat stav prostředí (po celou dobu jízdy) a navigovat se k zadanému cíli bez lidského zásahu, přičemž musí zajišťovat všechny bezpečnostní funkce;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Datově propojené (angl.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connected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 vozidlo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= datově propojené v reálném čase s okolními vozidly (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Vehicle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-to-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Vehicle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V2V);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Datově připojené vozidlo s automatizovaným řízením (angl.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connected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and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automated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vehicle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– CAV)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= vozidlo splňuje dvě základní funkčnosti – obecně je datově připojené a samo je automaticky řízeno;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Pokud je vozidlo datově propojené v reálném čase se zařízeními umístěnými na silniční síti nebo komunikuje s jinými vozidly, jedná se o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kooperativní inteligentní dopravní systémy (C-ITS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24084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Otázky pro studenty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Definujte výhody a nevýhody autonomní mobility. Přináší autonomní mobilita i nějaké hrozby? Jaké?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Co představuje pojem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smart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city? Lze nějak měřit „chytrost“? Jak se pozná chytré město a chytrá mobilita?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Jaké prvky chytré mobility jsou v naší zemi využívané? Jaké jsou využívané ve vašem městě? Jaké mají tyto prvky přínosy a náklady pro město a obyvatele?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Smart city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concept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modern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technologies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mobility,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795684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14581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2" y="1564078"/>
            <a:ext cx="9421935" cy="746623"/>
          </a:xfrm>
        </p:spPr>
        <p:txBody>
          <a:bodyPr>
            <a:normAutofit/>
          </a:bodyPr>
          <a:lstStyle/>
          <a:p>
            <a:pPr algn="ctr"/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Děkuji za pozornost!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0130" y="286867"/>
            <a:ext cx="709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S@mpler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Mobility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22" y="5813922"/>
            <a:ext cx="2650923" cy="921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78" y="5795998"/>
            <a:ext cx="3463939" cy="9460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9" y="5778754"/>
            <a:ext cx="2163114" cy="950981"/>
          </a:xfrm>
          <a:prstGeom prst="rect">
            <a:avLst/>
          </a:prstGeom>
        </p:spPr>
      </p:pic>
      <p:sp>
        <p:nvSpPr>
          <p:cNvPr id="10" name="Zástupný symbol pro text 2"/>
          <p:cNvSpPr txBox="1">
            <a:spLocks/>
          </p:cNvSpPr>
          <p:nvPr/>
        </p:nvSpPr>
        <p:spPr>
          <a:xfrm>
            <a:off x="717662" y="2447992"/>
            <a:ext cx="10756676" cy="3228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Informace o projektu:</a:t>
            </a:r>
          </a:p>
          <a:p>
            <a:pPr algn="just"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Hlavním cílem projektu je zvýšit kvalitu výuky na zapojených univerzitách v oblasti managementu udržitelné městské mobility. Naší snahou je rozšířit praktické dovednosti studentů díky implementaci praktické projektové metody výuky. Důraz je kladen na reflexi výzev, s kterými se města potýkají v reálném světě, především pak na problematiku Plánu udržitelné městské mobility (SUMP). Projekt by měl přispět ke zlepšení znalostí a dovedností studentů souvisejících s pozicí manažerů mobility.</a:t>
            </a:r>
          </a:p>
          <a:p>
            <a:pPr algn="just">
              <a:lnSpc>
                <a:spcPct val="120000"/>
              </a:lnSpc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just">
              <a:lnSpc>
                <a:spcPct val="120000"/>
              </a:lnSpc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Zpracovatel tématu: Lucie Vávrová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hlinkClick r:id="rId6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hlinkClick r:id="rId6"/>
              </a:rPr>
              <a:t>mobilita-ieep.cz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Link na web databáze</a:t>
            </a:r>
          </a:p>
          <a:p>
            <a:pPr algn="ctr"/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0776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Autonomní vozidlo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Definice dle německého Spolkového výzkumného ústavu silniční sítě (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BASt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r>
              <a:rPr lang="cs-CZ" dirty="0">
                <a:solidFill>
                  <a:srgbClr val="1EA2C1"/>
                </a:solidFill>
              </a:rPr>
              <a:t>„Vozidlo je samo </a:t>
            </a:r>
            <a:r>
              <a:rPr lang="cs-CZ" dirty="0" err="1">
                <a:solidFill>
                  <a:srgbClr val="1EA2C1"/>
                </a:solidFill>
              </a:rPr>
              <a:t>řízeno</a:t>
            </a:r>
            <a:r>
              <a:rPr lang="cs-CZ" dirty="0">
                <a:solidFill>
                  <a:srgbClr val="1EA2C1"/>
                </a:solidFill>
              </a:rPr>
              <a:t> bez lidského dozoru, </a:t>
            </a:r>
            <a:r>
              <a:rPr lang="cs-CZ" dirty="0" err="1">
                <a:solidFill>
                  <a:srgbClr val="1EA2C1"/>
                </a:solidFill>
              </a:rPr>
              <a:t>přičemz</a:t>
            </a:r>
            <a:r>
              <a:rPr lang="cs-CZ" dirty="0">
                <a:solidFill>
                  <a:srgbClr val="1EA2C1"/>
                </a:solidFill>
              </a:rPr>
              <a:t>̌ při poruše </a:t>
            </a:r>
            <a:r>
              <a:rPr lang="cs-CZ" dirty="0" err="1">
                <a:solidFill>
                  <a:srgbClr val="1EA2C1"/>
                </a:solidFill>
              </a:rPr>
              <a:t>účinnosti</a:t>
            </a:r>
            <a:r>
              <a:rPr lang="cs-CZ" dirty="0">
                <a:solidFill>
                  <a:srgbClr val="1EA2C1"/>
                </a:solidFill>
              </a:rPr>
              <a:t> automatizovaných funkcí se samočinně̌ přepne do režimu, který je pro posádku autonomního vozidla a okolní </a:t>
            </a:r>
            <a:r>
              <a:rPr lang="cs-CZ" dirty="0" err="1">
                <a:solidFill>
                  <a:srgbClr val="1EA2C1"/>
                </a:solidFill>
              </a:rPr>
              <a:t>účastníky</a:t>
            </a:r>
            <a:r>
              <a:rPr lang="cs-CZ" dirty="0">
                <a:solidFill>
                  <a:srgbClr val="1EA2C1"/>
                </a:solidFill>
              </a:rPr>
              <a:t> silničního provozu nejméně̌ rizikový.“ </a:t>
            </a:r>
            <a:endParaRPr lang="cs-CZ" sz="2000" dirty="0">
              <a:solidFill>
                <a:srgbClr val="1EA2C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346942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Stupně automatizace řízení vozidla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46039355-E7C1-1B40-BE3C-C63892962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325359"/>
              </p:ext>
            </p:extLst>
          </p:nvPr>
        </p:nvGraphicFramePr>
        <p:xfrm>
          <a:off x="1291590" y="2343756"/>
          <a:ext cx="8423912" cy="4351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916">
                  <a:extLst>
                    <a:ext uri="{9D8B030D-6E8A-4147-A177-3AD203B41FA5}">
                      <a16:colId xmlns:a16="http://schemas.microsoft.com/office/drawing/2014/main" val="1662568507"/>
                    </a:ext>
                  </a:extLst>
                </a:gridCol>
                <a:gridCol w="1586039">
                  <a:extLst>
                    <a:ext uri="{9D8B030D-6E8A-4147-A177-3AD203B41FA5}">
                      <a16:colId xmlns:a16="http://schemas.microsoft.com/office/drawing/2014/main" val="2591956416"/>
                    </a:ext>
                  </a:extLst>
                </a:gridCol>
                <a:gridCol w="3112889">
                  <a:extLst>
                    <a:ext uri="{9D8B030D-6E8A-4147-A177-3AD203B41FA5}">
                      <a16:colId xmlns:a16="http://schemas.microsoft.com/office/drawing/2014/main" val="1991207197"/>
                    </a:ext>
                  </a:extLst>
                </a:gridCol>
                <a:gridCol w="671517">
                  <a:extLst>
                    <a:ext uri="{9D8B030D-6E8A-4147-A177-3AD203B41FA5}">
                      <a16:colId xmlns:a16="http://schemas.microsoft.com/office/drawing/2014/main" val="2567637754"/>
                    </a:ext>
                  </a:extLst>
                </a:gridCol>
                <a:gridCol w="671517">
                  <a:extLst>
                    <a:ext uri="{9D8B030D-6E8A-4147-A177-3AD203B41FA5}">
                      <a16:colId xmlns:a16="http://schemas.microsoft.com/office/drawing/2014/main" val="991225820"/>
                    </a:ext>
                  </a:extLst>
                </a:gridCol>
                <a:gridCol w="671517">
                  <a:extLst>
                    <a:ext uri="{9D8B030D-6E8A-4147-A177-3AD203B41FA5}">
                      <a16:colId xmlns:a16="http://schemas.microsoft.com/office/drawing/2014/main" val="1098044398"/>
                    </a:ext>
                  </a:extLst>
                </a:gridCol>
                <a:gridCol w="671517">
                  <a:extLst>
                    <a:ext uri="{9D8B030D-6E8A-4147-A177-3AD203B41FA5}">
                      <a16:colId xmlns:a16="http://schemas.microsoft.com/office/drawing/2014/main" val="1188588676"/>
                    </a:ext>
                  </a:extLst>
                </a:gridCol>
              </a:tblGrid>
              <a:tr h="544905">
                <a:tc>
                  <a:txBody>
                    <a:bodyPr/>
                    <a:lstStyle/>
                    <a:p>
                      <a:pPr algn="ctr" fontAlgn="t"/>
                      <a:r>
                        <a:rPr lang="cs-CZ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Úroveň podle SAE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Popis úrovně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Řízení vozidla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Sledování dopravní situace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Reakce na dynamickou dopravní situaci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Režimy jízdy (např. dálnice, město)</a:t>
                      </a:r>
                      <a:endParaRPr lang="cs-CZ" sz="700" b="1" i="0" u="none" strike="noStrike" dirty="0"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596873"/>
                  </a:ext>
                </a:extLst>
              </a:tr>
              <a:tr h="5449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Dopravní situace sledována řidičem</a:t>
                      </a:r>
                      <a:endParaRPr lang="cs-CZ" sz="7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BEZ AUTOMATIZACE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vozidlo řídí výlučně řidič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řidič zároveň sleduje dopravní situaci a reaguje na ni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žádné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389935"/>
                  </a:ext>
                </a:extLst>
              </a:tr>
              <a:tr h="86733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ASISTENCE ŘIDIČE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automat provádí úkony spojené buď s příčným pohybem, nebo s podélným pohybem vozidla (nikoliv však obojí současně)</a:t>
                      </a:r>
                    </a:p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- řidič neustále sleduje dopravní situaci a musí být připraven v případě potřeby převzít řízení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>
                          <a:effectLst/>
                        </a:rPr>
                        <a:t>omezené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24869"/>
                  </a:ext>
                </a:extLst>
              </a:tr>
              <a:tr h="7679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ČÁSTEČNÁ AUTOMATIZACE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automat provádí úkony spojené jak s příčným pohybem, tak s podélným pohybem vozidla současně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řidič neustále sleduje dopravní situaci a musí být připraven v případě potřeby převzít řízení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omezené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97471"/>
                  </a:ext>
                </a:extLst>
              </a:tr>
              <a:tr h="5420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Dopravní situace sledována vozidlem</a:t>
                      </a:r>
                      <a:endParaRPr lang="cs-CZ" sz="7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PODMÍNĚNÁ AUTOMATIZACE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veškeré úkony jsou prováděny automatem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řidič musí být schopen v případě nutnosti převzít řízení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omezené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1725"/>
                  </a:ext>
                </a:extLst>
              </a:tr>
              <a:tr h="54208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VYSOKÁ AUTOMATIZACE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veškeré úkony jsou prováděny automatem bez nutnosti zásahu řidiče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automat pracuje v omezených režimech jízdy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100" b="0" i="0" u="none" strike="noStrike" dirty="0">
                        <a:solidFill>
                          <a:srgbClr val="FEFFFE"/>
                        </a:solidFill>
                        <a:effectLst/>
                        <a:latin typeface="Helvetica Neue Medium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100" b="0" i="0" u="none" strike="noStrike" dirty="0">
                        <a:solidFill>
                          <a:srgbClr val="FEFFFE"/>
                        </a:solidFill>
                        <a:effectLst/>
                        <a:latin typeface="Helvetica Neue Medium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omezené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31696"/>
                  </a:ext>
                </a:extLst>
              </a:tr>
              <a:tr h="54208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effectLst/>
                        </a:rPr>
                        <a:t>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u="none" strike="noStrike" dirty="0">
                          <a:effectLst/>
                        </a:rPr>
                        <a:t>PLNÁ AUTOMATIZACE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veškeré úkony jsou prováděny automatem bez nutnosti zásahu řidiče (řidič neexistuje)</a:t>
                      </a:r>
                      <a:br>
                        <a:rPr lang="cs-CZ" sz="700" u="none" strike="noStrike" dirty="0">
                          <a:effectLst/>
                        </a:rPr>
                      </a:br>
                      <a:r>
                        <a:rPr lang="cs-CZ" sz="700" u="none" strike="noStrike" dirty="0">
                          <a:effectLst/>
                        </a:rPr>
                        <a:t>- automat pracuje ve všech režimech jízdy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všechny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275862"/>
                  </a:ext>
                </a:extLst>
              </a:tr>
            </a:tbl>
          </a:graphicData>
        </a:graphic>
      </p:graphicFrame>
      <p:sp>
        <p:nvSpPr>
          <p:cNvPr id="28" name="Shape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SpPr/>
          <p:nvPr/>
        </p:nvSpPr>
        <p:spPr>
          <a:xfrm>
            <a:off x="7273791" y="2900696"/>
            <a:ext cx="147106" cy="499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" name="Shape 11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SpPr/>
          <p:nvPr/>
        </p:nvSpPr>
        <p:spPr>
          <a:xfrm>
            <a:off x="7059410" y="4580589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" name="Shape 2">
            <a:extLst>
              <a:ext uri="{FF2B5EF4-FFF2-40B4-BE49-F238E27FC236}">
                <a16:creationId xmlns:a16="http://schemas.microsoft.com/office/drawing/2014/main" id="{0F2E065F-D551-3E47-9300-43AE30BA7F14}"/>
              </a:ext>
            </a:extLst>
          </p:cNvPr>
          <p:cNvSpPr/>
          <p:nvPr/>
        </p:nvSpPr>
        <p:spPr>
          <a:xfrm>
            <a:off x="7988114" y="2900696"/>
            <a:ext cx="148114" cy="49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" name="Shape 2">
            <a:extLst>
              <a:ext uri="{FF2B5EF4-FFF2-40B4-BE49-F238E27FC236}">
                <a16:creationId xmlns:a16="http://schemas.microsoft.com/office/drawing/2014/main" id="{451FE32F-E62F-9C44-B842-3B05D6C3D461}"/>
              </a:ext>
            </a:extLst>
          </p:cNvPr>
          <p:cNvSpPr/>
          <p:nvPr/>
        </p:nvSpPr>
        <p:spPr>
          <a:xfrm>
            <a:off x="8614188" y="2900695"/>
            <a:ext cx="148114" cy="49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9" name="Shape 2">
            <a:extLst>
              <a:ext uri="{FF2B5EF4-FFF2-40B4-BE49-F238E27FC236}">
                <a16:creationId xmlns:a16="http://schemas.microsoft.com/office/drawing/2014/main" id="{8103629D-7A6F-4E44-9618-430B6B479E16}"/>
              </a:ext>
            </a:extLst>
          </p:cNvPr>
          <p:cNvSpPr/>
          <p:nvPr/>
        </p:nvSpPr>
        <p:spPr>
          <a:xfrm>
            <a:off x="8625125" y="3594866"/>
            <a:ext cx="148114" cy="49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0" name="Shape 2">
            <a:extLst>
              <a:ext uri="{FF2B5EF4-FFF2-40B4-BE49-F238E27FC236}">
                <a16:creationId xmlns:a16="http://schemas.microsoft.com/office/drawing/2014/main" id="{D2DE389E-6162-FA41-8D93-FD18B7B68744}"/>
              </a:ext>
            </a:extLst>
          </p:cNvPr>
          <p:cNvSpPr/>
          <p:nvPr/>
        </p:nvSpPr>
        <p:spPr>
          <a:xfrm>
            <a:off x="7970678" y="3594865"/>
            <a:ext cx="148114" cy="49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1" name="Shape 2">
            <a:extLst>
              <a:ext uri="{FF2B5EF4-FFF2-40B4-BE49-F238E27FC236}">
                <a16:creationId xmlns:a16="http://schemas.microsoft.com/office/drawing/2014/main" id="{74FDF0DD-E78C-3748-95E3-5A1D756A215C}"/>
              </a:ext>
            </a:extLst>
          </p:cNvPr>
          <p:cNvSpPr/>
          <p:nvPr/>
        </p:nvSpPr>
        <p:spPr>
          <a:xfrm>
            <a:off x="7092233" y="3694996"/>
            <a:ext cx="116606" cy="399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2" name="Shape 9">
            <a:extLst>
              <a:ext uri="{FF2B5EF4-FFF2-40B4-BE49-F238E27FC236}">
                <a16:creationId xmlns:a16="http://schemas.microsoft.com/office/drawing/2014/main" id="{932E59F9-04A9-5A47-8DFF-01AB48EC17FE}"/>
              </a:ext>
            </a:extLst>
          </p:cNvPr>
          <p:cNvSpPr/>
          <p:nvPr/>
        </p:nvSpPr>
        <p:spPr>
          <a:xfrm>
            <a:off x="7208839" y="3878325"/>
            <a:ext cx="418144" cy="210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Shape 2">
            <a:extLst>
              <a:ext uri="{FF2B5EF4-FFF2-40B4-BE49-F238E27FC236}">
                <a16:creationId xmlns:a16="http://schemas.microsoft.com/office/drawing/2014/main" id="{D598CDD9-7517-0F4C-B07D-7CA1C7AB1FEE}"/>
              </a:ext>
            </a:extLst>
          </p:cNvPr>
          <p:cNvSpPr/>
          <p:nvPr/>
        </p:nvSpPr>
        <p:spPr>
          <a:xfrm>
            <a:off x="7977810" y="4422778"/>
            <a:ext cx="148114" cy="49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063CA46C-46E0-474C-BEB4-D83D16F0F7D8}"/>
              </a:ext>
            </a:extLst>
          </p:cNvPr>
          <p:cNvSpPr/>
          <p:nvPr/>
        </p:nvSpPr>
        <p:spPr>
          <a:xfrm>
            <a:off x="8614188" y="4422778"/>
            <a:ext cx="148114" cy="49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5" name="Shape 2">
            <a:extLst>
              <a:ext uri="{FF2B5EF4-FFF2-40B4-BE49-F238E27FC236}">
                <a16:creationId xmlns:a16="http://schemas.microsoft.com/office/drawing/2014/main" id="{9D3F9138-6F17-B042-A3A2-03C0F65B244A}"/>
              </a:ext>
            </a:extLst>
          </p:cNvPr>
          <p:cNvSpPr/>
          <p:nvPr/>
        </p:nvSpPr>
        <p:spPr>
          <a:xfrm>
            <a:off x="8614187" y="5093392"/>
            <a:ext cx="159051" cy="452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6" name="Shape 11">
            <a:extLst>
              <a:ext uri="{FF2B5EF4-FFF2-40B4-BE49-F238E27FC236}">
                <a16:creationId xmlns:a16="http://schemas.microsoft.com/office/drawing/2014/main" id="{3856B1A9-A90B-D940-8ACF-750C42E35D6E}"/>
              </a:ext>
            </a:extLst>
          </p:cNvPr>
          <p:cNvSpPr/>
          <p:nvPr/>
        </p:nvSpPr>
        <p:spPr>
          <a:xfrm>
            <a:off x="7069423" y="5204207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Shape 11">
            <a:extLst>
              <a:ext uri="{FF2B5EF4-FFF2-40B4-BE49-F238E27FC236}">
                <a16:creationId xmlns:a16="http://schemas.microsoft.com/office/drawing/2014/main" id="{5982C859-69B4-D741-A92C-E1DF999CCBDA}"/>
              </a:ext>
            </a:extLst>
          </p:cNvPr>
          <p:cNvSpPr/>
          <p:nvPr/>
        </p:nvSpPr>
        <p:spPr>
          <a:xfrm>
            <a:off x="7782715" y="5197018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Shape 11">
            <a:extLst>
              <a:ext uri="{FF2B5EF4-FFF2-40B4-BE49-F238E27FC236}">
                <a16:creationId xmlns:a16="http://schemas.microsoft.com/office/drawing/2014/main" id="{AD7BDC4C-F8FE-6D4A-A2DE-1A0A59EA4117}"/>
              </a:ext>
            </a:extLst>
          </p:cNvPr>
          <p:cNvSpPr/>
          <p:nvPr/>
        </p:nvSpPr>
        <p:spPr>
          <a:xfrm>
            <a:off x="7092233" y="5797461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 dirty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Shape 11">
            <a:extLst>
              <a:ext uri="{FF2B5EF4-FFF2-40B4-BE49-F238E27FC236}">
                <a16:creationId xmlns:a16="http://schemas.microsoft.com/office/drawing/2014/main" id="{0011754E-F1C2-D34E-B33D-0FA8C77AB52A}"/>
              </a:ext>
            </a:extLst>
          </p:cNvPr>
          <p:cNvSpPr/>
          <p:nvPr/>
        </p:nvSpPr>
        <p:spPr>
          <a:xfrm>
            <a:off x="7763932" y="5797460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Shape 11">
            <a:extLst>
              <a:ext uri="{FF2B5EF4-FFF2-40B4-BE49-F238E27FC236}">
                <a16:creationId xmlns:a16="http://schemas.microsoft.com/office/drawing/2014/main" id="{EE6EAEA6-F501-FE49-8673-B318F7D4F991}"/>
              </a:ext>
            </a:extLst>
          </p:cNvPr>
          <p:cNvSpPr/>
          <p:nvPr/>
        </p:nvSpPr>
        <p:spPr>
          <a:xfrm>
            <a:off x="8411247" y="5800685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Shape 11">
            <a:extLst>
              <a:ext uri="{FF2B5EF4-FFF2-40B4-BE49-F238E27FC236}">
                <a16:creationId xmlns:a16="http://schemas.microsoft.com/office/drawing/2014/main" id="{B0058C00-C98F-794B-983F-3C39D36647BA}"/>
              </a:ext>
            </a:extLst>
          </p:cNvPr>
          <p:cNvSpPr/>
          <p:nvPr/>
        </p:nvSpPr>
        <p:spPr>
          <a:xfrm>
            <a:off x="7069423" y="6331031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Shape 11">
            <a:extLst>
              <a:ext uri="{FF2B5EF4-FFF2-40B4-BE49-F238E27FC236}">
                <a16:creationId xmlns:a16="http://schemas.microsoft.com/office/drawing/2014/main" id="{21E47788-2A72-8C43-9B20-8304F71DB4F4}"/>
              </a:ext>
            </a:extLst>
          </p:cNvPr>
          <p:cNvSpPr/>
          <p:nvPr/>
        </p:nvSpPr>
        <p:spPr>
          <a:xfrm>
            <a:off x="7782715" y="6331030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Shape 11">
            <a:extLst>
              <a:ext uri="{FF2B5EF4-FFF2-40B4-BE49-F238E27FC236}">
                <a16:creationId xmlns:a16="http://schemas.microsoft.com/office/drawing/2014/main" id="{8397678F-B8A5-674F-A09A-B6C79C7CB94E}"/>
              </a:ext>
            </a:extLst>
          </p:cNvPr>
          <p:cNvSpPr/>
          <p:nvPr/>
        </p:nvSpPr>
        <p:spPr>
          <a:xfrm>
            <a:off x="8411246" y="6329436"/>
            <a:ext cx="575869" cy="2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xdr="http://schemas.openxmlformats.org/drawingml/2006/spreadsheetDrawing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b="0" i="0" u="none" strike="noStrike" cap="none" spc="0" baseline="0">
              <a:solidFill>
                <a:srgbClr val="FFFFFF"/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C20FB1D1-DFC0-264B-B4B9-2BC27C0024EC}"/>
              </a:ext>
            </a:extLst>
          </p:cNvPr>
          <p:cNvSpPr txBox="1"/>
          <p:nvPr/>
        </p:nvSpPr>
        <p:spPr>
          <a:xfrm>
            <a:off x="4302768" y="6670753"/>
            <a:ext cx="36853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Stupně  automatizace podle standardu SAE J3016</a:t>
            </a:r>
          </a:p>
        </p:txBody>
      </p:sp>
      <p:sp>
        <p:nvSpPr>
          <p:cNvPr id="67" name="Obdélník 66">
            <a:extLst>
              <a:ext uri="{FF2B5EF4-FFF2-40B4-BE49-F238E27FC236}">
                <a16:creationId xmlns:a16="http://schemas.microsoft.com/office/drawing/2014/main" id="{F2F70BA4-7469-554D-BDD6-3998EC37457F}"/>
              </a:ext>
            </a:extLst>
          </p:cNvPr>
          <p:cNvSpPr/>
          <p:nvPr/>
        </p:nvSpPr>
        <p:spPr>
          <a:xfrm>
            <a:off x="10481456" y="6509170"/>
            <a:ext cx="1191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MD, 2019</a:t>
            </a:r>
          </a:p>
        </p:txBody>
      </p:sp>
    </p:spTree>
    <p:extLst>
      <p:ext uri="{BB962C8B-B14F-4D97-AF65-F5344CB8AC3E}">
        <p14:creationId xmlns:p14="http://schemas.microsoft.com/office/powerpoint/2010/main" val="248078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Lze očekávat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transformaci dopravy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 postupné nasazování automatizovaných dopravních systémů a dopravních prostředků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Radikální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proměna nejen osobní a nákladní dopravy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ale také sekundárně oblasti výroby, poskytování služeb, energetiky, vzdělávání, zaměstnanosti, budování měst a životního prostředí </a:t>
            </a: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—&gt; širší společenské a environmentální změny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ADS povedou k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optimalizaci využívání silniční sítě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zlepšení řízení, optimalizaci dopravních toků, snížení dopravních problémů (např. kongescí), snížení nehod, snížení spotřeby paliva, jízdní doby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399989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Přínosy pro společnost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Pozitivní dopad na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životní prostředí a snížení emisí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Zvýšení kapacity pozemních komunikací, zlepšení průjezdnosti křižovatek, snížení kongescí, snížení nákladů na budování nových jízdních pruhů, snížení doby na hledání parkovacího místa</a:t>
            </a:r>
            <a:b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</a:b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--&gt; </a:t>
            </a:r>
            <a:r>
              <a:rPr lang="cs-CZ" sz="2000" b="1" dirty="0">
                <a:solidFill>
                  <a:srgbClr val="1EA2C1"/>
                </a:solidFill>
                <a:latin typeface="Lora" pitchFamily="2" charset="-18"/>
              </a:rPr>
              <a:t>zvýšení účinnosti dopravního systému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Zvýšení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bezpečnosti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Zlepšení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dostupnosti dopravy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a služeb mobility (např. pro osoby, které nemohou ze zdravotních důvodů řídit vozidlo)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56910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Šance a hrozby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821470" cy="40588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Sektor dopravy - důležitá oblast národního hospodářství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Autonomní mobilita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= nový způsob organizace a fungování dopravního provozu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Výzkumné, vývojové a výrobní činnosti spojené s autonomní mobilitou s sebou přináší: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Rozvoj špičkových technologií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Zvyšování technologických a znalostních kapacit firem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Stimulují vytváření pracovních pozic vyžadující vysokou kvalifikaci. Stimulují přínos nových zahraničních investic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Nepřímo je také podporováno odborné střední a vysoké školství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32213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Šance a hrozby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Vývoj autonomních vozidel: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Inovace stávajícího vozidlového systému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(upřednostňován současnými výrobci automobilů)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Vývoj zcela nového autonomního vozidla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(upřednostňován technologickými firmami, které se přímo nezabývaly výrobou vozidel, ale chtějí vstoupit na trh)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Nutné nastavení standardů bezpečnosti, které nebudou brzdit vývoj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Motivace pro ČR - maximálně využít tradiční automobilový průmysl a inovační potenciál českého průmyslu a akademické sféry + strategická poloha v Evropě v blízkosti technologicky vyspělejších zemí v oblasti automatizace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 opačném případě by došlo k úbytku poptávky po tradičních vozidlech = negativní dopad na národní hospodářství ČR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Autonomous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797023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2526</Words>
  <Application>Microsoft Office PowerPoint</Application>
  <PresentationFormat>Širokoúhlá obrazovka</PresentationFormat>
  <Paragraphs>248</Paragraphs>
  <Slides>31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Helvetica Neue</vt:lpstr>
      <vt:lpstr>Helvetica Neue Medium</vt:lpstr>
      <vt:lpstr>Lora</vt:lpstr>
      <vt:lpstr>Montserrat</vt:lpstr>
      <vt:lpstr>Wingdings</vt:lpstr>
      <vt:lpstr>Motiv Office</vt:lpstr>
      <vt:lpstr>Smart city concept, modern technologies and mobility, autonomous mobility</vt:lpstr>
      <vt:lpstr>Řešená oblast sump cyklu</vt:lpstr>
      <vt:lpstr>Základní pojmy</vt:lpstr>
      <vt:lpstr>Autonomní vozidlo</vt:lpstr>
      <vt:lpstr>Stupně automatizace řízení vozidla</vt:lpstr>
      <vt:lpstr>Prezentace aplikace PowerPoint</vt:lpstr>
      <vt:lpstr>Přínosy pro společnost</vt:lpstr>
      <vt:lpstr>Šance a hrozby</vt:lpstr>
      <vt:lpstr>Šance a hrozby</vt:lpstr>
      <vt:lpstr>Smart city a inteligentní řízení dopravy</vt:lpstr>
      <vt:lpstr>Zájmové oblasti v konceptu smart city</vt:lpstr>
      <vt:lpstr>Chytrá mobilita</vt:lpstr>
      <vt:lpstr>Chytrá mobilita</vt:lpstr>
      <vt:lpstr>Chytrá mobilita</vt:lpstr>
      <vt:lpstr>Inteligentní dopravní systémy (ITS), telematika</vt:lpstr>
      <vt:lpstr>Inteligentní dopravní systémy - příklady</vt:lpstr>
      <vt:lpstr>Chytré parkování</vt:lpstr>
      <vt:lpstr>Chytrá veřejná doprava</vt:lpstr>
      <vt:lpstr>Chytré zastávky</vt:lpstr>
      <vt:lpstr>Park and ride</vt:lpstr>
      <vt:lpstr>Příklady smart city ze zahraničí - Barcelona</vt:lpstr>
      <vt:lpstr>Příklady smart city ze zahraničí - Amsterdam</vt:lpstr>
      <vt:lpstr>Příklady smart city ze zahraničí - Malmö</vt:lpstr>
      <vt:lpstr>Příklady smart city ze zahraničí - Singapore</vt:lpstr>
      <vt:lpstr>Příklady smart city ze zahraničí - Praha</vt:lpstr>
      <vt:lpstr>Prezentace aplikace PowerPoint</vt:lpstr>
      <vt:lpstr>Odkazy, zdroje, literatura</vt:lpstr>
      <vt:lpstr>Děkuji za pozornost!</vt:lpstr>
      <vt:lpstr>Prezentace aplikace PowerPoint</vt:lpstr>
      <vt:lpstr>Otázky pro studenty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Ing. Alice Králiková</dc:creator>
  <cp:lastModifiedBy>Hana.Bruhova-Foltynova</cp:lastModifiedBy>
  <cp:revision>33</cp:revision>
  <dcterms:created xsi:type="dcterms:W3CDTF">2021-04-05T10:49:40Z</dcterms:created>
  <dcterms:modified xsi:type="dcterms:W3CDTF">2022-02-28T14:35:01Z</dcterms:modified>
</cp:coreProperties>
</file>