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914" r:id="rId3"/>
    <p:sldId id="917" r:id="rId4"/>
    <p:sldId id="792" r:id="rId5"/>
    <p:sldId id="918" r:id="rId6"/>
    <p:sldId id="919" r:id="rId7"/>
    <p:sldId id="915" r:id="rId8"/>
    <p:sldId id="920" r:id="rId9"/>
    <p:sldId id="916" r:id="rId10"/>
    <p:sldId id="923" r:id="rId11"/>
    <p:sldId id="957" r:id="rId12"/>
    <p:sldId id="925" r:id="rId13"/>
    <p:sldId id="928" r:id="rId14"/>
    <p:sldId id="929" r:id="rId15"/>
    <p:sldId id="931" r:id="rId16"/>
    <p:sldId id="956" r:id="rId17"/>
    <p:sldId id="932" r:id="rId18"/>
    <p:sldId id="930" r:id="rId19"/>
    <p:sldId id="933" r:id="rId20"/>
    <p:sldId id="934" r:id="rId21"/>
    <p:sldId id="935" r:id="rId22"/>
    <p:sldId id="937" r:id="rId23"/>
    <p:sldId id="939" r:id="rId24"/>
    <p:sldId id="940" r:id="rId25"/>
    <p:sldId id="941" r:id="rId26"/>
    <p:sldId id="942" r:id="rId27"/>
    <p:sldId id="943" r:id="rId28"/>
    <p:sldId id="944" r:id="rId29"/>
    <p:sldId id="946" r:id="rId30"/>
    <p:sldId id="947" r:id="rId31"/>
    <p:sldId id="948" r:id="rId32"/>
    <p:sldId id="949" r:id="rId33"/>
    <p:sldId id="950" r:id="rId34"/>
    <p:sldId id="951" r:id="rId35"/>
    <p:sldId id="952" r:id="rId36"/>
    <p:sldId id="954" r:id="rId37"/>
    <p:sldId id="958" r:id="rId38"/>
  </p:sldIdLst>
  <p:sldSz cx="12192000" cy="6858000"/>
  <p:notesSz cx="6858000" cy="9144000"/>
  <p:defaultTextStyle>
    <a:defPPr>
      <a:defRPr lang="de-DE"/>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00" userDrawn="1">
          <p15:clr>
            <a:srgbClr val="A4A3A4"/>
          </p15:clr>
        </p15:guide>
        <p15:guide id="2" pos="497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marie Baldauf" initials="RB" lastIdx="2" clrIdx="0">
    <p:extLst>
      <p:ext uri="{19B8F6BF-5375-455C-9EA6-DF929625EA0E}">
        <p15:presenceInfo xmlns:p15="http://schemas.microsoft.com/office/powerpoint/2012/main" userId="Rosemarie Baldau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A1B3C4"/>
    <a:srgbClr val="028855"/>
    <a:srgbClr val="018754"/>
    <a:srgbClr val="F0C900"/>
    <a:srgbClr val="888885"/>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8025" autoAdjust="0"/>
    <p:restoredTop sz="96498" autoAdjust="0"/>
  </p:normalViewPr>
  <p:slideViewPr>
    <p:cSldViewPr snapToGrid="0" showGuides="1">
      <p:cViewPr varScale="1">
        <p:scale>
          <a:sx n="159" d="100"/>
          <a:sy n="159" d="100"/>
        </p:scale>
        <p:origin x="150" y="258"/>
      </p:cViewPr>
      <p:guideLst>
        <p:guide orient="horz" pos="2500"/>
        <p:guide pos="4974"/>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vs-grp02.zih.tu-dresden.de\voeko\Baldauf\Literatur\Statistik\Kinderunf&#228;ll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vs-grp02.zih.tu-dresden.de\voeko\Baldauf\Literatur\Statistik\Kinderunf&#228;ll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vs-grp02.zih.tu-dresden.de\voeko\Baldauf\Literatur\Statistik\Kinderunf&#228;l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Tabelle1!$B$1</c:f>
              <c:strCache>
                <c:ptCount val="1"/>
                <c:pt idx="0">
                  <c:v>Verunglückte Kinder</c:v>
                </c:pt>
              </c:strCache>
            </c:strRef>
          </c:tx>
          <c:spPr>
            <a:ln w="57150"/>
          </c:spPr>
          <c:marker>
            <c:symbol val="none"/>
          </c:marker>
          <c:cat>
            <c:numRef>
              <c:f>Tabelle1!$A$2:$A$27</c:f>
              <c:numCache>
                <c:formatCode>General</c:formatCode>
                <c:ptCount val="26"/>
                <c:pt idx="0">
                  <c:v>1990</c:v>
                </c:pt>
                <c:pt idx="5">
                  <c:v>1995</c:v>
                </c:pt>
                <c:pt idx="10">
                  <c:v>2000</c:v>
                </c:pt>
                <c:pt idx="15">
                  <c:v>2005</c:v>
                </c:pt>
                <c:pt idx="20">
                  <c:v>2010</c:v>
                </c:pt>
                <c:pt idx="25">
                  <c:v>2015</c:v>
                </c:pt>
              </c:numCache>
            </c:numRef>
          </c:cat>
          <c:val>
            <c:numRef>
              <c:f>Tabelle1!$B$2:$B$27</c:f>
              <c:numCache>
                <c:formatCode>General</c:formatCode>
                <c:ptCount val="26"/>
                <c:pt idx="0">
                  <c:v>50577</c:v>
                </c:pt>
                <c:pt idx="1">
                  <c:v>51284</c:v>
                </c:pt>
                <c:pt idx="2">
                  <c:v>53097</c:v>
                </c:pt>
                <c:pt idx="3">
                  <c:v>51075</c:v>
                </c:pt>
                <c:pt idx="4">
                  <c:v>51635</c:v>
                </c:pt>
                <c:pt idx="5">
                  <c:v>51444</c:v>
                </c:pt>
                <c:pt idx="6">
                  <c:v>48567</c:v>
                </c:pt>
                <c:pt idx="7">
                  <c:v>49810</c:v>
                </c:pt>
                <c:pt idx="8">
                  <c:v>46508</c:v>
                </c:pt>
                <c:pt idx="9">
                  <c:v>49184</c:v>
                </c:pt>
                <c:pt idx="10">
                  <c:v>45381</c:v>
                </c:pt>
                <c:pt idx="11">
                  <c:v>42805</c:v>
                </c:pt>
                <c:pt idx="12">
                  <c:v>41263</c:v>
                </c:pt>
                <c:pt idx="13">
                  <c:v>40251</c:v>
                </c:pt>
                <c:pt idx="14">
                  <c:v>37285</c:v>
                </c:pt>
                <c:pt idx="15">
                  <c:v>36954</c:v>
                </c:pt>
                <c:pt idx="16">
                  <c:v>34534</c:v>
                </c:pt>
                <c:pt idx="17">
                  <c:v>33804</c:v>
                </c:pt>
                <c:pt idx="18">
                  <c:v>31648</c:v>
                </c:pt>
                <c:pt idx="19">
                  <c:v>30845</c:v>
                </c:pt>
                <c:pt idx="20">
                  <c:v>28629</c:v>
                </c:pt>
                <c:pt idx="21">
                  <c:v>30676</c:v>
                </c:pt>
                <c:pt idx="22">
                  <c:v>29321</c:v>
                </c:pt>
                <c:pt idx="23">
                  <c:v>28143</c:v>
                </c:pt>
                <c:pt idx="24">
                  <c:v>28674</c:v>
                </c:pt>
                <c:pt idx="25">
                  <c:v>28235</c:v>
                </c:pt>
              </c:numCache>
            </c:numRef>
          </c:val>
          <c:smooth val="0"/>
          <c:extLst>
            <c:ext xmlns:c16="http://schemas.microsoft.com/office/drawing/2014/chart" uri="{C3380CC4-5D6E-409C-BE32-E72D297353CC}">
              <c16:uniqueId val="{00000000-DB24-49BB-8F81-E82BBD151395}"/>
            </c:ext>
          </c:extLst>
        </c:ser>
        <c:dLbls>
          <c:showLegendKey val="0"/>
          <c:showVal val="0"/>
          <c:showCatName val="0"/>
          <c:showSerName val="0"/>
          <c:showPercent val="0"/>
          <c:showBubbleSize val="0"/>
        </c:dLbls>
        <c:smooth val="0"/>
        <c:axId val="176470656"/>
        <c:axId val="176484736"/>
      </c:lineChart>
      <c:catAx>
        <c:axId val="176470656"/>
        <c:scaling>
          <c:orientation val="minMax"/>
        </c:scaling>
        <c:delete val="0"/>
        <c:axPos val="b"/>
        <c:numFmt formatCode="General" sourceLinked="1"/>
        <c:majorTickMark val="out"/>
        <c:minorTickMark val="none"/>
        <c:tickLblPos val="nextTo"/>
        <c:txPr>
          <a:bodyPr/>
          <a:lstStyle/>
          <a:p>
            <a:pPr>
              <a:defRPr sz="1400"/>
            </a:pPr>
            <a:endParaRPr lang="de-DE"/>
          </a:p>
        </c:txPr>
        <c:crossAx val="176484736"/>
        <c:crosses val="autoZero"/>
        <c:auto val="1"/>
        <c:lblAlgn val="ctr"/>
        <c:lblOffset val="100"/>
        <c:noMultiLvlLbl val="0"/>
      </c:catAx>
      <c:valAx>
        <c:axId val="176484736"/>
        <c:scaling>
          <c:orientation val="minMax"/>
        </c:scaling>
        <c:delete val="0"/>
        <c:axPos val="l"/>
        <c:majorGridlines/>
        <c:numFmt formatCode="#,##0" sourceLinked="0"/>
        <c:majorTickMark val="out"/>
        <c:minorTickMark val="none"/>
        <c:tickLblPos val="nextTo"/>
        <c:txPr>
          <a:bodyPr/>
          <a:lstStyle/>
          <a:p>
            <a:pPr>
              <a:defRPr sz="1400"/>
            </a:pPr>
            <a:endParaRPr lang="de-DE"/>
          </a:p>
        </c:txPr>
        <c:crossAx val="17647065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Tabelle1!$C$1</c:f>
              <c:strCache>
                <c:ptCount val="1"/>
                <c:pt idx="0">
                  <c:v>Getötete Kinder</c:v>
                </c:pt>
              </c:strCache>
            </c:strRef>
          </c:tx>
          <c:spPr>
            <a:ln w="57150"/>
          </c:spPr>
          <c:marker>
            <c:symbol val="none"/>
          </c:marker>
          <c:cat>
            <c:numRef>
              <c:f>Tabelle1!$A$2:$A$27</c:f>
              <c:numCache>
                <c:formatCode>General</c:formatCode>
                <c:ptCount val="26"/>
                <c:pt idx="0">
                  <c:v>1990</c:v>
                </c:pt>
                <c:pt idx="5">
                  <c:v>1995</c:v>
                </c:pt>
                <c:pt idx="10">
                  <c:v>2000</c:v>
                </c:pt>
                <c:pt idx="15">
                  <c:v>2005</c:v>
                </c:pt>
                <c:pt idx="20">
                  <c:v>2010</c:v>
                </c:pt>
                <c:pt idx="25">
                  <c:v>2015</c:v>
                </c:pt>
              </c:numCache>
            </c:numRef>
          </c:cat>
          <c:val>
            <c:numRef>
              <c:f>Tabelle1!$C$2:$C$27</c:f>
              <c:numCache>
                <c:formatCode>General</c:formatCode>
                <c:ptCount val="26"/>
                <c:pt idx="0">
                  <c:v>554</c:v>
                </c:pt>
                <c:pt idx="1">
                  <c:v>511</c:v>
                </c:pt>
                <c:pt idx="2">
                  <c:v>474</c:v>
                </c:pt>
                <c:pt idx="3">
                  <c:v>445</c:v>
                </c:pt>
                <c:pt idx="4">
                  <c:v>431</c:v>
                </c:pt>
                <c:pt idx="5">
                  <c:v>418</c:v>
                </c:pt>
                <c:pt idx="6">
                  <c:v>358</c:v>
                </c:pt>
                <c:pt idx="7">
                  <c:v>311</c:v>
                </c:pt>
                <c:pt idx="8">
                  <c:v>304</c:v>
                </c:pt>
                <c:pt idx="9">
                  <c:v>317</c:v>
                </c:pt>
                <c:pt idx="10">
                  <c:v>240</c:v>
                </c:pt>
                <c:pt idx="11">
                  <c:v>231</c:v>
                </c:pt>
                <c:pt idx="12">
                  <c:v>216</c:v>
                </c:pt>
                <c:pt idx="13">
                  <c:v>208</c:v>
                </c:pt>
                <c:pt idx="14">
                  <c:v>153</c:v>
                </c:pt>
                <c:pt idx="15">
                  <c:v>159</c:v>
                </c:pt>
                <c:pt idx="16">
                  <c:v>136</c:v>
                </c:pt>
                <c:pt idx="17">
                  <c:v>111</c:v>
                </c:pt>
                <c:pt idx="18">
                  <c:v>102</c:v>
                </c:pt>
                <c:pt idx="19">
                  <c:v>90</c:v>
                </c:pt>
                <c:pt idx="20">
                  <c:v>104</c:v>
                </c:pt>
                <c:pt idx="21">
                  <c:v>86</c:v>
                </c:pt>
                <c:pt idx="22">
                  <c:v>73</c:v>
                </c:pt>
                <c:pt idx="23">
                  <c:v>58</c:v>
                </c:pt>
                <c:pt idx="24">
                  <c:v>71</c:v>
                </c:pt>
                <c:pt idx="25">
                  <c:v>84</c:v>
                </c:pt>
              </c:numCache>
            </c:numRef>
          </c:val>
          <c:smooth val="0"/>
          <c:extLst>
            <c:ext xmlns:c16="http://schemas.microsoft.com/office/drawing/2014/chart" uri="{C3380CC4-5D6E-409C-BE32-E72D297353CC}">
              <c16:uniqueId val="{00000000-7488-48CB-92DC-12E1306F9F78}"/>
            </c:ext>
          </c:extLst>
        </c:ser>
        <c:dLbls>
          <c:showLegendKey val="0"/>
          <c:showVal val="0"/>
          <c:showCatName val="0"/>
          <c:showSerName val="0"/>
          <c:showPercent val="0"/>
          <c:showBubbleSize val="0"/>
        </c:dLbls>
        <c:smooth val="0"/>
        <c:axId val="186948992"/>
        <c:axId val="186967168"/>
      </c:lineChart>
      <c:catAx>
        <c:axId val="186948992"/>
        <c:scaling>
          <c:orientation val="minMax"/>
        </c:scaling>
        <c:delete val="0"/>
        <c:axPos val="b"/>
        <c:numFmt formatCode="General" sourceLinked="1"/>
        <c:majorTickMark val="out"/>
        <c:minorTickMark val="none"/>
        <c:tickLblPos val="nextTo"/>
        <c:txPr>
          <a:bodyPr/>
          <a:lstStyle/>
          <a:p>
            <a:pPr>
              <a:defRPr sz="1400"/>
            </a:pPr>
            <a:endParaRPr lang="de-DE"/>
          </a:p>
        </c:txPr>
        <c:crossAx val="186967168"/>
        <c:crosses val="autoZero"/>
        <c:auto val="1"/>
        <c:lblAlgn val="ctr"/>
        <c:lblOffset val="100"/>
        <c:noMultiLvlLbl val="0"/>
      </c:catAx>
      <c:valAx>
        <c:axId val="186967168"/>
        <c:scaling>
          <c:orientation val="minMax"/>
        </c:scaling>
        <c:delete val="0"/>
        <c:axPos val="l"/>
        <c:majorGridlines/>
        <c:numFmt formatCode="General" sourceLinked="1"/>
        <c:majorTickMark val="out"/>
        <c:minorTickMark val="none"/>
        <c:tickLblPos val="nextTo"/>
        <c:txPr>
          <a:bodyPr/>
          <a:lstStyle/>
          <a:p>
            <a:pPr>
              <a:defRPr sz="1400"/>
            </a:pPr>
            <a:endParaRPr lang="de-DE"/>
          </a:p>
        </c:txPr>
        <c:crossAx val="18694899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Tabelle1!$G$1:$K$1</c:f>
              <c:strCache>
                <c:ptCount val="1"/>
                <c:pt idx="0">
                  <c:v>PKW Fahrrad  Fußgänger  Bus übrige</c:v>
                </c:pt>
              </c:strCache>
            </c:strRef>
          </c:tx>
          <c:invertIfNegative val="0"/>
          <c:cat>
            <c:strRef>
              <c:f>Tabelle1!$G$1:$L$1</c:f>
              <c:strCache>
                <c:ptCount val="5"/>
                <c:pt idx="0">
                  <c:v>PKW</c:v>
                </c:pt>
                <c:pt idx="1">
                  <c:v>Fahrrad </c:v>
                </c:pt>
                <c:pt idx="2">
                  <c:v>Fußgänger </c:v>
                </c:pt>
                <c:pt idx="3">
                  <c:v>Bus</c:v>
                </c:pt>
                <c:pt idx="4">
                  <c:v>übrige</c:v>
                </c:pt>
              </c:strCache>
            </c:strRef>
          </c:cat>
          <c:val>
            <c:numRef>
              <c:f>Tabelle1!$G$2:$K$2</c:f>
              <c:numCache>
                <c:formatCode>General</c:formatCode>
                <c:ptCount val="5"/>
                <c:pt idx="0">
                  <c:v>10737</c:v>
                </c:pt>
                <c:pt idx="1">
                  <c:v>9073</c:v>
                </c:pt>
                <c:pt idx="2">
                  <c:v>6568</c:v>
                </c:pt>
                <c:pt idx="3">
                  <c:v>1152</c:v>
                </c:pt>
                <c:pt idx="4">
                  <c:v>705</c:v>
                </c:pt>
              </c:numCache>
            </c:numRef>
          </c:val>
          <c:extLst>
            <c:ext xmlns:c16="http://schemas.microsoft.com/office/drawing/2014/chart" uri="{C3380CC4-5D6E-409C-BE32-E72D297353CC}">
              <c16:uniqueId val="{00000000-B982-444B-8AB8-4AC29DA56FFB}"/>
            </c:ext>
          </c:extLst>
        </c:ser>
        <c:dLbls>
          <c:showLegendKey val="0"/>
          <c:showVal val="0"/>
          <c:showCatName val="0"/>
          <c:showSerName val="0"/>
          <c:showPercent val="0"/>
          <c:showBubbleSize val="0"/>
        </c:dLbls>
        <c:gapWidth val="150"/>
        <c:axId val="187007360"/>
        <c:axId val="187008896"/>
      </c:barChart>
      <c:catAx>
        <c:axId val="187007360"/>
        <c:scaling>
          <c:orientation val="minMax"/>
        </c:scaling>
        <c:delete val="0"/>
        <c:axPos val="b"/>
        <c:numFmt formatCode="General" sourceLinked="0"/>
        <c:majorTickMark val="out"/>
        <c:minorTickMark val="none"/>
        <c:tickLblPos val="nextTo"/>
        <c:txPr>
          <a:bodyPr/>
          <a:lstStyle/>
          <a:p>
            <a:pPr>
              <a:defRPr sz="1400"/>
            </a:pPr>
            <a:endParaRPr lang="de-DE"/>
          </a:p>
        </c:txPr>
        <c:crossAx val="187008896"/>
        <c:crosses val="autoZero"/>
        <c:auto val="1"/>
        <c:lblAlgn val="ctr"/>
        <c:lblOffset val="100"/>
        <c:noMultiLvlLbl val="0"/>
      </c:catAx>
      <c:valAx>
        <c:axId val="187008896"/>
        <c:scaling>
          <c:orientation val="minMax"/>
        </c:scaling>
        <c:delete val="0"/>
        <c:axPos val="l"/>
        <c:majorGridlines/>
        <c:numFmt formatCode="#,##0" sourceLinked="0"/>
        <c:majorTickMark val="out"/>
        <c:minorTickMark val="none"/>
        <c:tickLblPos val="nextTo"/>
        <c:txPr>
          <a:bodyPr/>
          <a:lstStyle/>
          <a:p>
            <a:pPr>
              <a:defRPr sz="1400"/>
            </a:pPr>
            <a:endParaRPr lang="de-DE"/>
          </a:p>
        </c:txPr>
        <c:crossAx val="187007360"/>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1697A-5CFE-4516-A50D-9650B04433D6}" type="datetimeFigureOut">
              <a:rPr lang="de-DE" smtClean="0"/>
              <a:t>24.03.2022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FD7DA-7EE5-4773-A2D4-1D745A9B013C}" type="slidenum">
              <a:rPr lang="de-DE" smtClean="0"/>
              <a:t>‹Nr.›</a:t>
            </a:fld>
            <a:endParaRPr lang="de-DE"/>
          </a:p>
        </p:txBody>
      </p:sp>
    </p:spTree>
    <p:extLst>
      <p:ext uri="{BB962C8B-B14F-4D97-AF65-F5344CB8AC3E}">
        <p14:creationId xmlns:p14="http://schemas.microsoft.com/office/powerpoint/2010/main" val="12332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B6FD7DA-7EE5-4773-A2D4-1D745A9B013C}" type="slidenum">
              <a:rPr lang="de-DE" smtClean="0"/>
              <a:t>4</a:t>
            </a:fld>
            <a:endParaRPr lang="de-DE"/>
          </a:p>
        </p:txBody>
      </p:sp>
    </p:spTree>
    <p:extLst>
      <p:ext uri="{BB962C8B-B14F-4D97-AF65-F5344CB8AC3E}">
        <p14:creationId xmlns:p14="http://schemas.microsoft.com/office/powerpoint/2010/main" val="1053692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B6FD7DA-7EE5-4773-A2D4-1D745A9B013C}" type="slidenum">
              <a:rPr lang="de-DE" smtClean="0"/>
              <a:t>12</a:t>
            </a:fld>
            <a:endParaRPr lang="de-DE"/>
          </a:p>
        </p:txBody>
      </p:sp>
    </p:spTree>
    <p:extLst>
      <p:ext uri="{BB962C8B-B14F-4D97-AF65-F5344CB8AC3E}">
        <p14:creationId xmlns:p14="http://schemas.microsoft.com/office/powerpoint/2010/main" val="1315571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B6FD7DA-7EE5-4773-A2D4-1D745A9B013C}" type="slidenum">
              <a:rPr lang="de-DE" smtClean="0"/>
              <a:t>13</a:t>
            </a:fld>
            <a:endParaRPr lang="de-DE"/>
          </a:p>
        </p:txBody>
      </p:sp>
    </p:spTree>
    <p:extLst>
      <p:ext uri="{BB962C8B-B14F-4D97-AF65-F5344CB8AC3E}">
        <p14:creationId xmlns:p14="http://schemas.microsoft.com/office/powerpoint/2010/main" val="3134214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B6FD7DA-7EE5-4773-A2D4-1D745A9B013C}" type="slidenum">
              <a:rPr lang="de-DE" smtClean="0"/>
              <a:t>14</a:t>
            </a:fld>
            <a:endParaRPr lang="de-DE"/>
          </a:p>
        </p:txBody>
      </p:sp>
    </p:spTree>
    <p:extLst>
      <p:ext uri="{BB962C8B-B14F-4D97-AF65-F5344CB8AC3E}">
        <p14:creationId xmlns:p14="http://schemas.microsoft.com/office/powerpoint/2010/main" val="2597190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B6FD7DA-7EE5-4773-A2D4-1D745A9B013C}" type="slidenum">
              <a:rPr lang="de-DE" smtClean="0"/>
              <a:t>15</a:t>
            </a:fld>
            <a:endParaRPr lang="de-DE"/>
          </a:p>
        </p:txBody>
      </p:sp>
    </p:spTree>
    <p:extLst>
      <p:ext uri="{BB962C8B-B14F-4D97-AF65-F5344CB8AC3E}">
        <p14:creationId xmlns:p14="http://schemas.microsoft.com/office/powerpoint/2010/main" val="1614228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B6FD7DA-7EE5-4773-A2D4-1D745A9B013C}" type="slidenum">
              <a:rPr lang="de-DE" smtClean="0"/>
              <a:t>16</a:t>
            </a:fld>
            <a:endParaRPr lang="de-DE"/>
          </a:p>
        </p:txBody>
      </p:sp>
    </p:spTree>
    <p:extLst>
      <p:ext uri="{BB962C8B-B14F-4D97-AF65-F5344CB8AC3E}">
        <p14:creationId xmlns:p14="http://schemas.microsoft.com/office/powerpoint/2010/main" val="2455032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elfolie_TUD">
    <p:spTree>
      <p:nvGrpSpPr>
        <p:cNvPr id="1" name=""/>
        <p:cNvGrpSpPr/>
        <p:nvPr/>
      </p:nvGrpSpPr>
      <p:grpSpPr>
        <a:xfrm>
          <a:off x="0" y="0"/>
          <a:ext cx="0" cy="0"/>
          <a:chOff x="0" y="0"/>
          <a:chExt cx="0" cy="0"/>
        </a:xfrm>
      </p:grpSpPr>
      <p:sp>
        <p:nvSpPr>
          <p:cNvPr id="13" name="Rechteck 12"/>
          <p:cNvSpPr/>
          <p:nvPr/>
        </p:nvSpPr>
        <p:spPr>
          <a:xfrm>
            <a:off x="0" y="1025526"/>
            <a:ext cx="12192000" cy="5832476"/>
          </a:xfrm>
          <a:prstGeom prst="rect">
            <a:avLst/>
          </a:prstGeom>
          <a:gradFill>
            <a:gsLst>
              <a:gs pos="14000">
                <a:schemeClr val="tx2"/>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3" name="Untertitel 2"/>
          <p:cNvSpPr>
            <a:spLocks noGrp="1"/>
          </p:cNvSpPr>
          <p:nvPr>
            <p:ph type="subTitle" idx="1" hasCustomPrompt="1"/>
          </p:nvPr>
        </p:nvSpPr>
        <p:spPr>
          <a:xfrm>
            <a:off x="874714" y="4494775"/>
            <a:ext cx="10438871" cy="1334525"/>
          </a:xfrm>
        </p:spPr>
        <p:txBody>
          <a:bodyPr/>
          <a:lstStyle>
            <a:lvl1pPr marL="0" indent="0" algn="l">
              <a:buNone/>
              <a:defRPr>
                <a:solidFill>
                  <a:schemeClr val="bg1">
                    <a:alpha val="80000"/>
                  </a:schemeClr>
                </a:solidFill>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2" indent="0" algn="ctr">
              <a:buNone/>
              <a:defRPr>
                <a:solidFill>
                  <a:schemeClr val="tx1">
                    <a:tint val="75000"/>
                  </a:schemeClr>
                </a:solidFill>
              </a:defRPr>
            </a:lvl4pPr>
            <a:lvl5pPr marL="1828534" indent="0" algn="ctr">
              <a:buNone/>
              <a:defRPr>
                <a:solidFill>
                  <a:schemeClr val="tx1">
                    <a:tint val="75000"/>
                  </a:schemeClr>
                </a:solidFill>
              </a:defRPr>
            </a:lvl5pPr>
            <a:lvl6pPr marL="2285670" indent="0" algn="ctr">
              <a:buNone/>
              <a:defRPr>
                <a:solidFill>
                  <a:schemeClr val="tx1">
                    <a:tint val="75000"/>
                  </a:schemeClr>
                </a:solidFill>
              </a:defRPr>
            </a:lvl6pPr>
            <a:lvl7pPr marL="2742803" indent="0" algn="ctr">
              <a:buNone/>
              <a:defRPr>
                <a:solidFill>
                  <a:schemeClr val="tx1">
                    <a:tint val="75000"/>
                  </a:schemeClr>
                </a:solidFill>
              </a:defRPr>
            </a:lvl7pPr>
            <a:lvl8pPr marL="3199936" indent="0" algn="ctr">
              <a:buNone/>
              <a:defRPr>
                <a:solidFill>
                  <a:schemeClr val="tx1">
                    <a:tint val="75000"/>
                  </a:schemeClr>
                </a:solidFill>
              </a:defRPr>
            </a:lvl8pPr>
            <a:lvl9pPr marL="3657070" indent="0" algn="ctr">
              <a:buNone/>
              <a:defRPr>
                <a:solidFill>
                  <a:schemeClr val="tx1">
                    <a:tint val="75000"/>
                  </a:schemeClr>
                </a:solidFill>
              </a:defRPr>
            </a:lvl9pPr>
          </a:lstStyle>
          <a:p>
            <a:r>
              <a:rPr lang="de-DE" dirty="0"/>
              <a:t>Datum</a:t>
            </a:r>
          </a:p>
        </p:txBody>
      </p:sp>
      <p:sp>
        <p:nvSpPr>
          <p:cNvPr id="4" name="Rechteck 3"/>
          <p:cNvSpPr/>
          <p:nvPr/>
        </p:nvSpPr>
        <p:spPr>
          <a:xfrm>
            <a:off x="0" y="1025525"/>
            <a:ext cx="12192000" cy="1714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itel 1"/>
          <p:cNvSpPr>
            <a:spLocks noGrp="1"/>
          </p:cNvSpPr>
          <p:nvPr>
            <p:ph type="title" hasCustomPrompt="1"/>
          </p:nvPr>
        </p:nvSpPr>
        <p:spPr>
          <a:xfrm>
            <a:off x="874713" y="3392203"/>
            <a:ext cx="10438873" cy="972108"/>
          </a:xfrm>
          <a:ln>
            <a:noFill/>
          </a:ln>
        </p:spPr>
        <p:txBody>
          <a:bodyPr/>
          <a:lstStyle>
            <a:lvl1pPr>
              <a:defRPr sz="3200" b="1">
                <a:solidFill>
                  <a:schemeClr val="bg1"/>
                </a:solidFill>
              </a:defRPr>
            </a:lvl1pPr>
          </a:lstStyle>
          <a:p>
            <a:r>
              <a:rPr lang="en-US" noProof="0"/>
              <a:t>Titelmasterformat</a:t>
            </a:r>
            <a:br>
              <a:rPr lang="en-US" noProof="0"/>
            </a:br>
            <a:r>
              <a:rPr lang="en-US" noProof="0"/>
              <a:t>durch Klicken bearbeiten</a:t>
            </a:r>
          </a:p>
        </p:txBody>
      </p:sp>
      <p:pic>
        <p:nvPicPr>
          <p:cNvPr id="11" name="Grafik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0304" y="349731"/>
            <a:ext cx="1764738" cy="513188"/>
          </a:xfrm>
          <a:prstGeom prst="rect">
            <a:avLst/>
          </a:prstGeom>
        </p:spPr>
      </p:pic>
      <p:pic>
        <p:nvPicPr>
          <p:cNvPr id="12" name="Grafik 11" descr="Ein Bild, das Text enthält.&#10;&#10;Automatisch generierte Beschreibung">
            <a:extLst>
              <a:ext uri="{FF2B5EF4-FFF2-40B4-BE49-F238E27FC236}">
                <a16:creationId xmlns:a16="http://schemas.microsoft.com/office/drawing/2014/main" id="{1505BD1E-3F65-4B7F-9DCC-E4C80E84199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6783"/>
          <a:stretch/>
        </p:blipFill>
        <p:spPr>
          <a:xfrm>
            <a:off x="10082942" y="349731"/>
            <a:ext cx="1485332" cy="525827"/>
          </a:xfrm>
          <a:prstGeom prst="rect">
            <a:avLst/>
          </a:prstGeom>
        </p:spPr>
      </p:pic>
      <p:pic>
        <p:nvPicPr>
          <p:cNvPr id="14" name="Grafik 13">
            <a:extLst>
              <a:ext uri="{FF2B5EF4-FFF2-40B4-BE49-F238E27FC236}">
                <a16:creationId xmlns:a16="http://schemas.microsoft.com/office/drawing/2014/main" id="{07E37400-FDE5-4A13-B370-659EB5735CE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5074" y="5967199"/>
            <a:ext cx="3380238" cy="693951"/>
          </a:xfrm>
          <a:prstGeom prst="rect">
            <a:avLst/>
          </a:prstGeom>
        </p:spPr>
      </p:pic>
      <p:pic>
        <p:nvPicPr>
          <p:cNvPr id="15" name="Obraz 2">
            <a:extLst>
              <a:ext uri="{FF2B5EF4-FFF2-40B4-BE49-F238E27FC236}">
                <a16:creationId xmlns:a16="http://schemas.microsoft.com/office/drawing/2014/main" id="{55E566E5-5C88-4AD6-A46A-9239787D021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435677" y="6298151"/>
            <a:ext cx="1027961" cy="362999"/>
          </a:xfrm>
          <a:prstGeom prst="rect">
            <a:avLst/>
          </a:prstGeom>
          <a:noFill/>
          <a:ln>
            <a:noFill/>
          </a:ln>
        </p:spPr>
      </p:pic>
      <p:sp>
        <p:nvSpPr>
          <p:cNvPr id="26" name="Textplatzhalter 25"/>
          <p:cNvSpPr>
            <a:spLocks noGrp="1"/>
          </p:cNvSpPr>
          <p:nvPr>
            <p:ph type="body" sz="quarter" idx="10" hasCustomPrompt="1"/>
          </p:nvPr>
        </p:nvSpPr>
        <p:spPr>
          <a:xfrm>
            <a:off x="874713" y="2420841"/>
            <a:ext cx="10438873" cy="828676"/>
          </a:xfrm>
          <a:ln>
            <a:noFill/>
          </a:ln>
        </p:spPr>
        <p:txBody>
          <a:bodyPr/>
          <a:lstStyle>
            <a:lvl1pPr eaLnBrk="1" fontAlgn="auto" hangingPunct="1">
              <a:spcBef>
                <a:spcPts val="0"/>
              </a:spcBef>
              <a:spcAft>
                <a:spcPts val="0"/>
              </a:spcAft>
              <a:defRPr sz="1600">
                <a:solidFill>
                  <a:schemeClr val="bg1">
                    <a:alpha val="80000"/>
                  </a:schemeClr>
                </a:solidFill>
              </a:defRPr>
            </a:lvl1pPr>
          </a:lstStyle>
          <a:p>
            <a:pPr eaLnBrk="1" fontAlgn="auto" hangingPunct="1">
              <a:spcAft>
                <a:spcPts val="0"/>
              </a:spcAft>
              <a:defRPr/>
            </a:pPr>
            <a:r>
              <a:rPr lang="de-DE" sz="1600" dirty="0" smtClean="0"/>
              <a:t>Verkehrswissenschaften – Professur für Verkehrsökologie</a:t>
            </a:r>
            <a:br>
              <a:rPr lang="de-DE" sz="1600" dirty="0" smtClean="0"/>
            </a:br>
            <a:r>
              <a:rPr lang="de-DE" sz="1600" dirty="0" smtClean="0"/>
              <a:t>Prof. Dr.-Ing. Udo Becker</a:t>
            </a:r>
            <a:endParaRPr lang="de-DE" sz="1600" dirty="0"/>
          </a:p>
        </p:txBody>
      </p:sp>
    </p:spTree>
    <p:extLst>
      <p:ext uri="{BB962C8B-B14F-4D97-AF65-F5344CB8AC3E}">
        <p14:creationId xmlns:p14="http://schemas.microsoft.com/office/powerpoint/2010/main" val="2153624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a:t>Mastertitelformat bearbeiten</a:t>
            </a:r>
            <a:endParaRPr lang="de-DE" dirty="0"/>
          </a:p>
        </p:txBody>
      </p:sp>
    </p:spTree>
    <p:extLst>
      <p:ext uri="{BB962C8B-B14F-4D97-AF65-F5344CB8AC3E}">
        <p14:creationId xmlns:p14="http://schemas.microsoft.com/office/powerpoint/2010/main" val="3278609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a:t>Mastertitelformat bearbeiten</a:t>
            </a:r>
            <a:endParaRPr lang="de-DE" dirty="0"/>
          </a:p>
        </p:txBody>
      </p:sp>
      <p:sp>
        <p:nvSpPr>
          <p:cNvPr id="7" name="Bildplatzhalter 6"/>
          <p:cNvSpPr>
            <a:spLocks noGrp="1"/>
          </p:cNvSpPr>
          <p:nvPr>
            <p:ph type="pic" sz="quarter" idx="10"/>
          </p:nvPr>
        </p:nvSpPr>
        <p:spPr>
          <a:xfrm>
            <a:off x="0" y="1030288"/>
            <a:ext cx="12192000" cy="5099050"/>
          </a:xfrm>
        </p:spPr>
        <p:txBody>
          <a:bodyPr/>
          <a:lstStyle/>
          <a:p>
            <a:r>
              <a:rPr lang="de-DE"/>
              <a:t>Bild durch Klicken auf Symbol hinzufügen</a:t>
            </a:r>
          </a:p>
        </p:txBody>
      </p:sp>
    </p:spTree>
    <p:extLst>
      <p:ext uri="{BB962C8B-B14F-4D97-AF65-F5344CB8AC3E}">
        <p14:creationId xmlns:p14="http://schemas.microsoft.com/office/powerpoint/2010/main" val="233499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3" name="Bildplatzhalter 2"/>
          <p:cNvSpPr>
            <a:spLocks noGrp="1"/>
          </p:cNvSpPr>
          <p:nvPr>
            <p:ph type="pic" sz="quarter" idx="10"/>
          </p:nvPr>
        </p:nvSpPr>
        <p:spPr>
          <a:xfrm>
            <a:off x="0" y="6"/>
            <a:ext cx="12192000" cy="6129331"/>
          </a:xfrm>
        </p:spPr>
        <p:txBody>
          <a:bodyPr/>
          <a:lstStyle/>
          <a:p>
            <a:r>
              <a:rPr lang="de-DE"/>
              <a:t>Bild durch Klicken auf Symbol hinzufügen</a:t>
            </a:r>
          </a:p>
        </p:txBody>
      </p:sp>
    </p:spTree>
    <p:extLst>
      <p:ext uri="{BB962C8B-B14F-4D97-AF65-F5344CB8AC3E}">
        <p14:creationId xmlns:p14="http://schemas.microsoft.com/office/powerpoint/2010/main" val="2324029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D65D20-5AA4-4ACB-BE3E-8B1892F9D60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6C05458-50B0-4FF5-8EBB-E620AEEF05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D022F75-AC3D-4C5D-BE60-A905891C568C}"/>
              </a:ext>
            </a:extLst>
          </p:cNvPr>
          <p:cNvSpPr>
            <a:spLocks noGrp="1"/>
          </p:cNvSpPr>
          <p:nvPr>
            <p:ph type="dt" sz="half" idx="10"/>
          </p:nvPr>
        </p:nvSpPr>
        <p:spPr/>
        <p:txBody>
          <a:bodyPr/>
          <a:lstStyle/>
          <a:p>
            <a:fld id="{8108C6D0-52A4-48A6-8FFA-582ECA45E842}" type="datetimeFigureOut">
              <a:rPr lang="de-DE" smtClean="0"/>
              <a:t>24.03.2022</a:t>
            </a:fld>
            <a:endParaRPr lang="de-DE"/>
          </a:p>
        </p:txBody>
      </p:sp>
      <p:sp>
        <p:nvSpPr>
          <p:cNvPr id="5" name="Fußzeilenplatzhalter 4">
            <a:extLst>
              <a:ext uri="{FF2B5EF4-FFF2-40B4-BE49-F238E27FC236}">
                <a16:creationId xmlns:a16="http://schemas.microsoft.com/office/drawing/2014/main" id="{A77453DC-86EF-4A6C-A3F4-A910664B5EC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E8193FB-C37A-454D-A0A8-E2032DC7FC6D}"/>
              </a:ext>
            </a:extLst>
          </p:cNvPr>
          <p:cNvSpPr>
            <a:spLocks noGrp="1"/>
          </p:cNvSpPr>
          <p:nvPr>
            <p:ph type="sldNum" sz="quarter" idx="12"/>
          </p:nvPr>
        </p:nvSpPr>
        <p:spPr/>
        <p:txBody>
          <a:bodyPr/>
          <a:lstStyle/>
          <a:p>
            <a:fld id="{0D3F6240-AE16-4A00-9644-CE79D39DE95A}" type="slidenum">
              <a:rPr lang="de-DE" smtClean="0"/>
              <a:t>‹Nr.›</a:t>
            </a:fld>
            <a:endParaRPr lang="de-DE"/>
          </a:p>
        </p:txBody>
      </p:sp>
    </p:spTree>
    <p:extLst>
      <p:ext uri="{BB962C8B-B14F-4D97-AF65-F5344CB8AC3E}">
        <p14:creationId xmlns:p14="http://schemas.microsoft.com/office/powerpoint/2010/main" val="269528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folie_TUD">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874712" y="4494775"/>
            <a:ext cx="10438873" cy="1334525"/>
          </a:xfrm>
        </p:spPr>
        <p:txBody>
          <a:bodyPr/>
          <a:lstStyle>
            <a:lvl1pPr marL="0" indent="0" algn="l">
              <a:buNone/>
              <a:defRPr>
                <a:solidFill>
                  <a:schemeClr val="bg2"/>
                </a:solidFill>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2" indent="0" algn="ctr">
              <a:buNone/>
              <a:defRPr>
                <a:solidFill>
                  <a:schemeClr val="tx1">
                    <a:tint val="75000"/>
                  </a:schemeClr>
                </a:solidFill>
              </a:defRPr>
            </a:lvl4pPr>
            <a:lvl5pPr marL="1828534" indent="0" algn="ctr">
              <a:buNone/>
              <a:defRPr>
                <a:solidFill>
                  <a:schemeClr val="tx1">
                    <a:tint val="75000"/>
                  </a:schemeClr>
                </a:solidFill>
              </a:defRPr>
            </a:lvl5pPr>
            <a:lvl6pPr marL="2285670" indent="0" algn="ctr">
              <a:buNone/>
              <a:defRPr>
                <a:solidFill>
                  <a:schemeClr val="tx1">
                    <a:tint val="75000"/>
                  </a:schemeClr>
                </a:solidFill>
              </a:defRPr>
            </a:lvl6pPr>
            <a:lvl7pPr marL="2742803" indent="0" algn="ctr">
              <a:buNone/>
              <a:defRPr>
                <a:solidFill>
                  <a:schemeClr val="tx1">
                    <a:tint val="75000"/>
                  </a:schemeClr>
                </a:solidFill>
              </a:defRPr>
            </a:lvl7pPr>
            <a:lvl8pPr marL="3199936" indent="0" algn="ctr">
              <a:buNone/>
              <a:defRPr>
                <a:solidFill>
                  <a:schemeClr val="tx1">
                    <a:tint val="75000"/>
                  </a:schemeClr>
                </a:solidFill>
              </a:defRPr>
            </a:lvl8pPr>
            <a:lvl9pPr marL="3657070" indent="0" algn="ctr">
              <a:buNone/>
              <a:defRPr>
                <a:solidFill>
                  <a:schemeClr val="tx1">
                    <a:tint val="75000"/>
                  </a:schemeClr>
                </a:solidFill>
              </a:defRPr>
            </a:lvl9pPr>
          </a:lstStyle>
          <a:p>
            <a:r>
              <a:rPr lang="de-DE" dirty="0"/>
              <a:t>Formatvorlage des Untertitelmasters durch Klicken bearbeiten</a:t>
            </a:r>
            <a:br>
              <a:rPr lang="de-DE" dirty="0"/>
            </a:br>
            <a:r>
              <a:rPr lang="de-DE" dirty="0"/>
              <a:t>Ort oder Anlass des Vortrags // Samstag, 13. Januar 2018</a:t>
            </a:r>
          </a:p>
        </p:txBody>
      </p:sp>
      <p:sp>
        <p:nvSpPr>
          <p:cNvPr id="26" name="Textplatzhalter 25"/>
          <p:cNvSpPr>
            <a:spLocks noGrp="1"/>
          </p:cNvSpPr>
          <p:nvPr>
            <p:ph type="body" sz="quarter" idx="10" hasCustomPrompt="1"/>
          </p:nvPr>
        </p:nvSpPr>
        <p:spPr>
          <a:xfrm>
            <a:off x="874713" y="2420841"/>
            <a:ext cx="10438873" cy="828676"/>
          </a:xfrm>
          <a:ln>
            <a:noFill/>
          </a:ln>
        </p:spPr>
        <p:txBody>
          <a:bodyPr/>
          <a:lstStyle>
            <a:lvl1pPr>
              <a:spcBef>
                <a:spcPts val="0"/>
              </a:spcBef>
              <a:defRPr sz="1600">
                <a:solidFill>
                  <a:schemeClr val="bg2"/>
                </a:solidFill>
              </a:defRPr>
            </a:lvl1pPr>
          </a:lstStyle>
          <a:p>
            <a:pPr lvl="0"/>
            <a:r>
              <a:rPr lang="de-DE" dirty="0"/>
              <a:t>Vorname Name</a:t>
            </a:r>
            <a:br>
              <a:rPr lang="de-DE" dirty="0"/>
            </a:br>
            <a:r>
              <a:rPr lang="de-DE" dirty="0"/>
              <a:t>Struktureinheit  der TU Dresden</a:t>
            </a:r>
          </a:p>
        </p:txBody>
      </p:sp>
      <p:sp>
        <p:nvSpPr>
          <p:cNvPr id="2" name="Titel 1"/>
          <p:cNvSpPr>
            <a:spLocks noGrp="1"/>
          </p:cNvSpPr>
          <p:nvPr>
            <p:ph type="title" hasCustomPrompt="1"/>
          </p:nvPr>
        </p:nvSpPr>
        <p:spPr>
          <a:xfrm>
            <a:off x="874713" y="3392203"/>
            <a:ext cx="10438873" cy="972108"/>
          </a:xfrm>
          <a:ln>
            <a:noFill/>
          </a:ln>
        </p:spPr>
        <p:txBody>
          <a:bodyPr/>
          <a:lstStyle>
            <a:lvl1pPr>
              <a:defRPr sz="3200" b="1">
                <a:solidFill>
                  <a:schemeClr val="tx2"/>
                </a:solidFill>
              </a:defRPr>
            </a:lvl1pPr>
          </a:lstStyle>
          <a:p>
            <a:r>
              <a:rPr lang="de-DE" dirty="0"/>
              <a:t>Titelmasterformat</a:t>
            </a:r>
            <a:br>
              <a:rPr lang="de-DE" dirty="0"/>
            </a:br>
            <a:r>
              <a:rPr lang="de-DE" dirty="0"/>
              <a:t>durch Klicken bearbeiten</a:t>
            </a:r>
          </a:p>
        </p:txBody>
      </p:sp>
      <p:cxnSp>
        <p:nvCxnSpPr>
          <p:cNvPr id="8" name="Gerade Verbindung 14"/>
          <p:cNvCxnSpPr/>
          <p:nvPr/>
        </p:nvCxnSpPr>
        <p:spPr>
          <a:xfrm>
            <a:off x="0" y="1026000"/>
            <a:ext cx="1219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Gerade Verbindung 14"/>
          <p:cNvCxnSpPr/>
          <p:nvPr/>
        </p:nvCxnSpPr>
        <p:spPr>
          <a:xfrm>
            <a:off x="0" y="1206000"/>
            <a:ext cx="1219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0304" y="349731"/>
            <a:ext cx="1764738" cy="513188"/>
          </a:xfrm>
          <a:prstGeom prst="rect">
            <a:avLst/>
          </a:prstGeom>
        </p:spPr>
      </p:pic>
      <p:pic>
        <p:nvPicPr>
          <p:cNvPr id="12" name="Grafik 11" descr="Ein Bild, das Text enthält.&#10;&#10;Automatisch generierte Beschreibung">
            <a:extLst>
              <a:ext uri="{FF2B5EF4-FFF2-40B4-BE49-F238E27FC236}">
                <a16:creationId xmlns:a16="http://schemas.microsoft.com/office/drawing/2014/main" id="{A5CB5FA3-BC1D-4C4D-9F05-8E8173BFB7C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6783"/>
          <a:stretch/>
        </p:blipFill>
        <p:spPr>
          <a:xfrm>
            <a:off x="10082942" y="349731"/>
            <a:ext cx="1485332" cy="525827"/>
          </a:xfrm>
          <a:prstGeom prst="rect">
            <a:avLst/>
          </a:prstGeom>
        </p:spPr>
      </p:pic>
    </p:spTree>
    <p:extLst>
      <p:ext uri="{BB962C8B-B14F-4D97-AF65-F5344CB8AC3E}">
        <p14:creationId xmlns:p14="http://schemas.microsoft.com/office/powerpoint/2010/main" val="1724943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el und Inhalt">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lvl1pPr>
              <a:defRPr/>
            </a:lvl1pPr>
          </a:lstStyle>
          <a:p>
            <a:r>
              <a:rPr lang="en-US" noProof="0"/>
              <a:t>Mastertitelformat bearbeiten</a:t>
            </a:r>
          </a:p>
        </p:txBody>
      </p:sp>
      <p:sp>
        <p:nvSpPr>
          <p:cNvPr id="6" name="Inhaltsplatzhalter 5"/>
          <p:cNvSpPr>
            <a:spLocks noGrp="1"/>
          </p:cNvSpPr>
          <p:nvPr>
            <p:ph sz="quarter" idx="10"/>
          </p:nvPr>
        </p:nvSpPr>
        <p:spPr>
          <a:xfrm>
            <a:off x="874711" y="1484313"/>
            <a:ext cx="10580688" cy="4344987"/>
          </a:xfrm>
        </p:spPr>
        <p:txBody>
          <a:bodyPr/>
          <a:lstStyle>
            <a:lvl1pPr>
              <a:spcBef>
                <a:spcPts val="1200"/>
              </a:spcBef>
              <a:defRPr/>
            </a:lvl1pPr>
            <a:lvl3pPr>
              <a:spcBef>
                <a:spcPts val="1200"/>
              </a:spcBef>
              <a:defRPr/>
            </a:lvl3pPr>
          </a:lstStyle>
          <a:p>
            <a:pPr lvl="0"/>
            <a:r>
              <a:rPr lang="en-US" noProof="0"/>
              <a:t>Mastertextformat bearbeiten</a:t>
            </a:r>
          </a:p>
        </p:txBody>
      </p:sp>
    </p:spTree>
    <p:extLst>
      <p:ext uri="{BB962C8B-B14F-4D97-AF65-F5344CB8AC3E}">
        <p14:creationId xmlns:p14="http://schemas.microsoft.com/office/powerpoint/2010/main" val="49439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3" name="Rechteck 2"/>
          <p:cNvSpPr/>
          <p:nvPr/>
        </p:nvSpPr>
        <p:spPr>
          <a:xfrm>
            <a:off x="0" y="2"/>
            <a:ext cx="12192000" cy="6129336"/>
          </a:xfrm>
          <a:prstGeom prst="rect">
            <a:avLst/>
          </a:prstGeom>
          <a:gradFill>
            <a:gsLst>
              <a:gs pos="14000">
                <a:schemeClr val="tx2"/>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p:nvPr>
        </p:nvSpPr>
        <p:spPr>
          <a:xfrm>
            <a:off x="874712" y="3387259"/>
            <a:ext cx="10580687" cy="1198491"/>
          </a:xfrm>
        </p:spPr>
        <p:txBody>
          <a:bodyPr/>
          <a:lstStyle>
            <a:lvl1pPr>
              <a:defRPr sz="3200" b="1">
                <a:solidFill>
                  <a:schemeClr val="bg1"/>
                </a:solidFill>
              </a:defRPr>
            </a:lvl1pPr>
          </a:lstStyle>
          <a:p>
            <a:r>
              <a:rPr lang="de-DE"/>
              <a:t>Mastertitelformat bearbeiten</a:t>
            </a:r>
            <a:endParaRPr lang="de-DE" dirty="0"/>
          </a:p>
        </p:txBody>
      </p:sp>
    </p:spTree>
    <p:extLst>
      <p:ext uri="{BB962C8B-B14F-4D97-AF65-F5344CB8AC3E}">
        <p14:creationId xmlns:p14="http://schemas.microsoft.com/office/powerpoint/2010/main" val="1252404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5365749" y="1484313"/>
            <a:ext cx="6089649" cy="4344987"/>
          </a:xfrm>
        </p:spPr>
        <p:txBody>
          <a:bodyPr/>
          <a:lstStyle/>
          <a:p>
            <a:pPr lvl="0"/>
            <a:r>
              <a:rPr lang="de-DE"/>
              <a:t>Mastertextformat bearbeiten</a:t>
            </a:r>
          </a:p>
        </p:txBody>
      </p:sp>
      <p:sp>
        <p:nvSpPr>
          <p:cNvPr id="9" name="Bildplatzhalter 7"/>
          <p:cNvSpPr>
            <a:spLocks noGrp="1"/>
          </p:cNvSpPr>
          <p:nvPr>
            <p:ph type="pic" sz="quarter" idx="13"/>
          </p:nvPr>
        </p:nvSpPr>
        <p:spPr>
          <a:xfrm>
            <a:off x="874711" y="1484313"/>
            <a:ext cx="4300539" cy="1332000"/>
          </a:xfrm>
        </p:spPr>
        <p:txBody>
          <a:bodyPr/>
          <a:lstStyle/>
          <a:p>
            <a:r>
              <a:rPr lang="de-DE"/>
              <a:t>Bild durch Klicken auf Symbol hinzufügen</a:t>
            </a:r>
            <a:endParaRPr lang="de-DE" dirty="0"/>
          </a:p>
        </p:txBody>
      </p:sp>
      <p:sp>
        <p:nvSpPr>
          <p:cNvPr id="10" name="Bildplatzhalter 7"/>
          <p:cNvSpPr>
            <a:spLocks noGrp="1"/>
          </p:cNvSpPr>
          <p:nvPr>
            <p:ph type="pic" sz="quarter" idx="14"/>
          </p:nvPr>
        </p:nvSpPr>
        <p:spPr>
          <a:xfrm>
            <a:off x="874712" y="2943181"/>
            <a:ext cx="4300537" cy="1332000"/>
          </a:xfrm>
        </p:spPr>
        <p:txBody>
          <a:bodyPr/>
          <a:lstStyle/>
          <a:p>
            <a:r>
              <a:rPr lang="de-DE"/>
              <a:t>Bild durch Klicken auf Symbol hinzufügen</a:t>
            </a:r>
            <a:endParaRPr lang="de-DE" dirty="0"/>
          </a:p>
        </p:txBody>
      </p:sp>
      <p:sp>
        <p:nvSpPr>
          <p:cNvPr id="11" name="Bildplatzhalter 7"/>
          <p:cNvSpPr>
            <a:spLocks noGrp="1"/>
          </p:cNvSpPr>
          <p:nvPr>
            <p:ph type="pic" sz="quarter" idx="15"/>
          </p:nvPr>
        </p:nvSpPr>
        <p:spPr>
          <a:xfrm>
            <a:off x="874710" y="4402050"/>
            <a:ext cx="4300537" cy="1427249"/>
          </a:xfrm>
        </p:spPr>
        <p:txBody>
          <a:bodyPr/>
          <a:lstStyle/>
          <a:p>
            <a:r>
              <a:rPr lang="de-DE"/>
              <a:t>Bild durch Klicken auf Symbol hinzufügen</a:t>
            </a:r>
            <a:endParaRPr lang="de-DE" dirty="0"/>
          </a:p>
        </p:txBody>
      </p:sp>
      <p:sp>
        <p:nvSpPr>
          <p:cNvPr id="4" name="Titel 3"/>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723078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9" name="Bildplatzhalter 7"/>
          <p:cNvSpPr>
            <a:spLocks noGrp="1"/>
          </p:cNvSpPr>
          <p:nvPr>
            <p:ph type="pic" sz="quarter" idx="13"/>
          </p:nvPr>
        </p:nvSpPr>
        <p:spPr>
          <a:xfrm>
            <a:off x="6267449" y="1484314"/>
            <a:ext cx="5187950" cy="4344985"/>
          </a:xfrm>
        </p:spPr>
        <p:txBody>
          <a:bodyPr/>
          <a:lstStyle/>
          <a:p>
            <a:r>
              <a:rPr lang="de-DE"/>
              <a:t>Bild durch Klicken auf Symbol hinzufügen</a:t>
            </a:r>
            <a:endParaRPr lang="de-DE" dirty="0"/>
          </a:p>
        </p:txBody>
      </p:sp>
      <p:sp>
        <p:nvSpPr>
          <p:cNvPr id="7" name="Textplatzhalter 6"/>
          <p:cNvSpPr>
            <a:spLocks noGrp="1"/>
          </p:cNvSpPr>
          <p:nvPr>
            <p:ph type="body" sz="quarter" idx="14"/>
          </p:nvPr>
        </p:nvSpPr>
        <p:spPr>
          <a:xfrm>
            <a:off x="874713" y="1484314"/>
            <a:ext cx="5195887" cy="4344985"/>
          </a:xfrm>
        </p:spPr>
        <p:txBody>
          <a:bodyPr/>
          <a:lstStyle/>
          <a:p>
            <a:pPr lvl="0"/>
            <a:r>
              <a:rPr lang="de-DE"/>
              <a:t>Mastertextformat bearbeiten</a:t>
            </a:r>
          </a:p>
        </p:txBody>
      </p:sp>
    </p:spTree>
    <p:extLst>
      <p:ext uri="{BB962C8B-B14F-4D97-AF65-F5344CB8AC3E}">
        <p14:creationId xmlns:p14="http://schemas.microsoft.com/office/powerpoint/2010/main" val="1606666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Mastertitelformat bearbeiten</a:t>
            </a:r>
          </a:p>
        </p:txBody>
      </p:sp>
      <p:sp>
        <p:nvSpPr>
          <p:cNvPr id="6" name="Textplatzhalter 5"/>
          <p:cNvSpPr>
            <a:spLocks noGrp="1"/>
          </p:cNvSpPr>
          <p:nvPr>
            <p:ph type="body" sz="quarter" idx="10"/>
          </p:nvPr>
        </p:nvSpPr>
        <p:spPr>
          <a:xfrm>
            <a:off x="874713" y="1484314"/>
            <a:ext cx="5195887" cy="4344985"/>
          </a:xfrm>
        </p:spPr>
        <p:txBody>
          <a:bodyPr/>
          <a:lstStyle/>
          <a:p>
            <a:pPr lvl="0"/>
            <a:r>
              <a:rPr lang="de-DE"/>
              <a:t>Mastertextformat bearbeiten</a:t>
            </a:r>
          </a:p>
        </p:txBody>
      </p:sp>
      <p:sp>
        <p:nvSpPr>
          <p:cNvPr id="8" name="Textplatzhalter 7"/>
          <p:cNvSpPr>
            <a:spLocks noGrp="1"/>
          </p:cNvSpPr>
          <p:nvPr>
            <p:ph type="body" sz="quarter" idx="11"/>
          </p:nvPr>
        </p:nvSpPr>
        <p:spPr>
          <a:xfrm>
            <a:off x="6267449" y="1484315"/>
            <a:ext cx="5187950" cy="4344984"/>
          </a:xfrm>
        </p:spPr>
        <p:txBody>
          <a:bodyPr/>
          <a:lstStyle/>
          <a:p>
            <a:pPr lvl="0"/>
            <a:r>
              <a:rPr lang="de-DE"/>
              <a:t>Mastertextformat bearbeiten</a:t>
            </a:r>
          </a:p>
        </p:txBody>
      </p:sp>
    </p:spTree>
    <p:extLst>
      <p:ext uri="{BB962C8B-B14F-4D97-AF65-F5344CB8AC3E}">
        <p14:creationId xmlns:p14="http://schemas.microsoft.com/office/powerpoint/2010/main" val="4157052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5"/>
            <a:ext cx="10580687" cy="684213"/>
          </a:xfrm>
        </p:spPr>
        <p:txBody>
          <a:bodyPr/>
          <a:lstStyle/>
          <a:p>
            <a:r>
              <a:rPr lang="de-DE"/>
              <a:t>Mastertitelformat bearbeiten</a:t>
            </a:r>
            <a:endParaRPr lang="de-DE" dirty="0"/>
          </a:p>
        </p:txBody>
      </p:sp>
      <p:sp>
        <p:nvSpPr>
          <p:cNvPr id="6" name="Textplatzhalter 5"/>
          <p:cNvSpPr>
            <a:spLocks noGrp="1"/>
          </p:cNvSpPr>
          <p:nvPr>
            <p:ph type="body" sz="quarter" idx="10"/>
          </p:nvPr>
        </p:nvSpPr>
        <p:spPr>
          <a:xfrm>
            <a:off x="874712" y="1484314"/>
            <a:ext cx="3399576" cy="4344985"/>
          </a:xfrm>
        </p:spPr>
        <p:txBody>
          <a:bodyPr/>
          <a:lstStyle/>
          <a:p>
            <a:pPr lvl="0"/>
            <a:r>
              <a:rPr lang="de-DE"/>
              <a:t>Mastertextformat bearbeiten</a:t>
            </a:r>
          </a:p>
        </p:txBody>
      </p:sp>
      <p:sp>
        <p:nvSpPr>
          <p:cNvPr id="7" name="Textplatzhalter 7"/>
          <p:cNvSpPr>
            <a:spLocks noGrp="1"/>
          </p:cNvSpPr>
          <p:nvPr>
            <p:ph type="body" sz="quarter" idx="11"/>
          </p:nvPr>
        </p:nvSpPr>
        <p:spPr>
          <a:xfrm>
            <a:off x="8070849" y="1484315"/>
            <a:ext cx="3384550" cy="4344984"/>
          </a:xfrm>
        </p:spPr>
        <p:txBody>
          <a:bodyPr/>
          <a:lstStyle/>
          <a:p>
            <a:pPr lvl="0"/>
            <a:r>
              <a:rPr lang="de-DE"/>
              <a:t>Mastertextformat bearbeiten</a:t>
            </a:r>
          </a:p>
        </p:txBody>
      </p:sp>
      <p:sp>
        <p:nvSpPr>
          <p:cNvPr id="9" name="Textplatzhalter 5"/>
          <p:cNvSpPr>
            <a:spLocks noGrp="1"/>
          </p:cNvSpPr>
          <p:nvPr>
            <p:ph type="body" sz="quarter" idx="12"/>
          </p:nvPr>
        </p:nvSpPr>
        <p:spPr>
          <a:xfrm>
            <a:off x="4457700" y="1484315"/>
            <a:ext cx="3416300" cy="4344984"/>
          </a:xfrm>
        </p:spPr>
        <p:txBody>
          <a:bodyPr/>
          <a:lstStyle/>
          <a:p>
            <a:pPr lvl="0"/>
            <a:r>
              <a:rPr lang="de-DE"/>
              <a:t>Mastertextformat bearbeiten</a:t>
            </a:r>
          </a:p>
        </p:txBody>
      </p:sp>
    </p:spTree>
    <p:extLst>
      <p:ext uri="{BB962C8B-B14F-4D97-AF65-F5344CB8AC3E}">
        <p14:creationId xmlns:p14="http://schemas.microsoft.com/office/powerpoint/2010/main" val="154616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7" name="Titel 1"/>
          <p:cNvSpPr txBox="1">
            <a:spLocks/>
          </p:cNvSpPr>
          <p:nvPr/>
        </p:nvSpPr>
        <p:spPr>
          <a:xfrm>
            <a:off x="6267450" y="368305"/>
            <a:ext cx="5046135" cy="662147"/>
          </a:xfrm>
          <a:prstGeom prst="rect">
            <a:avLst/>
          </a:prstGeom>
          <a:ln>
            <a:noFill/>
          </a:ln>
        </p:spPr>
        <p:txBody>
          <a:bodyPr vert="horz" lIns="0" tIns="0" rIns="0" bIns="0" rtlCol="0" anchor="t" anchorCtr="0">
            <a:noAutofit/>
          </a:bodyPr>
          <a:lstStyle>
            <a:lvl1pPr algn="l" defTabSz="914400" rtl="0" eaLnBrk="1" latinLnBrk="0" hangingPunct="1">
              <a:spcBef>
                <a:spcPct val="0"/>
              </a:spcBef>
              <a:buNone/>
              <a:defRPr sz="2400" b="1" kern="1200" baseline="0">
                <a:solidFill>
                  <a:schemeClr val="tx2"/>
                </a:solidFill>
                <a:latin typeface="Open Sans" panose="020B0606030504020204" pitchFamily="34" charset="0"/>
                <a:ea typeface="+mj-ea"/>
                <a:cs typeface="+mj-cs"/>
              </a:defRPr>
            </a:lvl1pPr>
          </a:lstStyle>
          <a:p>
            <a:r>
              <a:rPr lang="de-DE" sz="2400" dirty="0"/>
              <a:t>Titelmasterformat durch Klicken bearbeiten</a:t>
            </a:r>
          </a:p>
        </p:txBody>
      </p:sp>
      <p:sp>
        <p:nvSpPr>
          <p:cNvPr id="8" name="Textplatzhalter 5"/>
          <p:cNvSpPr>
            <a:spLocks noGrp="1"/>
          </p:cNvSpPr>
          <p:nvPr>
            <p:ph type="body" sz="quarter" idx="10"/>
          </p:nvPr>
        </p:nvSpPr>
        <p:spPr>
          <a:xfrm>
            <a:off x="874712" y="1484314"/>
            <a:ext cx="5195887" cy="4344985"/>
          </a:xfrm>
        </p:spPr>
        <p:txBody>
          <a:bodyPr/>
          <a:lstStyle/>
          <a:p>
            <a:pPr lvl="0"/>
            <a:r>
              <a:rPr lang="de-DE"/>
              <a:t>Mastertextformat bearbeiten</a:t>
            </a:r>
          </a:p>
        </p:txBody>
      </p:sp>
      <p:sp>
        <p:nvSpPr>
          <p:cNvPr id="9" name="Textplatzhalter 7"/>
          <p:cNvSpPr>
            <a:spLocks noGrp="1"/>
          </p:cNvSpPr>
          <p:nvPr>
            <p:ph type="body" sz="quarter" idx="11"/>
          </p:nvPr>
        </p:nvSpPr>
        <p:spPr>
          <a:xfrm>
            <a:off x="6267450" y="1484315"/>
            <a:ext cx="5187950" cy="4344984"/>
          </a:xfrm>
        </p:spPr>
        <p:txBody>
          <a:bodyPr/>
          <a:lstStyle/>
          <a:p>
            <a:pPr lvl="0"/>
            <a:r>
              <a:rPr lang="de-DE"/>
              <a:t>Mastertextformat bearbeiten</a:t>
            </a:r>
          </a:p>
        </p:txBody>
      </p:sp>
      <p:sp>
        <p:nvSpPr>
          <p:cNvPr id="3" name="Titel 2"/>
          <p:cNvSpPr>
            <a:spLocks noGrp="1"/>
          </p:cNvSpPr>
          <p:nvPr>
            <p:ph type="title"/>
          </p:nvPr>
        </p:nvSpPr>
        <p:spPr>
          <a:xfrm>
            <a:off x="874712" y="367507"/>
            <a:ext cx="5195887" cy="662781"/>
          </a:xfrm>
        </p:spPr>
        <p:txBody>
          <a:bodyPr/>
          <a:lstStyle/>
          <a:p>
            <a:r>
              <a:rPr lang="de-DE"/>
              <a:t>Mastertitelformat bearbeiten</a:t>
            </a:r>
            <a:endParaRPr lang="de-DE" dirty="0"/>
          </a:p>
        </p:txBody>
      </p:sp>
    </p:spTree>
    <p:extLst>
      <p:ext uri="{BB962C8B-B14F-4D97-AF65-F5344CB8AC3E}">
        <p14:creationId xmlns:p14="http://schemas.microsoft.com/office/powerpoint/2010/main" val="46589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74712" y="346075"/>
            <a:ext cx="10580687" cy="684213"/>
          </a:xfrm>
          <a:prstGeom prst="rect">
            <a:avLst/>
          </a:prstGeom>
          <a:ln>
            <a:noFill/>
          </a:ln>
        </p:spPr>
        <p:txBody>
          <a:bodyPr vert="horz" lIns="0" tIns="0" rIns="0" bIns="0" rtlCol="0" anchor="t" anchorCtr="0">
            <a:noAutofit/>
          </a:bodyPr>
          <a:lstStyle/>
          <a:p>
            <a:r>
              <a:rPr lang="en-US" noProof="0" dirty="0"/>
              <a:t>Das </a:t>
            </a:r>
            <a:r>
              <a:rPr lang="en-US" noProof="0" dirty="0" err="1"/>
              <a:t>ist</a:t>
            </a:r>
            <a:r>
              <a:rPr lang="en-US" noProof="0" dirty="0"/>
              <a:t> </a:t>
            </a:r>
            <a:r>
              <a:rPr lang="en-US" noProof="0" dirty="0" err="1"/>
              <a:t>eine</a:t>
            </a:r>
            <a:r>
              <a:rPr lang="en-US" noProof="0" dirty="0"/>
              <a:t> </a:t>
            </a:r>
            <a:r>
              <a:rPr lang="en-US" noProof="0" dirty="0" err="1"/>
              <a:t>Überschrift</a:t>
            </a:r>
            <a:r>
              <a:rPr lang="en-US" noProof="0" dirty="0"/>
              <a:t/>
            </a:r>
            <a:br>
              <a:rPr lang="en-US" noProof="0" dirty="0"/>
            </a:br>
            <a:r>
              <a:rPr lang="en-US" noProof="0" dirty="0"/>
              <a:t>in </a:t>
            </a:r>
            <a:r>
              <a:rPr lang="en-US" noProof="0" dirty="0" err="1"/>
              <a:t>zwei</a:t>
            </a:r>
            <a:r>
              <a:rPr lang="en-US" noProof="0" dirty="0"/>
              <a:t> </a:t>
            </a:r>
            <a:r>
              <a:rPr lang="en-US" noProof="0" dirty="0" err="1"/>
              <a:t>Zeilen</a:t>
            </a:r>
            <a:endParaRPr lang="en-US" noProof="0" dirty="0"/>
          </a:p>
        </p:txBody>
      </p:sp>
      <p:sp>
        <p:nvSpPr>
          <p:cNvPr id="3" name="Textplatzhalter 2"/>
          <p:cNvSpPr>
            <a:spLocks noGrp="1"/>
          </p:cNvSpPr>
          <p:nvPr>
            <p:ph type="body" idx="1"/>
          </p:nvPr>
        </p:nvSpPr>
        <p:spPr>
          <a:xfrm>
            <a:off x="874712" y="1481138"/>
            <a:ext cx="10580687" cy="4360861"/>
          </a:xfrm>
          <a:prstGeom prst="rect">
            <a:avLst/>
          </a:prstGeom>
          <a:ln>
            <a:noFill/>
          </a:ln>
        </p:spPr>
        <p:txBody>
          <a:bodyPr vert="horz" lIns="0" tIns="0" rIns="0" bIns="0" rtlCol="0">
            <a:noAutofit/>
          </a:bodyPr>
          <a:lstStyle/>
          <a:p>
            <a:pPr lvl="0"/>
            <a:r>
              <a:rPr lang="en-US" noProof="0" dirty="0" err="1"/>
              <a:t>Erste</a:t>
            </a:r>
            <a:r>
              <a:rPr lang="en-US" noProof="0" dirty="0"/>
              <a:t> </a:t>
            </a:r>
            <a:r>
              <a:rPr lang="en-US" noProof="0" dirty="0" err="1"/>
              <a:t>Textebene</a:t>
            </a:r>
            <a:r>
              <a:rPr lang="en-US" noProof="0" dirty="0"/>
              <a:t> (16pt)</a:t>
            </a:r>
          </a:p>
          <a:p>
            <a:pPr lvl="1"/>
            <a:r>
              <a:rPr lang="en-US" noProof="0" dirty="0" err="1"/>
              <a:t>Zweite</a:t>
            </a:r>
            <a:r>
              <a:rPr lang="en-US" noProof="0" dirty="0"/>
              <a:t> </a:t>
            </a:r>
            <a:r>
              <a:rPr lang="en-US" noProof="0" dirty="0" err="1"/>
              <a:t>Textebene</a:t>
            </a:r>
            <a:r>
              <a:rPr lang="en-US" noProof="0" dirty="0"/>
              <a:t> </a:t>
            </a:r>
            <a:r>
              <a:rPr lang="en-US" noProof="0" dirty="0" err="1"/>
              <a:t>für</a:t>
            </a:r>
            <a:r>
              <a:rPr lang="en-US" noProof="0" dirty="0"/>
              <a:t> </a:t>
            </a:r>
            <a:r>
              <a:rPr lang="en-US" noProof="0" dirty="0" err="1"/>
              <a:t>Aufzählungen</a:t>
            </a:r>
            <a:endParaRPr lang="en-US" noProof="0" dirty="0"/>
          </a:p>
          <a:p>
            <a:pPr lvl="2"/>
            <a:r>
              <a:rPr lang="en-US" noProof="0" dirty="0" err="1"/>
              <a:t>Dritte</a:t>
            </a:r>
            <a:r>
              <a:rPr lang="en-US" noProof="0" dirty="0"/>
              <a:t> </a:t>
            </a:r>
            <a:r>
              <a:rPr lang="en-US" noProof="0" dirty="0" err="1"/>
              <a:t>Textebene</a:t>
            </a:r>
            <a:r>
              <a:rPr lang="en-US" noProof="0" dirty="0"/>
              <a:t> </a:t>
            </a:r>
            <a:r>
              <a:rPr lang="en-US" noProof="0" dirty="0" err="1"/>
              <a:t>bei</a:t>
            </a:r>
            <a:r>
              <a:rPr lang="en-US" noProof="0" dirty="0"/>
              <a:t> </a:t>
            </a:r>
            <a:r>
              <a:rPr lang="en-US" noProof="0" dirty="0" err="1"/>
              <a:t>viel</a:t>
            </a:r>
            <a:r>
              <a:rPr lang="en-US" noProof="0" dirty="0"/>
              <a:t> Text (14pt)</a:t>
            </a:r>
          </a:p>
          <a:p>
            <a:pPr lvl="3"/>
            <a:r>
              <a:rPr lang="en-US" noProof="0" dirty="0" err="1"/>
              <a:t>Vierte</a:t>
            </a:r>
            <a:r>
              <a:rPr lang="en-US" noProof="0" dirty="0"/>
              <a:t> </a:t>
            </a:r>
            <a:r>
              <a:rPr lang="en-US" noProof="0" dirty="0" err="1"/>
              <a:t>Textebene</a:t>
            </a:r>
            <a:r>
              <a:rPr lang="en-US" noProof="0" dirty="0"/>
              <a:t> </a:t>
            </a:r>
            <a:r>
              <a:rPr lang="en-US" noProof="0" dirty="0" err="1"/>
              <a:t>für</a:t>
            </a:r>
            <a:r>
              <a:rPr lang="en-US" noProof="0" dirty="0"/>
              <a:t> </a:t>
            </a:r>
            <a:r>
              <a:rPr lang="en-US" noProof="0" dirty="0" err="1"/>
              <a:t>Aufzählungen</a:t>
            </a:r>
            <a:r>
              <a:rPr lang="en-US" noProof="0" dirty="0"/>
              <a:t> </a:t>
            </a:r>
            <a:r>
              <a:rPr lang="en-US" noProof="0" dirty="0" err="1"/>
              <a:t>bei</a:t>
            </a:r>
            <a:r>
              <a:rPr lang="en-US" noProof="0" dirty="0"/>
              <a:t> </a:t>
            </a:r>
            <a:r>
              <a:rPr lang="en-US" noProof="0" dirty="0" err="1"/>
              <a:t>viel</a:t>
            </a:r>
            <a:r>
              <a:rPr lang="en-US" noProof="0" dirty="0"/>
              <a:t> Text</a:t>
            </a:r>
          </a:p>
          <a:p>
            <a:pPr lvl="4"/>
            <a:r>
              <a:rPr lang="en-US" noProof="0" dirty="0" err="1"/>
              <a:t>Fünfte</a:t>
            </a:r>
            <a:r>
              <a:rPr lang="en-US" noProof="0" dirty="0"/>
              <a:t> Ebene</a:t>
            </a:r>
          </a:p>
          <a:p>
            <a:pPr lvl="5"/>
            <a:r>
              <a:rPr lang="en-US" noProof="0" dirty="0" err="1"/>
              <a:t>Zwischenseite</a:t>
            </a:r>
            <a:endParaRPr lang="en-US" noProof="0" dirty="0"/>
          </a:p>
          <a:p>
            <a:pPr lvl="6"/>
            <a:r>
              <a:rPr lang="en-US" noProof="0" dirty="0" err="1"/>
              <a:t>Für</a:t>
            </a:r>
            <a:r>
              <a:rPr lang="en-US" noProof="0" dirty="0"/>
              <a:t> den </a:t>
            </a:r>
            <a:r>
              <a:rPr lang="en-US" noProof="0" dirty="0" err="1"/>
              <a:t>nächsten</a:t>
            </a:r>
            <a:r>
              <a:rPr lang="en-US" noProof="0" dirty="0"/>
              <a:t> </a:t>
            </a:r>
            <a:r>
              <a:rPr lang="en-US" noProof="0" dirty="0" err="1"/>
              <a:t>Präsentationsabschnitt</a:t>
            </a:r>
            <a:endParaRPr lang="en-US" noProof="0" dirty="0"/>
          </a:p>
        </p:txBody>
      </p:sp>
      <p:sp>
        <p:nvSpPr>
          <p:cNvPr id="4" name="Textfeld 3"/>
          <p:cNvSpPr txBox="1"/>
          <p:nvPr/>
        </p:nvSpPr>
        <p:spPr>
          <a:xfrm>
            <a:off x="3575050" y="6319797"/>
            <a:ext cx="5187950" cy="369332"/>
          </a:xfrm>
          <a:prstGeom prst="rect">
            <a:avLst/>
          </a:prstGeom>
          <a:noFill/>
        </p:spPr>
        <p:txBody>
          <a:bodyPr wrap="square" lIns="0" tIns="0" rIns="0" bIns="0" rtlCol="0" anchor="b">
            <a:spAutoFit/>
          </a:bodyPr>
          <a:lstStyle/>
          <a:p>
            <a:pPr eaLnBrk="1" hangingPunct="1"/>
            <a:r>
              <a:rPr lang="de-DE" altLang="de-DE" sz="800" dirty="0" smtClean="0">
                <a:solidFill>
                  <a:schemeClr val="bg2"/>
                </a:solidFill>
                <a:cs typeface="Open Sans" panose="020B0606030504020204" pitchFamily="34" charset="0"/>
                <a:sym typeface="Wingdings" panose="05000000000000000000" pitchFamily="2" charset="2"/>
              </a:rPr>
              <a:t>Mehr Mobilität und mehr Sicherheit bei weniger Verkehr</a:t>
            </a:r>
            <a:endParaRPr lang="de-DE" altLang="de-DE" sz="800" dirty="0">
              <a:solidFill>
                <a:schemeClr val="bg2"/>
              </a:solidFill>
              <a:cs typeface="Open Sans" panose="020B0606030504020204" pitchFamily="34" charset="0"/>
              <a:sym typeface="Wingdings" panose="05000000000000000000" pitchFamily="2" charset="2"/>
            </a:endParaRPr>
          </a:p>
          <a:p>
            <a:pPr eaLnBrk="1" hangingPunct="1"/>
            <a:r>
              <a:rPr lang="de-DE" altLang="de-DE" sz="800" dirty="0">
                <a:solidFill>
                  <a:schemeClr val="bg2"/>
                </a:solidFill>
                <a:cs typeface="Open Sans" panose="020B0606030504020204" pitchFamily="34" charset="0"/>
                <a:sym typeface="Wingdings" panose="05000000000000000000" pitchFamily="2" charset="2"/>
              </a:rPr>
              <a:t>TU Dresden </a:t>
            </a:r>
            <a:r>
              <a:rPr lang="de-DE" altLang="de-DE" sz="800" dirty="0" smtClean="0">
                <a:solidFill>
                  <a:schemeClr val="bg2"/>
                </a:solidFill>
                <a:cs typeface="Open Sans" panose="020B0606030504020204" pitchFamily="34" charset="0"/>
                <a:sym typeface="Wingdings" panose="05000000000000000000" pitchFamily="2" charset="2"/>
              </a:rPr>
              <a:t>/ Dipl.-Ing. Rosemarie Baldauf</a:t>
            </a:r>
            <a:r>
              <a:rPr lang="de-DE" altLang="de-DE" sz="800" baseline="0" dirty="0" smtClean="0">
                <a:solidFill>
                  <a:schemeClr val="bg2"/>
                </a:solidFill>
                <a:cs typeface="Open Sans" panose="020B0606030504020204" pitchFamily="34" charset="0"/>
                <a:sym typeface="Wingdings" panose="05000000000000000000" pitchFamily="2" charset="2"/>
              </a:rPr>
              <a:t> </a:t>
            </a:r>
          </a:p>
          <a:p>
            <a:pPr eaLnBrk="1" hangingPunct="1"/>
            <a:r>
              <a:rPr lang="de-DE" sz="800" dirty="0" smtClean="0">
                <a:solidFill>
                  <a:schemeClr val="bg2"/>
                </a:solidFill>
                <a:latin typeface="Open Sans" panose="020B0606030504020204" pitchFamily="34" charset="0"/>
                <a:ea typeface="Open Sans" panose="020B0606030504020204" pitchFamily="34" charset="0"/>
                <a:cs typeface="Open Sans" panose="020B0606030504020204" pitchFamily="34" charset="0"/>
              </a:rPr>
              <a:t>2021</a:t>
            </a:r>
            <a:endParaRPr lang="de-DE" sz="8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Gerade Verbindung 14"/>
          <p:cNvCxnSpPr/>
          <p:nvPr/>
        </p:nvCxnSpPr>
        <p:spPr>
          <a:xfrm>
            <a:off x="0" y="6123216"/>
            <a:ext cx="1219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8966200" y="6306444"/>
            <a:ext cx="704850" cy="369332"/>
          </a:xfrm>
          <a:prstGeom prst="rect">
            <a:avLst/>
          </a:prstGeom>
          <a:noFill/>
        </p:spPr>
        <p:txBody>
          <a:bodyPr wrap="square" lIns="0" tIns="0" rIns="0" bIns="0" rtlCol="0" anchor="b">
            <a:spAutoFit/>
          </a:bodyPr>
          <a:lstStyle/>
          <a:p>
            <a:pPr marL="0" marR="0" lvl="0" indent="0" algn="r" defTabSz="914269" rtl="0" eaLnBrk="1" fontAlgn="auto" latinLnBrk="0" hangingPunct="1">
              <a:lnSpc>
                <a:spcPct val="100000"/>
              </a:lnSpc>
              <a:spcBef>
                <a:spcPts val="0"/>
              </a:spcBef>
              <a:spcAft>
                <a:spcPts val="0"/>
              </a:spcAft>
              <a:buClrTx/>
              <a:buSzTx/>
              <a:buFontTx/>
              <a:buNone/>
              <a:tabLst/>
              <a:defRPr/>
            </a:pPr>
            <a:r>
              <a:rPr lang="de-DE" sz="800" dirty="0">
                <a:solidFill>
                  <a:schemeClr val="bg2"/>
                </a:solidFill>
                <a:latin typeface="Open Sans" panose="020B0606030504020204" pitchFamily="34" charset="0"/>
                <a:ea typeface="Open Sans" panose="020B0606030504020204" pitchFamily="34" charset="0"/>
                <a:cs typeface="Open Sans" panose="020B0606030504020204" pitchFamily="34" charset="0"/>
              </a:rPr>
              <a:t/>
            </a:r>
            <a:br>
              <a:rPr lang="de-DE" sz="800" dirty="0">
                <a:solidFill>
                  <a:schemeClr val="bg2"/>
                </a:solidFill>
                <a:latin typeface="Open Sans" panose="020B0606030504020204" pitchFamily="34" charset="0"/>
                <a:ea typeface="Open Sans" panose="020B0606030504020204" pitchFamily="34" charset="0"/>
                <a:cs typeface="Open Sans" panose="020B0606030504020204" pitchFamily="34" charset="0"/>
              </a:rPr>
            </a:br>
            <a:r>
              <a:rPr lang="de-DE" sz="800" dirty="0" smtClean="0">
                <a:solidFill>
                  <a:schemeClr val="bg2"/>
                </a:solidFill>
                <a:latin typeface="Open Sans" panose="020B0606030504020204" pitchFamily="34" charset="0"/>
                <a:ea typeface="Open Sans" panose="020B0606030504020204" pitchFamily="34" charset="0"/>
                <a:cs typeface="Open Sans" panose="020B0606030504020204" pitchFamily="34" charset="0"/>
              </a:rPr>
              <a:t>Folie</a:t>
            </a:r>
            <a:r>
              <a:rPr lang="de-DE" sz="800" baseline="0" dirty="0" smtClean="0">
                <a:solidFill>
                  <a:schemeClr val="bg2"/>
                </a:solidFill>
                <a:latin typeface="Open Sans" panose="020B0606030504020204" pitchFamily="34" charset="0"/>
                <a:ea typeface="Open Sans" panose="020B0606030504020204" pitchFamily="34" charset="0"/>
                <a:cs typeface="Open Sans" panose="020B0606030504020204" pitchFamily="34" charset="0"/>
              </a:rPr>
              <a:t> </a:t>
            </a:r>
            <a:fld id="{38F97D41-8991-4148-BA02-56FEE4AAF2CC}" type="slidenum">
              <a:rPr lang="de-DE" sz="800" baseline="0" smtClean="0">
                <a:solidFill>
                  <a:schemeClr val="bg2"/>
                </a:solidFill>
                <a:latin typeface="Open Sans" panose="020B0606030504020204" pitchFamily="34" charset="0"/>
                <a:ea typeface="Open Sans" panose="020B0606030504020204" pitchFamily="34" charset="0"/>
                <a:cs typeface="Open Sans" panose="020B0606030504020204" pitchFamily="34" charset="0"/>
              </a:rPr>
              <a:pPr marL="0" marR="0" lvl="0" indent="0" algn="r" defTabSz="914269" rtl="0" eaLnBrk="1" fontAlgn="auto" latinLnBrk="0" hangingPunct="1">
                <a:lnSpc>
                  <a:spcPct val="100000"/>
                </a:lnSpc>
                <a:spcBef>
                  <a:spcPts val="0"/>
                </a:spcBef>
                <a:spcAft>
                  <a:spcPts val="0"/>
                </a:spcAft>
                <a:buClrTx/>
                <a:buSzTx/>
                <a:buFontTx/>
                <a:buNone/>
                <a:tabLst/>
                <a:defRPr/>
              </a:pPr>
              <a:t>‹Nr.›</a:t>
            </a:fld>
            <a:endParaRPr lang="de-DE" sz="8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269" rtl="0" eaLnBrk="1" fontAlgn="auto" latinLnBrk="0" hangingPunct="1">
              <a:lnSpc>
                <a:spcPct val="100000"/>
              </a:lnSpc>
              <a:spcBef>
                <a:spcPts val="0"/>
              </a:spcBef>
              <a:spcAft>
                <a:spcPts val="0"/>
              </a:spcAft>
              <a:buClrTx/>
              <a:buSzTx/>
              <a:buFontTx/>
              <a:buNone/>
              <a:tabLst/>
              <a:defRPr/>
            </a:pPr>
            <a:endParaRPr lang="de-DE" sz="8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Grafik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06293" y="6336706"/>
            <a:ext cx="1115691" cy="324444"/>
          </a:xfrm>
          <a:prstGeom prst="rect">
            <a:avLst/>
          </a:prstGeom>
        </p:spPr>
      </p:pic>
      <p:pic>
        <p:nvPicPr>
          <p:cNvPr id="11" name="Grafik 10" descr="Ein Bild, das Text enthält.&#10;&#10;Automatisch generierte Beschreibung">
            <a:extLst>
              <a:ext uri="{FF2B5EF4-FFF2-40B4-BE49-F238E27FC236}">
                <a16:creationId xmlns:a16="http://schemas.microsoft.com/office/drawing/2014/main" id="{9B2139E0-ADBF-423C-9657-EB9B25BAB45C}"/>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b="36783"/>
          <a:stretch/>
        </p:blipFill>
        <p:spPr>
          <a:xfrm>
            <a:off x="10566400" y="6323674"/>
            <a:ext cx="945736" cy="334803"/>
          </a:xfrm>
          <a:prstGeom prst="rect">
            <a:avLst/>
          </a:prstGeom>
        </p:spPr>
      </p:pic>
    </p:spTree>
    <p:extLst>
      <p:ext uri="{BB962C8B-B14F-4D97-AF65-F5344CB8AC3E}">
        <p14:creationId xmlns:p14="http://schemas.microsoft.com/office/powerpoint/2010/main" val="4015397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269" rtl="0" eaLnBrk="1" latinLnBrk="0" hangingPunct="1">
        <a:spcBef>
          <a:spcPct val="0"/>
        </a:spcBef>
        <a:buNone/>
        <a:defRPr sz="2400" b="1" kern="1200" baseline="0">
          <a:solidFill>
            <a:schemeClr val="tx2"/>
          </a:solidFill>
          <a:latin typeface="Open Sans" panose="020B0606030504020204" pitchFamily="34" charset="0"/>
          <a:ea typeface="+mj-ea"/>
          <a:cs typeface="+mj-cs"/>
        </a:defRPr>
      </a:lvl1pPr>
    </p:titleStyle>
    <p:bodyStyle>
      <a:lvl1pPr marL="0" indent="0" algn="l" defTabSz="914269" rtl="0" eaLnBrk="1" latinLnBrk="0" hangingPunct="1">
        <a:spcBef>
          <a:spcPts val="600"/>
        </a:spcBef>
        <a:buFont typeface="Arial" panose="020B0604020202020204" pitchFamily="34" charset="0"/>
        <a:buNone/>
        <a:defRPr sz="1600" kern="1200">
          <a:solidFill>
            <a:schemeClr val="tx2"/>
          </a:solidFill>
          <a:latin typeface="Open Sans" panose="020B0606030504020204" pitchFamily="34" charset="0"/>
          <a:ea typeface="+mn-ea"/>
          <a:cs typeface="+mn-cs"/>
        </a:defRPr>
      </a:lvl1pPr>
      <a:lvl2pPr marL="395942" indent="-323953" algn="l" defTabSz="914269" rtl="0" eaLnBrk="1" latinLnBrk="0" hangingPunct="1">
        <a:spcBef>
          <a:spcPts val="300"/>
        </a:spcBef>
        <a:buFont typeface="Open Sans" panose="020B0606030504020204" pitchFamily="34" charset="0"/>
        <a:buChar char="—"/>
        <a:defRPr sz="1600" kern="1200">
          <a:solidFill>
            <a:schemeClr val="tx2"/>
          </a:solidFill>
          <a:latin typeface="Open Sans" panose="020B0606030504020204" pitchFamily="34" charset="0"/>
          <a:ea typeface="+mn-ea"/>
          <a:cs typeface="+mn-cs"/>
        </a:defRPr>
      </a:lvl2pPr>
      <a:lvl3pPr marL="0" indent="0" algn="l" defTabSz="914269" rtl="0" eaLnBrk="1" latinLnBrk="0" hangingPunct="1">
        <a:spcBef>
          <a:spcPts val="600"/>
        </a:spcBef>
        <a:buFont typeface="Arial" panose="020B0604020202020204" pitchFamily="34" charset="0"/>
        <a:buNone/>
        <a:defRPr sz="1400" kern="1200">
          <a:solidFill>
            <a:schemeClr val="tx2"/>
          </a:solidFill>
          <a:latin typeface="Open Sans" panose="020B0606030504020204" pitchFamily="34" charset="0"/>
          <a:ea typeface="+mn-ea"/>
          <a:cs typeface="+mn-cs"/>
        </a:defRPr>
      </a:lvl3pPr>
      <a:lvl4pPr marL="395942" indent="-215969" algn="l" defTabSz="914269" rtl="0" eaLnBrk="1" latinLnBrk="0" hangingPunct="1">
        <a:spcBef>
          <a:spcPts val="300"/>
        </a:spcBef>
        <a:buFont typeface="Symbol" panose="05050102010706020507" pitchFamily="18" charset="2"/>
        <a:buChar char="-"/>
        <a:defRPr sz="1400" kern="1200">
          <a:solidFill>
            <a:schemeClr val="tx2"/>
          </a:solidFill>
          <a:latin typeface="Open Sans" panose="020B0606030504020204" pitchFamily="34" charset="0"/>
          <a:ea typeface="+mn-ea"/>
          <a:cs typeface="+mn-cs"/>
        </a:defRPr>
      </a:lvl4pPr>
      <a:lvl5pPr marL="575916" indent="-179362" algn="l" defTabSz="914269" rtl="0" eaLnBrk="1" latinLnBrk="0" hangingPunct="1">
        <a:spcBef>
          <a:spcPts val="300"/>
        </a:spcBef>
        <a:buFont typeface="Symbol" panose="05050102010706020507" pitchFamily="18" charset="2"/>
        <a:buChar char="-"/>
        <a:defRPr sz="1400" kern="1200" baseline="0">
          <a:solidFill>
            <a:schemeClr val="tx2"/>
          </a:solidFill>
          <a:latin typeface="Open Sans" panose="020B0606030504020204" pitchFamily="34" charset="0"/>
          <a:ea typeface="+mn-ea"/>
          <a:cs typeface="+mn-cs"/>
        </a:defRPr>
      </a:lvl5pPr>
      <a:lvl6pPr marL="358723" indent="0" algn="l" defTabSz="914269" rtl="0" eaLnBrk="1" latinLnBrk="0" hangingPunct="1">
        <a:spcBef>
          <a:spcPts val="0"/>
        </a:spcBef>
        <a:buFont typeface="Arial" panose="020B0604020202020204" pitchFamily="34" charset="0"/>
        <a:buNone/>
        <a:defRPr sz="3200" b="1" kern="1200">
          <a:solidFill>
            <a:schemeClr val="bg1"/>
          </a:solidFill>
          <a:latin typeface="+mn-lt"/>
          <a:ea typeface="+mn-ea"/>
          <a:cs typeface="+mn-cs"/>
        </a:defRPr>
      </a:lvl6pPr>
      <a:lvl7pPr marL="358723" indent="0" algn="l" defTabSz="914269" rtl="0" eaLnBrk="1" latinLnBrk="0" hangingPunct="1">
        <a:spcBef>
          <a:spcPts val="0"/>
        </a:spcBef>
        <a:buFont typeface="Arial" panose="020B0604020202020204" pitchFamily="34" charset="0"/>
        <a:buNone/>
        <a:defRPr sz="3200" kern="1200">
          <a:solidFill>
            <a:schemeClr val="bg1"/>
          </a:solidFill>
          <a:latin typeface="+mn-lt"/>
          <a:ea typeface="+mn-ea"/>
          <a:cs typeface="+mn-cs"/>
        </a:defRPr>
      </a:lvl7pPr>
      <a:lvl8pPr marL="3428502" indent="-228566"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35" indent="-228566"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2" algn="l" defTabSz="914269" rtl="0" eaLnBrk="1" latinLnBrk="0" hangingPunct="1">
        <a:defRPr sz="1800" kern="1200">
          <a:solidFill>
            <a:schemeClr val="tx1"/>
          </a:solidFill>
          <a:latin typeface="+mn-lt"/>
          <a:ea typeface="+mn-ea"/>
          <a:cs typeface="+mn-cs"/>
        </a:defRPr>
      </a:lvl4pPr>
      <a:lvl5pPr marL="1828534" algn="l" defTabSz="914269" rtl="0" eaLnBrk="1" latinLnBrk="0" hangingPunct="1">
        <a:defRPr sz="1800" kern="1200">
          <a:solidFill>
            <a:schemeClr val="tx1"/>
          </a:solidFill>
          <a:latin typeface="+mn-lt"/>
          <a:ea typeface="+mn-ea"/>
          <a:cs typeface="+mn-cs"/>
        </a:defRPr>
      </a:lvl5pPr>
      <a:lvl6pPr marL="2285670" algn="l" defTabSz="914269" rtl="0" eaLnBrk="1" latinLnBrk="0" hangingPunct="1">
        <a:defRPr sz="1800" kern="1200">
          <a:solidFill>
            <a:schemeClr val="tx1"/>
          </a:solidFill>
          <a:latin typeface="+mn-lt"/>
          <a:ea typeface="+mn-ea"/>
          <a:cs typeface="+mn-cs"/>
        </a:defRPr>
      </a:lvl6pPr>
      <a:lvl7pPr marL="2742803" algn="l" defTabSz="914269" rtl="0" eaLnBrk="1" latinLnBrk="0" hangingPunct="1">
        <a:defRPr sz="1800" kern="1200">
          <a:solidFill>
            <a:schemeClr val="tx1"/>
          </a:solidFill>
          <a:latin typeface="+mn-lt"/>
          <a:ea typeface="+mn-ea"/>
          <a:cs typeface="+mn-cs"/>
        </a:defRPr>
      </a:lvl7pPr>
      <a:lvl8pPr marL="3199936" algn="l" defTabSz="914269" rtl="0" eaLnBrk="1" latinLnBrk="0" hangingPunct="1">
        <a:defRPr sz="1800" kern="1200">
          <a:solidFill>
            <a:schemeClr val="tx1"/>
          </a:solidFill>
          <a:latin typeface="+mn-lt"/>
          <a:ea typeface="+mn-ea"/>
          <a:cs typeface="+mn-cs"/>
        </a:defRPr>
      </a:lvl8pPr>
      <a:lvl9pPr marL="3657070" algn="l" defTabSz="91426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6" pos="992">
          <p15:clr>
            <a:srgbClr val="F26B43"/>
          </p15:clr>
        </p15:guide>
        <p15:guide id="7" pos="1120">
          <p15:clr>
            <a:srgbClr val="F26B43"/>
          </p15:clr>
        </p15:guide>
        <p15:guide id="8" pos="1676">
          <p15:clr>
            <a:srgbClr val="F26B43"/>
          </p15:clr>
        </p15:guide>
        <p15:guide id="9" pos="1556">
          <p15:clr>
            <a:srgbClr val="F26B43"/>
          </p15:clr>
        </p15:guide>
        <p15:guide id="10" pos="2252">
          <p15:clr>
            <a:srgbClr val="F26B43"/>
          </p15:clr>
        </p15:guide>
        <p15:guide id="11" pos="2128">
          <p15:clr>
            <a:srgbClr val="F26B43"/>
          </p15:clr>
        </p15:guide>
        <p15:guide id="16" pos="3824">
          <p15:clr>
            <a:srgbClr val="F26B43"/>
          </p15:clr>
        </p15:guide>
        <p15:guide id="17" pos="3948">
          <p15:clr>
            <a:srgbClr val="F26B43"/>
          </p15:clr>
        </p15:guide>
        <p15:guide id="20" pos="4384">
          <p15:clr>
            <a:srgbClr val="F26B43"/>
          </p15:clr>
        </p15:guide>
        <p15:guide id="21" pos="4508">
          <p15:clr>
            <a:srgbClr val="F26B43"/>
          </p15:clr>
        </p15:guide>
        <p15:guide id="22" pos="6780">
          <p15:clr>
            <a:srgbClr val="F26B43"/>
          </p15:clr>
        </p15:guide>
        <p15:guide id="23" pos="6656">
          <p15:clr>
            <a:srgbClr val="F26B43"/>
          </p15:clr>
        </p15:guide>
        <p15:guide id="24" pos="4960">
          <p15:clr>
            <a:srgbClr val="F26B43"/>
          </p15:clr>
        </p15:guide>
        <p15:guide id="25" pos="5084">
          <p15:clr>
            <a:srgbClr val="F26B43"/>
          </p15:clr>
        </p15:guide>
        <p15:guide id="30" orient="horz" pos="538">
          <p15:clr>
            <a:srgbClr val="F26B43"/>
          </p15:clr>
        </p15:guide>
        <p15:guide id="31" pos="551">
          <p15:clr>
            <a:srgbClr val="F26B43"/>
          </p15:clr>
        </p15:guide>
        <p15:guide id="39" pos="6092">
          <p15:clr>
            <a:srgbClr val="F26B43"/>
          </p15:clr>
        </p15:guide>
        <p15:guide id="40" pos="6216">
          <p15:clr>
            <a:srgbClr val="F26B43"/>
          </p15:clr>
        </p15:guide>
        <p15:guide id="41" pos="2692">
          <p15:clr>
            <a:srgbClr val="F26B43"/>
          </p15:clr>
        </p15:guide>
        <p15:guide id="42" pos="2808">
          <p15:clr>
            <a:srgbClr val="F26B43"/>
          </p15:clr>
        </p15:guide>
        <p15:guide id="43" pos="3260">
          <p15:clr>
            <a:srgbClr val="F26B43"/>
          </p15:clr>
        </p15:guide>
        <p15:guide id="44" pos="3380">
          <p15:clr>
            <a:srgbClr val="F26B43"/>
          </p15:clr>
        </p15:guide>
        <p15:guide id="50" pos="5520">
          <p15:clr>
            <a:srgbClr val="F26B43"/>
          </p15:clr>
        </p15:guide>
        <p15:guide id="52" orient="horz" pos="933">
          <p15:clr>
            <a:srgbClr val="F26B43"/>
          </p15:clr>
        </p15:guide>
        <p15:guide id="53" orient="horz" pos="759">
          <p15:clr>
            <a:srgbClr val="F26B43"/>
          </p15:clr>
        </p15:guide>
        <p15:guide id="58" orient="horz" pos="218">
          <p15:clr>
            <a:srgbClr val="F26B43"/>
          </p15:clr>
        </p15:guide>
        <p15:guide id="59" orient="horz" pos="3680">
          <p15:clr>
            <a:srgbClr val="F26B43"/>
          </p15:clr>
        </p15:guide>
        <p15:guide id="60" orient="horz" pos="3861">
          <p15:clr>
            <a:srgbClr val="F26B43"/>
          </p15:clr>
        </p15:guide>
        <p15:guide id="62" orient="horz" pos="2130">
          <p15:clr>
            <a:srgbClr val="F26B43"/>
          </p15:clr>
        </p15:guide>
        <p15:guide id="65" pos="5648">
          <p15:clr>
            <a:srgbClr val="F26B43"/>
          </p15:clr>
        </p15:guide>
        <p15:guide id="66" orient="horz" pos="649">
          <p15:clr>
            <a:srgbClr val="F26B43"/>
          </p15:clr>
        </p15:guide>
        <p15:guide id="67" pos="7216">
          <p15:clr>
            <a:srgbClr val="F26B43"/>
          </p15:clr>
        </p15:guide>
        <p15:guide id="69" orient="horz" pos="3988">
          <p15:clr>
            <a:srgbClr val="F26B43"/>
          </p15:clr>
        </p15:guide>
        <p15:guide id="70" orient="horz" pos="4196">
          <p15:clr>
            <a:srgbClr val="F26B43"/>
          </p15:clr>
        </p15:guide>
        <p15:guide id="71" pos="318">
          <p15:clr>
            <a:srgbClr val="F26B43"/>
          </p15:clr>
        </p15:guide>
        <p15:guide id="72" orient="horz" pos="41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21.png"/><Relationship Id="rId18" Type="http://schemas.openxmlformats.org/officeDocument/2006/relationships/image" Target="../media/image24.sv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3.xml"/><Relationship Id="rId6" Type="http://schemas.openxmlformats.org/officeDocument/2006/relationships/image" Target="../media/image12.svg"/><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22.png"/><Relationship Id="rId10" Type="http://schemas.openxmlformats.org/officeDocument/2006/relationships/image" Target="../media/image16.svg"/><Relationship Id="rId19" Type="http://schemas.openxmlformats.org/officeDocument/2006/relationships/image" Target="../media/image24.png"/><Relationship Id="rId4" Type="http://schemas.openxmlformats.org/officeDocument/2006/relationships/image" Target="../media/image10.svg"/><Relationship Id="rId9" Type="http://schemas.openxmlformats.org/officeDocument/2006/relationships/image" Target="../media/image19.png"/><Relationship Id="rId14" Type="http://schemas.openxmlformats.org/officeDocument/2006/relationships/image" Target="../media/image20.svg"/></Relationships>
</file>

<file path=ppt/slides/_rels/slide1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21.png"/><Relationship Id="rId18" Type="http://schemas.openxmlformats.org/officeDocument/2006/relationships/image" Target="../media/image24.svg"/><Relationship Id="rId3" Type="http://schemas.openxmlformats.org/officeDocument/2006/relationships/image" Target="../media/image16.png"/><Relationship Id="rId21" Type="http://schemas.openxmlformats.org/officeDocument/2006/relationships/image" Target="../media/image28.png"/><Relationship Id="rId7" Type="http://schemas.openxmlformats.org/officeDocument/2006/relationships/image" Target="../media/image18.png"/><Relationship Id="rId12" Type="http://schemas.openxmlformats.org/officeDocument/2006/relationships/image" Target="../media/image18.svg"/><Relationship Id="rId17" Type="http://schemas.openxmlformats.org/officeDocument/2006/relationships/image" Target="../media/image27.png"/><Relationship Id="rId25" Type="http://schemas.openxmlformats.org/officeDocument/2006/relationships/image" Target="../media/image36.svg"/><Relationship Id="rId2" Type="http://schemas.openxmlformats.org/officeDocument/2006/relationships/notesSlide" Target="../notesSlides/notesSlide4.xml"/><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3.xml"/><Relationship Id="rId6" Type="http://schemas.openxmlformats.org/officeDocument/2006/relationships/image" Target="../media/image12.svg"/><Relationship Id="rId11" Type="http://schemas.openxmlformats.org/officeDocument/2006/relationships/image" Target="../media/image20.png"/><Relationship Id="rId24" Type="http://schemas.openxmlformats.org/officeDocument/2006/relationships/image" Target="../media/image35.svg"/><Relationship Id="rId5" Type="http://schemas.openxmlformats.org/officeDocument/2006/relationships/image" Target="../media/image17.png"/><Relationship Id="rId15" Type="http://schemas.openxmlformats.org/officeDocument/2006/relationships/image" Target="../media/image26.png"/><Relationship Id="rId23" Type="http://schemas.openxmlformats.org/officeDocument/2006/relationships/image" Target="../media/image29.png"/><Relationship Id="rId10" Type="http://schemas.openxmlformats.org/officeDocument/2006/relationships/image" Target="../media/image16.svg"/><Relationship Id="rId19" Type="http://schemas.openxmlformats.org/officeDocument/2006/relationships/image" Target="../media/image24.png"/><Relationship Id="rId4" Type="http://schemas.openxmlformats.org/officeDocument/2006/relationships/image" Target="../media/image10.svg"/><Relationship Id="rId9" Type="http://schemas.openxmlformats.org/officeDocument/2006/relationships/image" Target="../media/image25.png"/><Relationship Id="rId14" Type="http://schemas.openxmlformats.org/officeDocument/2006/relationships/image" Target="../media/image20.svg"/><Relationship Id="rId22" Type="http://schemas.openxmlformats.org/officeDocument/2006/relationships/image" Target="../media/image33.svg"/></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21.png"/><Relationship Id="rId18" Type="http://schemas.openxmlformats.org/officeDocument/2006/relationships/image" Target="../media/image24.svg"/><Relationship Id="rId26" Type="http://schemas.openxmlformats.org/officeDocument/2006/relationships/image" Target="../media/image30.png"/><Relationship Id="rId3" Type="http://schemas.openxmlformats.org/officeDocument/2006/relationships/image" Target="../media/image16.png"/><Relationship Id="rId21" Type="http://schemas.openxmlformats.org/officeDocument/2006/relationships/image" Target="../media/image28.png"/><Relationship Id="rId7" Type="http://schemas.openxmlformats.org/officeDocument/2006/relationships/image" Target="../media/image18.png"/><Relationship Id="rId12" Type="http://schemas.openxmlformats.org/officeDocument/2006/relationships/image" Target="../media/image18.svg"/><Relationship Id="rId17" Type="http://schemas.openxmlformats.org/officeDocument/2006/relationships/image" Target="../media/image27.png"/><Relationship Id="rId25" Type="http://schemas.openxmlformats.org/officeDocument/2006/relationships/image" Target="../media/image36.svg"/><Relationship Id="rId33" Type="http://schemas.openxmlformats.org/officeDocument/2006/relationships/image" Target="../media/image44.svg"/><Relationship Id="rId2" Type="http://schemas.openxmlformats.org/officeDocument/2006/relationships/notesSlide" Target="../notesSlides/notesSlide5.xml"/><Relationship Id="rId16" Type="http://schemas.openxmlformats.org/officeDocument/2006/relationships/image" Target="../media/image22.svg"/><Relationship Id="rId20" Type="http://schemas.openxmlformats.org/officeDocument/2006/relationships/image" Target="../media/image26.svg"/><Relationship Id="rId29" Type="http://schemas.openxmlformats.org/officeDocument/2006/relationships/image" Target="../media/image40.svg"/><Relationship Id="rId1" Type="http://schemas.openxmlformats.org/officeDocument/2006/relationships/slideLayout" Target="../slideLayouts/slideLayout3.xml"/><Relationship Id="rId6" Type="http://schemas.openxmlformats.org/officeDocument/2006/relationships/image" Target="../media/image12.svg"/><Relationship Id="rId11" Type="http://schemas.openxmlformats.org/officeDocument/2006/relationships/image" Target="../media/image20.png"/><Relationship Id="rId24" Type="http://schemas.openxmlformats.org/officeDocument/2006/relationships/image" Target="../media/image35.svg"/><Relationship Id="rId32" Type="http://schemas.openxmlformats.org/officeDocument/2006/relationships/image" Target="../media/image33.png"/><Relationship Id="rId5" Type="http://schemas.openxmlformats.org/officeDocument/2006/relationships/image" Target="../media/image17.png"/><Relationship Id="rId15" Type="http://schemas.openxmlformats.org/officeDocument/2006/relationships/image" Target="../media/image26.png"/><Relationship Id="rId23" Type="http://schemas.openxmlformats.org/officeDocument/2006/relationships/image" Target="../media/image29.png"/><Relationship Id="rId28" Type="http://schemas.openxmlformats.org/officeDocument/2006/relationships/image" Target="../media/image31.png"/><Relationship Id="rId10" Type="http://schemas.openxmlformats.org/officeDocument/2006/relationships/image" Target="../media/image16.svg"/><Relationship Id="rId19" Type="http://schemas.openxmlformats.org/officeDocument/2006/relationships/image" Target="../media/image24.png"/><Relationship Id="rId31" Type="http://schemas.openxmlformats.org/officeDocument/2006/relationships/image" Target="../media/image42.svg"/><Relationship Id="rId4" Type="http://schemas.openxmlformats.org/officeDocument/2006/relationships/image" Target="../media/image10.svg"/><Relationship Id="rId9" Type="http://schemas.openxmlformats.org/officeDocument/2006/relationships/image" Target="../media/image25.png"/><Relationship Id="rId14" Type="http://schemas.openxmlformats.org/officeDocument/2006/relationships/image" Target="../media/image20.svg"/><Relationship Id="rId22" Type="http://schemas.openxmlformats.org/officeDocument/2006/relationships/image" Target="../media/image33.svg"/><Relationship Id="rId27" Type="http://schemas.openxmlformats.org/officeDocument/2006/relationships/image" Target="../media/image38.svg"/><Relationship Id="rId30"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2.tif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2.svg"/><Relationship Id="rId7" Type="http://schemas.openxmlformats.org/officeDocument/2006/relationships/image" Target="../media/image76.svg"/><Relationship Id="rId2"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74.sv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1">
            <a:extLst>
              <a:ext uri="{FF2B5EF4-FFF2-40B4-BE49-F238E27FC236}">
                <a16:creationId xmlns:a16="http://schemas.microsoft.com/office/drawing/2014/main" id="{85B83280-967A-42F2-8228-49E8EA39781B}"/>
              </a:ext>
            </a:extLst>
          </p:cNvPr>
          <p:cNvSpPr>
            <a:spLocks noGrp="1"/>
          </p:cNvSpPr>
          <p:nvPr>
            <p:ph type="subTitle" idx="1"/>
          </p:nvPr>
        </p:nvSpPr>
        <p:spPr>
          <a:xfrm>
            <a:off x="874714" y="4494775"/>
            <a:ext cx="10438871" cy="1334525"/>
          </a:xfrm>
        </p:spPr>
        <p:txBody>
          <a:bodyPr/>
          <a:lstStyle/>
          <a:p>
            <a:r>
              <a:rPr lang="de-DE" dirty="0"/>
              <a:t>Dipl.-Ing. Rosemarie Baldauf</a:t>
            </a:r>
          </a:p>
          <a:p>
            <a:r>
              <a:rPr lang="de-DE" dirty="0"/>
              <a:t>2021</a:t>
            </a:r>
          </a:p>
          <a:p>
            <a:endParaRPr lang="en-US" dirty="0"/>
          </a:p>
        </p:txBody>
      </p:sp>
      <p:sp>
        <p:nvSpPr>
          <p:cNvPr id="12" name="Title 3">
            <a:extLst>
              <a:ext uri="{FF2B5EF4-FFF2-40B4-BE49-F238E27FC236}">
                <a16:creationId xmlns:a16="http://schemas.microsoft.com/office/drawing/2014/main" id="{B38A3F70-5EB0-45D0-9644-9C5E0FC86CB8}"/>
              </a:ext>
            </a:extLst>
          </p:cNvPr>
          <p:cNvSpPr>
            <a:spLocks noGrp="1"/>
          </p:cNvSpPr>
          <p:nvPr>
            <p:ph type="title"/>
          </p:nvPr>
        </p:nvSpPr>
        <p:spPr>
          <a:xfrm>
            <a:off x="874713" y="3392203"/>
            <a:ext cx="10438873" cy="972108"/>
          </a:xfrm>
        </p:spPr>
        <p:txBody>
          <a:bodyPr/>
          <a:lstStyle/>
          <a:p>
            <a:r>
              <a:rPr lang="de-DE" altLang="de-DE" dirty="0"/>
              <a:t>Mehr Mobilität und mehr Sicherheit bei weniger Verkehr</a:t>
            </a:r>
            <a:endParaRPr lang="en-US" i="1" dirty="0"/>
          </a:p>
        </p:txBody>
      </p:sp>
      <p:sp>
        <p:nvSpPr>
          <p:cNvPr id="10" name="Text Placeholder 2">
            <a:extLst>
              <a:ext uri="{FF2B5EF4-FFF2-40B4-BE49-F238E27FC236}">
                <a16:creationId xmlns:a16="http://schemas.microsoft.com/office/drawing/2014/main" id="{422B9299-8722-49F0-BCF3-55619831B74A}"/>
              </a:ext>
            </a:extLst>
          </p:cNvPr>
          <p:cNvSpPr>
            <a:spLocks noGrp="1"/>
          </p:cNvSpPr>
          <p:nvPr>
            <p:ph type="body" sz="quarter" idx="10"/>
          </p:nvPr>
        </p:nvSpPr>
        <p:spPr>
          <a:xfrm>
            <a:off x="874713" y="2420841"/>
            <a:ext cx="10438873" cy="828676"/>
          </a:xfrm>
        </p:spPr>
        <p:txBody>
          <a:bodyPr/>
          <a:lstStyle/>
          <a:p>
            <a:pPr>
              <a:defRPr/>
            </a:pPr>
            <a:r>
              <a:rPr lang="de-DE" dirty="0"/>
              <a:t>Verkehrswissenschaften – Professur für Verkehrsökologie</a:t>
            </a:r>
            <a:br>
              <a:rPr lang="de-DE" dirty="0"/>
            </a:br>
            <a:r>
              <a:rPr lang="de-DE" dirty="0"/>
              <a:t>Prof. Dr.-Ing. Udo Becker</a:t>
            </a:r>
          </a:p>
          <a:p>
            <a:endParaRPr lang="en-US" dirty="0"/>
          </a:p>
        </p:txBody>
      </p:sp>
    </p:spTree>
    <p:extLst>
      <p:ext uri="{BB962C8B-B14F-4D97-AF65-F5344CB8AC3E}">
        <p14:creationId xmlns:p14="http://schemas.microsoft.com/office/powerpoint/2010/main" val="2138687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Rückkopplungen</a:t>
            </a:r>
            <a:r>
              <a:rPr lang="en-US" dirty="0" smtClean="0"/>
              <a:t>!</a:t>
            </a:r>
            <a:endParaRPr lang="en-US" dirty="0"/>
          </a:p>
        </p:txBody>
      </p:sp>
      <p:pic>
        <p:nvPicPr>
          <p:cNvPr id="3" name="Grafik 2"/>
          <p:cNvPicPr>
            <a:picLocks noChangeAspect="1"/>
          </p:cNvPicPr>
          <p:nvPr/>
        </p:nvPicPr>
        <p:blipFill>
          <a:blip r:embed="rId2"/>
          <a:stretch>
            <a:fillRect/>
          </a:stretch>
        </p:blipFill>
        <p:spPr>
          <a:xfrm>
            <a:off x="2138298" y="1030288"/>
            <a:ext cx="8053514" cy="4785775"/>
          </a:xfrm>
          <a:prstGeom prst="rect">
            <a:avLst/>
          </a:prstGeom>
        </p:spPr>
      </p:pic>
    </p:spTree>
    <p:extLst>
      <p:ext uri="{BB962C8B-B14F-4D97-AF65-F5344CB8AC3E}">
        <p14:creationId xmlns:p14="http://schemas.microsoft.com/office/powerpoint/2010/main" val="2691393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Rückkopplungen</a:t>
            </a:r>
            <a:r>
              <a:rPr lang="en-US" dirty="0" smtClean="0"/>
              <a:t>!</a:t>
            </a:r>
            <a:endParaRPr lang="en-US" dirty="0"/>
          </a:p>
        </p:txBody>
      </p:sp>
      <p:pic>
        <p:nvPicPr>
          <p:cNvPr id="3" name="Grafik 2"/>
          <p:cNvPicPr>
            <a:picLocks noChangeAspect="1"/>
          </p:cNvPicPr>
          <p:nvPr/>
        </p:nvPicPr>
        <p:blipFill>
          <a:blip r:embed="rId2"/>
          <a:stretch>
            <a:fillRect/>
          </a:stretch>
        </p:blipFill>
        <p:spPr>
          <a:xfrm>
            <a:off x="2138298" y="1030288"/>
            <a:ext cx="8053514" cy="4785775"/>
          </a:xfrm>
          <a:prstGeom prst="rect">
            <a:avLst/>
          </a:prstGeom>
        </p:spPr>
      </p:pic>
      <p:pic>
        <p:nvPicPr>
          <p:cNvPr id="5" name="Grafik 4"/>
          <p:cNvPicPr>
            <a:picLocks noChangeAspect="1"/>
          </p:cNvPicPr>
          <p:nvPr/>
        </p:nvPicPr>
        <p:blipFill>
          <a:blip r:embed="rId3"/>
          <a:stretch>
            <a:fillRect/>
          </a:stretch>
        </p:blipFill>
        <p:spPr>
          <a:xfrm>
            <a:off x="4544433" y="2045088"/>
            <a:ext cx="3103133" cy="2767824"/>
          </a:xfrm>
          <a:prstGeom prst="rect">
            <a:avLst/>
          </a:prstGeom>
        </p:spPr>
      </p:pic>
    </p:spTree>
    <p:extLst>
      <p:ext uri="{BB962C8B-B14F-4D97-AF65-F5344CB8AC3E}">
        <p14:creationId xmlns:p14="http://schemas.microsoft.com/office/powerpoint/2010/main" val="3326939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Ist</a:t>
            </a:r>
            <a:r>
              <a:rPr lang="en-GB" dirty="0" smtClean="0"/>
              <a:t> </a:t>
            </a:r>
            <a:r>
              <a:rPr lang="en-GB" dirty="0" err="1" smtClean="0"/>
              <a:t>mehr</a:t>
            </a:r>
            <a:r>
              <a:rPr lang="en-GB" dirty="0" smtClean="0"/>
              <a:t> </a:t>
            </a:r>
            <a:r>
              <a:rPr lang="en-GB" dirty="0" err="1" smtClean="0"/>
              <a:t>immer</a:t>
            </a:r>
            <a:r>
              <a:rPr lang="en-GB" dirty="0" smtClean="0"/>
              <a:t> </a:t>
            </a:r>
            <a:r>
              <a:rPr lang="en-GB" dirty="0" err="1" smtClean="0"/>
              <a:t>besser</a:t>
            </a:r>
            <a:r>
              <a:rPr lang="en-GB" dirty="0" smtClean="0"/>
              <a:t>?</a:t>
            </a:r>
            <a:endParaRPr lang="en-GB" dirty="0"/>
          </a:p>
        </p:txBody>
      </p:sp>
      <p:sp>
        <p:nvSpPr>
          <p:cNvPr id="8" name="Textfeld 7">
            <a:extLst>
              <a:ext uri="{FF2B5EF4-FFF2-40B4-BE49-F238E27FC236}">
                <a16:creationId xmlns:a16="http://schemas.microsoft.com/office/drawing/2014/main" id="{27397070-C139-4CE1-B69C-922A08D870F9}"/>
              </a:ext>
            </a:extLst>
          </p:cNvPr>
          <p:cNvSpPr txBox="1"/>
          <p:nvPr/>
        </p:nvSpPr>
        <p:spPr>
          <a:xfrm>
            <a:off x="9017959" y="5928873"/>
            <a:ext cx="2574935" cy="369332"/>
          </a:xfrm>
          <a:prstGeom prst="rect">
            <a:avLst/>
          </a:prstGeom>
          <a:noFill/>
        </p:spPr>
        <p:txBody>
          <a:bodyPr wrap="square" rtlCol="0">
            <a:spAutoFit/>
          </a:bodyPr>
          <a:lstStyle/>
          <a:p>
            <a:r>
              <a:rPr lang="en-GB" sz="900" dirty="0"/>
              <a:t>Source: Transport in Figures 1980 - 2016/17)</a:t>
            </a:r>
            <a:endParaRPr lang="de-DE" altLang="de-DE" sz="900" dirty="0"/>
          </a:p>
          <a:p>
            <a:pPr algn="r"/>
            <a:endParaRPr lang="de-DE" sz="900" dirty="0"/>
          </a:p>
        </p:txBody>
      </p:sp>
      <p:pic>
        <p:nvPicPr>
          <p:cNvPr id="7" name="Grafik 6"/>
          <p:cNvPicPr>
            <a:picLocks noChangeAspect="1"/>
          </p:cNvPicPr>
          <p:nvPr/>
        </p:nvPicPr>
        <p:blipFill>
          <a:blip r:embed="rId3"/>
          <a:stretch>
            <a:fillRect/>
          </a:stretch>
        </p:blipFill>
        <p:spPr>
          <a:xfrm>
            <a:off x="1993036" y="1051354"/>
            <a:ext cx="8205927" cy="4755292"/>
          </a:xfrm>
          <a:prstGeom prst="rect">
            <a:avLst/>
          </a:prstGeom>
        </p:spPr>
      </p:pic>
    </p:spTree>
    <p:extLst>
      <p:ext uri="{BB962C8B-B14F-4D97-AF65-F5344CB8AC3E}">
        <p14:creationId xmlns:p14="http://schemas.microsoft.com/office/powerpoint/2010/main" val="2279527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feld 29">
            <a:extLst>
              <a:ext uri="{FF2B5EF4-FFF2-40B4-BE49-F238E27FC236}">
                <a16:creationId xmlns:a16="http://schemas.microsoft.com/office/drawing/2014/main" id="{FEB6C363-3A9D-4AFE-98DB-FB5CF5CD482A}"/>
              </a:ext>
            </a:extLst>
          </p:cNvPr>
          <p:cNvSpPr txBox="1"/>
          <p:nvPr/>
        </p:nvSpPr>
        <p:spPr>
          <a:xfrm>
            <a:off x="4819053" y="1481138"/>
            <a:ext cx="2898419" cy="1191816"/>
          </a:xfrm>
          <a:prstGeom prst="roundRect">
            <a:avLst/>
          </a:prstGeom>
          <a:solidFill>
            <a:schemeClr val="tx2"/>
          </a:solidFill>
        </p:spPr>
        <p:txBody>
          <a:bodyPr wrap="square">
            <a:spAutoFit/>
          </a:bodyPr>
          <a:lstStyle/>
          <a:p>
            <a:pPr algn="ctr"/>
            <a:r>
              <a:rPr lang="en-US" sz="1600" dirty="0">
                <a:solidFill>
                  <a:schemeClr val="bg1"/>
                </a:solidFill>
              </a:rPr>
              <a:t>2 </a:t>
            </a:r>
            <a:r>
              <a:rPr lang="en-US" sz="1600" dirty="0" err="1" smtClean="0">
                <a:solidFill>
                  <a:schemeClr val="bg1"/>
                </a:solidFill>
              </a:rPr>
              <a:t>berufstätige</a:t>
            </a:r>
            <a:r>
              <a:rPr lang="en-US" sz="1600" dirty="0" smtClean="0">
                <a:solidFill>
                  <a:schemeClr val="bg1"/>
                </a:solidFill>
              </a:rPr>
              <a:t> </a:t>
            </a:r>
            <a:r>
              <a:rPr lang="en-US" sz="1600" dirty="0" err="1" smtClean="0">
                <a:solidFill>
                  <a:schemeClr val="bg1"/>
                </a:solidFill>
              </a:rPr>
              <a:t>Erwachsene</a:t>
            </a:r>
            <a:r>
              <a:rPr lang="en-US" sz="1600" dirty="0" smtClean="0">
                <a:solidFill>
                  <a:schemeClr val="bg1"/>
                </a:solidFill>
              </a:rPr>
              <a:t>, </a:t>
            </a:r>
            <a:r>
              <a:rPr lang="en-US" sz="1600" dirty="0" err="1" smtClean="0">
                <a:solidFill>
                  <a:schemeClr val="bg1"/>
                </a:solidFill>
              </a:rPr>
              <a:t>ein</a:t>
            </a:r>
            <a:r>
              <a:rPr lang="en-US" sz="1600" dirty="0" smtClean="0">
                <a:solidFill>
                  <a:schemeClr val="bg1"/>
                </a:solidFill>
              </a:rPr>
              <a:t> Kind, </a:t>
            </a:r>
            <a:r>
              <a:rPr lang="en-US" sz="1600" dirty="0" err="1" smtClean="0">
                <a:solidFill>
                  <a:schemeClr val="bg1"/>
                </a:solidFill>
              </a:rPr>
              <a:t>zwei</a:t>
            </a:r>
            <a:r>
              <a:rPr lang="en-US" sz="1600" dirty="0" smtClean="0">
                <a:solidFill>
                  <a:schemeClr val="bg1"/>
                </a:solidFill>
              </a:rPr>
              <a:t> Autos</a:t>
            </a:r>
            <a:endParaRPr lang="en-US" sz="1600" dirty="0">
              <a:solidFill>
                <a:schemeClr val="bg1"/>
              </a:solidFill>
            </a:endParaRPr>
          </a:p>
          <a:p>
            <a:endParaRPr lang="en-GB" sz="1600" dirty="0">
              <a:solidFill>
                <a:schemeClr val="bg1"/>
              </a:solidFill>
            </a:endParaRPr>
          </a:p>
          <a:p>
            <a:endParaRPr lang="de-DE" sz="1600" dirty="0">
              <a:solidFill>
                <a:schemeClr val="bg1"/>
              </a:solidFill>
            </a:endParaRPr>
          </a:p>
        </p:txBody>
      </p:sp>
      <p:sp>
        <p:nvSpPr>
          <p:cNvPr id="29" name="Textfeld 28">
            <a:extLst>
              <a:ext uri="{FF2B5EF4-FFF2-40B4-BE49-F238E27FC236}">
                <a16:creationId xmlns:a16="http://schemas.microsoft.com/office/drawing/2014/main" id="{4981B723-CE8E-4B12-85A1-77DC24C32C23}"/>
              </a:ext>
            </a:extLst>
          </p:cNvPr>
          <p:cNvSpPr txBox="1"/>
          <p:nvPr/>
        </p:nvSpPr>
        <p:spPr>
          <a:xfrm>
            <a:off x="886110" y="1481138"/>
            <a:ext cx="3002837" cy="1191816"/>
          </a:xfrm>
          <a:prstGeom prst="roundRect">
            <a:avLst/>
          </a:prstGeom>
          <a:solidFill>
            <a:schemeClr val="tx2"/>
          </a:solidFill>
        </p:spPr>
        <p:txBody>
          <a:bodyPr wrap="square">
            <a:spAutoFit/>
          </a:bodyPr>
          <a:lstStyle/>
          <a:p>
            <a:pPr algn="ctr"/>
            <a:r>
              <a:rPr lang="en-GB" sz="1600" dirty="0" err="1" smtClean="0">
                <a:solidFill>
                  <a:schemeClr val="bg1"/>
                </a:solidFill>
              </a:rPr>
              <a:t>Jedes</a:t>
            </a:r>
            <a:r>
              <a:rPr lang="en-GB" sz="1600" dirty="0" smtClean="0">
                <a:solidFill>
                  <a:schemeClr val="bg1"/>
                </a:solidFill>
              </a:rPr>
              <a:t> </a:t>
            </a:r>
            <a:r>
              <a:rPr lang="en-GB" sz="1600" dirty="0" err="1" smtClean="0">
                <a:solidFill>
                  <a:schemeClr val="bg1"/>
                </a:solidFill>
              </a:rPr>
              <a:t>Haus</a:t>
            </a:r>
            <a:r>
              <a:rPr lang="en-GB" sz="1600" dirty="0" smtClean="0">
                <a:solidFill>
                  <a:schemeClr val="bg1"/>
                </a:solidFill>
              </a:rPr>
              <a:t> hat 1000 m² Land, </a:t>
            </a:r>
            <a:r>
              <a:rPr lang="en-GB" sz="1600" dirty="0" err="1" smtClean="0">
                <a:solidFill>
                  <a:schemeClr val="bg1"/>
                </a:solidFill>
              </a:rPr>
              <a:t>einen</a:t>
            </a:r>
            <a:r>
              <a:rPr lang="en-GB" sz="1600" dirty="0" smtClean="0">
                <a:solidFill>
                  <a:schemeClr val="bg1"/>
                </a:solidFill>
              </a:rPr>
              <a:t> Pool, </a:t>
            </a:r>
            <a:r>
              <a:rPr lang="en-GB" sz="1600" dirty="0" err="1" smtClean="0">
                <a:solidFill>
                  <a:schemeClr val="bg1"/>
                </a:solidFill>
              </a:rPr>
              <a:t>einen</a:t>
            </a:r>
            <a:r>
              <a:rPr lang="en-GB" sz="1600" dirty="0" smtClean="0">
                <a:solidFill>
                  <a:schemeClr val="bg1"/>
                </a:solidFill>
              </a:rPr>
              <a:t> Grill</a:t>
            </a:r>
          </a:p>
          <a:p>
            <a:endParaRPr lang="en-GB" sz="1600" dirty="0">
              <a:solidFill>
                <a:schemeClr val="bg1"/>
              </a:solidFill>
            </a:endParaRPr>
          </a:p>
          <a:p>
            <a:endParaRPr lang="de-DE" sz="1600" dirty="0">
              <a:solidFill>
                <a:schemeClr val="bg1"/>
              </a:solidFill>
            </a:endParaRPr>
          </a:p>
        </p:txBody>
      </p:sp>
      <p:sp>
        <p:nvSpPr>
          <p:cNvPr id="2" name="Titel 1"/>
          <p:cNvSpPr>
            <a:spLocks noGrp="1"/>
          </p:cNvSpPr>
          <p:nvPr>
            <p:ph type="title"/>
          </p:nvPr>
        </p:nvSpPr>
        <p:spPr>
          <a:xfrm>
            <a:off x="874712" y="328823"/>
            <a:ext cx="10580687" cy="684213"/>
          </a:xfrm>
        </p:spPr>
        <p:txBody>
          <a:bodyPr/>
          <a:lstStyle/>
          <a:p>
            <a:r>
              <a:rPr lang="de-DE" dirty="0"/>
              <a:t>Lassen Sie uns mal </a:t>
            </a:r>
            <a:r>
              <a:rPr lang="de-DE" dirty="0" smtClean="0"/>
              <a:t>nachdenken</a:t>
            </a:r>
            <a:r>
              <a:rPr lang="en-US" dirty="0" smtClean="0"/>
              <a:t>!</a:t>
            </a:r>
            <a:endParaRPr lang="en-US" dirty="0"/>
          </a:p>
        </p:txBody>
      </p:sp>
      <p:pic>
        <p:nvPicPr>
          <p:cNvPr id="25" name="Grafik 24" descr="Bauernhofszenerie Silhouette">
            <a:extLst>
              <a:ext uri="{FF2B5EF4-FFF2-40B4-BE49-F238E27FC236}">
                <a16:creationId xmlns:a16="http://schemas.microsoft.com/office/drawing/2014/main" id="{7596391A-0ADD-48F8-B517-D460FB888EB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78181" y="2165246"/>
            <a:ext cx="396000" cy="396000"/>
          </a:xfrm>
          <a:prstGeom prst="rect">
            <a:avLst/>
          </a:prstGeom>
        </p:spPr>
      </p:pic>
      <p:pic>
        <p:nvPicPr>
          <p:cNvPr id="35" name="Grafik 34" descr="Lagerfeuer Silhouette">
            <a:extLst>
              <a:ext uri="{FF2B5EF4-FFF2-40B4-BE49-F238E27FC236}">
                <a16:creationId xmlns:a16="http://schemas.microsoft.com/office/drawing/2014/main" id="{991E3A13-6BD9-422D-9982-E279A34B950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306062" y="2121862"/>
            <a:ext cx="396000" cy="396000"/>
          </a:xfrm>
          <a:prstGeom prst="rect">
            <a:avLst/>
          </a:prstGeom>
        </p:spPr>
      </p:pic>
      <p:pic>
        <p:nvPicPr>
          <p:cNvPr id="37" name="Grafik 36" descr="Pool Schwimmtier Silhouette">
            <a:extLst>
              <a:ext uri="{FF2B5EF4-FFF2-40B4-BE49-F238E27FC236}">
                <a16:creationId xmlns:a16="http://schemas.microsoft.com/office/drawing/2014/main" id="{E6EEE89F-A4C0-401C-9FE1-B17953E5232D}"/>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192122" y="2165246"/>
            <a:ext cx="396000" cy="396000"/>
          </a:xfrm>
          <a:prstGeom prst="rect">
            <a:avLst/>
          </a:prstGeom>
        </p:spPr>
      </p:pic>
      <p:pic>
        <p:nvPicPr>
          <p:cNvPr id="9" name="Grafik 8" descr="Bauarbeiter Silhouette">
            <a:extLst>
              <a:ext uri="{FF2B5EF4-FFF2-40B4-BE49-F238E27FC236}">
                <a16:creationId xmlns:a16="http://schemas.microsoft.com/office/drawing/2014/main" id="{D4A6D654-15DA-4570-84B4-5297EAB3D514}"/>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914802" y="2153607"/>
            <a:ext cx="396000" cy="396000"/>
          </a:xfrm>
          <a:prstGeom prst="rect">
            <a:avLst/>
          </a:prstGeom>
        </p:spPr>
      </p:pic>
      <p:pic>
        <p:nvPicPr>
          <p:cNvPr id="23" name="Grafik 22" descr="Kind mit Ballon Silhouette">
            <a:extLst>
              <a:ext uri="{FF2B5EF4-FFF2-40B4-BE49-F238E27FC236}">
                <a16:creationId xmlns:a16="http://schemas.microsoft.com/office/drawing/2014/main" id="{8022DABC-45B4-4A97-89C3-BB3FF8884D1E}"/>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019136" y="2137835"/>
            <a:ext cx="396000" cy="396000"/>
          </a:xfrm>
          <a:prstGeom prst="rect">
            <a:avLst/>
          </a:prstGeom>
        </p:spPr>
      </p:pic>
      <p:pic>
        <p:nvPicPr>
          <p:cNvPr id="31" name="Grafik 30" descr="Cabriolet Silhouette">
            <a:extLst>
              <a:ext uri="{FF2B5EF4-FFF2-40B4-BE49-F238E27FC236}">
                <a16:creationId xmlns:a16="http://schemas.microsoft.com/office/drawing/2014/main" id="{DF6AF100-68FA-4FE5-A9C7-A692E7F126E7}"/>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6705242" y="2153447"/>
            <a:ext cx="396000" cy="396000"/>
          </a:xfrm>
          <a:prstGeom prst="rect">
            <a:avLst/>
          </a:prstGeom>
        </p:spPr>
      </p:pic>
      <p:pic>
        <p:nvPicPr>
          <p:cNvPr id="39" name="Grafik 38" descr="Bauarbeiter Silhouette">
            <a:extLst>
              <a:ext uri="{FF2B5EF4-FFF2-40B4-BE49-F238E27FC236}">
                <a16:creationId xmlns:a16="http://schemas.microsoft.com/office/drawing/2014/main" id="{E2021743-79CC-426E-B9C8-5F4B9D28CE9E}"/>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187802" y="2153607"/>
            <a:ext cx="396000" cy="396000"/>
          </a:xfrm>
          <a:prstGeom prst="rect">
            <a:avLst/>
          </a:prstGeom>
        </p:spPr>
      </p:pic>
      <p:pic>
        <p:nvPicPr>
          <p:cNvPr id="44" name="Grafik 43" descr="Cabriolet Silhouette">
            <a:extLst>
              <a:ext uri="{FF2B5EF4-FFF2-40B4-BE49-F238E27FC236}">
                <a16:creationId xmlns:a16="http://schemas.microsoft.com/office/drawing/2014/main" id="{77CFBC72-AB5A-47FF-8E77-39C1CCA191D1}"/>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7123471" y="2153447"/>
            <a:ext cx="396000" cy="396000"/>
          </a:xfrm>
          <a:prstGeom prst="rect">
            <a:avLst/>
          </a:prstGeom>
        </p:spPr>
      </p:pic>
      <p:sp>
        <p:nvSpPr>
          <p:cNvPr id="36" name="Textfeld 35">
            <a:extLst>
              <a:ext uri="{FF2B5EF4-FFF2-40B4-BE49-F238E27FC236}">
                <a16:creationId xmlns:a16="http://schemas.microsoft.com/office/drawing/2014/main" id="{B51212DB-A735-48BE-9C89-8A31C674FC48}"/>
              </a:ext>
            </a:extLst>
          </p:cNvPr>
          <p:cNvSpPr txBox="1"/>
          <p:nvPr/>
        </p:nvSpPr>
        <p:spPr>
          <a:xfrm>
            <a:off x="8403766" y="1481138"/>
            <a:ext cx="3062110" cy="1191816"/>
          </a:xfrm>
          <a:prstGeom prst="roundRect">
            <a:avLst/>
          </a:prstGeom>
          <a:solidFill>
            <a:schemeClr val="tx2"/>
          </a:solidFill>
        </p:spPr>
        <p:txBody>
          <a:bodyPr wrap="square">
            <a:spAutoFit/>
          </a:bodyPr>
          <a:lstStyle/>
          <a:p>
            <a:pPr algn="ctr"/>
            <a:r>
              <a:rPr lang="en-US" sz="1600" dirty="0" err="1" smtClean="0">
                <a:solidFill>
                  <a:schemeClr val="bg1"/>
                </a:solidFill>
              </a:rPr>
              <a:t>Eine</a:t>
            </a:r>
            <a:r>
              <a:rPr lang="en-US" sz="1600" dirty="0" smtClean="0">
                <a:solidFill>
                  <a:schemeClr val="bg1"/>
                </a:solidFill>
              </a:rPr>
              <a:t> </a:t>
            </a:r>
            <a:r>
              <a:rPr lang="en-US" sz="1600" dirty="0" err="1" smtClean="0">
                <a:solidFill>
                  <a:schemeClr val="bg1"/>
                </a:solidFill>
              </a:rPr>
              <a:t>Haltestelle</a:t>
            </a:r>
            <a:r>
              <a:rPr lang="en-US" sz="1600" dirty="0" smtClean="0">
                <a:solidFill>
                  <a:schemeClr val="bg1"/>
                </a:solidFill>
              </a:rPr>
              <a:t> </a:t>
            </a:r>
            <a:r>
              <a:rPr lang="en-US" sz="1600" dirty="0" err="1" smtClean="0">
                <a:solidFill>
                  <a:schemeClr val="bg1"/>
                </a:solidFill>
              </a:rPr>
              <a:t>alle</a:t>
            </a:r>
            <a:r>
              <a:rPr lang="en-US" sz="1600" dirty="0" smtClean="0">
                <a:solidFill>
                  <a:schemeClr val="bg1"/>
                </a:solidFill>
              </a:rPr>
              <a:t> 500m: </a:t>
            </a:r>
            <a:r>
              <a:rPr lang="en-US" sz="1600" dirty="0" err="1" smtClean="0">
                <a:solidFill>
                  <a:schemeClr val="bg1"/>
                </a:solidFill>
              </a:rPr>
              <a:t>für</a:t>
            </a:r>
            <a:r>
              <a:rPr lang="en-US" sz="1600" dirty="0" smtClean="0">
                <a:solidFill>
                  <a:schemeClr val="bg1"/>
                </a:solidFill>
              </a:rPr>
              <a:t> 30 </a:t>
            </a:r>
            <a:r>
              <a:rPr lang="en-US" sz="1600" dirty="0" err="1" smtClean="0">
                <a:solidFill>
                  <a:schemeClr val="bg1"/>
                </a:solidFill>
              </a:rPr>
              <a:t>Häuser</a:t>
            </a:r>
            <a:r>
              <a:rPr lang="en-US" sz="1600" dirty="0" smtClean="0">
                <a:solidFill>
                  <a:schemeClr val="bg1"/>
                </a:solidFill>
              </a:rPr>
              <a:t>, </a:t>
            </a:r>
            <a:r>
              <a:rPr lang="en-US" sz="1600" dirty="0">
                <a:solidFill>
                  <a:schemeClr val="bg1"/>
                </a:solidFill>
              </a:rPr>
              <a:t>90 </a:t>
            </a:r>
            <a:r>
              <a:rPr lang="en-US" sz="1600" dirty="0" err="1" smtClean="0">
                <a:solidFill>
                  <a:schemeClr val="bg1"/>
                </a:solidFill>
              </a:rPr>
              <a:t>Personen</a:t>
            </a:r>
            <a:endParaRPr lang="en-US" sz="1600" dirty="0">
              <a:solidFill>
                <a:schemeClr val="bg1"/>
              </a:solidFill>
            </a:endParaRPr>
          </a:p>
          <a:p>
            <a:endParaRPr lang="en-GB" sz="1600" dirty="0">
              <a:solidFill>
                <a:schemeClr val="bg1"/>
              </a:solidFill>
            </a:endParaRPr>
          </a:p>
          <a:p>
            <a:endParaRPr lang="de-DE" sz="1600" dirty="0">
              <a:solidFill>
                <a:schemeClr val="bg1"/>
              </a:solidFill>
            </a:endParaRPr>
          </a:p>
        </p:txBody>
      </p:sp>
      <p:pic>
        <p:nvPicPr>
          <p:cNvPr id="11" name="Grafik 10" descr="Bus Silhouette">
            <a:extLst>
              <a:ext uri="{FF2B5EF4-FFF2-40B4-BE49-F238E27FC236}">
                <a16:creationId xmlns:a16="http://schemas.microsoft.com/office/drawing/2014/main" id="{9079CE4A-C2F8-4D26-A06C-8C4E641361B9}"/>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9470826" y="2218486"/>
            <a:ext cx="396000" cy="396000"/>
          </a:xfrm>
          <a:prstGeom prst="rect">
            <a:avLst/>
          </a:prstGeom>
        </p:spPr>
      </p:pic>
      <p:grpSp>
        <p:nvGrpSpPr>
          <p:cNvPr id="59" name="Gruppieren 58">
            <a:extLst>
              <a:ext uri="{FF2B5EF4-FFF2-40B4-BE49-F238E27FC236}">
                <a16:creationId xmlns:a16="http://schemas.microsoft.com/office/drawing/2014/main" id="{198B247E-8FB5-407C-A116-6CDA4747D737}"/>
              </a:ext>
            </a:extLst>
          </p:cNvPr>
          <p:cNvGrpSpPr/>
          <p:nvPr/>
        </p:nvGrpSpPr>
        <p:grpSpPr>
          <a:xfrm>
            <a:off x="9940734" y="2189328"/>
            <a:ext cx="396000" cy="396000"/>
            <a:chOff x="6785782" y="2105247"/>
            <a:chExt cx="3600000" cy="3600000"/>
          </a:xfrm>
        </p:grpSpPr>
        <p:sp>
          <p:nvSpPr>
            <p:cNvPr id="49" name="Ellipse 48">
              <a:extLst>
                <a:ext uri="{FF2B5EF4-FFF2-40B4-BE49-F238E27FC236}">
                  <a16:creationId xmlns:a16="http://schemas.microsoft.com/office/drawing/2014/main" id="{B3890D1B-B295-43CD-B075-B5B926CB80BB}"/>
                </a:ext>
              </a:extLst>
            </p:cNvPr>
            <p:cNvSpPr/>
            <p:nvPr/>
          </p:nvSpPr>
          <p:spPr>
            <a:xfrm>
              <a:off x="6785782" y="2105247"/>
              <a:ext cx="3600000" cy="3600000"/>
            </a:xfrm>
            <a:prstGeom prst="ellipse">
              <a:avLst/>
            </a:prstGeom>
            <a:solidFill>
              <a:srgbClr val="F0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Kreis: nicht ausgefüllt 49">
              <a:extLst>
                <a:ext uri="{FF2B5EF4-FFF2-40B4-BE49-F238E27FC236}">
                  <a16:creationId xmlns:a16="http://schemas.microsoft.com/office/drawing/2014/main" id="{3A5EC428-ED0D-4CE6-B950-C1039761BF6F}"/>
                </a:ext>
              </a:extLst>
            </p:cNvPr>
            <p:cNvSpPr/>
            <p:nvPr/>
          </p:nvSpPr>
          <p:spPr>
            <a:xfrm>
              <a:off x="6965782" y="2285247"/>
              <a:ext cx="3240000" cy="3240000"/>
            </a:xfrm>
            <a:prstGeom prst="donut">
              <a:avLst>
                <a:gd name="adj" fmla="val 10712"/>
              </a:avLst>
            </a:prstGeom>
            <a:solidFill>
              <a:srgbClr val="028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5" name="Rechteck 54">
              <a:extLst>
                <a:ext uri="{FF2B5EF4-FFF2-40B4-BE49-F238E27FC236}">
                  <a16:creationId xmlns:a16="http://schemas.microsoft.com/office/drawing/2014/main" id="{6BFF4FF6-A396-4967-9E69-7AEBA29D73E5}"/>
                </a:ext>
              </a:extLst>
            </p:cNvPr>
            <p:cNvSpPr/>
            <p:nvPr/>
          </p:nvSpPr>
          <p:spPr>
            <a:xfrm>
              <a:off x="7985289" y="3018522"/>
              <a:ext cx="266353" cy="1773449"/>
            </a:xfrm>
            <a:prstGeom prst="rect">
              <a:avLst/>
            </a:prstGeom>
            <a:solidFill>
              <a:srgbClr val="028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C88BA42F-6505-445E-B3C3-5CADDD4D2192}"/>
                </a:ext>
              </a:extLst>
            </p:cNvPr>
            <p:cNvSpPr/>
            <p:nvPr/>
          </p:nvSpPr>
          <p:spPr>
            <a:xfrm rot="5400000">
              <a:off x="8466638" y="3479198"/>
              <a:ext cx="238287" cy="720740"/>
            </a:xfrm>
            <a:prstGeom prst="rect">
              <a:avLst/>
            </a:prstGeom>
            <a:solidFill>
              <a:srgbClr val="028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 57">
              <a:extLst>
                <a:ext uri="{FF2B5EF4-FFF2-40B4-BE49-F238E27FC236}">
                  <a16:creationId xmlns:a16="http://schemas.microsoft.com/office/drawing/2014/main" id="{436B202A-D414-4ACC-8072-3849706E7A35}"/>
                </a:ext>
              </a:extLst>
            </p:cNvPr>
            <p:cNvSpPr/>
            <p:nvPr/>
          </p:nvSpPr>
          <p:spPr>
            <a:xfrm>
              <a:off x="8940043" y="3018522"/>
              <a:ext cx="266353" cy="1773449"/>
            </a:xfrm>
            <a:prstGeom prst="rect">
              <a:avLst/>
            </a:prstGeom>
            <a:solidFill>
              <a:srgbClr val="028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3" name="Gruppieren 12">
            <a:extLst>
              <a:ext uri="{FF2B5EF4-FFF2-40B4-BE49-F238E27FC236}">
                <a16:creationId xmlns:a16="http://schemas.microsoft.com/office/drawing/2014/main" id="{6A30B0B6-25C6-4BE8-BC0F-49B3ADF18DAC}"/>
              </a:ext>
            </a:extLst>
          </p:cNvPr>
          <p:cNvGrpSpPr/>
          <p:nvPr/>
        </p:nvGrpSpPr>
        <p:grpSpPr>
          <a:xfrm>
            <a:off x="9236523" y="3590444"/>
            <a:ext cx="792000" cy="406832"/>
            <a:chOff x="2014297" y="4368357"/>
            <a:chExt cx="792000" cy="406832"/>
          </a:xfrm>
        </p:grpSpPr>
        <p:pic>
          <p:nvPicPr>
            <p:cNvPr id="21" name="Grafik 20" descr="Arbeiten von zu Hause Silhouette">
              <a:extLst>
                <a:ext uri="{FF2B5EF4-FFF2-40B4-BE49-F238E27FC236}">
                  <a16:creationId xmlns:a16="http://schemas.microsoft.com/office/drawing/2014/main" id="{F13716B2-998E-43CA-AED1-3125C212DDA3}"/>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2410297" y="4379189"/>
              <a:ext cx="396000" cy="396000"/>
            </a:xfrm>
            <a:prstGeom prst="rect">
              <a:avLst/>
            </a:prstGeom>
          </p:spPr>
        </p:pic>
        <p:pic>
          <p:nvPicPr>
            <p:cNvPr id="27" name="Grafik 26" descr="Spielplatz Silhouette">
              <a:extLst>
                <a:ext uri="{FF2B5EF4-FFF2-40B4-BE49-F238E27FC236}">
                  <a16:creationId xmlns:a16="http://schemas.microsoft.com/office/drawing/2014/main" id="{FE2E924E-5A8F-4E94-8769-1228815660F1}"/>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2014297" y="4368357"/>
              <a:ext cx="396000" cy="396000"/>
            </a:xfrm>
            <a:prstGeom prst="rect">
              <a:avLst/>
            </a:prstGeom>
          </p:spPr>
        </p:pic>
      </p:grpSp>
    </p:spTree>
    <p:extLst>
      <p:ext uri="{BB962C8B-B14F-4D97-AF65-F5344CB8AC3E}">
        <p14:creationId xmlns:p14="http://schemas.microsoft.com/office/powerpoint/2010/main" val="859911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feld 95">
            <a:extLst>
              <a:ext uri="{FF2B5EF4-FFF2-40B4-BE49-F238E27FC236}">
                <a16:creationId xmlns:a16="http://schemas.microsoft.com/office/drawing/2014/main" id="{B2A8398A-80ED-4E34-A036-06BB89DB1219}"/>
              </a:ext>
            </a:extLst>
          </p:cNvPr>
          <p:cNvSpPr txBox="1"/>
          <p:nvPr/>
        </p:nvSpPr>
        <p:spPr>
          <a:xfrm>
            <a:off x="4435366" y="2785467"/>
            <a:ext cx="3729071" cy="1191816"/>
          </a:xfrm>
          <a:prstGeom prst="roundRect">
            <a:avLst/>
          </a:prstGeom>
          <a:solidFill>
            <a:schemeClr val="tx2"/>
          </a:solidFill>
        </p:spPr>
        <p:txBody>
          <a:bodyPr wrap="square">
            <a:spAutoFit/>
          </a:bodyPr>
          <a:lstStyle/>
          <a:p>
            <a:pPr algn="ctr"/>
            <a:r>
              <a:rPr lang="en-US" sz="1600" dirty="0" smtClean="0">
                <a:solidFill>
                  <a:schemeClr val="bg1"/>
                </a:solidFill>
              </a:rPr>
              <a:t>Die </a:t>
            </a:r>
            <a:r>
              <a:rPr lang="en-US" sz="1600" dirty="0" err="1" smtClean="0">
                <a:solidFill>
                  <a:schemeClr val="bg1"/>
                </a:solidFill>
              </a:rPr>
              <a:t>nächste</a:t>
            </a:r>
            <a:r>
              <a:rPr lang="en-US" sz="1600" dirty="0" smtClean="0">
                <a:solidFill>
                  <a:schemeClr val="bg1"/>
                </a:solidFill>
              </a:rPr>
              <a:t> Kita </a:t>
            </a:r>
            <a:r>
              <a:rPr lang="en-US" sz="1600" dirty="0" err="1" smtClean="0">
                <a:solidFill>
                  <a:schemeClr val="bg1"/>
                </a:solidFill>
              </a:rPr>
              <a:t>ist</a:t>
            </a:r>
            <a:r>
              <a:rPr lang="en-US" sz="1600" dirty="0" smtClean="0">
                <a:solidFill>
                  <a:schemeClr val="bg1"/>
                </a:solidFill>
              </a:rPr>
              <a:t> an der </a:t>
            </a:r>
            <a:r>
              <a:rPr lang="en-US" sz="1600" dirty="0" err="1" smtClean="0">
                <a:solidFill>
                  <a:schemeClr val="bg1"/>
                </a:solidFill>
              </a:rPr>
              <a:t>Autobahnabfahrt</a:t>
            </a:r>
            <a:r>
              <a:rPr lang="en-US" sz="1600" dirty="0" smtClean="0">
                <a:solidFill>
                  <a:schemeClr val="bg1"/>
                </a:solidFill>
              </a:rPr>
              <a:t>/</a:t>
            </a:r>
            <a:r>
              <a:rPr lang="en-US" sz="1600" dirty="0" err="1" smtClean="0">
                <a:solidFill>
                  <a:schemeClr val="bg1"/>
                </a:solidFill>
              </a:rPr>
              <a:t>beim</a:t>
            </a:r>
            <a:r>
              <a:rPr lang="en-US" sz="1600" dirty="0" smtClean="0">
                <a:solidFill>
                  <a:schemeClr val="bg1"/>
                </a:solidFill>
              </a:rPr>
              <a:t> </a:t>
            </a:r>
            <a:r>
              <a:rPr lang="en-US" sz="1600" dirty="0" err="1" smtClean="0">
                <a:solidFill>
                  <a:schemeClr val="bg1"/>
                </a:solidFill>
              </a:rPr>
              <a:t>Arbeitgeber</a:t>
            </a:r>
            <a:endParaRPr lang="en-US" sz="1600" dirty="0">
              <a:solidFill>
                <a:schemeClr val="bg1"/>
              </a:solidFill>
            </a:endParaRPr>
          </a:p>
          <a:p>
            <a:endParaRPr lang="en-GB" sz="1600" dirty="0">
              <a:solidFill>
                <a:schemeClr val="bg1"/>
              </a:solidFill>
            </a:endParaRPr>
          </a:p>
          <a:p>
            <a:endParaRPr lang="de-DE" sz="1600" dirty="0">
              <a:solidFill>
                <a:schemeClr val="bg1"/>
              </a:solidFill>
            </a:endParaRPr>
          </a:p>
        </p:txBody>
      </p:sp>
      <p:sp>
        <p:nvSpPr>
          <p:cNvPr id="94" name="Textfeld 93">
            <a:extLst>
              <a:ext uri="{FF2B5EF4-FFF2-40B4-BE49-F238E27FC236}">
                <a16:creationId xmlns:a16="http://schemas.microsoft.com/office/drawing/2014/main" id="{E2736F53-DDE3-4DBE-AC63-5C2EFB19CDBE}"/>
              </a:ext>
            </a:extLst>
          </p:cNvPr>
          <p:cNvSpPr txBox="1"/>
          <p:nvPr/>
        </p:nvSpPr>
        <p:spPr>
          <a:xfrm>
            <a:off x="8403766" y="1481138"/>
            <a:ext cx="3062110" cy="1191816"/>
          </a:xfrm>
          <a:prstGeom prst="roundRect">
            <a:avLst/>
          </a:prstGeom>
          <a:solidFill>
            <a:schemeClr val="tx2"/>
          </a:solidFill>
        </p:spPr>
        <p:txBody>
          <a:bodyPr wrap="square">
            <a:spAutoFit/>
          </a:bodyPr>
          <a:lstStyle/>
          <a:p>
            <a:pPr algn="ctr"/>
            <a:r>
              <a:rPr lang="en-US" sz="1600" dirty="0">
                <a:solidFill>
                  <a:schemeClr val="tx2"/>
                </a:solidFill>
              </a:rPr>
              <a:t>A bus stop every 500 </a:t>
            </a:r>
            <a:r>
              <a:rPr lang="en-US" sz="1600" dirty="0" err="1">
                <a:solidFill>
                  <a:schemeClr val="tx2"/>
                </a:solidFill>
              </a:rPr>
              <a:t>metres</a:t>
            </a:r>
            <a:r>
              <a:rPr lang="en-US" sz="1600" dirty="0">
                <a:solidFill>
                  <a:schemeClr val="tx2"/>
                </a:solidFill>
              </a:rPr>
              <a:t>: For 30 houses, 90 people</a:t>
            </a:r>
          </a:p>
          <a:p>
            <a:endParaRPr lang="en-GB" sz="1600" dirty="0">
              <a:solidFill>
                <a:schemeClr val="tx2"/>
              </a:solidFill>
            </a:endParaRPr>
          </a:p>
          <a:p>
            <a:endParaRPr lang="de-DE" sz="1600" dirty="0">
              <a:solidFill>
                <a:schemeClr val="bg1"/>
              </a:solidFill>
            </a:endParaRPr>
          </a:p>
        </p:txBody>
      </p:sp>
      <p:sp>
        <p:nvSpPr>
          <p:cNvPr id="92" name="Textfeld 91">
            <a:extLst>
              <a:ext uri="{FF2B5EF4-FFF2-40B4-BE49-F238E27FC236}">
                <a16:creationId xmlns:a16="http://schemas.microsoft.com/office/drawing/2014/main" id="{CF840C57-E5AC-49CD-BFBD-43E5025CE5BC}"/>
              </a:ext>
            </a:extLst>
          </p:cNvPr>
          <p:cNvSpPr txBox="1"/>
          <p:nvPr/>
        </p:nvSpPr>
        <p:spPr>
          <a:xfrm>
            <a:off x="4819053" y="1481138"/>
            <a:ext cx="2898419" cy="1191816"/>
          </a:xfrm>
          <a:prstGeom prst="roundRect">
            <a:avLst/>
          </a:prstGeom>
          <a:solidFill>
            <a:schemeClr val="tx2"/>
          </a:solidFill>
        </p:spPr>
        <p:txBody>
          <a:bodyPr wrap="square">
            <a:spAutoFit/>
          </a:bodyPr>
          <a:lstStyle/>
          <a:p>
            <a:pPr algn="ctr"/>
            <a:r>
              <a:rPr lang="en-US" sz="1600" dirty="0">
                <a:solidFill>
                  <a:schemeClr val="tx2"/>
                </a:solidFill>
              </a:rPr>
              <a:t>2 working adults, one child,</a:t>
            </a:r>
            <a:br>
              <a:rPr lang="en-US" sz="1600" dirty="0">
                <a:solidFill>
                  <a:schemeClr val="tx2"/>
                </a:solidFill>
              </a:rPr>
            </a:br>
            <a:r>
              <a:rPr lang="en-US" sz="1600" dirty="0">
                <a:solidFill>
                  <a:schemeClr val="tx2"/>
                </a:solidFill>
              </a:rPr>
              <a:t>two cars</a:t>
            </a:r>
          </a:p>
          <a:p>
            <a:endParaRPr lang="en-GB" sz="1600" dirty="0">
              <a:solidFill>
                <a:schemeClr val="bg1"/>
              </a:solidFill>
            </a:endParaRPr>
          </a:p>
          <a:p>
            <a:endParaRPr lang="de-DE" sz="1600" dirty="0">
              <a:solidFill>
                <a:schemeClr val="bg1"/>
              </a:solidFill>
            </a:endParaRPr>
          </a:p>
        </p:txBody>
      </p:sp>
      <p:sp>
        <p:nvSpPr>
          <p:cNvPr id="93" name="Textfeld 92">
            <a:extLst>
              <a:ext uri="{FF2B5EF4-FFF2-40B4-BE49-F238E27FC236}">
                <a16:creationId xmlns:a16="http://schemas.microsoft.com/office/drawing/2014/main" id="{2933F37E-0142-446B-8ED4-362134565C39}"/>
              </a:ext>
            </a:extLst>
          </p:cNvPr>
          <p:cNvSpPr txBox="1"/>
          <p:nvPr/>
        </p:nvSpPr>
        <p:spPr>
          <a:xfrm>
            <a:off x="886110" y="1481138"/>
            <a:ext cx="3002837" cy="1191816"/>
          </a:xfrm>
          <a:prstGeom prst="roundRect">
            <a:avLst/>
          </a:prstGeom>
          <a:solidFill>
            <a:schemeClr val="tx2"/>
          </a:solidFill>
        </p:spPr>
        <p:txBody>
          <a:bodyPr wrap="square">
            <a:spAutoFit/>
          </a:bodyPr>
          <a:lstStyle/>
          <a:p>
            <a:pPr algn="ctr"/>
            <a:r>
              <a:rPr lang="en-GB" sz="1600" dirty="0">
                <a:solidFill>
                  <a:schemeClr val="tx2"/>
                </a:solidFill>
              </a:rPr>
              <a:t>Each house has 1000 m² of land, a pool and a barbecue</a:t>
            </a:r>
          </a:p>
          <a:p>
            <a:endParaRPr lang="en-GB" sz="1600" dirty="0">
              <a:solidFill>
                <a:schemeClr val="bg1"/>
              </a:solidFill>
            </a:endParaRPr>
          </a:p>
          <a:p>
            <a:endParaRPr lang="de-DE" sz="1600" dirty="0">
              <a:solidFill>
                <a:schemeClr val="bg1"/>
              </a:solidFill>
            </a:endParaRPr>
          </a:p>
        </p:txBody>
      </p:sp>
      <p:sp>
        <p:nvSpPr>
          <p:cNvPr id="2" name="Titel 1"/>
          <p:cNvSpPr>
            <a:spLocks noGrp="1"/>
          </p:cNvSpPr>
          <p:nvPr>
            <p:ph type="title"/>
          </p:nvPr>
        </p:nvSpPr>
        <p:spPr>
          <a:xfrm>
            <a:off x="874712" y="328823"/>
            <a:ext cx="10580687" cy="684213"/>
          </a:xfrm>
        </p:spPr>
        <p:txBody>
          <a:bodyPr/>
          <a:lstStyle/>
          <a:p>
            <a:r>
              <a:rPr lang="de-DE" dirty="0"/>
              <a:t>Lassen Sie uns mal nachdenken</a:t>
            </a:r>
            <a:r>
              <a:rPr lang="en-US" dirty="0"/>
              <a:t>!</a:t>
            </a:r>
          </a:p>
        </p:txBody>
      </p:sp>
      <p:sp>
        <p:nvSpPr>
          <p:cNvPr id="29" name="Textfeld 28">
            <a:extLst>
              <a:ext uri="{FF2B5EF4-FFF2-40B4-BE49-F238E27FC236}">
                <a16:creationId xmlns:a16="http://schemas.microsoft.com/office/drawing/2014/main" id="{4981B723-CE8E-4B12-85A1-77DC24C32C23}"/>
              </a:ext>
            </a:extLst>
          </p:cNvPr>
          <p:cNvSpPr txBox="1"/>
          <p:nvPr/>
        </p:nvSpPr>
        <p:spPr>
          <a:xfrm>
            <a:off x="880359" y="1481138"/>
            <a:ext cx="3002837" cy="646986"/>
          </a:xfrm>
          <a:prstGeom prst="roundRect">
            <a:avLst/>
          </a:prstGeom>
          <a:solidFill>
            <a:schemeClr val="tx2"/>
          </a:solidFill>
        </p:spPr>
        <p:txBody>
          <a:bodyPr wrap="square">
            <a:spAutoFit/>
          </a:bodyPr>
          <a:lstStyle/>
          <a:p>
            <a:endParaRPr lang="de-DE" sz="1600" dirty="0">
              <a:solidFill>
                <a:schemeClr val="bg1"/>
              </a:solidFill>
            </a:endParaRPr>
          </a:p>
          <a:p>
            <a:endParaRPr lang="de-DE" sz="1600" dirty="0">
              <a:solidFill>
                <a:schemeClr val="bg1"/>
              </a:solidFill>
            </a:endParaRPr>
          </a:p>
        </p:txBody>
      </p:sp>
      <p:pic>
        <p:nvPicPr>
          <p:cNvPr id="25" name="Grafik 24" descr="Bauernhofszenerie Silhouette">
            <a:extLst>
              <a:ext uri="{FF2B5EF4-FFF2-40B4-BE49-F238E27FC236}">
                <a16:creationId xmlns:a16="http://schemas.microsoft.com/office/drawing/2014/main" id="{7596391A-0ADD-48F8-B517-D460FB888EB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78181" y="1624652"/>
            <a:ext cx="396000" cy="396000"/>
          </a:xfrm>
          <a:prstGeom prst="rect">
            <a:avLst/>
          </a:prstGeom>
        </p:spPr>
      </p:pic>
      <p:pic>
        <p:nvPicPr>
          <p:cNvPr id="35" name="Grafik 34" descr="Lagerfeuer Silhouette">
            <a:extLst>
              <a:ext uri="{FF2B5EF4-FFF2-40B4-BE49-F238E27FC236}">
                <a16:creationId xmlns:a16="http://schemas.microsoft.com/office/drawing/2014/main" id="{991E3A13-6BD9-422D-9982-E279A34B950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306062" y="1581268"/>
            <a:ext cx="396000" cy="396000"/>
          </a:xfrm>
          <a:prstGeom prst="rect">
            <a:avLst/>
          </a:prstGeom>
        </p:spPr>
      </p:pic>
      <p:pic>
        <p:nvPicPr>
          <p:cNvPr id="37" name="Grafik 36" descr="Pool Schwimmtier Silhouette">
            <a:extLst>
              <a:ext uri="{FF2B5EF4-FFF2-40B4-BE49-F238E27FC236}">
                <a16:creationId xmlns:a16="http://schemas.microsoft.com/office/drawing/2014/main" id="{E6EEE89F-A4C0-401C-9FE1-B17953E5232D}"/>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192122" y="1624652"/>
            <a:ext cx="396000" cy="396000"/>
          </a:xfrm>
          <a:prstGeom prst="rect">
            <a:avLst/>
          </a:prstGeom>
        </p:spPr>
      </p:pic>
      <p:sp>
        <p:nvSpPr>
          <p:cNvPr id="51" name="Textfeld 50">
            <a:extLst>
              <a:ext uri="{FF2B5EF4-FFF2-40B4-BE49-F238E27FC236}">
                <a16:creationId xmlns:a16="http://schemas.microsoft.com/office/drawing/2014/main" id="{81E31676-659A-4B07-B5FA-6B7CB57C1847}"/>
              </a:ext>
            </a:extLst>
          </p:cNvPr>
          <p:cNvSpPr txBox="1"/>
          <p:nvPr/>
        </p:nvSpPr>
        <p:spPr>
          <a:xfrm>
            <a:off x="4819053" y="1481138"/>
            <a:ext cx="2898419" cy="646986"/>
          </a:xfrm>
          <a:prstGeom prst="roundRect">
            <a:avLst/>
          </a:prstGeom>
          <a:solidFill>
            <a:schemeClr val="tx2"/>
          </a:solidFill>
        </p:spPr>
        <p:txBody>
          <a:bodyPr wrap="square">
            <a:spAutoFit/>
          </a:bodyPr>
          <a:lstStyle/>
          <a:p>
            <a:endParaRPr lang="en-GB" sz="1600" dirty="0">
              <a:solidFill>
                <a:schemeClr val="bg1"/>
              </a:solidFill>
            </a:endParaRPr>
          </a:p>
          <a:p>
            <a:endParaRPr lang="de-DE" sz="1600" dirty="0">
              <a:solidFill>
                <a:schemeClr val="bg1"/>
              </a:solidFill>
            </a:endParaRPr>
          </a:p>
        </p:txBody>
      </p:sp>
      <p:pic>
        <p:nvPicPr>
          <p:cNvPr id="52" name="Grafik 51" descr="Bauarbeiter Silhouette">
            <a:extLst>
              <a:ext uri="{FF2B5EF4-FFF2-40B4-BE49-F238E27FC236}">
                <a16:creationId xmlns:a16="http://schemas.microsoft.com/office/drawing/2014/main" id="{5CD7366F-1942-4100-A771-F69FEBBBB384}"/>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929681" y="1624652"/>
            <a:ext cx="396000" cy="396000"/>
          </a:xfrm>
          <a:prstGeom prst="rect">
            <a:avLst/>
          </a:prstGeom>
        </p:spPr>
      </p:pic>
      <p:pic>
        <p:nvPicPr>
          <p:cNvPr id="53" name="Grafik 52" descr="Kind mit Ballon Silhouette">
            <a:extLst>
              <a:ext uri="{FF2B5EF4-FFF2-40B4-BE49-F238E27FC236}">
                <a16:creationId xmlns:a16="http://schemas.microsoft.com/office/drawing/2014/main" id="{BE3DFCF0-31CF-4F04-8D43-AD061624D50D}"/>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034015" y="1608880"/>
            <a:ext cx="396000" cy="396000"/>
          </a:xfrm>
          <a:prstGeom prst="rect">
            <a:avLst/>
          </a:prstGeom>
        </p:spPr>
      </p:pic>
      <p:pic>
        <p:nvPicPr>
          <p:cNvPr id="54" name="Grafik 53" descr="Cabriolet Silhouette">
            <a:extLst>
              <a:ext uri="{FF2B5EF4-FFF2-40B4-BE49-F238E27FC236}">
                <a16:creationId xmlns:a16="http://schemas.microsoft.com/office/drawing/2014/main" id="{80EC344A-6F25-44D9-BDDB-031A65274FDE}"/>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6720121" y="1624492"/>
            <a:ext cx="396000" cy="396000"/>
          </a:xfrm>
          <a:prstGeom prst="rect">
            <a:avLst/>
          </a:prstGeom>
        </p:spPr>
      </p:pic>
      <p:pic>
        <p:nvPicPr>
          <p:cNvPr id="57" name="Grafik 56" descr="Bauarbeiter Silhouette">
            <a:extLst>
              <a:ext uri="{FF2B5EF4-FFF2-40B4-BE49-F238E27FC236}">
                <a16:creationId xmlns:a16="http://schemas.microsoft.com/office/drawing/2014/main" id="{D5F69F1C-DEDA-435B-9E5E-B863CA79FDB8}"/>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202681" y="1624652"/>
            <a:ext cx="396000" cy="396000"/>
          </a:xfrm>
          <a:prstGeom prst="rect">
            <a:avLst/>
          </a:prstGeom>
        </p:spPr>
      </p:pic>
      <p:pic>
        <p:nvPicPr>
          <p:cNvPr id="62" name="Grafik 61" descr="Cabriolet Silhouette">
            <a:extLst>
              <a:ext uri="{FF2B5EF4-FFF2-40B4-BE49-F238E27FC236}">
                <a16:creationId xmlns:a16="http://schemas.microsoft.com/office/drawing/2014/main" id="{F9CE9AC7-D4F5-4D70-80E7-D8E63C54F24F}"/>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7138350" y="1624492"/>
            <a:ext cx="396000" cy="396000"/>
          </a:xfrm>
          <a:prstGeom prst="rect">
            <a:avLst/>
          </a:prstGeom>
        </p:spPr>
      </p:pic>
      <p:sp>
        <p:nvSpPr>
          <p:cNvPr id="65" name="Textfeld 64">
            <a:extLst>
              <a:ext uri="{FF2B5EF4-FFF2-40B4-BE49-F238E27FC236}">
                <a16:creationId xmlns:a16="http://schemas.microsoft.com/office/drawing/2014/main" id="{720C1797-A2BD-4B8E-8E0D-A708EE9D87DF}"/>
              </a:ext>
            </a:extLst>
          </p:cNvPr>
          <p:cNvSpPr txBox="1"/>
          <p:nvPr/>
        </p:nvSpPr>
        <p:spPr>
          <a:xfrm>
            <a:off x="8403766" y="1481138"/>
            <a:ext cx="3062110" cy="646986"/>
          </a:xfrm>
          <a:prstGeom prst="roundRect">
            <a:avLst/>
          </a:prstGeom>
          <a:solidFill>
            <a:schemeClr val="tx2"/>
          </a:solidFill>
        </p:spPr>
        <p:txBody>
          <a:bodyPr wrap="square">
            <a:spAutoFit/>
          </a:bodyPr>
          <a:lstStyle/>
          <a:p>
            <a:endParaRPr lang="en-GB" sz="1600" dirty="0">
              <a:solidFill>
                <a:schemeClr val="bg1"/>
              </a:solidFill>
            </a:endParaRPr>
          </a:p>
          <a:p>
            <a:endParaRPr lang="de-DE" sz="1600" dirty="0">
              <a:solidFill>
                <a:schemeClr val="bg1"/>
              </a:solidFill>
            </a:endParaRPr>
          </a:p>
        </p:txBody>
      </p:sp>
      <p:pic>
        <p:nvPicPr>
          <p:cNvPr id="66" name="Grafik 65" descr="Bus Silhouette">
            <a:extLst>
              <a:ext uri="{FF2B5EF4-FFF2-40B4-BE49-F238E27FC236}">
                <a16:creationId xmlns:a16="http://schemas.microsoft.com/office/drawing/2014/main" id="{2127455F-17F9-43F3-9840-7A495B45B75D}"/>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9471900" y="1608880"/>
            <a:ext cx="396000" cy="396000"/>
          </a:xfrm>
          <a:prstGeom prst="rect">
            <a:avLst/>
          </a:prstGeom>
        </p:spPr>
      </p:pic>
      <p:grpSp>
        <p:nvGrpSpPr>
          <p:cNvPr id="75" name="Gruppieren 74">
            <a:extLst>
              <a:ext uri="{FF2B5EF4-FFF2-40B4-BE49-F238E27FC236}">
                <a16:creationId xmlns:a16="http://schemas.microsoft.com/office/drawing/2014/main" id="{A30336E4-7C09-4208-B536-012BB61BF714}"/>
              </a:ext>
            </a:extLst>
          </p:cNvPr>
          <p:cNvGrpSpPr/>
          <p:nvPr/>
        </p:nvGrpSpPr>
        <p:grpSpPr>
          <a:xfrm>
            <a:off x="9941808" y="1579722"/>
            <a:ext cx="396000" cy="395995"/>
            <a:chOff x="6795546" y="-3436630"/>
            <a:chExt cx="3600000" cy="3599999"/>
          </a:xfrm>
        </p:grpSpPr>
        <p:sp>
          <p:nvSpPr>
            <p:cNvPr id="76" name="Ellipse 75">
              <a:extLst>
                <a:ext uri="{FF2B5EF4-FFF2-40B4-BE49-F238E27FC236}">
                  <a16:creationId xmlns:a16="http://schemas.microsoft.com/office/drawing/2014/main" id="{92218FF0-7B3A-4CE2-9117-1779D349C83A}"/>
                </a:ext>
              </a:extLst>
            </p:cNvPr>
            <p:cNvSpPr/>
            <p:nvPr/>
          </p:nvSpPr>
          <p:spPr>
            <a:xfrm>
              <a:off x="6795546" y="-3436630"/>
              <a:ext cx="3600000" cy="3599999"/>
            </a:xfrm>
            <a:prstGeom prst="ellipse">
              <a:avLst/>
            </a:prstGeom>
            <a:solidFill>
              <a:srgbClr val="F0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Kreis: nicht ausgefüllt 76">
              <a:extLst>
                <a:ext uri="{FF2B5EF4-FFF2-40B4-BE49-F238E27FC236}">
                  <a16:creationId xmlns:a16="http://schemas.microsoft.com/office/drawing/2014/main" id="{882D118A-3115-41D6-851E-591F98F332F7}"/>
                </a:ext>
              </a:extLst>
            </p:cNvPr>
            <p:cNvSpPr/>
            <p:nvPr/>
          </p:nvSpPr>
          <p:spPr>
            <a:xfrm>
              <a:off x="6975546" y="-3256639"/>
              <a:ext cx="3240000" cy="3239999"/>
            </a:xfrm>
            <a:prstGeom prst="donut">
              <a:avLst>
                <a:gd name="adj" fmla="val 10712"/>
              </a:avLst>
            </a:prstGeom>
            <a:solidFill>
              <a:srgbClr val="028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8" name="Rechteck 77">
              <a:extLst>
                <a:ext uri="{FF2B5EF4-FFF2-40B4-BE49-F238E27FC236}">
                  <a16:creationId xmlns:a16="http://schemas.microsoft.com/office/drawing/2014/main" id="{129C1550-DE8F-425C-8FBA-2DB15D98CC44}"/>
                </a:ext>
              </a:extLst>
            </p:cNvPr>
            <p:cNvSpPr/>
            <p:nvPr/>
          </p:nvSpPr>
          <p:spPr>
            <a:xfrm>
              <a:off x="7995055" y="-2523367"/>
              <a:ext cx="266355" cy="1773445"/>
            </a:xfrm>
            <a:prstGeom prst="rect">
              <a:avLst/>
            </a:prstGeom>
            <a:solidFill>
              <a:srgbClr val="028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Rechteck 78">
              <a:extLst>
                <a:ext uri="{FF2B5EF4-FFF2-40B4-BE49-F238E27FC236}">
                  <a16:creationId xmlns:a16="http://schemas.microsoft.com/office/drawing/2014/main" id="{799E9F78-1D29-4156-BE2B-9505D7D7BB66}"/>
                </a:ext>
              </a:extLst>
            </p:cNvPr>
            <p:cNvSpPr/>
            <p:nvPr/>
          </p:nvSpPr>
          <p:spPr>
            <a:xfrm rot="5400000">
              <a:off x="8466635" y="-1918116"/>
              <a:ext cx="238294" cy="720736"/>
            </a:xfrm>
            <a:prstGeom prst="rect">
              <a:avLst/>
            </a:prstGeom>
            <a:solidFill>
              <a:srgbClr val="028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Rechteck 79">
              <a:extLst>
                <a:ext uri="{FF2B5EF4-FFF2-40B4-BE49-F238E27FC236}">
                  <a16:creationId xmlns:a16="http://schemas.microsoft.com/office/drawing/2014/main" id="{615F6E6E-24F4-4123-996C-4EB7508A51D6}"/>
                </a:ext>
              </a:extLst>
            </p:cNvPr>
            <p:cNvSpPr/>
            <p:nvPr/>
          </p:nvSpPr>
          <p:spPr>
            <a:xfrm>
              <a:off x="8949810" y="-2523367"/>
              <a:ext cx="266355" cy="1773445"/>
            </a:xfrm>
            <a:prstGeom prst="rect">
              <a:avLst/>
            </a:prstGeom>
            <a:solidFill>
              <a:srgbClr val="028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97" name="Grafik 96" descr="Arbeiten von zu Hause Silhouette">
            <a:extLst>
              <a:ext uri="{FF2B5EF4-FFF2-40B4-BE49-F238E27FC236}">
                <a16:creationId xmlns:a16="http://schemas.microsoft.com/office/drawing/2014/main" id="{0C4E862F-8666-4D88-94C1-72B3CE64CC04}"/>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6180298" y="3448703"/>
            <a:ext cx="396000" cy="396000"/>
          </a:xfrm>
          <a:prstGeom prst="rect">
            <a:avLst/>
          </a:prstGeom>
        </p:spPr>
      </p:pic>
      <p:pic>
        <p:nvPicPr>
          <p:cNvPr id="98" name="Grafik 97" descr="Spielplatz Silhouette">
            <a:extLst>
              <a:ext uri="{FF2B5EF4-FFF2-40B4-BE49-F238E27FC236}">
                <a16:creationId xmlns:a16="http://schemas.microsoft.com/office/drawing/2014/main" id="{1D77F619-1FE3-40D6-BC50-B33AFA863354}"/>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5784298" y="3437871"/>
            <a:ext cx="396000" cy="396000"/>
          </a:xfrm>
          <a:prstGeom prst="rect">
            <a:avLst/>
          </a:prstGeom>
        </p:spPr>
      </p:pic>
      <p:sp>
        <p:nvSpPr>
          <p:cNvPr id="100" name="Textfeld 99">
            <a:extLst>
              <a:ext uri="{FF2B5EF4-FFF2-40B4-BE49-F238E27FC236}">
                <a16:creationId xmlns:a16="http://schemas.microsoft.com/office/drawing/2014/main" id="{7B50CFB7-49F4-4074-B34D-305DF5858A0C}"/>
              </a:ext>
            </a:extLst>
          </p:cNvPr>
          <p:cNvSpPr txBox="1"/>
          <p:nvPr/>
        </p:nvSpPr>
        <p:spPr>
          <a:xfrm>
            <a:off x="4352142" y="4089796"/>
            <a:ext cx="3864845" cy="1736646"/>
          </a:xfrm>
          <a:prstGeom prst="roundRect">
            <a:avLst/>
          </a:prstGeom>
          <a:solidFill>
            <a:schemeClr val="tx2"/>
          </a:solidFill>
        </p:spPr>
        <p:txBody>
          <a:bodyPr wrap="square">
            <a:spAutoFit/>
          </a:bodyPr>
          <a:lstStyle/>
          <a:p>
            <a:pPr algn="ctr"/>
            <a:r>
              <a:rPr lang="en-US" sz="1600" dirty="0" smtClean="0">
                <a:solidFill>
                  <a:schemeClr val="bg1"/>
                </a:solidFill>
              </a:rPr>
              <a:t>Die </a:t>
            </a:r>
            <a:r>
              <a:rPr lang="en-US" sz="1600" dirty="0" err="1" smtClean="0">
                <a:solidFill>
                  <a:schemeClr val="bg1"/>
                </a:solidFill>
              </a:rPr>
              <a:t>gefährlichste</a:t>
            </a:r>
            <a:r>
              <a:rPr lang="en-US" sz="1600" dirty="0" smtClean="0">
                <a:solidFill>
                  <a:schemeClr val="bg1"/>
                </a:solidFill>
              </a:rPr>
              <a:t> </a:t>
            </a:r>
            <a:r>
              <a:rPr lang="en-US" sz="1600" dirty="0" err="1" smtClean="0">
                <a:solidFill>
                  <a:schemeClr val="bg1"/>
                </a:solidFill>
              </a:rPr>
              <a:t>Stelle</a:t>
            </a:r>
            <a:r>
              <a:rPr lang="en-US" sz="1600" dirty="0" smtClean="0">
                <a:solidFill>
                  <a:schemeClr val="bg1"/>
                </a:solidFill>
              </a:rPr>
              <a:t> </a:t>
            </a:r>
            <a:r>
              <a:rPr lang="en-US" sz="1600" dirty="0" err="1" smtClean="0">
                <a:solidFill>
                  <a:schemeClr val="bg1"/>
                </a:solidFill>
              </a:rPr>
              <a:t>ist</a:t>
            </a:r>
            <a:r>
              <a:rPr lang="en-US" sz="1600" dirty="0" smtClean="0">
                <a:solidFill>
                  <a:schemeClr val="bg1"/>
                </a:solidFill>
              </a:rPr>
              <a:t> die </a:t>
            </a:r>
            <a:r>
              <a:rPr lang="en-US" sz="1600" dirty="0" err="1" smtClean="0">
                <a:solidFill>
                  <a:schemeClr val="bg1"/>
                </a:solidFill>
              </a:rPr>
              <a:t>Ausstiegsstelle</a:t>
            </a:r>
            <a:r>
              <a:rPr lang="en-US" sz="1600" dirty="0" smtClean="0">
                <a:solidFill>
                  <a:schemeClr val="bg1"/>
                </a:solidFill>
              </a:rPr>
              <a:t> </a:t>
            </a:r>
            <a:r>
              <a:rPr lang="en-US" sz="1600" dirty="0" err="1" smtClean="0">
                <a:solidFill>
                  <a:schemeClr val="bg1"/>
                </a:solidFill>
              </a:rPr>
              <a:t>direkt</a:t>
            </a:r>
            <a:r>
              <a:rPr lang="en-US" sz="1600" dirty="0" smtClean="0">
                <a:solidFill>
                  <a:schemeClr val="bg1"/>
                </a:solidFill>
              </a:rPr>
              <a:t> </a:t>
            </a:r>
            <a:r>
              <a:rPr lang="en-US" sz="1600" dirty="0" err="1" smtClean="0">
                <a:solidFill>
                  <a:schemeClr val="bg1"/>
                </a:solidFill>
              </a:rPr>
              <a:t>vor</a:t>
            </a:r>
            <a:r>
              <a:rPr lang="en-US" sz="1600" dirty="0" smtClean="0">
                <a:solidFill>
                  <a:schemeClr val="bg1"/>
                </a:solidFill>
              </a:rPr>
              <a:t> der Kita: </a:t>
            </a:r>
            <a:r>
              <a:rPr lang="en-US" sz="1600" dirty="0">
                <a:solidFill>
                  <a:schemeClr val="bg1"/>
                </a:solidFill>
              </a:rPr>
              <a:t/>
            </a:r>
            <a:br>
              <a:rPr lang="en-US" sz="1600" dirty="0">
                <a:solidFill>
                  <a:schemeClr val="bg1"/>
                </a:solidFill>
              </a:rPr>
            </a:br>
            <a:r>
              <a:rPr lang="en-US" sz="1600" dirty="0" smtClean="0">
                <a:solidFill>
                  <a:schemeClr val="bg1"/>
                </a:solidFill>
              </a:rPr>
              <a:t>Dort </a:t>
            </a:r>
            <a:r>
              <a:rPr lang="en-US" sz="1600" dirty="0" err="1" smtClean="0">
                <a:solidFill>
                  <a:schemeClr val="bg1"/>
                </a:solidFill>
              </a:rPr>
              <a:t>ist</a:t>
            </a:r>
            <a:r>
              <a:rPr lang="en-US" sz="1600" dirty="0" smtClean="0">
                <a:solidFill>
                  <a:schemeClr val="bg1"/>
                </a:solidFill>
              </a:rPr>
              <a:t> </a:t>
            </a:r>
            <a:r>
              <a:rPr lang="en-US" sz="1600" dirty="0" err="1" smtClean="0">
                <a:solidFill>
                  <a:schemeClr val="bg1"/>
                </a:solidFill>
              </a:rPr>
              <a:t>immer</a:t>
            </a:r>
            <a:r>
              <a:rPr lang="en-US" sz="1600" dirty="0" smtClean="0">
                <a:solidFill>
                  <a:schemeClr val="bg1"/>
                </a:solidFill>
              </a:rPr>
              <a:t> (!) absolutes </a:t>
            </a:r>
            <a:r>
              <a:rPr lang="en-US" sz="1600" dirty="0" err="1" smtClean="0">
                <a:solidFill>
                  <a:schemeClr val="bg1"/>
                </a:solidFill>
              </a:rPr>
              <a:t>Verkehrschaos</a:t>
            </a:r>
            <a:r>
              <a:rPr lang="en-US" sz="1600" dirty="0" smtClean="0">
                <a:solidFill>
                  <a:schemeClr val="bg1"/>
                </a:solidFill>
              </a:rPr>
              <a:t>.</a:t>
            </a:r>
            <a:endParaRPr lang="en-US" sz="1600" dirty="0">
              <a:solidFill>
                <a:schemeClr val="bg1"/>
              </a:solidFill>
            </a:endParaRPr>
          </a:p>
          <a:p>
            <a:endParaRPr lang="en-GB" sz="1600" dirty="0">
              <a:solidFill>
                <a:schemeClr val="bg1"/>
              </a:solidFill>
            </a:endParaRPr>
          </a:p>
          <a:p>
            <a:endParaRPr lang="de-DE" sz="1600" dirty="0">
              <a:solidFill>
                <a:schemeClr val="bg1"/>
              </a:solidFill>
            </a:endParaRPr>
          </a:p>
        </p:txBody>
      </p:sp>
      <p:pic>
        <p:nvPicPr>
          <p:cNvPr id="101" name="Grafik 100" descr="Hochspannung Silhouette">
            <a:extLst>
              <a:ext uri="{FF2B5EF4-FFF2-40B4-BE49-F238E27FC236}">
                <a16:creationId xmlns:a16="http://schemas.microsoft.com/office/drawing/2014/main" id="{809177C1-7CBA-48FA-920A-25E260B20B12}"/>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5964588" y="5261472"/>
            <a:ext cx="396000" cy="396000"/>
          </a:xfrm>
          <a:prstGeom prst="rect">
            <a:avLst/>
          </a:prstGeom>
        </p:spPr>
      </p:pic>
      <p:pic>
        <p:nvPicPr>
          <p:cNvPr id="102" name="Grafik 101" descr="Auto Silhouette">
            <a:extLst>
              <a:ext uri="{FF2B5EF4-FFF2-40B4-BE49-F238E27FC236}">
                <a16:creationId xmlns:a16="http://schemas.microsoft.com/office/drawing/2014/main" id="{6F7AD341-8360-4106-A176-BF12E73EEF77}"/>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5094872" y="5372296"/>
            <a:ext cx="396000" cy="396000"/>
          </a:xfrm>
          <a:prstGeom prst="rect">
            <a:avLst/>
          </a:prstGeom>
        </p:spPr>
      </p:pic>
      <p:pic>
        <p:nvPicPr>
          <p:cNvPr id="103" name="Grafik 102" descr="Cabriolet Silhouette">
            <a:extLst>
              <a:ext uri="{FF2B5EF4-FFF2-40B4-BE49-F238E27FC236}">
                <a16:creationId xmlns:a16="http://schemas.microsoft.com/office/drawing/2014/main" id="{4830FBEE-DEE5-4C45-A91D-EE5AD461EAA5}"/>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tretch>
            <a:fillRect/>
          </a:stretch>
        </p:blipFill>
        <p:spPr>
          <a:xfrm>
            <a:off x="4750723" y="5232889"/>
            <a:ext cx="396000" cy="396000"/>
          </a:xfrm>
          <a:prstGeom prst="rect">
            <a:avLst/>
          </a:prstGeom>
        </p:spPr>
      </p:pic>
      <p:pic>
        <p:nvPicPr>
          <p:cNvPr id="104" name="Grafik 103" descr="Auto Silhouette">
            <a:extLst>
              <a:ext uri="{FF2B5EF4-FFF2-40B4-BE49-F238E27FC236}">
                <a16:creationId xmlns:a16="http://schemas.microsoft.com/office/drawing/2014/main" id="{4650AD20-86CB-4E0E-91AF-C689A4C959E5}"/>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5254297" y="5174296"/>
            <a:ext cx="396000" cy="396000"/>
          </a:xfrm>
          <a:prstGeom prst="rect">
            <a:avLst/>
          </a:prstGeom>
        </p:spPr>
      </p:pic>
      <p:pic>
        <p:nvPicPr>
          <p:cNvPr id="105" name="Grafik 104" descr="Auto Silhouette">
            <a:extLst>
              <a:ext uri="{FF2B5EF4-FFF2-40B4-BE49-F238E27FC236}">
                <a16:creationId xmlns:a16="http://schemas.microsoft.com/office/drawing/2014/main" id="{EB15EED3-0E6A-45D7-8D99-99A9C13C7884}"/>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7019028" y="5414531"/>
            <a:ext cx="396000" cy="396000"/>
          </a:xfrm>
          <a:prstGeom prst="rect">
            <a:avLst/>
          </a:prstGeom>
        </p:spPr>
      </p:pic>
      <p:pic>
        <p:nvPicPr>
          <p:cNvPr id="106" name="Grafik 105" descr="Cabriolet Silhouette">
            <a:extLst>
              <a:ext uri="{FF2B5EF4-FFF2-40B4-BE49-F238E27FC236}">
                <a16:creationId xmlns:a16="http://schemas.microsoft.com/office/drawing/2014/main" id="{6E3A0998-71BE-411B-9F41-3C1F143A9D43}"/>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tretch>
            <a:fillRect/>
          </a:stretch>
        </p:blipFill>
        <p:spPr>
          <a:xfrm>
            <a:off x="6674879" y="5275124"/>
            <a:ext cx="396000" cy="396000"/>
          </a:xfrm>
          <a:prstGeom prst="rect">
            <a:avLst/>
          </a:prstGeom>
        </p:spPr>
      </p:pic>
      <p:pic>
        <p:nvPicPr>
          <p:cNvPr id="107" name="Grafik 106" descr="Auto Silhouette">
            <a:extLst>
              <a:ext uri="{FF2B5EF4-FFF2-40B4-BE49-F238E27FC236}">
                <a16:creationId xmlns:a16="http://schemas.microsoft.com/office/drawing/2014/main" id="{EA39CC5C-8324-476D-BC50-3716C540E4BB}"/>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7178453" y="5216531"/>
            <a:ext cx="396000" cy="396000"/>
          </a:xfrm>
          <a:prstGeom prst="rect">
            <a:avLst/>
          </a:prstGeom>
        </p:spPr>
      </p:pic>
    </p:spTree>
    <p:extLst>
      <p:ext uri="{BB962C8B-B14F-4D97-AF65-F5344CB8AC3E}">
        <p14:creationId xmlns:p14="http://schemas.microsoft.com/office/powerpoint/2010/main" val="1796894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withEffect">
                                  <p:stCondLst>
                                    <p:cond delay="0"/>
                                  </p:stCondLst>
                                  <p:childTnLst>
                                    <p:anim calcmode="lin" valueType="num">
                                      <p:cBhvr>
                                        <p:cTn id="6" dur="500"/>
                                        <p:tgtEl>
                                          <p:spTgt spid="93"/>
                                        </p:tgtEl>
                                        <p:attrNameLst>
                                          <p:attrName>ppt_w</p:attrName>
                                        </p:attrNameLst>
                                      </p:cBhvr>
                                      <p:tavLst>
                                        <p:tav tm="0">
                                          <p:val>
                                            <p:strVal val="ppt_w"/>
                                          </p:val>
                                        </p:tav>
                                        <p:tav tm="100000">
                                          <p:val>
                                            <p:fltVal val="0"/>
                                          </p:val>
                                        </p:tav>
                                      </p:tavLst>
                                    </p:anim>
                                    <p:anim calcmode="lin" valueType="num">
                                      <p:cBhvr>
                                        <p:cTn id="7" dur="500"/>
                                        <p:tgtEl>
                                          <p:spTgt spid="93"/>
                                        </p:tgtEl>
                                        <p:attrNameLst>
                                          <p:attrName>ppt_h</p:attrName>
                                        </p:attrNameLst>
                                      </p:cBhvr>
                                      <p:tavLst>
                                        <p:tav tm="0">
                                          <p:val>
                                            <p:strVal val="ppt_h"/>
                                          </p:val>
                                        </p:tav>
                                        <p:tav tm="100000">
                                          <p:val>
                                            <p:fltVal val="0"/>
                                          </p:val>
                                        </p:tav>
                                      </p:tavLst>
                                    </p:anim>
                                    <p:animEffect transition="out" filter="fade">
                                      <p:cBhvr>
                                        <p:cTn id="8" dur="500"/>
                                        <p:tgtEl>
                                          <p:spTgt spid="93"/>
                                        </p:tgtEl>
                                      </p:cBhvr>
                                    </p:animEffect>
                                    <p:set>
                                      <p:cBhvr>
                                        <p:cTn id="9" dur="1" fill="hold">
                                          <p:stCondLst>
                                            <p:cond delay="499"/>
                                          </p:stCondLst>
                                        </p:cTn>
                                        <p:tgtEl>
                                          <p:spTgt spid="93"/>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500"/>
                                        <p:tgtEl>
                                          <p:spTgt spid="92"/>
                                        </p:tgtEl>
                                        <p:attrNameLst>
                                          <p:attrName>ppt_w</p:attrName>
                                        </p:attrNameLst>
                                      </p:cBhvr>
                                      <p:tavLst>
                                        <p:tav tm="0">
                                          <p:val>
                                            <p:strVal val="ppt_w"/>
                                          </p:val>
                                        </p:tav>
                                        <p:tav tm="100000">
                                          <p:val>
                                            <p:fltVal val="0"/>
                                          </p:val>
                                        </p:tav>
                                      </p:tavLst>
                                    </p:anim>
                                    <p:anim calcmode="lin" valueType="num">
                                      <p:cBhvr>
                                        <p:cTn id="12" dur="500"/>
                                        <p:tgtEl>
                                          <p:spTgt spid="92"/>
                                        </p:tgtEl>
                                        <p:attrNameLst>
                                          <p:attrName>ppt_h</p:attrName>
                                        </p:attrNameLst>
                                      </p:cBhvr>
                                      <p:tavLst>
                                        <p:tav tm="0">
                                          <p:val>
                                            <p:strVal val="ppt_h"/>
                                          </p:val>
                                        </p:tav>
                                        <p:tav tm="100000">
                                          <p:val>
                                            <p:fltVal val="0"/>
                                          </p:val>
                                        </p:tav>
                                      </p:tavLst>
                                    </p:anim>
                                    <p:animEffect transition="out" filter="fade">
                                      <p:cBhvr>
                                        <p:cTn id="13" dur="500"/>
                                        <p:tgtEl>
                                          <p:spTgt spid="92"/>
                                        </p:tgtEl>
                                      </p:cBhvr>
                                    </p:animEffect>
                                    <p:set>
                                      <p:cBhvr>
                                        <p:cTn id="14" dur="1" fill="hold">
                                          <p:stCondLst>
                                            <p:cond delay="499"/>
                                          </p:stCondLst>
                                        </p:cTn>
                                        <p:tgtEl>
                                          <p:spTgt spid="92"/>
                                        </p:tgtEl>
                                        <p:attrNameLst>
                                          <p:attrName>style.visibility</p:attrName>
                                        </p:attrNameLst>
                                      </p:cBhvr>
                                      <p:to>
                                        <p:strVal val="hidden"/>
                                      </p:to>
                                    </p:set>
                                  </p:childTnLst>
                                </p:cTn>
                              </p:par>
                              <p:par>
                                <p:cTn id="15" presetID="53" presetClass="exit" presetSubtype="32" fill="hold" grpId="0" nodeType="withEffect">
                                  <p:stCondLst>
                                    <p:cond delay="0"/>
                                  </p:stCondLst>
                                  <p:childTnLst>
                                    <p:anim calcmode="lin" valueType="num">
                                      <p:cBhvr>
                                        <p:cTn id="16" dur="500"/>
                                        <p:tgtEl>
                                          <p:spTgt spid="94"/>
                                        </p:tgtEl>
                                        <p:attrNameLst>
                                          <p:attrName>ppt_w</p:attrName>
                                        </p:attrNameLst>
                                      </p:cBhvr>
                                      <p:tavLst>
                                        <p:tav tm="0">
                                          <p:val>
                                            <p:strVal val="ppt_w"/>
                                          </p:val>
                                        </p:tav>
                                        <p:tav tm="100000">
                                          <p:val>
                                            <p:fltVal val="0"/>
                                          </p:val>
                                        </p:tav>
                                      </p:tavLst>
                                    </p:anim>
                                    <p:anim calcmode="lin" valueType="num">
                                      <p:cBhvr>
                                        <p:cTn id="17" dur="500"/>
                                        <p:tgtEl>
                                          <p:spTgt spid="94"/>
                                        </p:tgtEl>
                                        <p:attrNameLst>
                                          <p:attrName>ppt_h</p:attrName>
                                        </p:attrNameLst>
                                      </p:cBhvr>
                                      <p:tavLst>
                                        <p:tav tm="0">
                                          <p:val>
                                            <p:strVal val="ppt_h"/>
                                          </p:val>
                                        </p:tav>
                                        <p:tav tm="100000">
                                          <p:val>
                                            <p:fltVal val="0"/>
                                          </p:val>
                                        </p:tav>
                                      </p:tavLst>
                                    </p:anim>
                                    <p:animEffect transition="out" filter="fade">
                                      <p:cBhvr>
                                        <p:cTn id="18" dur="500"/>
                                        <p:tgtEl>
                                          <p:spTgt spid="94"/>
                                        </p:tgtEl>
                                      </p:cBhvr>
                                    </p:animEffect>
                                    <p:set>
                                      <p:cBhvr>
                                        <p:cTn id="19" dur="1" fill="hold">
                                          <p:stCondLst>
                                            <p:cond delay="499"/>
                                          </p:stCondLst>
                                        </p:cTn>
                                        <p:tgtEl>
                                          <p:spTgt spid="94"/>
                                        </p:tgtEl>
                                        <p:attrNameLst>
                                          <p:attrName>style.visibility</p:attrName>
                                        </p:attrNameLst>
                                      </p:cBhvr>
                                      <p:to>
                                        <p:strVal val="hidden"/>
                                      </p:to>
                                    </p:set>
                                  </p:childTnLst>
                                </p:cTn>
                              </p:par>
                              <p:par>
                                <p:cTn id="20" presetID="10" presetClass="entr" presetSubtype="0" fill="hold" grpId="0" nodeType="withEffect">
                                  <p:stCondLst>
                                    <p:cond delay="1000"/>
                                  </p:stCondLst>
                                  <p:childTnLst>
                                    <p:set>
                                      <p:cBhvr>
                                        <p:cTn id="21" dur="1" fill="hold">
                                          <p:stCondLst>
                                            <p:cond delay="0"/>
                                          </p:stCondLst>
                                        </p:cTn>
                                        <p:tgtEl>
                                          <p:spTgt spid="96"/>
                                        </p:tgtEl>
                                        <p:attrNameLst>
                                          <p:attrName>style.visibility</p:attrName>
                                        </p:attrNameLst>
                                      </p:cBhvr>
                                      <p:to>
                                        <p:strVal val="visible"/>
                                      </p:to>
                                    </p:set>
                                    <p:animEffect transition="in" filter="fade">
                                      <p:cBhvr>
                                        <p:cTn id="22" dur="500"/>
                                        <p:tgtEl>
                                          <p:spTgt spid="96"/>
                                        </p:tgtEl>
                                      </p:cBhvr>
                                    </p:animEffect>
                                  </p:childTnLst>
                                </p:cTn>
                              </p:par>
                              <p:par>
                                <p:cTn id="23" presetID="10" presetClass="entr" presetSubtype="0" fill="hold" grpId="0" nodeType="withEffect">
                                  <p:stCondLst>
                                    <p:cond delay="1750"/>
                                  </p:stCondLst>
                                  <p:childTnLst>
                                    <p:set>
                                      <p:cBhvr>
                                        <p:cTn id="24" dur="1" fill="hold">
                                          <p:stCondLst>
                                            <p:cond delay="0"/>
                                          </p:stCondLst>
                                        </p:cTn>
                                        <p:tgtEl>
                                          <p:spTgt spid="100"/>
                                        </p:tgtEl>
                                        <p:attrNameLst>
                                          <p:attrName>style.visibility</p:attrName>
                                        </p:attrNameLst>
                                      </p:cBhvr>
                                      <p:to>
                                        <p:strVal val="visible"/>
                                      </p:to>
                                    </p:set>
                                    <p:animEffect transition="in" filter="fade">
                                      <p:cBhvr>
                                        <p:cTn id="2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4" grpId="0" animBg="1"/>
      <p:bldP spid="92" grpId="0" animBg="1"/>
      <p:bldP spid="93" grpId="0" animBg="1"/>
      <p:bldP spid="10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328823"/>
            <a:ext cx="10580687" cy="684213"/>
          </a:xfrm>
        </p:spPr>
        <p:txBody>
          <a:bodyPr/>
          <a:lstStyle/>
          <a:p>
            <a:r>
              <a:rPr lang="de-DE" dirty="0"/>
              <a:t>Lassen Sie uns mal nachdenken</a:t>
            </a:r>
            <a:r>
              <a:rPr lang="en-US" dirty="0"/>
              <a:t>!</a:t>
            </a:r>
          </a:p>
        </p:txBody>
      </p:sp>
      <p:sp>
        <p:nvSpPr>
          <p:cNvPr id="29" name="Textfeld 28">
            <a:extLst>
              <a:ext uri="{FF2B5EF4-FFF2-40B4-BE49-F238E27FC236}">
                <a16:creationId xmlns:a16="http://schemas.microsoft.com/office/drawing/2014/main" id="{4981B723-CE8E-4B12-85A1-77DC24C32C23}"/>
              </a:ext>
            </a:extLst>
          </p:cNvPr>
          <p:cNvSpPr txBox="1"/>
          <p:nvPr/>
        </p:nvSpPr>
        <p:spPr>
          <a:xfrm>
            <a:off x="880359" y="1481138"/>
            <a:ext cx="3002837" cy="646986"/>
          </a:xfrm>
          <a:prstGeom prst="roundRect">
            <a:avLst/>
          </a:prstGeom>
          <a:solidFill>
            <a:schemeClr val="tx2"/>
          </a:solidFill>
        </p:spPr>
        <p:txBody>
          <a:bodyPr wrap="square">
            <a:spAutoFit/>
          </a:bodyPr>
          <a:lstStyle/>
          <a:p>
            <a:endParaRPr lang="de-DE" sz="1600" dirty="0">
              <a:solidFill>
                <a:schemeClr val="bg1"/>
              </a:solidFill>
            </a:endParaRPr>
          </a:p>
          <a:p>
            <a:endParaRPr lang="de-DE" sz="1600" dirty="0">
              <a:solidFill>
                <a:schemeClr val="bg1"/>
              </a:solidFill>
            </a:endParaRPr>
          </a:p>
        </p:txBody>
      </p:sp>
      <p:pic>
        <p:nvPicPr>
          <p:cNvPr id="25" name="Grafik 24" descr="Bauernhofszenerie Silhouette">
            <a:extLst>
              <a:ext uri="{FF2B5EF4-FFF2-40B4-BE49-F238E27FC236}">
                <a16:creationId xmlns:a16="http://schemas.microsoft.com/office/drawing/2014/main" id="{7596391A-0ADD-48F8-B517-D460FB888EB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78181" y="1624652"/>
            <a:ext cx="396000" cy="396000"/>
          </a:xfrm>
          <a:prstGeom prst="rect">
            <a:avLst/>
          </a:prstGeom>
        </p:spPr>
      </p:pic>
      <p:pic>
        <p:nvPicPr>
          <p:cNvPr id="35" name="Grafik 34" descr="Lagerfeuer Silhouette">
            <a:extLst>
              <a:ext uri="{FF2B5EF4-FFF2-40B4-BE49-F238E27FC236}">
                <a16:creationId xmlns:a16="http://schemas.microsoft.com/office/drawing/2014/main" id="{991E3A13-6BD9-422D-9982-E279A34B950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306062" y="1581268"/>
            <a:ext cx="396000" cy="396000"/>
          </a:xfrm>
          <a:prstGeom prst="rect">
            <a:avLst/>
          </a:prstGeom>
        </p:spPr>
      </p:pic>
      <p:pic>
        <p:nvPicPr>
          <p:cNvPr id="37" name="Grafik 36" descr="Pool Schwimmtier Silhouette">
            <a:extLst>
              <a:ext uri="{FF2B5EF4-FFF2-40B4-BE49-F238E27FC236}">
                <a16:creationId xmlns:a16="http://schemas.microsoft.com/office/drawing/2014/main" id="{E6EEE89F-A4C0-401C-9FE1-B17953E5232D}"/>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192122" y="1624652"/>
            <a:ext cx="396000" cy="396000"/>
          </a:xfrm>
          <a:prstGeom prst="rect">
            <a:avLst/>
          </a:prstGeom>
        </p:spPr>
      </p:pic>
      <p:sp>
        <p:nvSpPr>
          <p:cNvPr id="51" name="Textfeld 50">
            <a:extLst>
              <a:ext uri="{FF2B5EF4-FFF2-40B4-BE49-F238E27FC236}">
                <a16:creationId xmlns:a16="http://schemas.microsoft.com/office/drawing/2014/main" id="{81E31676-659A-4B07-B5FA-6B7CB57C1847}"/>
              </a:ext>
            </a:extLst>
          </p:cNvPr>
          <p:cNvSpPr txBox="1"/>
          <p:nvPr/>
        </p:nvSpPr>
        <p:spPr>
          <a:xfrm>
            <a:off x="4819053" y="1481138"/>
            <a:ext cx="2898419" cy="646986"/>
          </a:xfrm>
          <a:prstGeom prst="roundRect">
            <a:avLst/>
          </a:prstGeom>
          <a:solidFill>
            <a:schemeClr val="tx2"/>
          </a:solidFill>
        </p:spPr>
        <p:txBody>
          <a:bodyPr wrap="square">
            <a:spAutoFit/>
          </a:bodyPr>
          <a:lstStyle/>
          <a:p>
            <a:endParaRPr lang="en-GB" sz="1600" dirty="0">
              <a:solidFill>
                <a:schemeClr val="bg1"/>
              </a:solidFill>
            </a:endParaRPr>
          </a:p>
          <a:p>
            <a:endParaRPr lang="de-DE" sz="1600" dirty="0">
              <a:solidFill>
                <a:schemeClr val="bg1"/>
              </a:solidFill>
            </a:endParaRPr>
          </a:p>
        </p:txBody>
      </p:sp>
      <p:pic>
        <p:nvPicPr>
          <p:cNvPr id="52" name="Grafik 51" descr="Bauarbeiter Silhouette">
            <a:extLst>
              <a:ext uri="{FF2B5EF4-FFF2-40B4-BE49-F238E27FC236}">
                <a16:creationId xmlns:a16="http://schemas.microsoft.com/office/drawing/2014/main" id="{5CD7366F-1942-4100-A771-F69FEBBBB384}"/>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929681" y="1624652"/>
            <a:ext cx="396000" cy="396000"/>
          </a:xfrm>
          <a:prstGeom prst="rect">
            <a:avLst/>
          </a:prstGeom>
        </p:spPr>
      </p:pic>
      <p:pic>
        <p:nvPicPr>
          <p:cNvPr id="53" name="Grafik 52" descr="Kind mit Ballon Silhouette">
            <a:extLst>
              <a:ext uri="{FF2B5EF4-FFF2-40B4-BE49-F238E27FC236}">
                <a16:creationId xmlns:a16="http://schemas.microsoft.com/office/drawing/2014/main" id="{BE3DFCF0-31CF-4F04-8D43-AD061624D50D}"/>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034015" y="1608880"/>
            <a:ext cx="396000" cy="396000"/>
          </a:xfrm>
          <a:prstGeom prst="rect">
            <a:avLst/>
          </a:prstGeom>
        </p:spPr>
      </p:pic>
      <p:pic>
        <p:nvPicPr>
          <p:cNvPr id="54" name="Grafik 53" descr="Cabriolet Silhouette">
            <a:extLst>
              <a:ext uri="{FF2B5EF4-FFF2-40B4-BE49-F238E27FC236}">
                <a16:creationId xmlns:a16="http://schemas.microsoft.com/office/drawing/2014/main" id="{80EC344A-6F25-44D9-BDDB-031A65274FDE}"/>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6720121" y="1624492"/>
            <a:ext cx="396000" cy="396000"/>
          </a:xfrm>
          <a:prstGeom prst="rect">
            <a:avLst/>
          </a:prstGeom>
        </p:spPr>
      </p:pic>
      <p:pic>
        <p:nvPicPr>
          <p:cNvPr id="57" name="Grafik 56" descr="Bauarbeiter Silhouette">
            <a:extLst>
              <a:ext uri="{FF2B5EF4-FFF2-40B4-BE49-F238E27FC236}">
                <a16:creationId xmlns:a16="http://schemas.microsoft.com/office/drawing/2014/main" id="{D5F69F1C-DEDA-435B-9E5E-B863CA79FDB8}"/>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202681" y="1624652"/>
            <a:ext cx="396000" cy="396000"/>
          </a:xfrm>
          <a:prstGeom prst="rect">
            <a:avLst/>
          </a:prstGeom>
        </p:spPr>
      </p:pic>
      <p:pic>
        <p:nvPicPr>
          <p:cNvPr id="62" name="Grafik 61" descr="Cabriolet Silhouette">
            <a:extLst>
              <a:ext uri="{FF2B5EF4-FFF2-40B4-BE49-F238E27FC236}">
                <a16:creationId xmlns:a16="http://schemas.microsoft.com/office/drawing/2014/main" id="{F9CE9AC7-D4F5-4D70-80E7-D8E63C54F24F}"/>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7138350" y="1624492"/>
            <a:ext cx="396000" cy="396000"/>
          </a:xfrm>
          <a:prstGeom prst="rect">
            <a:avLst/>
          </a:prstGeom>
        </p:spPr>
      </p:pic>
      <p:sp>
        <p:nvSpPr>
          <p:cNvPr id="65" name="Textfeld 64">
            <a:extLst>
              <a:ext uri="{FF2B5EF4-FFF2-40B4-BE49-F238E27FC236}">
                <a16:creationId xmlns:a16="http://schemas.microsoft.com/office/drawing/2014/main" id="{720C1797-A2BD-4B8E-8E0D-A708EE9D87DF}"/>
              </a:ext>
            </a:extLst>
          </p:cNvPr>
          <p:cNvSpPr txBox="1"/>
          <p:nvPr/>
        </p:nvSpPr>
        <p:spPr>
          <a:xfrm>
            <a:off x="8403766" y="1481138"/>
            <a:ext cx="3062110" cy="646986"/>
          </a:xfrm>
          <a:prstGeom prst="roundRect">
            <a:avLst/>
          </a:prstGeom>
          <a:solidFill>
            <a:schemeClr val="tx2"/>
          </a:solidFill>
        </p:spPr>
        <p:txBody>
          <a:bodyPr wrap="square">
            <a:spAutoFit/>
          </a:bodyPr>
          <a:lstStyle/>
          <a:p>
            <a:endParaRPr lang="en-GB" sz="1600" dirty="0">
              <a:solidFill>
                <a:schemeClr val="bg1"/>
              </a:solidFill>
            </a:endParaRPr>
          </a:p>
          <a:p>
            <a:endParaRPr lang="de-DE" sz="1600" dirty="0">
              <a:solidFill>
                <a:schemeClr val="bg1"/>
              </a:solidFill>
            </a:endParaRPr>
          </a:p>
        </p:txBody>
      </p:sp>
      <p:pic>
        <p:nvPicPr>
          <p:cNvPr id="66" name="Grafik 65" descr="Bus Silhouette">
            <a:extLst>
              <a:ext uri="{FF2B5EF4-FFF2-40B4-BE49-F238E27FC236}">
                <a16:creationId xmlns:a16="http://schemas.microsoft.com/office/drawing/2014/main" id="{2127455F-17F9-43F3-9840-7A495B45B75D}"/>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9471900" y="1608880"/>
            <a:ext cx="396000" cy="396000"/>
          </a:xfrm>
          <a:prstGeom prst="rect">
            <a:avLst/>
          </a:prstGeom>
        </p:spPr>
      </p:pic>
      <p:grpSp>
        <p:nvGrpSpPr>
          <p:cNvPr id="75" name="Gruppieren 74">
            <a:extLst>
              <a:ext uri="{FF2B5EF4-FFF2-40B4-BE49-F238E27FC236}">
                <a16:creationId xmlns:a16="http://schemas.microsoft.com/office/drawing/2014/main" id="{A30336E4-7C09-4208-B536-012BB61BF714}"/>
              </a:ext>
            </a:extLst>
          </p:cNvPr>
          <p:cNvGrpSpPr/>
          <p:nvPr/>
        </p:nvGrpSpPr>
        <p:grpSpPr>
          <a:xfrm>
            <a:off x="9941808" y="1579722"/>
            <a:ext cx="396000" cy="395995"/>
            <a:chOff x="6795546" y="-3436630"/>
            <a:chExt cx="3600000" cy="3599999"/>
          </a:xfrm>
        </p:grpSpPr>
        <p:sp>
          <p:nvSpPr>
            <p:cNvPr id="76" name="Ellipse 75">
              <a:extLst>
                <a:ext uri="{FF2B5EF4-FFF2-40B4-BE49-F238E27FC236}">
                  <a16:creationId xmlns:a16="http://schemas.microsoft.com/office/drawing/2014/main" id="{92218FF0-7B3A-4CE2-9117-1779D349C83A}"/>
                </a:ext>
              </a:extLst>
            </p:cNvPr>
            <p:cNvSpPr/>
            <p:nvPr/>
          </p:nvSpPr>
          <p:spPr>
            <a:xfrm>
              <a:off x="6795546" y="-3436630"/>
              <a:ext cx="3600000" cy="3599999"/>
            </a:xfrm>
            <a:prstGeom prst="ellipse">
              <a:avLst/>
            </a:prstGeom>
            <a:solidFill>
              <a:srgbClr val="F0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Kreis: nicht ausgefüllt 76">
              <a:extLst>
                <a:ext uri="{FF2B5EF4-FFF2-40B4-BE49-F238E27FC236}">
                  <a16:creationId xmlns:a16="http://schemas.microsoft.com/office/drawing/2014/main" id="{882D118A-3115-41D6-851E-591F98F332F7}"/>
                </a:ext>
              </a:extLst>
            </p:cNvPr>
            <p:cNvSpPr/>
            <p:nvPr/>
          </p:nvSpPr>
          <p:spPr>
            <a:xfrm>
              <a:off x="6975546" y="-3256639"/>
              <a:ext cx="3240000" cy="3239999"/>
            </a:xfrm>
            <a:prstGeom prst="donut">
              <a:avLst>
                <a:gd name="adj" fmla="val 10712"/>
              </a:avLst>
            </a:prstGeom>
            <a:solidFill>
              <a:srgbClr val="028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8" name="Rechteck 77">
              <a:extLst>
                <a:ext uri="{FF2B5EF4-FFF2-40B4-BE49-F238E27FC236}">
                  <a16:creationId xmlns:a16="http://schemas.microsoft.com/office/drawing/2014/main" id="{129C1550-DE8F-425C-8FBA-2DB15D98CC44}"/>
                </a:ext>
              </a:extLst>
            </p:cNvPr>
            <p:cNvSpPr/>
            <p:nvPr/>
          </p:nvSpPr>
          <p:spPr>
            <a:xfrm>
              <a:off x="7995055" y="-2523367"/>
              <a:ext cx="266355" cy="1773445"/>
            </a:xfrm>
            <a:prstGeom prst="rect">
              <a:avLst/>
            </a:prstGeom>
            <a:solidFill>
              <a:srgbClr val="028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Rechteck 78">
              <a:extLst>
                <a:ext uri="{FF2B5EF4-FFF2-40B4-BE49-F238E27FC236}">
                  <a16:creationId xmlns:a16="http://schemas.microsoft.com/office/drawing/2014/main" id="{799E9F78-1D29-4156-BE2B-9505D7D7BB66}"/>
                </a:ext>
              </a:extLst>
            </p:cNvPr>
            <p:cNvSpPr/>
            <p:nvPr/>
          </p:nvSpPr>
          <p:spPr>
            <a:xfrm rot="5400000">
              <a:off x="8466635" y="-1918116"/>
              <a:ext cx="238294" cy="720736"/>
            </a:xfrm>
            <a:prstGeom prst="rect">
              <a:avLst/>
            </a:prstGeom>
            <a:solidFill>
              <a:srgbClr val="028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Rechteck 79">
              <a:extLst>
                <a:ext uri="{FF2B5EF4-FFF2-40B4-BE49-F238E27FC236}">
                  <a16:creationId xmlns:a16="http://schemas.microsoft.com/office/drawing/2014/main" id="{615F6E6E-24F4-4123-996C-4EB7508A51D6}"/>
                </a:ext>
              </a:extLst>
            </p:cNvPr>
            <p:cNvSpPr/>
            <p:nvPr/>
          </p:nvSpPr>
          <p:spPr>
            <a:xfrm>
              <a:off x="8949810" y="-2523367"/>
              <a:ext cx="266355" cy="1773445"/>
            </a:xfrm>
            <a:prstGeom prst="rect">
              <a:avLst/>
            </a:prstGeom>
            <a:solidFill>
              <a:srgbClr val="028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56" name="Textfeld 55">
            <a:extLst>
              <a:ext uri="{FF2B5EF4-FFF2-40B4-BE49-F238E27FC236}">
                <a16:creationId xmlns:a16="http://schemas.microsoft.com/office/drawing/2014/main" id="{C2FF2583-71A8-4D0A-8B9B-30C7420BC9EB}"/>
              </a:ext>
            </a:extLst>
          </p:cNvPr>
          <p:cNvSpPr txBox="1"/>
          <p:nvPr/>
        </p:nvSpPr>
        <p:spPr>
          <a:xfrm>
            <a:off x="2603597" y="2734389"/>
            <a:ext cx="3492403" cy="646986"/>
          </a:xfrm>
          <a:prstGeom prst="roundRect">
            <a:avLst/>
          </a:prstGeom>
          <a:solidFill>
            <a:schemeClr val="tx2"/>
          </a:solidFill>
        </p:spPr>
        <p:txBody>
          <a:bodyPr wrap="square">
            <a:spAutoFit/>
          </a:bodyPr>
          <a:lstStyle/>
          <a:p>
            <a:endParaRPr lang="de-DE" sz="1600" dirty="0">
              <a:solidFill>
                <a:schemeClr val="bg1"/>
              </a:solidFill>
            </a:endParaRPr>
          </a:p>
          <a:p>
            <a:endParaRPr lang="de-DE" sz="1600" dirty="0">
              <a:solidFill>
                <a:schemeClr val="bg1"/>
              </a:solidFill>
            </a:endParaRPr>
          </a:p>
        </p:txBody>
      </p:sp>
      <p:pic>
        <p:nvPicPr>
          <p:cNvPr id="42" name="Grafik 41" descr="Arbeiten von zu Hause Silhouette">
            <a:extLst>
              <a:ext uri="{FF2B5EF4-FFF2-40B4-BE49-F238E27FC236}">
                <a16:creationId xmlns:a16="http://schemas.microsoft.com/office/drawing/2014/main" id="{D8F21E52-BEF0-4012-9F38-912773C28F45}"/>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4259700" y="2867365"/>
            <a:ext cx="396000" cy="396000"/>
          </a:xfrm>
          <a:prstGeom prst="rect">
            <a:avLst/>
          </a:prstGeom>
        </p:spPr>
      </p:pic>
      <p:pic>
        <p:nvPicPr>
          <p:cNvPr id="43" name="Grafik 42" descr="Spielplatz Silhouette">
            <a:extLst>
              <a:ext uri="{FF2B5EF4-FFF2-40B4-BE49-F238E27FC236}">
                <a16:creationId xmlns:a16="http://schemas.microsoft.com/office/drawing/2014/main" id="{DCADC077-0CD3-4330-AC37-60A1D2727237}"/>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3863700" y="2856533"/>
            <a:ext cx="396000" cy="396000"/>
          </a:xfrm>
          <a:prstGeom prst="rect">
            <a:avLst/>
          </a:prstGeom>
        </p:spPr>
      </p:pic>
      <p:sp>
        <p:nvSpPr>
          <p:cNvPr id="59" name="Textfeld 58">
            <a:extLst>
              <a:ext uri="{FF2B5EF4-FFF2-40B4-BE49-F238E27FC236}">
                <a16:creationId xmlns:a16="http://schemas.microsoft.com/office/drawing/2014/main" id="{DF194664-C544-4DC2-858D-7A7B6E31E216}"/>
              </a:ext>
            </a:extLst>
          </p:cNvPr>
          <p:cNvSpPr txBox="1"/>
          <p:nvPr/>
        </p:nvSpPr>
        <p:spPr>
          <a:xfrm>
            <a:off x="6317697" y="2734389"/>
            <a:ext cx="3492403" cy="646986"/>
          </a:xfrm>
          <a:prstGeom prst="roundRect">
            <a:avLst/>
          </a:prstGeom>
          <a:solidFill>
            <a:schemeClr val="tx2"/>
          </a:solidFill>
        </p:spPr>
        <p:txBody>
          <a:bodyPr wrap="square">
            <a:spAutoFit/>
          </a:bodyPr>
          <a:lstStyle/>
          <a:p>
            <a:endParaRPr lang="de-DE" sz="1600" dirty="0">
              <a:solidFill>
                <a:schemeClr val="bg1"/>
              </a:solidFill>
            </a:endParaRPr>
          </a:p>
          <a:p>
            <a:endParaRPr lang="de-DE" sz="1600" dirty="0">
              <a:solidFill>
                <a:schemeClr val="bg1"/>
              </a:solidFill>
            </a:endParaRPr>
          </a:p>
        </p:txBody>
      </p:sp>
      <p:pic>
        <p:nvPicPr>
          <p:cNvPr id="45" name="Grafik 44" descr="Hochspannung Silhouette">
            <a:extLst>
              <a:ext uri="{FF2B5EF4-FFF2-40B4-BE49-F238E27FC236}">
                <a16:creationId xmlns:a16="http://schemas.microsoft.com/office/drawing/2014/main" id="{8C65DA28-9739-43AD-9B25-7E3CCFB650A3}"/>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7871868" y="2855029"/>
            <a:ext cx="396000" cy="396000"/>
          </a:xfrm>
          <a:prstGeom prst="rect">
            <a:avLst/>
          </a:prstGeom>
        </p:spPr>
      </p:pic>
      <p:pic>
        <p:nvPicPr>
          <p:cNvPr id="46" name="Grafik 45" descr="Auto Silhouette">
            <a:extLst>
              <a:ext uri="{FF2B5EF4-FFF2-40B4-BE49-F238E27FC236}">
                <a16:creationId xmlns:a16="http://schemas.microsoft.com/office/drawing/2014/main" id="{510672F0-5609-420F-8986-CBBF2A7EE845}"/>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7002152" y="2965853"/>
            <a:ext cx="396000" cy="396000"/>
          </a:xfrm>
          <a:prstGeom prst="rect">
            <a:avLst/>
          </a:prstGeom>
        </p:spPr>
      </p:pic>
      <p:pic>
        <p:nvPicPr>
          <p:cNvPr id="47" name="Grafik 46" descr="Cabriolet Silhouette">
            <a:extLst>
              <a:ext uri="{FF2B5EF4-FFF2-40B4-BE49-F238E27FC236}">
                <a16:creationId xmlns:a16="http://schemas.microsoft.com/office/drawing/2014/main" id="{CF9F85CB-76C0-4493-AE31-7BEFB2BF7373}"/>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tretch>
            <a:fillRect/>
          </a:stretch>
        </p:blipFill>
        <p:spPr>
          <a:xfrm>
            <a:off x="6658003" y="2826446"/>
            <a:ext cx="396000" cy="396000"/>
          </a:xfrm>
          <a:prstGeom prst="rect">
            <a:avLst/>
          </a:prstGeom>
        </p:spPr>
      </p:pic>
      <p:pic>
        <p:nvPicPr>
          <p:cNvPr id="48" name="Grafik 47" descr="Auto Silhouette">
            <a:extLst>
              <a:ext uri="{FF2B5EF4-FFF2-40B4-BE49-F238E27FC236}">
                <a16:creationId xmlns:a16="http://schemas.microsoft.com/office/drawing/2014/main" id="{29573FA4-C27B-4C4D-92D9-313B412E86B7}"/>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7161577" y="2767853"/>
            <a:ext cx="396000" cy="396000"/>
          </a:xfrm>
          <a:prstGeom prst="rect">
            <a:avLst/>
          </a:prstGeom>
        </p:spPr>
      </p:pic>
      <p:pic>
        <p:nvPicPr>
          <p:cNvPr id="49" name="Grafik 48" descr="Auto Silhouette">
            <a:extLst>
              <a:ext uri="{FF2B5EF4-FFF2-40B4-BE49-F238E27FC236}">
                <a16:creationId xmlns:a16="http://schemas.microsoft.com/office/drawing/2014/main" id="{56A96CB5-EE1F-428C-B5EF-7E0A3F375DEA}"/>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8926308" y="3008088"/>
            <a:ext cx="396000" cy="396000"/>
          </a:xfrm>
          <a:prstGeom prst="rect">
            <a:avLst/>
          </a:prstGeom>
        </p:spPr>
      </p:pic>
      <p:pic>
        <p:nvPicPr>
          <p:cNvPr id="50" name="Grafik 49" descr="Cabriolet Silhouette">
            <a:extLst>
              <a:ext uri="{FF2B5EF4-FFF2-40B4-BE49-F238E27FC236}">
                <a16:creationId xmlns:a16="http://schemas.microsoft.com/office/drawing/2014/main" id="{13361A69-067E-4C02-AB7D-9031A5C84876}"/>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tretch>
            <a:fillRect/>
          </a:stretch>
        </p:blipFill>
        <p:spPr>
          <a:xfrm>
            <a:off x="8582159" y="2868681"/>
            <a:ext cx="396000" cy="396000"/>
          </a:xfrm>
          <a:prstGeom prst="rect">
            <a:avLst/>
          </a:prstGeom>
        </p:spPr>
      </p:pic>
      <p:pic>
        <p:nvPicPr>
          <p:cNvPr id="55" name="Grafik 54" descr="Auto Silhouette">
            <a:extLst>
              <a:ext uri="{FF2B5EF4-FFF2-40B4-BE49-F238E27FC236}">
                <a16:creationId xmlns:a16="http://schemas.microsoft.com/office/drawing/2014/main" id="{EF8699E5-2618-47B5-9813-2635ED87AAA4}"/>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9085733" y="2810088"/>
            <a:ext cx="396000" cy="396000"/>
          </a:xfrm>
          <a:prstGeom prst="rect">
            <a:avLst/>
          </a:prstGeom>
        </p:spPr>
      </p:pic>
      <p:grpSp>
        <p:nvGrpSpPr>
          <p:cNvPr id="68" name="Gruppieren 67">
            <a:extLst>
              <a:ext uri="{FF2B5EF4-FFF2-40B4-BE49-F238E27FC236}">
                <a16:creationId xmlns:a16="http://schemas.microsoft.com/office/drawing/2014/main" id="{A26D05EF-D4E1-44B3-A52F-B29592BB1ADA}"/>
              </a:ext>
            </a:extLst>
          </p:cNvPr>
          <p:cNvGrpSpPr/>
          <p:nvPr/>
        </p:nvGrpSpPr>
        <p:grpSpPr>
          <a:xfrm>
            <a:off x="3026107" y="3822992"/>
            <a:ext cx="2647382" cy="1523989"/>
            <a:chOff x="9084425" y="2945799"/>
            <a:chExt cx="2647382" cy="1523989"/>
          </a:xfrm>
        </p:grpSpPr>
        <p:sp>
          <p:nvSpPr>
            <p:cNvPr id="69" name="Textfeld 68">
              <a:extLst>
                <a:ext uri="{FF2B5EF4-FFF2-40B4-BE49-F238E27FC236}">
                  <a16:creationId xmlns:a16="http://schemas.microsoft.com/office/drawing/2014/main" id="{53B5E8B4-024E-4535-BBCC-5A29042969F2}"/>
                </a:ext>
              </a:extLst>
            </p:cNvPr>
            <p:cNvSpPr txBox="1"/>
            <p:nvPr/>
          </p:nvSpPr>
          <p:spPr>
            <a:xfrm>
              <a:off x="9084425" y="2945799"/>
              <a:ext cx="2647382" cy="1464231"/>
            </a:xfrm>
            <a:prstGeom prst="roundRect">
              <a:avLst/>
            </a:prstGeom>
            <a:solidFill>
              <a:schemeClr val="tx2"/>
            </a:solidFill>
          </p:spPr>
          <p:txBody>
            <a:bodyPr wrap="square">
              <a:spAutoFit/>
            </a:bodyPr>
            <a:lstStyle/>
            <a:p>
              <a:pPr algn="ctr"/>
              <a:r>
                <a:rPr lang="en-US" sz="1600" dirty="0" err="1" smtClean="0">
                  <a:solidFill>
                    <a:schemeClr val="bg1"/>
                  </a:solidFill>
                </a:rPr>
                <a:t>Kreuzgefährlich</a:t>
              </a:r>
              <a:r>
                <a:rPr lang="en-US" sz="1600" dirty="0" smtClean="0">
                  <a:solidFill>
                    <a:schemeClr val="bg1"/>
                  </a:solidFill>
                </a:rPr>
                <a:t>, </a:t>
              </a:r>
              <a:r>
                <a:rPr lang="en-US" sz="1600" dirty="0">
                  <a:solidFill>
                    <a:schemeClr val="bg1"/>
                  </a:solidFill>
                </a:rPr>
                <a:t/>
              </a:r>
              <a:br>
                <a:rPr lang="en-US" sz="1600" dirty="0">
                  <a:solidFill>
                    <a:schemeClr val="bg1"/>
                  </a:solidFill>
                </a:rPr>
              </a:br>
              <a:r>
                <a:rPr lang="en-US" sz="1600" dirty="0" err="1" smtClean="0">
                  <a:solidFill>
                    <a:schemeClr val="bg1"/>
                  </a:solidFill>
                </a:rPr>
                <a:t>im</a:t>
              </a:r>
              <a:r>
                <a:rPr lang="en-US" sz="1600" dirty="0" smtClean="0">
                  <a:solidFill>
                    <a:schemeClr val="bg1"/>
                  </a:solidFill>
                </a:rPr>
                <a:t> SUV </a:t>
              </a:r>
              <a:r>
                <a:rPr lang="en-US" sz="1600" dirty="0" err="1" smtClean="0">
                  <a:solidFill>
                    <a:schemeClr val="bg1"/>
                  </a:solidFill>
                </a:rPr>
                <a:t>sieht</a:t>
              </a:r>
              <a:r>
                <a:rPr lang="en-US" sz="1600" dirty="0" smtClean="0">
                  <a:solidFill>
                    <a:schemeClr val="bg1"/>
                  </a:solidFill>
                </a:rPr>
                <a:t> man Kinder </a:t>
              </a:r>
              <a:r>
                <a:rPr lang="en-US" sz="1600" dirty="0" err="1" smtClean="0">
                  <a:solidFill>
                    <a:schemeClr val="bg1"/>
                  </a:solidFill>
                </a:rPr>
                <a:t>bis</a:t>
              </a:r>
              <a:r>
                <a:rPr lang="en-US" sz="1600" dirty="0" smtClean="0">
                  <a:solidFill>
                    <a:schemeClr val="bg1"/>
                  </a:solidFill>
                </a:rPr>
                <a:t> 90cm </a:t>
              </a:r>
              <a:r>
                <a:rPr lang="en-US" sz="1600" dirty="0" err="1" smtClean="0">
                  <a:solidFill>
                    <a:schemeClr val="bg1"/>
                  </a:solidFill>
                </a:rPr>
                <a:t>nicht</a:t>
              </a:r>
              <a:r>
                <a:rPr lang="en-US" sz="1600" dirty="0" smtClean="0">
                  <a:solidFill>
                    <a:schemeClr val="bg1"/>
                  </a:solidFill>
                </a:rPr>
                <a:t>.</a:t>
              </a:r>
              <a:r>
                <a:rPr lang="en-US" sz="1600" dirty="0">
                  <a:solidFill>
                    <a:schemeClr val="bg1"/>
                  </a:solidFill>
                </a:rPr>
                <a:t/>
              </a:r>
              <a:br>
                <a:rPr lang="en-US" sz="1600" dirty="0">
                  <a:solidFill>
                    <a:schemeClr val="bg1"/>
                  </a:solidFill>
                </a:rPr>
              </a:br>
              <a:endParaRPr lang="en-US" sz="1600" dirty="0">
                <a:solidFill>
                  <a:schemeClr val="bg1"/>
                </a:solidFill>
              </a:endParaRPr>
            </a:p>
            <a:p>
              <a:endParaRPr lang="de-DE" sz="1600" dirty="0">
                <a:solidFill>
                  <a:schemeClr val="bg1"/>
                </a:solidFill>
              </a:endParaRPr>
            </a:p>
          </p:txBody>
        </p:sp>
        <p:pic>
          <p:nvPicPr>
            <p:cNvPr id="70" name="Grafik 69" descr="Auto Silhouette">
              <a:extLst>
                <a:ext uri="{FF2B5EF4-FFF2-40B4-BE49-F238E27FC236}">
                  <a16:creationId xmlns:a16="http://schemas.microsoft.com/office/drawing/2014/main" id="{F1FF0169-B41C-4B1A-9563-331BC49A590B}"/>
                </a:ext>
              </a:extLst>
            </p:cNvPr>
            <p:cNvPicPr>
              <a:picLocks noChangeAspect="1"/>
            </p:cNvPicPr>
            <p:nvPr/>
          </p:nvPicPr>
          <p:blipFill>
            <a:blip r:embed="rId26" cstate="hq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tretch>
              <a:fillRect/>
            </a:stretch>
          </p:blipFill>
          <p:spPr>
            <a:xfrm>
              <a:off x="9953287" y="3733631"/>
              <a:ext cx="736157" cy="736157"/>
            </a:xfrm>
            <a:prstGeom prst="rect">
              <a:avLst/>
            </a:prstGeom>
          </p:spPr>
        </p:pic>
        <p:pic>
          <p:nvPicPr>
            <p:cNvPr id="71" name="Grafik 70" descr="Kinder Silhouette">
              <a:extLst>
                <a:ext uri="{FF2B5EF4-FFF2-40B4-BE49-F238E27FC236}">
                  <a16:creationId xmlns:a16="http://schemas.microsoft.com/office/drawing/2014/main" id="{57E259E4-6CFD-4A43-BE8F-96BD987D1634}"/>
                </a:ext>
              </a:extLst>
            </p:cNvPr>
            <p:cNvPicPr>
              <a:picLocks noChangeAspect="1"/>
            </p:cNvPicPr>
            <p:nvPr/>
          </p:nvPicPr>
          <p:blipFill>
            <a:blip r:embed="rId28" cstate="hq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tretch>
              <a:fillRect/>
            </a:stretch>
          </p:blipFill>
          <p:spPr>
            <a:xfrm>
              <a:off x="10689444" y="3996600"/>
              <a:ext cx="396000" cy="396000"/>
            </a:xfrm>
            <a:prstGeom prst="rect">
              <a:avLst/>
            </a:prstGeom>
          </p:spPr>
        </p:pic>
      </p:grpSp>
      <p:grpSp>
        <p:nvGrpSpPr>
          <p:cNvPr id="72" name="Gruppieren 71">
            <a:extLst>
              <a:ext uri="{FF2B5EF4-FFF2-40B4-BE49-F238E27FC236}">
                <a16:creationId xmlns:a16="http://schemas.microsoft.com/office/drawing/2014/main" id="{7B93EEC4-86CC-4034-8AF0-E807FADA934F}"/>
              </a:ext>
            </a:extLst>
          </p:cNvPr>
          <p:cNvGrpSpPr/>
          <p:nvPr/>
        </p:nvGrpSpPr>
        <p:grpSpPr>
          <a:xfrm>
            <a:off x="6747850" y="3849477"/>
            <a:ext cx="2646000" cy="1464231"/>
            <a:chOff x="7585901" y="5141385"/>
            <a:chExt cx="2646000" cy="1464231"/>
          </a:xfrm>
        </p:grpSpPr>
        <p:sp>
          <p:nvSpPr>
            <p:cNvPr id="73" name="Textfeld 72">
              <a:extLst>
                <a:ext uri="{FF2B5EF4-FFF2-40B4-BE49-F238E27FC236}">
                  <a16:creationId xmlns:a16="http://schemas.microsoft.com/office/drawing/2014/main" id="{29FB8200-E429-4D22-8AE4-B0FDC23FCF98}"/>
                </a:ext>
              </a:extLst>
            </p:cNvPr>
            <p:cNvSpPr txBox="1"/>
            <p:nvPr/>
          </p:nvSpPr>
          <p:spPr>
            <a:xfrm>
              <a:off x="7585901" y="5141385"/>
              <a:ext cx="2646000" cy="1464231"/>
            </a:xfrm>
            <a:prstGeom prst="roundRect">
              <a:avLst/>
            </a:prstGeom>
            <a:solidFill>
              <a:schemeClr val="tx2"/>
            </a:solidFill>
          </p:spPr>
          <p:txBody>
            <a:bodyPr wrap="square">
              <a:spAutoFit/>
            </a:bodyPr>
            <a:lstStyle/>
            <a:p>
              <a:pPr algn="ctr"/>
              <a:r>
                <a:rPr lang="en-US" sz="1600" dirty="0" smtClean="0">
                  <a:solidFill>
                    <a:schemeClr val="bg1"/>
                  </a:solidFill>
                </a:rPr>
                <a:t>Man </a:t>
              </a:r>
              <a:r>
                <a:rPr lang="en-US" sz="1600" dirty="0" err="1" smtClean="0">
                  <a:solidFill>
                    <a:schemeClr val="bg1"/>
                  </a:solidFill>
                </a:rPr>
                <a:t>ist</a:t>
              </a:r>
              <a:r>
                <a:rPr lang="en-US" sz="1600" dirty="0" smtClean="0">
                  <a:solidFill>
                    <a:schemeClr val="bg1"/>
                  </a:solidFill>
                </a:rPr>
                <a:t> </a:t>
              </a:r>
              <a:r>
                <a:rPr lang="en-US" sz="1600" dirty="0" err="1" smtClean="0">
                  <a:solidFill>
                    <a:schemeClr val="bg1"/>
                  </a:solidFill>
                </a:rPr>
                <a:t>eigentlich</a:t>
              </a:r>
              <a:r>
                <a:rPr lang="en-US" sz="1600" dirty="0" smtClean="0">
                  <a:solidFill>
                    <a:schemeClr val="bg1"/>
                  </a:solidFill>
                </a:rPr>
                <a:t> </a:t>
              </a:r>
              <a:r>
                <a:rPr lang="en-US" sz="1600" dirty="0" err="1" smtClean="0">
                  <a:solidFill>
                    <a:schemeClr val="bg1"/>
                  </a:solidFill>
                </a:rPr>
                <a:t>nur</a:t>
              </a:r>
              <a:r>
                <a:rPr lang="en-US" sz="1600" dirty="0" smtClean="0">
                  <a:solidFill>
                    <a:schemeClr val="bg1"/>
                  </a:solidFill>
                </a:rPr>
                <a:t> </a:t>
              </a:r>
              <a:r>
                <a:rPr lang="en-US" sz="1600" dirty="0" err="1" smtClean="0">
                  <a:solidFill>
                    <a:schemeClr val="bg1"/>
                  </a:solidFill>
                </a:rPr>
                <a:t>sicher</a:t>
              </a:r>
              <a:r>
                <a:rPr lang="en-US" sz="1600" dirty="0" smtClean="0">
                  <a:solidFill>
                    <a:schemeClr val="bg1"/>
                  </a:solidFill>
                </a:rPr>
                <a:t>, </a:t>
              </a:r>
              <a:r>
                <a:rPr lang="en-US" sz="1600" dirty="0" err="1" smtClean="0">
                  <a:solidFill>
                    <a:schemeClr val="bg1"/>
                  </a:solidFill>
                </a:rPr>
                <a:t>solange</a:t>
              </a:r>
              <a:r>
                <a:rPr lang="en-US" sz="1600" dirty="0" smtClean="0">
                  <a:solidFill>
                    <a:schemeClr val="bg1"/>
                  </a:solidFill>
                </a:rPr>
                <a:t> man </a:t>
              </a:r>
              <a:r>
                <a:rPr lang="en-US" sz="1600" dirty="0" err="1" smtClean="0">
                  <a:solidFill>
                    <a:schemeClr val="bg1"/>
                  </a:solidFill>
                </a:rPr>
                <a:t>angegurtet</a:t>
              </a:r>
              <a:r>
                <a:rPr lang="en-US" sz="1600" dirty="0" smtClean="0">
                  <a:solidFill>
                    <a:schemeClr val="bg1"/>
                  </a:solidFill>
                </a:rPr>
                <a:t> </a:t>
              </a:r>
              <a:r>
                <a:rPr lang="en-US" sz="1600" dirty="0" err="1" smtClean="0">
                  <a:solidFill>
                    <a:schemeClr val="bg1"/>
                  </a:solidFill>
                </a:rPr>
                <a:t>ist</a:t>
              </a:r>
              <a:r>
                <a:rPr lang="en-US" sz="1600" dirty="0" smtClean="0">
                  <a:solidFill>
                    <a:schemeClr val="bg1"/>
                  </a:solidFill>
                </a:rPr>
                <a:t>.</a:t>
              </a:r>
              <a:r>
                <a:rPr lang="en-US" sz="1600" dirty="0">
                  <a:solidFill>
                    <a:schemeClr val="bg1"/>
                  </a:solidFill>
                </a:rPr>
                <a:t/>
              </a:r>
              <a:br>
                <a:rPr lang="en-US" sz="1600" dirty="0">
                  <a:solidFill>
                    <a:schemeClr val="bg1"/>
                  </a:solidFill>
                </a:rPr>
              </a:br>
              <a:endParaRPr lang="en-US" sz="1600" dirty="0">
                <a:solidFill>
                  <a:schemeClr val="bg1"/>
                </a:solidFill>
              </a:endParaRPr>
            </a:p>
            <a:p>
              <a:endParaRPr lang="de-DE" sz="1600" dirty="0">
                <a:solidFill>
                  <a:schemeClr val="bg1"/>
                </a:solidFill>
              </a:endParaRPr>
            </a:p>
          </p:txBody>
        </p:sp>
        <p:pic>
          <p:nvPicPr>
            <p:cNvPr id="74" name="Grafik 73" descr="Sicherheitsgurt Silhouette">
              <a:extLst>
                <a:ext uri="{FF2B5EF4-FFF2-40B4-BE49-F238E27FC236}">
                  <a16:creationId xmlns:a16="http://schemas.microsoft.com/office/drawing/2014/main" id="{D0FF3EE8-4E59-45BD-B777-B6586195590D}"/>
                </a:ext>
              </a:extLst>
            </p:cNvPr>
            <p:cNvPicPr>
              <a:picLocks noChangeAspect="1"/>
            </p:cNvPicPr>
            <p:nvPr/>
          </p:nvPicPr>
          <p:blipFill>
            <a:blip r:embed="rId30" cstate="hq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8975248" y="6072367"/>
              <a:ext cx="396000" cy="396000"/>
            </a:xfrm>
            <a:prstGeom prst="rect">
              <a:avLst/>
            </a:prstGeom>
          </p:spPr>
        </p:pic>
        <p:pic>
          <p:nvPicPr>
            <p:cNvPr id="81" name="Grafik 80" descr="Schild Häkchen Silhouette">
              <a:extLst>
                <a:ext uri="{FF2B5EF4-FFF2-40B4-BE49-F238E27FC236}">
                  <a16:creationId xmlns:a16="http://schemas.microsoft.com/office/drawing/2014/main" id="{A3F3F1B2-8D19-4661-9E0A-BEA4E11090F8}"/>
                </a:ext>
              </a:extLst>
            </p:cNvPr>
            <p:cNvPicPr>
              <a:picLocks noChangeAspect="1"/>
            </p:cNvPicPr>
            <p:nvPr/>
          </p:nvPicPr>
          <p:blipFill>
            <a:blip r:embed="rId32" cstate="hq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tretch>
              <a:fillRect/>
            </a:stretch>
          </p:blipFill>
          <p:spPr>
            <a:xfrm>
              <a:off x="8499459" y="6072367"/>
              <a:ext cx="396000" cy="396000"/>
            </a:xfrm>
            <a:prstGeom prst="rect">
              <a:avLst/>
            </a:prstGeom>
          </p:spPr>
        </p:pic>
      </p:grpSp>
    </p:spTree>
    <p:extLst>
      <p:ext uri="{BB962C8B-B14F-4D97-AF65-F5344CB8AC3E}">
        <p14:creationId xmlns:p14="http://schemas.microsoft.com/office/powerpoint/2010/main" val="3331342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nodeType="withEffect">
                                  <p:stCondLst>
                                    <p:cond delay="100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Let's think about it!</a:t>
            </a:r>
          </a:p>
        </p:txBody>
      </p:sp>
      <p:sp>
        <p:nvSpPr>
          <p:cNvPr id="3" name="Inhaltsplatzhalter 2">
            <a:extLst>
              <a:ext uri="{FF2B5EF4-FFF2-40B4-BE49-F238E27FC236}">
                <a16:creationId xmlns:a16="http://schemas.microsoft.com/office/drawing/2014/main" id="{B6721C75-2BBB-4638-B80D-8F75D8C02BEE}"/>
              </a:ext>
            </a:extLst>
          </p:cNvPr>
          <p:cNvSpPr>
            <a:spLocks noGrp="1"/>
          </p:cNvSpPr>
          <p:nvPr>
            <p:ph sz="quarter" idx="10"/>
          </p:nvPr>
        </p:nvSpPr>
        <p:spPr/>
        <p:txBody>
          <a:bodyPr/>
          <a:lstStyle/>
          <a:p>
            <a:r>
              <a:rPr lang="en-US" b="1" dirty="0"/>
              <a:t>Summary</a:t>
            </a:r>
          </a:p>
        </p:txBody>
      </p:sp>
      <p:sp>
        <p:nvSpPr>
          <p:cNvPr id="29" name="Textfeld 28">
            <a:extLst>
              <a:ext uri="{FF2B5EF4-FFF2-40B4-BE49-F238E27FC236}">
                <a16:creationId xmlns:a16="http://schemas.microsoft.com/office/drawing/2014/main" id="{4981B723-CE8E-4B12-85A1-77DC24C32C23}"/>
              </a:ext>
            </a:extLst>
          </p:cNvPr>
          <p:cNvSpPr txBox="1"/>
          <p:nvPr/>
        </p:nvSpPr>
        <p:spPr>
          <a:xfrm>
            <a:off x="875753" y="1852537"/>
            <a:ext cx="3002837" cy="1191816"/>
          </a:xfrm>
          <a:prstGeom prst="roundRect">
            <a:avLst/>
          </a:prstGeom>
          <a:solidFill>
            <a:schemeClr val="tx2"/>
          </a:solidFill>
        </p:spPr>
        <p:txBody>
          <a:bodyPr wrap="square">
            <a:spAutoFit/>
          </a:bodyPr>
          <a:lstStyle/>
          <a:p>
            <a:pPr algn="ctr"/>
            <a:endParaRPr lang="en-GB" sz="1600" dirty="0">
              <a:solidFill>
                <a:schemeClr val="bg1"/>
              </a:solidFill>
            </a:endParaRPr>
          </a:p>
          <a:p>
            <a:pPr algn="ctr"/>
            <a:r>
              <a:rPr lang="en-GB" sz="1600" dirty="0">
                <a:solidFill>
                  <a:schemeClr val="bg1"/>
                </a:solidFill>
              </a:rPr>
              <a:t>Each house has 1000 m² of land, a pool and a barbecue</a:t>
            </a:r>
          </a:p>
          <a:p>
            <a:pPr algn="ctr"/>
            <a:endParaRPr lang="en-GB" sz="1600" dirty="0">
              <a:solidFill>
                <a:schemeClr val="bg1"/>
              </a:solidFill>
            </a:endParaRPr>
          </a:p>
        </p:txBody>
      </p:sp>
      <p:sp>
        <p:nvSpPr>
          <p:cNvPr id="51" name="Textfeld 50">
            <a:extLst>
              <a:ext uri="{FF2B5EF4-FFF2-40B4-BE49-F238E27FC236}">
                <a16:creationId xmlns:a16="http://schemas.microsoft.com/office/drawing/2014/main" id="{81E31676-659A-4B07-B5FA-6B7CB57C1847}"/>
              </a:ext>
            </a:extLst>
          </p:cNvPr>
          <p:cNvSpPr txBox="1"/>
          <p:nvPr/>
        </p:nvSpPr>
        <p:spPr>
          <a:xfrm>
            <a:off x="4769095" y="1852537"/>
            <a:ext cx="2898419" cy="1191816"/>
          </a:xfrm>
          <a:prstGeom prst="roundRect">
            <a:avLst/>
          </a:prstGeom>
          <a:solidFill>
            <a:schemeClr val="tx2"/>
          </a:solidFill>
        </p:spPr>
        <p:txBody>
          <a:bodyPr wrap="square">
            <a:spAutoFit/>
          </a:bodyPr>
          <a:lstStyle/>
          <a:p>
            <a:pPr algn="ctr"/>
            <a:endParaRPr lang="en-US" sz="1600" dirty="0">
              <a:solidFill>
                <a:schemeClr val="bg1"/>
              </a:solidFill>
            </a:endParaRPr>
          </a:p>
          <a:p>
            <a:pPr algn="ctr"/>
            <a:r>
              <a:rPr lang="en-US" sz="1600" dirty="0">
                <a:solidFill>
                  <a:schemeClr val="bg1"/>
                </a:solidFill>
              </a:rPr>
              <a:t>2 working adults, one child,</a:t>
            </a:r>
            <a:br>
              <a:rPr lang="en-US" sz="1600" dirty="0">
                <a:solidFill>
                  <a:schemeClr val="bg1"/>
                </a:solidFill>
              </a:rPr>
            </a:br>
            <a:r>
              <a:rPr lang="en-US" sz="1600" dirty="0">
                <a:solidFill>
                  <a:schemeClr val="bg1"/>
                </a:solidFill>
              </a:rPr>
              <a:t>two cars</a:t>
            </a:r>
          </a:p>
          <a:p>
            <a:pPr algn="ctr"/>
            <a:endParaRPr lang="en-US" sz="1600" dirty="0">
              <a:solidFill>
                <a:schemeClr val="bg1"/>
              </a:solidFill>
            </a:endParaRPr>
          </a:p>
        </p:txBody>
      </p:sp>
      <p:sp>
        <p:nvSpPr>
          <p:cNvPr id="65" name="Textfeld 64">
            <a:extLst>
              <a:ext uri="{FF2B5EF4-FFF2-40B4-BE49-F238E27FC236}">
                <a16:creationId xmlns:a16="http://schemas.microsoft.com/office/drawing/2014/main" id="{720C1797-A2BD-4B8E-8E0D-A708EE9D87DF}"/>
              </a:ext>
            </a:extLst>
          </p:cNvPr>
          <p:cNvSpPr txBox="1"/>
          <p:nvPr/>
        </p:nvSpPr>
        <p:spPr>
          <a:xfrm>
            <a:off x="8399160" y="1852537"/>
            <a:ext cx="3062110" cy="1191816"/>
          </a:xfrm>
          <a:prstGeom prst="roundRect">
            <a:avLst/>
          </a:prstGeom>
          <a:solidFill>
            <a:schemeClr val="tx2"/>
          </a:solidFill>
        </p:spPr>
        <p:txBody>
          <a:bodyPr wrap="square">
            <a:spAutoFit/>
          </a:bodyPr>
          <a:lstStyle/>
          <a:p>
            <a:pPr algn="ctr"/>
            <a:endParaRPr lang="en-US" sz="1600" dirty="0">
              <a:solidFill>
                <a:schemeClr val="bg1"/>
              </a:solidFill>
            </a:endParaRPr>
          </a:p>
          <a:p>
            <a:pPr algn="ctr"/>
            <a:r>
              <a:rPr lang="en-US" sz="1600" dirty="0">
                <a:solidFill>
                  <a:schemeClr val="bg1"/>
                </a:solidFill>
              </a:rPr>
              <a:t>A bus stop every 500 </a:t>
            </a:r>
            <a:r>
              <a:rPr lang="en-US" sz="1600" dirty="0" err="1">
                <a:solidFill>
                  <a:schemeClr val="bg1"/>
                </a:solidFill>
              </a:rPr>
              <a:t>metres</a:t>
            </a:r>
            <a:r>
              <a:rPr lang="en-US" sz="1600" dirty="0">
                <a:solidFill>
                  <a:schemeClr val="bg1"/>
                </a:solidFill>
              </a:rPr>
              <a:t>: For 30 houses, 90 people</a:t>
            </a:r>
          </a:p>
          <a:p>
            <a:pPr algn="ctr"/>
            <a:endParaRPr lang="en-US" sz="1600" dirty="0">
              <a:solidFill>
                <a:schemeClr val="bg1"/>
              </a:solidFill>
            </a:endParaRPr>
          </a:p>
        </p:txBody>
      </p:sp>
      <p:sp>
        <p:nvSpPr>
          <p:cNvPr id="56" name="Textfeld 55">
            <a:extLst>
              <a:ext uri="{FF2B5EF4-FFF2-40B4-BE49-F238E27FC236}">
                <a16:creationId xmlns:a16="http://schemas.microsoft.com/office/drawing/2014/main" id="{C2FF2583-71A8-4D0A-8B9B-30C7420BC9EB}"/>
              </a:ext>
            </a:extLst>
          </p:cNvPr>
          <p:cNvSpPr txBox="1"/>
          <p:nvPr/>
        </p:nvSpPr>
        <p:spPr>
          <a:xfrm>
            <a:off x="1840800" y="3372842"/>
            <a:ext cx="4255200" cy="1191816"/>
          </a:xfrm>
          <a:prstGeom prst="roundRect">
            <a:avLst/>
          </a:prstGeom>
          <a:solidFill>
            <a:schemeClr val="tx2"/>
          </a:solidFill>
        </p:spPr>
        <p:txBody>
          <a:bodyPr wrap="square">
            <a:spAutoFit/>
          </a:bodyPr>
          <a:lstStyle/>
          <a:p>
            <a:pPr algn="ctr"/>
            <a:endParaRPr lang="en-US" sz="1600" dirty="0">
              <a:solidFill>
                <a:schemeClr val="bg1"/>
              </a:solidFill>
            </a:endParaRPr>
          </a:p>
          <a:p>
            <a:pPr algn="ctr"/>
            <a:r>
              <a:rPr lang="en-US" sz="1600" dirty="0">
                <a:solidFill>
                  <a:schemeClr val="bg1"/>
                </a:solidFill>
              </a:rPr>
              <a:t>The nearest kindergarten is at the motorway exit/by the workplace</a:t>
            </a:r>
          </a:p>
          <a:p>
            <a:pPr algn="ctr"/>
            <a:endParaRPr lang="en-US" sz="1600" dirty="0">
              <a:solidFill>
                <a:schemeClr val="bg1"/>
              </a:solidFill>
            </a:endParaRPr>
          </a:p>
        </p:txBody>
      </p:sp>
      <p:sp>
        <p:nvSpPr>
          <p:cNvPr id="59" name="Textfeld 58">
            <a:extLst>
              <a:ext uri="{FF2B5EF4-FFF2-40B4-BE49-F238E27FC236}">
                <a16:creationId xmlns:a16="http://schemas.microsoft.com/office/drawing/2014/main" id="{DF194664-C544-4DC2-858D-7A7B6E31E216}"/>
              </a:ext>
            </a:extLst>
          </p:cNvPr>
          <p:cNvSpPr txBox="1"/>
          <p:nvPr/>
        </p:nvSpPr>
        <p:spPr>
          <a:xfrm>
            <a:off x="6271985" y="3379478"/>
            <a:ext cx="4254349" cy="1191816"/>
          </a:xfrm>
          <a:prstGeom prst="roundRect">
            <a:avLst/>
          </a:prstGeom>
          <a:solidFill>
            <a:schemeClr val="tx2"/>
          </a:solidFill>
        </p:spPr>
        <p:txBody>
          <a:bodyPr wrap="square">
            <a:spAutoFit/>
          </a:bodyPr>
          <a:lstStyle/>
          <a:p>
            <a:pPr algn="ctr"/>
            <a:r>
              <a:rPr lang="en-US" sz="1600" dirty="0">
                <a:solidFill>
                  <a:schemeClr val="bg1"/>
                </a:solidFill>
              </a:rPr>
              <a:t>The most dangerous place is the exit directly in front of the kindergarten: </a:t>
            </a:r>
            <a:br>
              <a:rPr lang="en-US" sz="1600" dirty="0">
                <a:solidFill>
                  <a:schemeClr val="bg1"/>
                </a:solidFill>
              </a:rPr>
            </a:br>
            <a:r>
              <a:rPr lang="en-US" sz="1600" dirty="0">
                <a:solidFill>
                  <a:schemeClr val="bg1"/>
                </a:solidFill>
              </a:rPr>
              <a:t>There is always (!) absolute </a:t>
            </a:r>
            <a:br>
              <a:rPr lang="en-US" sz="1600" dirty="0">
                <a:solidFill>
                  <a:schemeClr val="bg1"/>
                </a:solidFill>
              </a:rPr>
            </a:br>
            <a:r>
              <a:rPr lang="en-US" sz="1600" dirty="0">
                <a:solidFill>
                  <a:schemeClr val="bg1"/>
                </a:solidFill>
              </a:rPr>
              <a:t>traffic chaos.</a:t>
            </a:r>
          </a:p>
        </p:txBody>
      </p:sp>
      <p:sp>
        <p:nvSpPr>
          <p:cNvPr id="69" name="Textfeld 68">
            <a:extLst>
              <a:ext uri="{FF2B5EF4-FFF2-40B4-BE49-F238E27FC236}">
                <a16:creationId xmlns:a16="http://schemas.microsoft.com/office/drawing/2014/main" id="{53B5E8B4-024E-4535-BBCC-5A29042969F2}"/>
              </a:ext>
            </a:extLst>
          </p:cNvPr>
          <p:cNvSpPr txBox="1"/>
          <p:nvPr/>
        </p:nvSpPr>
        <p:spPr>
          <a:xfrm>
            <a:off x="3008700" y="4913986"/>
            <a:ext cx="2898000" cy="919401"/>
          </a:xfrm>
          <a:prstGeom prst="roundRect">
            <a:avLst/>
          </a:prstGeom>
          <a:solidFill>
            <a:schemeClr val="tx2"/>
          </a:solidFill>
        </p:spPr>
        <p:txBody>
          <a:bodyPr wrap="square">
            <a:spAutoFit/>
          </a:bodyPr>
          <a:lstStyle/>
          <a:p>
            <a:pPr algn="ctr"/>
            <a:r>
              <a:rPr lang="en-US" sz="1600" dirty="0">
                <a:solidFill>
                  <a:schemeClr val="bg1"/>
                </a:solidFill>
              </a:rPr>
              <a:t>Very dangerous, </a:t>
            </a:r>
            <a:br>
              <a:rPr lang="en-US" sz="1600" dirty="0">
                <a:solidFill>
                  <a:schemeClr val="bg1"/>
                </a:solidFill>
              </a:rPr>
            </a:br>
            <a:r>
              <a:rPr lang="en-US" sz="1600" dirty="0">
                <a:solidFill>
                  <a:schemeClr val="bg1"/>
                </a:solidFill>
              </a:rPr>
              <a:t>you can't see children under 90 cm in the SUV.</a:t>
            </a:r>
          </a:p>
        </p:txBody>
      </p:sp>
      <p:sp>
        <p:nvSpPr>
          <p:cNvPr id="73" name="Textfeld 72">
            <a:extLst>
              <a:ext uri="{FF2B5EF4-FFF2-40B4-BE49-F238E27FC236}">
                <a16:creationId xmlns:a16="http://schemas.microsoft.com/office/drawing/2014/main" id="{29FB8200-E429-4D22-8AE4-B0FDC23FCF98}"/>
              </a:ext>
            </a:extLst>
          </p:cNvPr>
          <p:cNvSpPr txBox="1"/>
          <p:nvPr/>
        </p:nvSpPr>
        <p:spPr>
          <a:xfrm>
            <a:off x="6447225" y="4922599"/>
            <a:ext cx="2898000" cy="919401"/>
          </a:xfrm>
          <a:prstGeom prst="roundRect">
            <a:avLst/>
          </a:prstGeom>
          <a:solidFill>
            <a:schemeClr val="tx2"/>
          </a:solidFill>
        </p:spPr>
        <p:txBody>
          <a:bodyPr wrap="square">
            <a:spAutoFit/>
          </a:bodyPr>
          <a:lstStyle/>
          <a:p>
            <a:pPr algn="ctr"/>
            <a:r>
              <a:rPr lang="en-US" sz="1600" dirty="0">
                <a:solidFill>
                  <a:schemeClr val="bg1"/>
                </a:solidFill>
              </a:rPr>
              <a:t>You are only safe as long as you wear a </a:t>
            </a:r>
            <a:br>
              <a:rPr lang="en-US" sz="1600" dirty="0">
                <a:solidFill>
                  <a:schemeClr val="bg1"/>
                </a:solidFill>
              </a:rPr>
            </a:br>
            <a:r>
              <a:rPr lang="en-US" sz="1600" dirty="0">
                <a:solidFill>
                  <a:schemeClr val="bg1"/>
                </a:solidFill>
              </a:rPr>
              <a:t>seat belt.</a:t>
            </a:r>
          </a:p>
        </p:txBody>
      </p:sp>
    </p:spTree>
    <p:extLst>
      <p:ext uri="{BB962C8B-B14F-4D97-AF65-F5344CB8AC3E}">
        <p14:creationId xmlns:p14="http://schemas.microsoft.com/office/powerpoint/2010/main" val="3083095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Lassen Sie uns mal nachdenken</a:t>
            </a:r>
            <a:r>
              <a:rPr lang="en-US" dirty="0"/>
              <a:t>!</a:t>
            </a:r>
          </a:p>
        </p:txBody>
      </p:sp>
      <p:sp>
        <p:nvSpPr>
          <p:cNvPr id="3" name="Inhaltsplatzhalter 2"/>
          <p:cNvSpPr>
            <a:spLocks noGrp="1"/>
          </p:cNvSpPr>
          <p:nvPr>
            <p:ph sz="quarter" idx="10"/>
          </p:nvPr>
        </p:nvSpPr>
        <p:spPr/>
        <p:txBody>
          <a:bodyPr/>
          <a:lstStyle/>
          <a:p>
            <a:r>
              <a:rPr lang="en-GB" b="1" dirty="0" smtClean="0"/>
              <a:t>Was </a:t>
            </a:r>
            <a:r>
              <a:rPr lang="en-GB" b="1" dirty="0" err="1" smtClean="0"/>
              <a:t>lernen</a:t>
            </a:r>
            <a:r>
              <a:rPr lang="en-GB" b="1" dirty="0" smtClean="0"/>
              <a:t> die Kinder</a:t>
            </a:r>
            <a:r>
              <a:rPr lang="de-DE" b="1" dirty="0" smtClean="0"/>
              <a:t>? </a:t>
            </a:r>
            <a:endParaRPr lang="de-DE" b="1" dirty="0"/>
          </a:p>
          <a:p>
            <a:pPr marL="285750" indent="-285750">
              <a:buFont typeface="Arial" panose="020B0604020202020204" pitchFamily="34" charset="0"/>
              <a:buChar char="•"/>
            </a:pPr>
            <a:r>
              <a:rPr lang="de-DE" dirty="0"/>
              <a:t>Mit dem Auto zur Kita, das ist normal</a:t>
            </a:r>
          </a:p>
          <a:p>
            <a:pPr marL="285750" indent="-285750">
              <a:buFont typeface="Arial" panose="020B0604020202020204" pitchFamily="34" charset="0"/>
              <a:buChar char="•"/>
            </a:pPr>
            <a:r>
              <a:rPr lang="de-DE" dirty="0"/>
              <a:t>Wann/Wo/mit wem spielen? Fremd- oder selbstbestimmt?</a:t>
            </a:r>
          </a:p>
          <a:p>
            <a:pPr marL="285750" indent="-285750">
              <a:buFont typeface="Arial" panose="020B0604020202020204" pitchFamily="34" charset="0"/>
              <a:buChar char="•"/>
            </a:pPr>
            <a:r>
              <a:rPr lang="de-DE" dirty="0"/>
              <a:t>Wie viele Meter zu Fuß am Tag? Wie lange Nintendo?</a:t>
            </a:r>
          </a:p>
          <a:p>
            <a:pPr marL="285750" indent="-285750">
              <a:buFont typeface="Arial" panose="020B0604020202020204" pitchFamily="34" charset="0"/>
              <a:buChar char="•"/>
            </a:pPr>
            <a:r>
              <a:rPr lang="de-DE" dirty="0"/>
              <a:t>Wie und wo wird der Umgang mit Gefahren geübt</a:t>
            </a:r>
            <a:r>
              <a:rPr lang="de-DE" dirty="0" smtClean="0"/>
              <a:t>?</a:t>
            </a:r>
            <a:r>
              <a:rPr lang="en-GB" dirty="0" smtClean="0"/>
              <a:t/>
            </a:r>
            <a:br>
              <a:rPr lang="en-GB" dirty="0" smtClean="0"/>
            </a:br>
            <a:endParaRPr lang="en-GB" dirty="0" smtClean="0"/>
          </a:p>
          <a:p>
            <a:r>
              <a:rPr lang="en-GB" b="1" dirty="0" smtClean="0"/>
              <a:t>Was </a:t>
            </a:r>
            <a:r>
              <a:rPr lang="en-GB" b="1" dirty="0" err="1" smtClean="0"/>
              <a:t>lernen</a:t>
            </a:r>
            <a:r>
              <a:rPr lang="en-GB" b="1" dirty="0" smtClean="0"/>
              <a:t> die </a:t>
            </a:r>
            <a:r>
              <a:rPr lang="en-GB" b="1" dirty="0" err="1" smtClean="0"/>
              <a:t>Eltern</a:t>
            </a:r>
            <a:r>
              <a:rPr lang="en-GB" b="1" dirty="0" smtClean="0"/>
              <a:t>? </a:t>
            </a:r>
            <a:endParaRPr lang="en-GB" b="1" dirty="0"/>
          </a:p>
          <a:p>
            <a:pPr marL="285750" indent="-285750">
              <a:buFont typeface="Arial" panose="020B0604020202020204" pitchFamily="34" charset="0"/>
              <a:buChar char="•"/>
            </a:pPr>
            <a:r>
              <a:rPr lang="de-DE" dirty="0"/>
              <a:t>„Vor der Schule ist es morgens und mittags so gefährlich, wir konnten das Laufen nicht mehr erlauben. Wir mussten uns noch ein Auto kaufen, damit wir sie absetzen und aufsammeln können.“</a:t>
            </a:r>
          </a:p>
          <a:p>
            <a:pPr marL="285750" indent="-285750">
              <a:buFont typeface="Arial" panose="020B0604020202020204" pitchFamily="34" charset="0"/>
              <a:buChar char="•"/>
            </a:pPr>
            <a:r>
              <a:rPr lang="de-DE" dirty="0"/>
              <a:t>Das kann irgendwie nicht die Lösung sein </a:t>
            </a:r>
            <a:r>
              <a:rPr lang="de-DE" dirty="0" smtClean="0"/>
              <a:t>…</a:t>
            </a:r>
            <a:endParaRPr lang="de-DE" dirty="0"/>
          </a:p>
          <a:p>
            <a:pPr marL="285750" indent="-285750">
              <a:buFont typeface="Arial" panose="020B0604020202020204" pitchFamily="34" charset="0"/>
              <a:buChar char="•"/>
            </a:pPr>
            <a:endParaRPr lang="en-GB" dirty="0"/>
          </a:p>
          <a:p>
            <a:pPr algn="ctr"/>
            <a:r>
              <a:rPr lang="en-GB" b="1" dirty="0" smtClean="0"/>
              <a:t>Was </a:t>
            </a:r>
            <a:r>
              <a:rPr lang="en-GB" b="1" dirty="0" err="1" smtClean="0"/>
              <a:t>wollen</a:t>
            </a:r>
            <a:r>
              <a:rPr lang="en-GB" b="1" dirty="0" smtClean="0"/>
              <a:t> </a:t>
            </a:r>
            <a:r>
              <a:rPr lang="en-GB" b="1" dirty="0" err="1" smtClean="0"/>
              <a:t>wir</a:t>
            </a:r>
            <a:r>
              <a:rPr lang="en-GB" b="1" dirty="0" smtClean="0"/>
              <a:t>?</a:t>
            </a:r>
            <a:endParaRPr lang="de-DE" b="1" dirty="0"/>
          </a:p>
        </p:txBody>
      </p:sp>
    </p:spTree>
    <p:extLst>
      <p:ext uri="{BB962C8B-B14F-4D97-AF65-F5344CB8AC3E}">
        <p14:creationId xmlns:p14="http://schemas.microsoft.com/office/powerpoint/2010/main" val="7214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Mobilität </a:t>
            </a:r>
            <a:r>
              <a:rPr lang="de-DE" dirty="0"/>
              <a:t>= </a:t>
            </a:r>
            <a:r>
              <a:rPr lang="de-DE" dirty="0" smtClean="0"/>
              <a:t>Verkehr?</a:t>
            </a:r>
            <a:endParaRPr lang="de-DE" dirty="0"/>
          </a:p>
        </p:txBody>
      </p:sp>
      <p:sp>
        <p:nvSpPr>
          <p:cNvPr id="3" name="Inhaltsplatzhalter 2"/>
          <p:cNvSpPr>
            <a:spLocks noGrp="1"/>
          </p:cNvSpPr>
          <p:nvPr>
            <p:ph sz="quarter" idx="10"/>
          </p:nvPr>
        </p:nvSpPr>
        <p:spPr/>
        <p:txBody>
          <a:bodyPr/>
          <a:lstStyle/>
          <a:p>
            <a:r>
              <a:rPr lang="de-DE" b="1" dirty="0" smtClean="0"/>
              <a:t>Mobilität: </a:t>
            </a:r>
            <a:r>
              <a:rPr lang="de-DE" dirty="0"/>
              <a:t>	</a:t>
            </a:r>
            <a:r>
              <a:rPr lang="en-US" dirty="0" err="1"/>
              <a:t>Bedürfnis</a:t>
            </a:r>
            <a:r>
              <a:rPr lang="en-US" dirty="0"/>
              <a:t>, </a:t>
            </a:r>
            <a:r>
              <a:rPr lang="en-US" dirty="0" err="1"/>
              <a:t>Ursache</a:t>
            </a:r>
            <a:r>
              <a:rPr lang="en-US" dirty="0"/>
              <a:t>, </a:t>
            </a:r>
            <a:r>
              <a:rPr lang="en-US" dirty="0" err="1"/>
              <a:t>Zweck</a:t>
            </a:r>
            <a:r>
              <a:rPr lang="en-US" dirty="0"/>
              <a:t>, </a:t>
            </a:r>
            <a:r>
              <a:rPr lang="en-US" dirty="0" err="1"/>
              <a:t>Aufgabe</a:t>
            </a:r>
            <a:endParaRPr lang="en-US" dirty="0"/>
          </a:p>
          <a:p>
            <a:r>
              <a:rPr lang="de-DE" dirty="0"/>
              <a:t>	 </a:t>
            </a:r>
          </a:p>
          <a:p>
            <a:r>
              <a:rPr lang="de-DE" b="1" dirty="0" smtClean="0"/>
              <a:t>Verkehr: </a:t>
            </a:r>
            <a:r>
              <a:rPr lang="de-DE" dirty="0"/>
              <a:t>	dienendes Instrument zur Umsetzung von Mobilität</a:t>
            </a:r>
          </a:p>
          <a:p>
            <a:endParaRPr lang="de-DE" dirty="0"/>
          </a:p>
          <a:p>
            <a:r>
              <a:rPr lang="de-DE" dirty="0"/>
              <a:t>Und was wollen wir jetzt? Wünschen Sie sich mal was:</a:t>
            </a:r>
          </a:p>
          <a:p>
            <a:endParaRPr lang="de-DE" dirty="0"/>
          </a:p>
          <a:p>
            <a:r>
              <a:rPr lang="de-DE" dirty="0"/>
              <a:t>	</a:t>
            </a:r>
            <a:r>
              <a:rPr lang="de-DE" dirty="0" smtClean="0"/>
              <a:t>1</a:t>
            </a:r>
            <a:r>
              <a:rPr lang="de-DE" dirty="0"/>
              <a:t>. Bedürfnisse für alle sichern: Menschenrecht Mobilität</a:t>
            </a:r>
          </a:p>
          <a:p>
            <a:r>
              <a:rPr lang="de-DE" dirty="0" smtClean="0"/>
              <a:t>	2</a:t>
            </a:r>
            <a:r>
              <a:rPr lang="de-DE" dirty="0"/>
              <a:t>. Mit wenig Aufwand, Geld, Lärm, CO2: wenig Verkehr!</a:t>
            </a:r>
          </a:p>
        </p:txBody>
      </p:sp>
      <p:sp>
        <p:nvSpPr>
          <p:cNvPr id="5" name="Text Box 12"/>
          <p:cNvSpPr txBox="1">
            <a:spLocks noChangeArrowheads="1"/>
          </p:cNvSpPr>
          <p:nvPr/>
        </p:nvSpPr>
        <p:spPr bwMode="auto">
          <a:xfrm>
            <a:off x="2888021" y="5460628"/>
            <a:ext cx="7380586" cy="369332"/>
          </a:xfrm>
          <a:prstGeom prst="rect">
            <a:avLst/>
          </a:prstGeom>
          <a:solidFill>
            <a:srgbClr val="FFFF99"/>
          </a:solidFill>
          <a:ln w="31750">
            <a:solidFill>
              <a:schemeClr val="tx1"/>
            </a:solidFill>
            <a:miter lim="800000"/>
            <a:headEnd/>
            <a:tailEnd/>
          </a:ln>
        </p:spPr>
        <p:txBody>
          <a:bodyPr wrap="square">
            <a:spAutoFit/>
          </a:bodyPr>
          <a:lstStyle>
            <a:lvl1pPr>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algn="ctr">
              <a:spcBef>
                <a:spcPct val="0"/>
              </a:spcBef>
            </a:pPr>
            <a:r>
              <a:rPr lang="de-DE" altLang="de-DE" sz="1800" b="1" dirty="0">
                <a:solidFill>
                  <a:srgbClr val="0B2A51"/>
                </a:solidFill>
              </a:rPr>
              <a:t>Bedürfnisgerechte Mobilität mit weniger Verkehr</a:t>
            </a:r>
          </a:p>
        </p:txBody>
      </p:sp>
    </p:spTree>
    <p:custDataLst>
      <p:tags r:id="rId1"/>
    </p:custDataLst>
    <p:extLst>
      <p:ext uri="{BB962C8B-B14F-4D97-AF65-F5344CB8AC3E}">
        <p14:creationId xmlns:p14="http://schemas.microsoft.com/office/powerpoint/2010/main" val="4028265825"/>
      </p:ext>
    </p:extLst>
  </p:cSld>
  <p:clrMapOvr>
    <a:masterClrMapping/>
  </p:clrMapOvr>
  <mc:AlternateContent xmlns:mc="http://schemas.openxmlformats.org/markup-compatibility/2006" xmlns:p14="http://schemas.microsoft.com/office/powerpoint/2010/main">
    <mc:Choice Requires="p14">
      <p:transition spd="slow" p14:dur="2000" advTm="39845"/>
    </mc:Choice>
    <mc:Fallback xmlns="">
      <p:transition spd="slow" advTm="3984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Mobilität</a:t>
            </a:r>
            <a:endParaRPr lang="en-GB"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0137" y="3724999"/>
            <a:ext cx="2802765" cy="21334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138" y="1494583"/>
            <a:ext cx="2684198" cy="2019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0150" y="1480971"/>
            <a:ext cx="2760892" cy="20714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Grafik 6"/>
          <p:cNvPicPr>
            <a:picLocks noChangeAspect="1"/>
          </p:cNvPicPr>
          <p:nvPr/>
        </p:nvPicPr>
        <p:blipFill rotWithShape="1">
          <a:blip r:embed="rId5">
            <a:extLst>
              <a:ext uri="{28A0092B-C50C-407E-A947-70E740481C1C}">
                <a14:useLocalDpi xmlns:a14="http://schemas.microsoft.com/office/drawing/2010/main" val="0"/>
              </a:ext>
            </a:extLst>
          </a:blip>
          <a:srcRect l="11304" b="5882"/>
          <a:stretch/>
        </p:blipFill>
        <p:spPr>
          <a:xfrm>
            <a:off x="2417266" y="3723283"/>
            <a:ext cx="2813776" cy="21111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Grafik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5860" y="2591106"/>
            <a:ext cx="2802765" cy="21334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feld 9">
            <a:extLst>
              <a:ext uri="{FF2B5EF4-FFF2-40B4-BE49-F238E27FC236}">
                <a16:creationId xmlns:a16="http://schemas.microsoft.com/office/drawing/2014/main" id="{03764643-5768-442D-A810-7F5A5B0A7B88}"/>
              </a:ext>
            </a:extLst>
          </p:cNvPr>
          <p:cNvSpPr txBox="1"/>
          <p:nvPr/>
        </p:nvSpPr>
        <p:spPr>
          <a:xfrm>
            <a:off x="5231042" y="2408829"/>
            <a:ext cx="2089095" cy="215444"/>
          </a:xfrm>
          <a:prstGeom prst="rect">
            <a:avLst/>
          </a:prstGeom>
          <a:noFill/>
        </p:spPr>
        <p:txBody>
          <a:bodyPr wrap="square" rtlCol="0">
            <a:spAutoFit/>
          </a:bodyPr>
          <a:lstStyle/>
          <a:p>
            <a:pPr algn="ctr"/>
            <a:r>
              <a:rPr lang="de-DE" sz="800" dirty="0"/>
              <a:t>Source: </a:t>
            </a:r>
            <a:r>
              <a:rPr lang="de-DE" altLang="de-DE" sz="800" dirty="0"/>
              <a:t>Eltis.org</a:t>
            </a:r>
            <a:endParaRPr lang="de-DE" sz="800" dirty="0"/>
          </a:p>
        </p:txBody>
      </p:sp>
    </p:spTree>
    <p:extLst>
      <p:ext uri="{BB962C8B-B14F-4D97-AF65-F5344CB8AC3E}">
        <p14:creationId xmlns:p14="http://schemas.microsoft.com/office/powerpoint/2010/main" val="1513014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6D746A46-0453-4450-80DC-CD6ABD05FD5D}"/>
              </a:ext>
            </a:extLst>
          </p:cNvPr>
          <p:cNvPicPr>
            <a:picLocks noChangeAspect="1"/>
          </p:cNvPicPr>
          <p:nvPr/>
        </p:nvPicPr>
        <p:blipFill>
          <a:blip r:embed="rId2">
            <a:lum bright="70000" contrast="-70000"/>
          </a:blip>
          <a:stretch>
            <a:fillRect/>
          </a:stretch>
        </p:blipFill>
        <p:spPr>
          <a:xfrm>
            <a:off x="2143484" y="3045836"/>
            <a:ext cx="7905031" cy="2783463"/>
          </a:xfrm>
          <a:prstGeom prst="rect">
            <a:avLst/>
          </a:prstGeom>
        </p:spPr>
      </p:pic>
      <p:sp>
        <p:nvSpPr>
          <p:cNvPr id="2" name="Titel 1"/>
          <p:cNvSpPr>
            <a:spLocks noGrp="1"/>
          </p:cNvSpPr>
          <p:nvPr>
            <p:ph type="title"/>
          </p:nvPr>
        </p:nvSpPr>
        <p:spPr/>
        <p:txBody>
          <a:bodyPr/>
          <a:lstStyle/>
          <a:p>
            <a:r>
              <a:rPr lang="de-DE" dirty="0" smtClean="0"/>
              <a:t>Professur für Verkehrsökologie</a:t>
            </a:r>
            <a:endParaRPr lang="de-DE" dirty="0"/>
          </a:p>
        </p:txBody>
      </p:sp>
      <p:sp>
        <p:nvSpPr>
          <p:cNvPr id="3" name="Inhaltsplatzhalter 2"/>
          <p:cNvSpPr>
            <a:spLocks noGrp="1"/>
          </p:cNvSpPr>
          <p:nvPr>
            <p:ph sz="quarter" idx="10"/>
          </p:nvPr>
        </p:nvSpPr>
        <p:spPr/>
        <p:txBody>
          <a:bodyPr/>
          <a:lstStyle/>
          <a:p>
            <a:pPr marL="285750" indent="-285750">
              <a:buFont typeface="Arial" panose="020B0604020202020204" pitchFamily="34" charset="0"/>
              <a:buChar char="•"/>
            </a:pPr>
            <a:r>
              <a:rPr lang="de-DE" altLang="de-DE" b="1" dirty="0"/>
              <a:t>Ziel</a:t>
            </a:r>
            <a:r>
              <a:rPr lang="de-DE" altLang="de-DE" dirty="0"/>
              <a:t>: „Umweltbelastungen des Verkehrs reduzieren“ und natürlich auch die Reduzierung von Kinderunfällen</a:t>
            </a:r>
          </a:p>
          <a:p>
            <a:pPr marL="285750" indent="-285750">
              <a:buFont typeface="Arial" panose="020B0604020202020204" pitchFamily="34" charset="0"/>
              <a:buChar char="•"/>
            </a:pPr>
            <a:r>
              <a:rPr lang="de-DE" altLang="de-DE" b="1" dirty="0"/>
              <a:t>Wie</a:t>
            </a:r>
            <a:r>
              <a:rPr lang="de-DE" altLang="de-DE" dirty="0"/>
              <a:t>? </a:t>
            </a:r>
          </a:p>
          <a:p>
            <a:pPr marL="285750" indent="-285750">
              <a:buFont typeface="Arial" panose="020B0604020202020204" pitchFamily="34" charset="0"/>
              <a:buChar char="•"/>
            </a:pPr>
            <a:r>
              <a:rPr lang="de-DE" altLang="de-DE" dirty="0"/>
              <a:t>Am besten alle zu Hause einmauern!? </a:t>
            </a:r>
          </a:p>
          <a:p>
            <a:pPr marL="285750" indent="-285750">
              <a:buFont typeface="Arial" panose="020B0604020202020204" pitchFamily="34" charset="0"/>
              <a:buChar char="•"/>
            </a:pPr>
            <a:r>
              <a:rPr lang="de-DE" altLang="de-DE" dirty="0"/>
              <a:t>Na, alle ans Ziel bringen, aber eben irgendwie anders … besser!</a:t>
            </a:r>
          </a:p>
          <a:p>
            <a:pPr marL="285750" indent="-285750">
              <a:buFont typeface="Arial" panose="020B0604020202020204" pitchFamily="34" charset="0"/>
              <a:buChar char="•"/>
            </a:pPr>
            <a:r>
              <a:rPr lang="de-DE" altLang="de-DE" b="1" dirty="0"/>
              <a:t>Das geht! </a:t>
            </a:r>
            <a:r>
              <a:rPr lang="de-DE" altLang="de-DE" dirty="0"/>
              <a:t>Mit etwas Aufwand und Geduld! Und es macht viel Spaß! </a:t>
            </a:r>
          </a:p>
          <a:p>
            <a:pPr marL="285750" indent="-285750">
              <a:buFont typeface="Arial" panose="020B0604020202020204" pitchFamily="34" charset="0"/>
              <a:buChar char="•"/>
            </a:pPr>
            <a:r>
              <a:rPr lang="de-DE" altLang="de-DE" dirty="0"/>
              <a:t>Das will ich Ihnen heute gerne zeigen:</a:t>
            </a:r>
          </a:p>
        </p:txBody>
      </p:sp>
    </p:spTree>
    <p:extLst>
      <p:ext uri="{BB962C8B-B14F-4D97-AF65-F5344CB8AC3E}">
        <p14:creationId xmlns:p14="http://schemas.microsoft.com/office/powerpoint/2010/main" val="3723027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Verkehr</a:t>
            </a:r>
            <a:endParaRPr lang="en-GB"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804" y="1484551"/>
            <a:ext cx="3270771" cy="24745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3469" y="1484550"/>
            <a:ext cx="3270771" cy="24745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9584" y="3030750"/>
            <a:ext cx="3270771" cy="24907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feld 7">
            <a:extLst>
              <a:ext uri="{FF2B5EF4-FFF2-40B4-BE49-F238E27FC236}">
                <a16:creationId xmlns:a16="http://schemas.microsoft.com/office/drawing/2014/main" id="{647D471D-1BFF-4AB4-91F3-641015190B6B}"/>
              </a:ext>
            </a:extLst>
          </p:cNvPr>
          <p:cNvSpPr txBox="1"/>
          <p:nvPr/>
        </p:nvSpPr>
        <p:spPr>
          <a:xfrm>
            <a:off x="5120507" y="2815306"/>
            <a:ext cx="2089095" cy="215444"/>
          </a:xfrm>
          <a:prstGeom prst="rect">
            <a:avLst/>
          </a:prstGeom>
          <a:noFill/>
        </p:spPr>
        <p:txBody>
          <a:bodyPr wrap="square" rtlCol="0">
            <a:spAutoFit/>
          </a:bodyPr>
          <a:lstStyle/>
          <a:p>
            <a:pPr algn="ctr"/>
            <a:r>
              <a:rPr lang="de-DE" sz="800" dirty="0"/>
              <a:t>Source: </a:t>
            </a:r>
            <a:r>
              <a:rPr lang="de-DE" altLang="de-DE" sz="800" dirty="0"/>
              <a:t>Eltis.org</a:t>
            </a:r>
            <a:endParaRPr lang="de-DE" sz="800" dirty="0"/>
          </a:p>
        </p:txBody>
      </p:sp>
    </p:spTree>
    <p:extLst>
      <p:ext uri="{BB962C8B-B14F-4D97-AF65-F5344CB8AC3E}">
        <p14:creationId xmlns:p14="http://schemas.microsoft.com/office/powerpoint/2010/main" val="4231877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Ver</a:t>
            </a:r>
            <a:r>
              <a:rPr lang="de-DE" dirty="0" err="1" smtClean="0"/>
              <a:t>kehrssicherheit</a:t>
            </a:r>
            <a:endParaRPr lang="en-US" dirty="0"/>
          </a:p>
        </p:txBody>
      </p:sp>
      <p:sp>
        <p:nvSpPr>
          <p:cNvPr id="4" name="Inhaltsplatzhalter 3"/>
          <p:cNvSpPr>
            <a:spLocks noGrp="1"/>
          </p:cNvSpPr>
          <p:nvPr>
            <p:ph sz="quarter" idx="4294967295"/>
          </p:nvPr>
        </p:nvSpPr>
        <p:spPr>
          <a:xfrm>
            <a:off x="3304629" y="5339093"/>
            <a:ext cx="7615621" cy="326641"/>
          </a:xfrm>
          <a:prstGeom prst="rect">
            <a:avLst/>
          </a:prstGeom>
        </p:spPr>
        <p:txBody>
          <a:bodyPr anchor="ctr"/>
          <a:lstStyle/>
          <a:p>
            <a:pPr algn="ctr">
              <a:spcBef>
                <a:spcPts val="1200"/>
              </a:spcBef>
            </a:pPr>
            <a:r>
              <a:rPr lang="de-DE" altLang="de-DE" sz="1400" b="1" dirty="0"/>
              <a:t>Verunglückte Kinder unter 15 Jahre bei Straßenverkehrsunfällen (Quelle: </a:t>
            </a:r>
            <a:r>
              <a:rPr lang="de-DE" altLang="de-DE" sz="1400" b="1" dirty="0" err="1"/>
              <a:t>destatis</a:t>
            </a:r>
            <a:r>
              <a:rPr lang="de-DE" altLang="de-DE" sz="1400" b="1" dirty="0"/>
              <a:t>)</a:t>
            </a:r>
          </a:p>
        </p:txBody>
      </p:sp>
      <p:graphicFrame>
        <p:nvGraphicFramePr>
          <p:cNvPr id="5" name="Diagramm 4"/>
          <p:cNvGraphicFramePr>
            <a:graphicFrameLocks/>
          </p:cNvGraphicFramePr>
          <p:nvPr>
            <p:extLst>
              <p:ext uri="{D42A27DB-BD31-4B8C-83A1-F6EECF244321}">
                <p14:modId xmlns:p14="http://schemas.microsoft.com/office/powerpoint/2010/main" val="1411339040"/>
              </p:ext>
            </p:extLst>
          </p:nvPr>
        </p:nvGraphicFramePr>
        <p:xfrm>
          <a:off x="2520000" y="1080000"/>
          <a:ext cx="7078327" cy="41906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2470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Ver</a:t>
            </a:r>
            <a:r>
              <a:rPr lang="de-DE" dirty="0" err="1"/>
              <a:t>kehrssicherheit</a:t>
            </a:r>
            <a:endParaRPr lang="en-US" dirty="0"/>
          </a:p>
        </p:txBody>
      </p:sp>
      <p:sp>
        <p:nvSpPr>
          <p:cNvPr id="4" name="Inhaltsplatzhalter 3"/>
          <p:cNvSpPr>
            <a:spLocks noGrp="1"/>
          </p:cNvSpPr>
          <p:nvPr>
            <p:ph sz="quarter" idx="4294967295"/>
          </p:nvPr>
        </p:nvSpPr>
        <p:spPr>
          <a:xfrm>
            <a:off x="2520000" y="5270621"/>
            <a:ext cx="7836338" cy="316131"/>
          </a:xfrm>
          <a:prstGeom prst="rect">
            <a:avLst/>
          </a:prstGeom>
        </p:spPr>
        <p:txBody>
          <a:bodyPr anchor="ctr"/>
          <a:lstStyle/>
          <a:p>
            <a:pPr algn="ctr">
              <a:spcBef>
                <a:spcPts val="1200"/>
              </a:spcBef>
            </a:pPr>
            <a:r>
              <a:rPr lang="de-DE" altLang="de-DE" sz="1400" b="1" dirty="0"/>
              <a:t>Getötete Kinder unter 15 Jahre bei Straßenverkehrsunfällen (Quelle: </a:t>
            </a:r>
            <a:r>
              <a:rPr lang="de-DE" altLang="de-DE" sz="1400" b="1" dirty="0" err="1"/>
              <a:t>destatis</a:t>
            </a:r>
            <a:r>
              <a:rPr lang="de-DE" altLang="de-DE" sz="1400" b="1" dirty="0"/>
              <a:t>)</a:t>
            </a:r>
          </a:p>
        </p:txBody>
      </p:sp>
      <p:graphicFrame>
        <p:nvGraphicFramePr>
          <p:cNvPr id="8" name="Diagramm 7">
            <a:extLst>
              <a:ext uri="{FF2B5EF4-FFF2-40B4-BE49-F238E27FC236}">
                <a16:creationId xmlns:a16="http://schemas.microsoft.com/office/drawing/2014/main" id="{A71228A3-E129-41AF-8A57-B5AB14E2BC1E}"/>
              </a:ext>
            </a:extLst>
          </p:cNvPr>
          <p:cNvGraphicFramePr>
            <a:graphicFrameLocks/>
          </p:cNvGraphicFramePr>
          <p:nvPr>
            <p:extLst>
              <p:ext uri="{D42A27DB-BD31-4B8C-83A1-F6EECF244321}">
                <p14:modId xmlns:p14="http://schemas.microsoft.com/office/powerpoint/2010/main" val="605795736"/>
              </p:ext>
            </p:extLst>
          </p:nvPr>
        </p:nvGraphicFramePr>
        <p:xfrm>
          <a:off x="2520000" y="1080000"/>
          <a:ext cx="6823262" cy="41906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7661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a:extLst>
              <a:ext uri="{FF2B5EF4-FFF2-40B4-BE49-F238E27FC236}">
                <a16:creationId xmlns:a16="http://schemas.microsoft.com/office/drawing/2014/main" id="{CC3EF5FB-F4C6-4218-8761-0D45A04A1334}"/>
              </a:ext>
            </a:extLst>
          </p:cNvPr>
          <p:cNvGraphicFramePr>
            <a:graphicFrameLocks/>
          </p:cNvGraphicFramePr>
          <p:nvPr>
            <p:extLst>
              <p:ext uri="{D42A27DB-BD31-4B8C-83A1-F6EECF244321}">
                <p14:modId xmlns:p14="http://schemas.microsoft.com/office/powerpoint/2010/main" val="874508108"/>
              </p:ext>
            </p:extLst>
          </p:nvPr>
        </p:nvGraphicFramePr>
        <p:xfrm>
          <a:off x="2520000" y="1080000"/>
          <a:ext cx="7001231" cy="419385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title"/>
          </p:nvPr>
        </p:nvSpPr>
        <p:spPr/>
        <p:txBody>
          <a:bodyPr/>
          <a:lstStyle/>
          <a:p>
            <a:r>
              <a:rPr lang="en-US" dirty="0" err="1"/>
              <a:t>Ver</a:t>
            </a:r>
            <a:r>
              <a:rPr lang="de-DE" dirty="0" err="1"/>
              <a:t>kehrssicherheit</a:t>
            </a:r>
            <a:endParaRPr lang="en-US" dirty="0"/>
          </a:p>
        </p:txBody>
      </p:sp>
      <p:sp>
        <p:nvSpPr>
          <p:cNvPr id="4" name="Inhaltsplatzhalter 3"/>
          <p:cNvSpPr>
            <a:spLocks noGrp="1"/>
          </p:cNvSpPr>
          <p:nvPr>
            <p:ph sz="quarter" idx="4294967295"/>
          </p:nvPr>
        </p:nvSpPr>
        <p:spPr>
          <a:xfrm>
            <a:off x="3262585" y="5323568"/>
            <a:ext cx="6052403" cy="334014"/>
          </a:xfrm>
          <a:prstGeom prst="rect">
            <a:avLst/>
          </a:prstGeom>
        </p:spPr>
        <p:txBody>
          <a:bodyPr anchor="ctr"/>
          <a:lstStyle/>
          <a:p>
            <a:pPr algn="ctr">
              <a:spcBef>
                <a:spcPts val="1200"/>
              </a:spcBef>
            </a:pPr>
            <a:r>
              <a:rPr lang="de-DE" altLang="de-DE" sz="1400" b="1" dirty="0"/>
              <a:t>Verunglückte Kinder unter 15 Jahren bei Straßenverkehrsunfällen nach Art der </a:t>
            </a:r>
            <a:r>
              <a:rPr lang="de-DE" altLang="de-DE" sz="1400" b="1" dirty="0" smtClean="0"/>
              <a:t>Verkehrsbeteiligung (</a:t>
            </a:r>
            <a:r>
              <a:rPr lang="de-DE" altLang="de-DE" sz="1400" b="1" dirty="0"/>
              <a:t>Quelle: </a:t>
            </a:r>
            <a:r>
              <a:rPr lang="de-DE" altLang="de-DE" sz="1400" b="1" dirty="0" err="1"/>
              <a:t>destatis</a:t>
            </a:r>
            <a:r>
              <a:rPr lang="de-DE" altLang="de-DE" sz="1400" b="1" dirty="0"/>
              <a:t>)</a:t>
            </a:r>
          </a:p>
        </p:txBody>
      </p:sp>
    </p:spTree>
    <p:extLst>
      <p:ext uri="{BB962C8B-B14F-4D97-AF65-F5344CB8AC3E}">
        <p14:creationId xmlns:p14="http://schemas.microsoft.com/office/powerpoint/2010/main" val="1079971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Was Kinder </a:t>
            </a:r>
            <a:r>
              <a:rPr lang="en-US" dirty="0" err="1" smtClean="0"/>
              <a:t>ausmacht</a:t>
            </a:r>
            <a:endParaRPr lang="en-US" dirty="0"/>
          </a:p>
        </p:txBody>
      </p:sp>
      <p:sp>
        <p:nvSpPr>
          <p:cNvPr id="3" name="Inhaltsplatzhalter 2"/>
          <p:cNvSpPr>
            <a:spLocks noGrp="1"/>
          </p:cNvSpPr>
          <p:nvPr>
            <p:ph sz="quarter" idx="10"/>
          </p:nvPr>
        </p:nvSpPr>
        <p:spPr/>
        <p:txBody>
          <a:bodyPr/>
          <a:lstStyle/>
          <a:p>
            <a:pPr marL="285750" indent="-285750">
              <a:buFont typeface="Arial" panose="020B0604020202020204" pitchFamily="34" charset="0"/>
              <a:buChar char="•"/>
            </a:pPr>
            <a:r>
              <a:rPr lang="de-DE" dirty="0"/>
              <a:t>sind kleiner und schwächer</a:t>
            </a:r>
          </a:p>
          <a:p>
            <a:pPr marL="285750" indent="-285750">
              <a:buFont typeface="Arial" panose="020B0604020202020204" pitchFamily="34" charset="0"/>
              <a:buChar char="•"/>
            </a:pPr>
            <a:r>
              <a:rPr lang="de-DE" dirty="0"/>
              <a:t>verursachen die Abgase nicht, aber leiden darunter („Opfer“)</a:t>
            </a:r>
          </a:p>
          <a:p>
            <a:pPr marL="285750" indent="-285750">
              <a:buFont typeface="Arial" panose="020B0604020202020204" pitchFamily="34" charset="0"/>
              <a:buChar char="•"/>
            </a:pPr>
            <a:r>
              <a:rPr lang="de-DE" dirty="0"/>
              <a:t>hören anders als wir (feiner, direkter)</a:t>
            </a:r>
          </a:p>
          <a:p>
            <a:pPr marL="285750" indent="-285750">
              <a:buFont typeface="Arial" panose="020B0604020202020204" pitchFamily="34" charset="0"/>
              <a:buChar char="•"/>
            </a:pPr>
            <a:r>
              <a:rPr lang="de-DE" dirty="0"/>
              <a:t>können Geschwindigkeiten nicht oder nur schwer abschätzen</a:t>
            </a:r>
          </a:p>
          <a:p>
            <a:pPr marL="285750" indent="-285750">
              <a:buFont typeface="Arial" panose="020B0604020202020204" pitchFamily="34" charset="0"/>
              <a:buChar char="•"/>
            </a:pPr>
            <a:r>
              <a:rPr lang="de-DE" dirty="0"/>
              <a:t>höhere Herzschlagfrequenz, höherer Grundumsatz (Abgase!)</a:t>
            </a:r>
          </a:p>
          <a:p>
            <a:pPr marL="285750" indent="-285750">
              <a:buFont typeface="Arial" panose="020B0604020202020204" pitchFamily="34" charset="0"/>
              <a:buChar char="•"/>
            </a:pPr>
            <a:r>
              <a:rPr lang="de-DE" dirty="0"/>
              <a:t>können widersprüchliche Signale schwer einordnen (wichtig?)</a:t>
            </a:r>
          </a:p>
          <a:p>
            <a:pPr marL="285750" indent="-285750">
              <a:buFont typeface="Arial" panose="020B0604020202020204" pitchFamily="34" charset="0"/>
              <a:buChar char="•"/>
            </a:pPr>
            <a:r>
              <a:rPr lang="de-DE" dirty="0"/>
              <a:t>können leicht erschrecken oder abgelenkt werden</a:t>
            </a:r>
          </a:p>
          <a:p>
            <a:pPr marL="285750" indent="-285750">
              <a:buFont typeface="Arial" panose="020B0604020202020204" pitchFamily="34" charset="0"/>
              <a:buChar char="•"/>
            </a:pPr>
            <a:r>
              <a:rPr lang="de-DE" dirty="0"/>
              <a:t>sind in der Sozialisationsphase (lernen und üben)</a:t>
            </a:r>
          </a:p>
        </p:txBody>
      </p:sp>
    </p:spTree>
    <p:extLst>
      <p:ext uri="{BB962C8B-B14F-4D97-AF65-F5344CB8AC3E}">
        <p14:creationId xmlns:p14="http://schemas.microsoft.com/office/powerpoint/2010/main" val="3757068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Was </a:t>
            </a:r>
            <a:r>
              <a:rPr lang="en-GB" dirty="0" err="1" smtClean="0"/>
              <a:t>folgt</a:t>
            </a:r>
            <a:r>
              <a:rPr lang="en-GB" dirty="0" smtClean="0"/>
              <a:t> </a:t>
            </a:r>
            <a:r>
              <a:rPr lang="en-GB" dirty="0" err="1" smtClean="0"/>
              <a:t>daraus</a:t>
            </a:r>
            <a:r>
              <a:rPr lang="en-GB" dirty="0" smtClean="0"/>
              <a:t>?</a:t>
            </a:r>
            <a:endParaRPr lang="en-GB" dirty="0"/>
          </a:p>
        </p:txBody>
      </p:sp>
      <p:pic>
        <p:nvPicPr>
          <p:cNvPr id="5" name="Picture 2" descr="V:\Forschung\Laufende Projekte\2017_Metamorphosis\2_WP 6\4_literature\cartoon_walls.tif"/>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t="7106"/>
          <a:stretch/>
        </p:blipFill>
        <p:spPr bwMode="auto">
          <a:xfrm>
            <a:off x="1824061" y="1095551"/>
            <a:ext cx="7477593" cy="4666898"/>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1897631" y="5577783"/>
            <a:ext cx="2551083" cy="369332"/>
          </a:xfrm>
          <a:prstGeom prst="rect">
            <a:avLst/>
          </a:prstGeom>
        </p:spPr>
        <p:txBody>
          <a:bodyPr wrap="none">
            <a:spAutoFit/>
          </a:bodyPr>
          <a:lstStyle/>
          <a:p>
            <a:pPr>
              <a:spcBef>
                <a:spcPts val="1200"/>
              </a:spcBef>
            </a:pPr>
            <a:r>
              <a:rPr lang="de-DE" altLang="de-DE" sz="1800" dirty="0"/>
              <a:t>Quelle: </a:t>
            </a:r>
            <a:r>
              <a:rPr lang="de-DE" altLang="de-DE" sz="1800" dirty="0" err="1"/>
              <a:t>Auke</a:t>
            </a:r>
            <a:r>
              <a:rPr lang="de-DE" altLang="de-DE" sz="1800" dirty="0"/>
              <a:t> </a:t>
            </a:r>
            <a:r>
              <a:rPr lang="de-DE" altLang="de-DE" sz="1800" dirty="0" err="1"/>
              <a:t>Herrema</a:t>
            </a:r>
            <a:endParaRPr lang="de-DE" altLang="de-DE" sz="1800" dirty="0"/>
          </a:p>
        </p:txBody>
      </p:sp>
    </p:spTree>
    <p:extLst>
      <p:ext uri="{BB962C8B-B14F-4D97-AF65-F5344CB8AC3E}">
        <p14:creationId xmlns:p14="http://schemas.microsoft.com/office/powerpoint/2010/main" val="3135317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Darauf schauen, was Kindern wichtig </a:t>
            </a:r>
            <a:r>
              <a:rPr lang="de-DE" dirty="0" smtClean="0"/>
              <a:t>ist</a:t>
            </a:r>
            <a:r>
              <a:rPr lang="en-GB" dirty="0" smtClean="0"/>
              <a:t>!</a:t>
            </a:r>
            <a:endParaRPr lang="en-GB" dirty="0"/>
          </a:p>
        </p:txBody>
      </p:sp>
      <p:sp>
        <p:nvSpPr>
          <p:cNvPr id="9" name="Cloud Callout 15"/>
          <p:cNvSpPr/>
          <p:nvPr/>
        </p:nvSpPr>
        <p:spPr>
          <a:xfrm>
            <a:off x="4867037" y="4588492"/>
            <a:ext cx="2407125" cy="1193512"/>
          </a:xfrm>
          <a:prstGeom prst="cloudCallout">
            <a:avLst>
              <a:gd name="adj1" fmla="val -4825"/>
              <a:gd name="adj2" fmla="val -81091"/>
            </a:avLst>
          </a:prstGeom>
          <a:solidFill>
            <a:srgbClr val="8CB2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Freunde</a:t>
            </a:r>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treffen</a:t>
            </a:r>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Cloud Callout 7"/>
          <p:cNvSpPr/>
          <p:nvPr/>
        </p:nvSpPr>
        <p:spPr>
          <a:xfrm>
            <a:off x="3378200" y="1477048"/>
            <a:ext cx="2340260" cy="1193512"/>
          </a:xfrm>
          <a:prstGeom prst="cloudCallout">
            <a:avLst>
              <a:gd name="adj1" fmla="val 29051"/>
              <a:gd name="adj2" fmla="val 72137"/>
            </a:avLst>
          </a:prstGeom>
          <a:solidFill>
            <a:srgbClr val="8CB2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Keine</a:t>
            </a:r>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stinkenden</a:t>
            </a:r>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Autos!</a:t>
            </a:r>
          </a:p>
        </p:txBody>
      </p:sp>
      <p:sp>
        <p:nvSpPr>
          <p:cNvPr id="11" name="Cloud Callout 10"/>
          <p:cNvSpPr/>
          <p:nvPr/>
        </p:nvSpPr>
        <p:spPr>
          <a:xfrm>
            <a:off x="8304415" y="2470210"/>
            <a:ext cx="2340260" cy="1193512"/>
          </a:xfrm>
          <a:prstGeom prst="cloudCallout">
            <a:avLst>
              <a:gd name="adj1" fmla="val -72438"/>
              <a:gd name="adj2" fmla="val 20097"/>
            </a:avLst>
          </a:prstGeom>
          <a:solidFill>
            <a:srgbClr val="8CB2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Viele Bäume, viel Grün!</a:t>
            </a:r>
          </a:p>
        </p:txBody>
      </p:sp>
      <p:sp>
        <p:nvSpPr>
          <p:cNvPr id="12" name="Cloud Callout 11"/>
          <p:cNvSpPr/>
          <p:nvPr/>
        </p:nvSpPr>
        <p:spPr>
          <a:xfrm>
            <a:off x="7726555" y="3966908"/>
            <a:ext cx="2340260" cy="1193512"/>
          </a:xfrm>
          <a:prstGeom prst="cloudCallout">
            <a:avLst>
              <a:gd name="adj1" fmla="val -66786"/>
              <a:gd name="adj2" fmla="val -37243"/>
            </a:avLst>
          </a:prstGeom>
          <a:solidFill>
            <a:srgbClr val="8CB2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Sicher über die Straße kommen!</a:t>
            </a:r>
          </a:p>
        </p:txBody>
      </p:sp>
      <p:sp>
        <p:nvSpPr>
          <p:cNvPr id="13" name="Cloud Callout 12"/>
          <p:cNvSpPr/>
          <p:nvPr/>
        </p:nvSpPr>
        <p:spPr>
          <a:xfrm>
            <a:off x="6625940" y="1491903"/>
            <a:ext cx="2340260" cy="1193512"/>
          </a:xfrm>
          <a:prstGeom prst="cloudCallout">
            <a:avLst>
              <a:gd name="adj1" fmla="val -23045"/>
              <a:gd name="adj2" fmla="val 76474"/>
            </a:avLst>
          </a:prstGeom>
          <a:solidFill>
            <a:srgbClr val="8CB2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Dass man überall spielen darf!</a:t>
            </a:r>
          </a:p>
        </p:txBody>
      </p:sp>
      <p:sp>
        <p:nvSpPr>
          <p:cNvPr id="14" name="Cloud Callout 13"/>
          <p:cNvSpPr/>
          <p:nvPr/>
        </p:nvSpPr>
        <p:spPr>
          <a:xfrm>
            <a:off x="2181951" y="4100356"/>
            <a:ext cx="2407124" cy="1247203"/>
          </a:xfrm>
          <a:prstGeom prst="cloudCallout">
            <a:avLst>
              <a:gd name="adj1" fmla="val 70432"/>
              <a:gd name="adj2" fmla="val -28338"/>
            </a:avLst>
          </a:prstGeom>
          <a:solidFill>
            <a:srgbClr val="8CB2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Gute Fußwege und gute Radwege!</a:t>
            </a:r>
          </a:p>
        </p:txBody>
      </p:sp>
      <p:sp>
        <p:nvSpPr>
          <p:cNvPr id="15" name="Cloud Callout 14"/>
          <p:cNvSpPr/>
          <p:nvPr/>
        </p:nvSpPr>
        <p:spPr>
          <a:xfrm>
            <a:off x="1630147" y="2784619"/>
            <a:ext cx="2473989" cy="1193512"/>
          </a:xfrm>
          <a:prstGeom prst="cloudCallout">
            <a:avLst>
              <a:gd name="adj1" fmla="val 73312"/>
              <a:gd name="adj2" fmla="val 12387"/>
            </a:avLst>
          </a:prstGeom>
          <a:solidFill>
            <a:srgbClr val="8CB2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solidFill>
                  <a:schemeClr val="tx1"/>
                </a:solidFill>
                <a:latin typeface="Verdana" panose="020B0604030504040204" pitchFamily="34" charset="0"/>
                <a:ea typeface="Verdana" panose="020B0604030504040204" pitchFamily="34" charset="0"/>
                <a:cs typeface="Verdana" panose="020B0604030504040204" pitchFamily="34" charset="0"/>
              </a:rPr>
              <a:t>Spannende Straßen und Plätze!</a:t>
            </a:r>
          </a:p>
        </p:txBody>
      </p:sp>
      <p:pic>
        <p:nvPicPr>
          <p:cNvPr id="16" name="Picture 4" descr="Junge, Mädchen, Hand In Hand, Kinder, Schu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904" y="2763780"/>
            <a:ext cx="1980191" cy="1330441"/>
          </a:xfrm>
          <a:prstGeom prst="rect">
            <a:avLst/>
          </a:prstGeom>
          <a:noFill/>
          <a:extLst>
            <a:ext uri="{909E8E84-426E-40DD-AFC4-6F175D3DCCD1}">
              <a14:hiddenFill xmlns:a14="http://schemas.microsoft.com/office/drawing/2010/main">
                <a:solidFill>
                  <a:srgbClr val="FFFFFF"/>
                </a:solidFill>
              </a14:hiddenFill>
            </a:ext>
          </a:extLst>
        </p:spPr>
      </p:pic>
      <p:sp>
        <p:nvSpPr>
          <p:cNvPr id="17" name="Textfeld 16">
            <a:extLst>
              <a:ext uri="{FF2B5EF4-FFF2-40B4-BE49-F238E27FC236}">
                <a16:creationId xmlns:a16="http://schemas.microsoft.com/office/drawing/2014/main" id="{6D7CD77B-C853-413B-9C36-860407FE8F34}"/>
              </a:ext>
            </a:extLst>
          </p:cNvPr>
          <p:cNvSpPr txBox="1"/>
          <p:nvPr/>
        </p:nvSpPr>
        <p:spPr>
          <a:xfrm>
            <a:off x="6549138" y="5928873"/>
            <a:ext cx="4991997" cy="230832"/>
          </a:xfrm>
          <a:prstGeom prst="rect">
            <a:avLst/>
          </a:prstGeom>
          <a:noFill/>
        </p:spPr>
        <p:txBody>
          <a:bodyPr wrap="square" rtlCol="0">
            <a:spAutoFit/>
          </a:bodyPr>
          <a:lstStyle/>
          <a:p>
            <a:pPr algn="r"/>
            <a:r>
              <a:rPr lang="de-DE" sz="900" dirty="0"/>
              <a:t>Source: Juliane Krause et al. 2005</a:t>
            </a:r>
          </a:p>
        </p:txBody>
      </p:sp>
    </p:spTree>
    <p:extLst>
      <p:ext uri="{BB962C8B-B14F-4D97-AF65-F5344CB8AC3E}">
        <p14:creationId xmlns:p14="http://schemas.microsoft.com/office/powerpoint/2010/main" val="354616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Was </a:t>
            </a:r>
            <a:r>
              <a:rPr lang="en-GB" dirty="0" err="1" smtClean="0"/>
              <a:t>folgt</a:t>
            </a:r>
            <a:r>
              <a:rPr lang="en-GB" dirty="0" smtClean="0"/>
              <a:t> </a:t>
            </a:r>
            <a:r>
              <a:rPr lang="en-GB" dirty="0" err="1" smtClean="0"/>
              <a:t>daraus</a:t>
            </a:r>
            <a:r>
              <a:rPr lang="en-GB" dirty="0" smtClean="0"/>
              <a:t>?</a:t>
            </a:r>
            <a:endParaRPr lang="de-DE" dirty="0"/>
          </a:p>
        </p:txBody>
      </p:sp>
      <p:sp>
        <p:nvSpPr>
          <p:cNvPr id="12" name="Rechteck 11">
            <a:extLst>
              <a:ext uri="{FF2B5EF4-FFF2-40B4-BE49-F238E27FC236}">
                <a16:creationId xmlns:a16="http://schemas.microsoft.com/office/drawing/2014/main" id="{2B2DD6FD-5415-40D8-91CA-1B6D024E6FA9}"/>
              </a:ext>
            </a:extLst>
          </p:cNvPr>
          <p:cNvSpPr/>
          <p:nvPr/>
        </p:nvSpPr>
        <p:spPr>
          <a:xfrm>
            <a:off x="1944414" y="1512194"/>
            <a:ext cx="8366234" cy="459506"/>
          </a:xfrm>
          <a:prstGeom prst="rect">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4" name="Textfeld 13">
            <a:extLst>
              <a:ext uri="{FF2B5EF4-FFF2-40B4-BE49-F238E27FC236}">
                <a16:creationId xmlns:a16="http://schemas.microsoft.com/office/drawing/2014/main" id="{66CF7D1C-3A1F-4290-9134-E4CC1B9D25A1}"/>
              </a:ext>
            </a:extLst>
          </p:cNvPr>
          <p:cNvSpPr txBox="1"/>
          <p:nvPr/>
        </p:nvSpPr>
        <p:spPr>
          <a:xfrm>
            <a:off x="853462" y="1575622"/>
            <a:ext cx="10580687" cy="369332"/>
          </a:xfrm>
          <a:prstGeom prst="rect">
            <a:avLst/>
          </a:prstGeom>
          <a:noFill/>
        </p:spPr>
        <p:txBody>
          <a:bodyPr wrap="square">
            <a:spAutoFit/>
          </a:bodyPr>
          <a:lstStyle/>
          <a:p>
            <a:pPr marL="0" lvl="1" indent="0" algn="ctr">
              <a:spcBef>
                <a:spcPts val="1200"/>
              </a:spcBef>
              <a:buNone/>
              <a:defRPr/>
            </a:pPr>
            <a:r>
              <a:rPr lang="de-DE" sz="1800" b="1" dirty="0"/>
              <a:t>Zuerst einmal brauchen Kinder ein verlässliches positives </a:t>
            </a:r>
            <a:r>
              <a:rPr lang="de-DE" sz="1800" b="1" dirty="0" smtClean="0"/>
              <a:t>Vorbild</a:t>
            </a:r>
            <a:r>
              <a:rPr lang="en-GB" sz="1800" b="1" dirty="0" smtClean="0"/>
              <a:t>.</a:t>
            </a:r>
            <a:endParaRPr lang="en-GB" sz="1800" b="1" dirty="0"/>
          </a:p>
        </p:txBody>
      </p:sp>
      <p:sp>
        <p:nvSpPr>
          <p:cNvPr id="4" name="Rechteck 3"/>
          <p:cNvSpPr/>
          <p:nvPr/>
        </p:nvSpPr>
        <p:spPr>
          <a:xfrm>
            <a:off x="2630401" y="2211868"/>
            <a:ext cx="8121682" cy="3385542"/>
          </a:xfrm>
          <a:prstGeom prst="rect">
            <a:avLst/>
          </a:prstGeom>
        </p:spPr>
        <p:txBody>
          <a:bodyPr wrap="square">
            <a:spAutoFit/>
          </a:bodyPr>
          <a:lstStyle/>
          <a:p>
            <a:pPr marL="0" lvl="1">
              <a:spcBef>
                <a:spcPts val="1200"/>
              </a:spcBef>
              <a:buClrTx/>
              <a:buSzTx/>
              <a:defRPr/>
            </a:pPr>
            <a:endParaRPr lang="en-GB" sz="1800" dirty="0"/>
          </a:p>
          <a:p>
            <a:pPr marL="285750" lvl="1" indent="-285750">
              <a:spcBef>
                <a:spcPts val="1200"/>
              </a:spcBef>
              <a:buClrTx/>
              <a:buSzTx/>
              <a:buFont typeface="Arial" panose="020B0604020202020204" pitchFamily="34" charset="0"/>
              <a:buChar char="•"/>
              <a:defRPr/>
            </a:pPr>
            <a:r>
              <a:rPr lang="en-GB" sz="1800" dirty="0" err="1"/>
              <a:t>Wer</a:t>
            </a:r>
            <a:r>
              <a:rPr lang="en-GB" sz="1800" dirty="0"/>
              <a:t> </a:t>
            </a:r>
            <a:r>
              <a:rPr lang="en-GB" sz="1800" dirty="0" err="1"/>
              <a:t>kommt</a:t>
            </a:r>
            <a:r>
              <a:rPr lang="en-GB" sz="1800" dirty="0"/>
              <a:t> </a:t>
            </a:r>
            <a:r>
              <a:rPr lang="en-GB" sz="1800" dirty="0" err="1"/>
              <a:t>immer</a:t>
            </a:r>
            <a:r>
              <a:rPr lang="en-GB" sz="1800" dirty="0"/>
              <a:t> </a:t>
            </a:r>
            <a:r>
              <a:rPr lang="en-GB" sz="1800" dirty="0" err="1"/>
              <a:t>mit</a:t>
            </a:r>
            <a:r>
              <a:rPr lang="en-GB" sz="1800" dirty="0"/>
              <a:t> </a:t>
            </a:r>
            <a:r>
              <a:rPr lang="en-GB" sz="1800" dirty="0" err="1"/>
              <a:t>dem</a:t>
            </a:r>
            <a:r>
              <a:rPr lang="en-GB" sz="1800" dirty="0"/>
              <a:t> Auto und hat </a:t>
            </a:r>
            <a:r>
              <a:rPr lang="en-GB" sz="1800" dirty="0" err="1"/>
              <a:t>einen</a:t>
            </a:r>
            <a:r>
              <a:rPr lang="en-GB" sz="1800" dirty="0"/>
              <a:t> </a:t>
            </a:r>
            <a:r>
              <a:rPr lang="en-GB" sz="1800" dirty="0" err="1"/>
              <a:t>eigenen</a:t>
            </a:r>
            <a:r>
              <a:rPr lang="en-GB" sz="1800" dirty="0"/>
              <a:t> </a:t>
            </a:r>
            <a:r>
              <a:rPr lang="en-GB" sz="1800" dirty="0" err="1"/>
              <a:t>Parkplatz</a:t>
            </a:r>
            <a:r>
              <a:rPr lang="en-GB" sz="1800" dirty="0" smtClean="0"/>
              <a:t>?</a:t>
            </a:r>
          </a:p>
          <a:p>
            <a:pPr marL="0" lvl="1">
              <a:spcBef>
                <a:spcPts val="1200"/>
              </a:spcBef>
              <a:buClrTx/>
              <a:buSzTx/>
              <a:defRPr/>
            </a:pPr>
            <a:endParaRPr lang="en-GB" sz="1800" dirty="0"/>
          </a:p>
          <a:p>
            <a:pPr marL="285750" lvl="1" indent="-285750">
              <a:spcBef>
                <a:spcPts val="1200"/>
              </a:spcBef>
              <a:buClrTx/>
              <a:buSzTx/>
              <a:buFont typeface="Arial" panose="020B0604020202020204" pitchFamily="34" charset="0"/>
              <a:buChar char="•"/>
              <a:defRPr/>
            </a:pPr>
            <a:r>
              <a:rPr lang="en-GB" sz="1800" dirty="0" err="1"/>
              <a:t>Wird</a:t>
            </a:r>
            <a:r>
              <a:rPr lang="en-GB" sz="1800" dirty="0"/>
              <a:t> </a:t>
            </a:r>
            <a:r>
              <a:rPr lang="en-GB" sz="1800" dirty="0" err="1"/>
              <a:t>ständig</a:t>
            </a:r>
            <a:r>
              <a:rPr lang="en-GB" sz="1800" dirty="0"/>
              <a:t> </a:t>
            </a:r>
            <a:r>
              <a:rPr lang="en-GB" sz="1800" dirty="0" err="1"/>
              <a:t>über</a:t>
            </a:r>
            <a:r>
              <a:rPr lang="en-GB" sz="1800" dirty="0"/>
              <a:t> “</a:t>
            </a:r>
            <a:r>
              <a:rPr lang="en-GB" sz="1800" dirty="0" err="1"/>
              <a:t>Kampfradler</a:t>
            </a:r>
            <a:r>
              <a:rPr lang="en-GB" sz="1800" dirty="0"/>
              <a:t>” und </a:t>
            </a:r>
            <a:r>
              <a:rPr lang="en-GB" sz="1800" dirty="0" err="1"/>
              <a:t>Fußgänger</a:t>
            </a:r>
            <a:r>
              <a:rPr lang="en-GB" sz="1800" dirty="0"/>
              <a:t> </a:t>
            </a:r>
            <a:r>
              <a:rPr lang="en-GB" sz="1800" dirty="0" err="1"/>
              <a:t>geschimpft</a:t>
            </a:r>
            <a:r>
              <a:rPr lang="en-GB" sz="1800" dirty="0" smtClean="0"/>
              <a:t>?</a:t>
            </a:r>
          </a:p>
          <a:p>
            <a:pPr marL="0" lvl="1">
              <a:spcBef>
                <a:spcPts val="1200"/>
              </a:spcBef>
              <a:buClrTx/>
              <a:buSzTx/>
              <a:defRPr/>
            </a:pPr>
            <a:endParaRPr lang="en-GB" sz="1800" dirty="0"/>
          </a:p>
          <a:p>
            <a:pPr marL="285750" lvl="1" indent="-285750">
              <a:spcBef>
                <a:spcPts val="1200"/>
              </a:spcBef>
              <a:buClrTx/>
              <a:buSzTx/>
              <a:buFont typeface="Arial" panose="020B0604020202020204" pitchFamily="34" charset="0"/>
              <a:buChar char="•"/>
              <a:defRPr/>
            </a:pPr>
            <a:r>
              <a:rPr lang="en-GB" sz="1800" dirty="0" err="1"/>
              <a:t>Wird</a:t>
            </a:r>
            <a:r>
              <a:rPr lang="en-GB" sz="1800" dirty="0"/>
              <a:t> </a:t>
            </a:r>
            <a:r>
              <a:rPr lang="en-GB" sz="1800" dirty="0" err="1"/>
              <a:t>zuhause</a:t>
            </a:r>
            <a:r>
              <a:rPr lang="en-GB" sz="1800" dirty="0"/>
              <a:t> oft “Super Mario Kart 7”gespielt</a:t>
            </a:r>
            <a:r>
              <a:rPr lang="en-GB" sz="1800" dirty="0" smtClean="0"/>
              <a:t>?</a:t>
            </a:r>
          </a:p>
          <a:p>
            <a:pPr marL="0" lvl="1">
              <a:spcBef>
                <a:spcPts val="1200"/>
              </a:spcBef>
              <a:buClrTx/>
              <a:buSzTx/>
              <a:defRPr/>
            </a:pPr>
            <a:endParaRPr lang="en-GB" sz="1800" dirty="0"/>
          </a:p>
          <a:p>
            <a:pPr marL="285750" lvl="1" indent="-285750">
              <a:spcBef>
                <a:spcPts val="1200"/>
              </a:spcBef>
              <a:buClrTx/>
              <a:buSzTx/>
              <a:buFont typeface="Arial" panose="020B0604020202020204" pitchFamily="34" charset="0"/>
              <a:buChar char="•"/>
              <a:defRPr/>
            </a:pPr>
            <a:r>
              <a:rPr lang="en-GB" sz="1800" dirty="0" err="1"/>
              <a:t>Urlaub</a:t>
            </a:r>
            <a:r>
              <a:rPr lang="en-GB" sz="1800" dirty="0"/>
              <a:t> auf Mallorca </a:t>
            </a:r>
            <a:r>
              <a:rPr lang="en-GB" sz="1800" dirty="0" err="1"/>
              <a:t>wandernd</a:t>
            </a:r>
            <a:r>
              <a:rPr lang="en-GB" sz="1800" dirty="0"/>
              <a:t> </a:t>
            </a:r>
            <a:r>
              <a:rPr lang="en-GB" sz="1800" dirty="0" err="1"/>
              <a:t>oder</a:t>
            </a:r>
            <a:r>
              <a:rPr lang="en-GB" sz="1800" dirty="0"/>
              <a:t> am Pool?</a:t>
            </a:r>
          </a:p>
        </p:txBody>
      </p:sp>
    </p:spTree>
    <p:extLst>
      <p:ext uri="{BB962C8B-B14F-4D97-AF65-F5344CB8AC3E}">
        <p14:creationId xmlns:p14="http://schemas.microsoft.com/office/powerpoint/2010/main" val="4011584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Was </a:t>
            </a:r>
            <a:r>
              <a:rPr lang="en-GB" dirty="0" err="1" smtClean="0"/>
              <a:t>folgt</a:t>
            </a:r>
            <a:r>
              <a:rPr lang="en-GB" dirty="0" smtClean="0"/>
              <a:t> </a:t>
            </a:r>
            <a:r>
              <a:rPr lang="en-GB" dirty="0" err="1" smtClean="0"/>
              <a:t>noch</a:t>
            </a:r>
            <a:r>
              <a:rPr lang="en-GB" dirty="0" smtClean="0"/>
              <a:t> </a:t>
            </a:r>
            <a:r>
              <a:rPr lang="en-GB" dirty="0" err="1" smtClean="0"/>
              <a:t>daraus</a:t>
            </a:r>
            <a:r>
              <a:rPr lang="en-GB" dirty="0" smtClean="0"/>
              <a:t>?</a:t>
            </a:r>
            <a:endParaRPr lang="de-DE" dirty="0"/>
          </a:p>
        </p:txBody>
      </p:sp>
      <p:sp>
        <p:nvSpPr>
          <p:cNvPr id="3" name="Inhaltsplatzhalter 2"/>
          <p:cNvSpPr>
            <a:spLocks noGrp="1"/>
          </p:cNvSpPr>
          <p:nvPr>
            <p:ph sz="quarter" idx="10"/>
          </p:nvPr>
        </p:nvSpPr>
        <p:spPr/>
        <p:txBody>
          <a:bodyPr/>
          <a:lstStyle/>
          <a:p>
            <a:pPr marL="285750" lvl="1" indent="-285750">
              <a:spcBef>
                <a:spcPts val="1200"/>
              </a:spcBef>
              <a:buFont typeface="Arial" panose="020B0604020202020204" pitchFamily="34" charset="0"/>
              <a:buChar char="•"/>
              <a:defRPr/>
            </a:pPr>
            <a:r>
              <a:rPr lang="de-DE" sz="1800" u="sng" dirty="0"/>
              <a:t>Klare Regeln und Routinen: </a:t>
            </a:r>
            <a:br>
              <a:rPr lang="de-DE" sz="1800" u="sng" dirty="0"/>
            </a:br>
            <a:r>
              <a:rPr lang="de-DE" sz="1800" dirty="0" smtClean="0"/>
              <a:t>Für </a:t>
            </a:r>
            <a:r>
              <a:rPr lang="de-DE" sz="1800" dirty="0"/>
              <a:t>Kinder („Am Bordstein bleibt Ihr  immer …“) und für Erwachsene („Hier ist Spielzone …“)</a:t>
            </a:r>
          </a:p>
          <a:p>
            <a:pPr marL="285750" lvl="1" indent="-285750">
              <a:spcBef>
                <a:spcPts val="1200"/>
              </a:spcBef>
              <a:buFont typeface="Arial" panose="020B0604020202020204" pitchFamily="34" charset="0"/>
              <a:buChar char="•"/>
              <a:defRPr/>
            </a:pPr>
            <a:r>
              <a:rPr lang="de-DE" sz="1800" u="sng" dirty="0"/>
              <a:t>“Bewegung” muss jeden Tag geübt werden: </a:t>
            </a:r>
            <a:r>
              <a:rPr lang="de-DE" sz="1800" u="sng" dirty="0" smtClean="0"/>
              <a:t/>
            </a:r>
            <a:br>
              <a:rPr lang="de-DE" sz="1800" u="sng" dirty="0" smtClean="0"/>
            </a:br>
            <a:r>
              <a:rPr lang="de-DE" sz="1800" dirty="0" smtClean="0"/>
              <a:t>Muskelkoordination</a:t>
            </a:r>
            <a:r>
              <a:rPr lang="de-DE" sz="1800" dirty="0"/>
              <a:t>, Sinne, Klettern, auf einem Bein, rückwärts</a:t>
            </a:r>
          </a:p>
          <a:p>
            <a:pPr marL="285750" lvl="1" indent="-285750">
              <a:spcBef>
                <a:spcPts val="1200"/>
              </a:spcBef>
              <a:buFont typeface="Arial" panose="020B0604020202020204" pitchFamily="34" charset="0"/>
              <a:buChar char="•"/>
              <a:defRPr/>
            </a:pPr>
            <a:r>
              <a:rPr lang="de-DE" sz="1800" dirty="0"/>
              <a:t>Der Weg zu Schule und Kita ist DIE Chance im Tagesablauf!</a:t>
            </a:r>
          </a:p>
          <a:p>
            <a:pPr marL="285750" lvl="1" indent="-285750">
              <a:spcBef>
                <a:spcPts val="1200"/>
              </a:spcBef>
              <a:buFont typeface="Arial" panose="020B0604020202020204" pitchFamily="34" charset="0"/>
              <a:buChar char="•"/>
              <a:defRPr/>
            </a:pPr>
            <a:r>
              <a:rPr lang="de-DE" sz="1800" u="sng" dirty="0"/>
              <a:t>Man muss lernen und lernen dürfen: </a:t>
            </a:r>
            <a:r>
              <a:rPr lang="de-DE" sz="1800" u="sng" dirty="0" smtClean="0"/>
              <a:t/>
            </a:r>
            <a:br>
              <a:rPr lang="de-DE" sz="1800" u="sng" dirty="0" smtClean="0"/>
            </a:br>
            <a:r>
              <a:rPr lang="de-DE" sz="1800" dirty="0" smtClean="0"/>
              <a:t>Jeder </a:t>
            </a:r>
            <a:r>
              <a:rPr lang="de-DE" sz="1800" dirty="0"/>
              <a:t>muss mindestens einmal vom Fahrrad fallen (bitte weich und überwacht!)</a:t>
            </a:r>
          </a:p>
          <a:p>
            <a:pPr marL="285750" lvl="1" indent="-285750">
              <a:spcBef>
                <a:spcPts val="1200"/>
              </a:spcBef>
              <a:buFont typeface="Arial" panose="020B0604020202020204" pitchFamily="34" charset="0"/>
              <a:buChar char="•"/>
              <a:defRPr/>
            </a:pPr>
            <a:r>
              <a:rPr lang="de-DE" sz="1800" dirty="0"/>
              <a:t>Die Umgebung muss Experimente und Fehler tolerieren</a:t>
            </a:r>
          </a:p>
          <a:p>
            <a:pPr marL="285750" lvl="1" indent="-285750">
              <a:spcBef>
                <a:spcPts val="1200"/>
              </a:spcBef>
              <a:buFont typeface="Arial" panose="020B0604020202020204" pitchFamily="34" charset="0"/>
              <a:buChar char="•"/>
              <a:defRPr/>
            </a:pPr>
            <a:r>
              <a:rPr lang="de-DE" sz="1800" dirty="0"/>
              <a:t>Andere Verkehrsplanung, fehlertolerant (maximal Tempo 30, Sichtbarkeit bei 75 cm Höhe,…)</a:t>
            </a:r>
          </a:p>
        </p:txBody>
      </p:sp>
    </p:spTree>
    <p:extLst>
      <p:ext uri="{BB962C8B-B14F-4D97-AF65-F5344CB8AC3E}">
        <p14:creationId xmlns:p14="http://schemas.microsoft.com/office/powerpoint/2010/main" val="3546993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Was </a:t>
            </a:r>
            <a:r>
              <a:rPr lang="en-GB" dirty="0" err="1" smtClean="0"/>
              <a:t>Sie</a:t>
            </a:r>
            <a:r>
              <a:rPr lang="en-GB" dirty="0" smtClean="0"/>
              <a:t> </a:t>
            </a:r>
            <a:r>
              <a:rPr lang="en-GB" dirty="0" err="1" smtClean="0"/>
              <a:t>tun</a:t>
            </a:r>
            <a:r>
              <a:rPr lang="en-GB" dirty="0" smtClean="0"/>
              <a:t> </a:t>
            </a:r>
            <a:r>
              <a:rPr lang="en-GB" dirty="0" err="1" smtClean="0"/>
              <a:t>können</a:t>
            </a:r>
            <a:r>
              <a:rPr lang="en-GB" dirty="0" smtClean="0"/>
              <a:t>!</a:t>
            </a:r>
            <a:endParaRPr lang="de-DE" dirty="0"/>
          </a:p>
        </p:txBody>
      </p:sp>
      <p:grpSp>
        <p:nvGrpSpPr>
          <p:cNvPr id="11" name="Gruppieren 10">
            <a:extLst>
              <a:ext uri="{FF2B5EF4-FFF2-40B4-BE49-F238E27FC236}">
                <a16:creationId xmlns:a16="http://schemas.microsoft.com/office/drawing/2014/main" id="{A83448D8-95E3-4BCC-A175-61780BAD567B}"/>
              </a:ext>
            </a:extLst>
          </p:cNvPr>
          <p:cNvGrpSpPr/>
          <p:nvPr/>
        </p:nvGrpSpPr>
        <p:grpSpPr>
          <a:xfrm>
            <a:off x="2767351" y="1481138"/>
            <a:ext cx="6656363" cy="4356872"/>
            <a:chOff x="2767351" y="1481138"/>
            <a:chExt cx="6656363" cy="4356872"/>
          </a:xfrm>
          <a:effectLst>
            <a:outerShdw blurRad="50800" dist="38100" dir="5400000" algn="t" rotWithShape="0">
              <a:prstClr val="black">
                <a:alpha val="40000"/>
              </a:prstClr>
            </a:outerShdw>
          </a:effectLst>
        </p:grpSpPr>
        <p:sp>
          <p:nvSpPr>
            <p:cNvPr id="4" name="Textfeld 3">
              <a:extLst>
                <a:ext uri="{FF2B5EF4-FFF2-40B4-BE49-F238E27FC236}">
                  <a16:creationId xmlns:a16="http://schemas.microsoft.com/office/drawing/2014/main" id="{633AB542-B700-461F-A010-6C5D3376E0D3}"/>
                </a:ext>
              </a:extLst>
            </p:cNvPr>
            <p:cNvSpPr txBox="1"/>
            <p:nvPr/>
          </p:nvSpPr>
          <p:spPr>
            <a:xfrm>
              <a:off x="2767351" y="1481138"/>
              <a:ext cx="3157200" cy="1191816"/>
            </a:xfrm>
            <a:prstGeom prst="roundRect">
              <a:avLst/>
            </a:prstGeom>
            <a:solidFill>
              <a:schemeClr val="tx2"/>
            </a:solidFill>
          </p:spPr>
          <p:txBody>
            <a:bodyPr wrap="square">
              <a:spAutoFit/>
            </a:bodyPr>
            <a:lstStyle/>
            <a:p>
              <a:pPr algn="ctr"/>
              <a:r>
                <a:rPr lang="en-GB" sz="1600" dirty="0" smtClean="0">
                  <a:solidFill>
                    <a:schemeClr val="bg1"/>
                  </a:solidFill>
                </a:rPr>
                <a:t/>
              </a:r>
              <a:br>
                <a:rPr lang="en-GB" sz="1600" dirty="0" smtClean="0">
                  <a:solidFill>
                    <a:schemeClr val="bg1"/>
                  </a:solidFill>
                </a:rPr>
              </a:br>
              <a:r>
                <a:rPr lang="de-DE" sz="1600" b="1" dirty="0">
                  <a:solidFill>
                    <a:schemeClr val="bg1"/>
                  </a:solidFill>
                </a:rPr>
                <a:t>Sie sind – auf jeder Ebene – wichtig</a:t>
              </a:r>
              <a:r>
                <a:rPr lang="de-DE" sz="1600" b="1" dirty="0" smtClean="0">
                  <a:solidFill>
                    <a:schemeClr val="bg1"/>
                  </a:solidFill>
                </a:rPr>
                <a:t>!</a:t>
              </a:r>
              <a:r>
                <a:rPr lang="en-GB" sz="1600" b="1" dirty="0" smtClean="0">
                  <a:solidFill>
                    <a:schemeClr val="bg1"/>
                  </a:solidFill>
                </a:rPr>
                <a:t/>
              </a:r>
              <a:br>
                <a:rPr lang="en-GB" sz="1600" b="1" dirty="0" smtClean="0">
                  <a:solidFill>
                    <a:schemeClr val="bg1"/>
                  </a:solidFill>
                </a:rPr>
              </a:br>
              <a:endParaRPr lang="de-DE" sz="1600" b="1" dirty="0">
                <a:solidFill>
                  <a:schemeClr val="bg1"/>
                </a:solidFill>
              </a:endParaRPr>
            </a:p>
          </p:txBody>
        </p:sp>
        <p:sp>
          <p:nvSpPr>
            <p:cNvPr id="5" name="Textfeld 4">
              <a:extLst>
                <a:ext uri="{FF2B5EF4-FFF2-40B4-BE49-F238E27FC236}">
                  <a16:creationId xmlns:a16="http://schemas.microsoft.com/office/drawing/2014/main" id="{A1BD27DD-913F-4427-9B65-54422FABF92D}"/>
                </a:ext>
              </a:extLst>
            </p:cNvPr>
            <p:cNvSpPr txBox="1"/>
            <p:nvPr/>
          </p:nvSpPr>
          <p:spPr>
            <a:xfrm>
              <a:off x="6267450" y="1481138"/>
              <a:ext cx="3156264" cy="1191816"/>
            </a:xfrm>
            <a:prstGeom prst="roundRect">
              <a:avLst/>
            </a:prstGeom>
            <a:solidFill>
              <a:schemeClr val="tx2"/>
            </a:solidFill>
          </p:spPr>
          <p:txBody>
            <a:bodyPr wrap="square">
              <a:spAutoFit/>
            </a:bodyPr>
            <a:lstStyle/>
            <a:p>
              <a:pPr algn="ctr"/>
              <a:r>
                <a:rPr lang="en-US" sz="1600" dirty="0" smtClean="0">
                  <a:solidFill>
                    <a:schemeClr val="bg1"/>
                  </a:solidFill>
                </a:rPr>
                <a:t/>
              </a:r>
              <a:br>
                <a:rPr lang="en-US" sz="1600" dirty="0" smtClean="0">
                  <a:solidFill>
                    <a:schemeClr val="bg1"/>
                  </a:solidFill>
                </a:rPr>
              </a:br>
              <a:r>
                <a:rPr lang="de-DE" sz="1600" dirty="0">
                  <a:solidFill>
                    <a:schemeClr val="bg1"/>
                  </a:solidFill>
                </a:rPr>
                <a:t>Großeltern, Polizei, Gymnasien, Polizei, Stadtplanungsamt, </a:t>
              </a:r>
              <a:r>
                <a:rPr lang="de-DE" sz="1600" dirty="0" smtClean="0">
                  <a:solidFill>
                    <a:schemeClr val="bg1"/>
                  </a:solidFill>
                </a:rPr>
                <a:t>…</a:t>
              </a:r>
              <a:endParaRPr lang="en-US" sz="1600" dirty="0">
                <a:solidFill>
                  <a:schemeClr val="bg1"/>
                </a:solidFill>
              </a:endParaRPr>
            </a:p>
          </p:txBody>
        </p:sp>
        <p:sp>
          <p:nvSpPr>
            <p:cNvPr id="6" name="Textfeld 5">
              <a:extLst>
                <a:ext uri="{FF2B5EF4-FFF2-40B4-BE49-F238E27FC236}">
                  <a16:creationId xmlns:a16="http://schemas.microsoft.com/office/drawing/2014/main" id="{074EB5C7-B863-4C80-A1DA-D764C4D8C67B}"/>
                </a:ext>
              </a:extLst>
            </p:cNvPr>
            <p:cNvSpPr txBox="1"/>
            <p:nvPr/>
          </p:nvSpPr>
          <p:spPr>
            <a:xfrm>
              <a:off x="2767351" y="2791251"/>
              <a:ext cx="6656363" cy="1191816"/>
            </a:xfrm>
            <a:prstGeom prst="roundRect">
              <a:avLst/>
            </a:prstGeom>
            <a:solidFill>
              <a:schemeClr val="tx2"/>
            </a:solidFill>
          </p:spPr>
          <p:txBody>
            <a:bodyPr wrap="square">
              <a:spAutoFit/>
            </a:bodyPr>
            <a:lstStyle/>
            <a:p>
              <a:pPr algn="ctr"/>
              <a:r>
                <a:rPr lang="en-US" sz="1600" dirty="0" smtClean="0">
                  <a:solidFill>
                    <a:schemeClr val="bg1"/>
                  </a:solidFill>
                </a:rPr>
                <a:t/>
              </a:r>
              <a:br>
                <a:rPr lang="en-US" sz="1600" dirty="0" smtClean="0">
                  <a:solidFill>
                    <a:schemeClr val="bg1"/>
                  </a:solidFill>
                </a:rPr>
              </a:br>
              <a:r>
                <a:rPr lang="de-DE" sz="1600" dirty="0">
                  <a:solidFill>
                    <a:schemeClr val="bg1"/>
                  </a:solidFill>
                </a:rPr>
                <a:t>Egal was Sie machen: </a:t>
              </a:r>
              <a:r>
                <a:rPr lang="de-DE" sz="1600" b="1" dirty="0">
                  <a:solidFill>
                    <a:schemeClr val="bg1"/>
                  </a:solidFill>
                </a:rPr>
                <a:t>Möglichst spielerisch</a:t>
              </a:r>
              <a:r>
                <a:rPr lang="de-DE" sz="1600" dirty="0">
                  <a:solidFill>
                    <a:schemeClr val="bg1"/>
                  </a:solidFill>
                </a:rPr>
                <a:t>, vielleicht zum Testen, in der Europäischen Woche der Mobilität, zum Stadtfest </a:t>
              </a:r>
              <a:r>
                <a:rPr lang="en-US" sz="1600" dirty="0" smtClean="0">
                  <a:solidFill>
                    <a:schemeClr val="bg1"/>
                  </a:solidFill>
                </a:rPr>
                <a:t/>
              </a:r>
              <a:br>
                <a:rPr lang="en-US" sz="1600" dirty="0" smtClean="0">
                  <a:solidFill>
                    <a:schemeClr val="bg1"/>
                  </a:solidFill>
                </a:rPr>
              </a:br>
              <a:endParaRPr lang="en-US" sz="1600" dirty="0">
                <a:solidFill>
                  <a:schemeClr val="bg1"/>
                </a:solidFill>
              </a:endParaRPr>
            </a:p>
          </p:txBody>
        </p:sp>
        <p:sp>
          <p:nvSpPr>
            <p:cNvPr id="7" name="Textfeld 6">
              <a:extLst>
                <a:ext uri="{FF2B5EF4-FFF2-40B4-BE49-F238E27FC236}">
                  <a16:creationId xmlns:a16="http://schemas.microsoft.com/office/drawing/2014/main" id="{E1DA983F-BF6E-4FB0-8983-3F55A8179E1A}"/>
                </a:ext>
              </a:extLst>
            </p:cNvPr>
            <p:cNvSpPr txBox="1"/>
            <p:nvPr/>
          </p:nvSpPr>
          <p:spPr>
            <a:xfrm>
              <a:off x="6101644" y="4373779"/>
              <a:ext cx="3318225" cy="1464231"/>
            </a:xfrm>
            <a:prstGeom prst="roundRect">
              <a:avLst/>
            </a:prstGeom>
            <a:solidFill>
              <a:schemeClr val="tx2"/>
            </a:solidFill>
          </p:spPr>
          <p:txBody>
            <a:bodyPr wrap="square">
              <a:spAutoFit/>
            </a:bodyPr>
            <a:lstStyle/>
            <a:p>
              <a:pPr algn="ctr"/>
              <a:r>
                <a:rPr lang="de-DE" sz="1600" b="1" dirty="0" smtClean="0">
                  <a:solidFill>
                    <a:schemeClr val="bg1"/>
                  </a:solidFill>
                </a:rPr>
                <a:t>Reden </a:t>
              </a:r>
              <a:r>
                <a:rPr lang="de-DE" sz="1600" b="1" dirty="0">
                  <a:solidFill>
                    <a:schemeClr val="bg1"/>
                  </a:solidFill>
                </a:rPr>
                <a:t>Sie vorher mit wichtigen Partnern,</a:t>
              </a:r>
              <a:r>
                <a:rPr lang="de-DE" sz="1600" dirty="0">
                  <a:solidFill>
                    <a:schemeClr val="bg1"/>
                  </a:solidFill>
                </a:rPr>
                <a:t> vor allem auch mit dem zuständigen Lokalredakteur und dem </a:t>
              </a:r>
              <a:r>
                <a:rPr lang="de-DE" sz="1600" dirty="0" smtClean="0">
                  <a:solidFill>
                    <a:schemeClr val="bg1"/>
                  </a:solidFill>
                </a:rPr>
                <a:t>Amtsblatt</a:t>
              </a:r>
              <a:endParaRPr lang="de-DE" sz="1600" dirty="0">
                <a:solidFill>
                  <a:schemeClr val="bg1"/>
                </a:solidFill>
              </a:endParaRPr>
            </a:p>
          </p:txBody>
        </p:sp>
        <p:sp>
          <p:nvSpPr>
            <p:cNvPr id="8" name="Textfeld 7">
              <a:extLst>
                <a:ext uri="{FF2B5EF4-FFF2-40B4-BE49-F238E27FC236}">
                  <a16:creationId xmlns:a16="http://schemas.microsoft.com/office/drawing/2014/main" id="{93667667-7CAC-4D16-8BE2-956F273E6BCD}"/>
                </a:ext>
              </a:extLst>
            </p:cNvPr>
            <p:cNvSpPr txBox="1"/>
            <p:nvPr/>
          </p:nvSpPr>
          <p:spPr>
            <a:xfrm>
              <a:off x="2767351" y="4373778"/>
              <a:ext cx="3213630" cy="1464231"/>
            </a:xfrm>
            <a:prstGeom prst="roundRect">
              <a:avLst/>
            </a:prstGeom>
            <a:solidFill>
              <a:schemeClr val="tx2"/>
            </a:solidFill>
          </p:spPr>
          <p:txBody>
            <a:bodyPr wrap="square" anchor="ctr">
              <a:spAutoFit/>
            </a:bodyPr>
            <a:lstStyle/>
            <a:p>
              <a:pPr algn="ctr"/>
              <a:r>
                <a:rPr lang="en-GB" sz="1600" dirty="0" smtClean="0">
                  <a:solidFill>
                    <a:schemeClr val="bg1"/>
                  </a:solidFill>
                </a:rPr>
                <a:t/>
              </a:r>
              <a:br>
                <a:rPr lang="en-GB" sz="1600" dirty="0" smtClean="0">
                  <a:solidFill>
                    <a:schemeClr val="bg1"/>
                  </a:solidFill>
                </a:rPr>
              </a:br>
              <a:r>
                <a:rPr lang="en-GB" sz="1600" dirty="0" smtClean="0">
                  <a:solidFill>
                    <a:schemeClr val="bg1"/>
                  </a:solidFill>
                </a:rPr>
                <a:t/>
              </a:r>
              <a:br>
                <a:rPr lang="en-GB" sz="1600" dirty="0" smtClean="0">
                  <a:solidFill>
                    <a:schemeClr val="bg1"/>
                  </a:solidFill>
                </a:rPr>
              </a:br>
              <a:r>
                <a:rPr lang="en-GB" sz="1600" b="1" dirty="0" err="1">
                  <a:solidFill>
                    <a:schemeClr val="bg1"/>
                  </a:solidFill>
                </a:rPr>
                <a:t>Teilen</a:t>
              </a:r>
              <a:r>
                <a:rPr lang="en-GB" sz="1600" b="1" dirty="0">
                  <a:solidFill>
                    <a:schemeClr val="bg1"/>
                  </a:solidFill>
                </a:rPr>
                <a:t> SIE </a:t>
              </a:r>
              <a:r>
                <a:rPr lang="en-GB" sz="1600" b="1" dirty="0" err="1">
                  <a:solidFill>
                    <a:schemeClr val="bg1"/>
                  </a:solidFill>
                </a:rPr>
                <a:t>Ihre</a:t>
              </a:r>
              <a:r>
                <a:rPr lang="en-GB" sz="1600" b="1" dirty="0">
                  <a:solidFill>
                    <a:schemeClr val="bg1"/>
                  </a:solidFill>
                </a:rPr>
                <a:t> </a:t>
              </a:r>
              <a:r>
                <a:rPr lang="en-GB" sz="1600" b="1" dirty="0" err="1">
                  <a:solidFill>
                    <a:schemeClr val="bg1"/>
                  </a:solidFill>
                </a:rPr>
                <a:t>Erfahrungen</a:t>
              </a:r>
              <a:r>
                <a:rPr lang="en-GB" sz="1600" b="1" dirty="0" smtClean="0">
                  <a:solidFill>
                    <a:schemeClr val="bg1"/>
                  </a:solidFill>
                </a:rPr>
                <a:t>!</a:t>
              </a:r>
              <a:br>
                <a:rPr lang="en-GB" sz="1600" b="1" dirty="0" smtClean="0">
                  <a:solidFill>
                    <a:schemeClr val="bg1"/>
                  </a:solidFill>
                </a:rPr>
              </a:br>
              <a:r>
                <a:rPr lang="en-GB" sz="1600" b="1" dirty="0" smtClean="0">
                  <a:solidFill>
                    <a:schemeClr val="bg1"/>
                  </a:solidFill>
                </a:rPr>
                <a:t/>
              </a:r>
              <a:br>
                <a:rPr lang="en-GB" sz="1600" b="1" dirty="0" smtClean="0">
                  <a:solidFill>
                    <a:schemeClr val="bg1"/>
                  </a:solidFill>
                </a:rPr>
              </a:br>
              <a:endParaRPr lang="en-GB" sz="1600" b="1" dirty="0">
                <a:solidFill>
                  <a:schemeClr val="bg1"/>
                </a:solidFill>
              </a:endParaRPr>
            </a:p>
          </p:txBody>
        </p:sp>
      </p:grpSp>
      <p:pic>
        <p:nvPicPr>
          <p:cNvPr id="10" name="Grafik 9" descr="Prost Silhouette">
            <a:extLst>
              <a:ext uri="{FF2B5EF4-FFF2-40B4-BE49-F238E27FC236}">
                <a16:creationId xmlns:a16="http://schemas.microsoft.com/office/drawing/2014/main" id="{611D5286-38D7-495F-8785-63BD5240113D}"/>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9931" t="-3398" r="468" b="3398"/>
          <a:stretch/>
        </p:blipFill>
        <p:spPr>
          <a:xfrm rot="10800000">
            <a:off x="647889" y="1572442"/>
            <a:ext cx="2260222" cy="4556896"/>
          </a:xfrm>
          <a:prstGeom prst="rect">
            <a:avLst/>
          </a:prstGeom>
        </p:spPr>
      </p:pic>
      <p:pic>
        <p:nvPicPr>
          <p:cNvPr id="12" name="Grafik 11" descr="Prost Silhouette">
            <a:extLst>
              <a:ext uri="{FF2B5EF4-FFF2-40B4-BE49-F238E27FC236}">
                <a16:creationId xmlns:a16="http://schemas.microsoft.com/office/drawing/2014/main" id="{C581776F-4BFC-4E4B-A2E4-CB456AC7A766}"/>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1217" r="-1170"/>
          <a:stretch/>
        </p:blipFill>
        <p:spPr>
          <a:xfrm>
            <a:off x="9296400" y="1403771"/>
            <a:ext cx="2321723" cy="4647786"/>
          </a:xfrm>
          <a:prstGeom prst="rect">
            <a:avLst/>
          </a:prstGeom>
        </p:spPr>
      </p:pic>
    </p:spTree>
    <p:extLst>
      <p:ext uri="{BB962C8B-B14F-4D97-AF65-F5344CB8AC3E}">
        <p14:creationId xmlns:p14="http://schemas.microsoft.com/office/powerpoint/2010/main" val="2278777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Verkehr</a:t>
            </a:r>
            <a:r>
              <a:rPr lang="en-US" dirty="0" smtClean="0"/>
              <a:t> </a:t>
            </a:r>
            <a:r>
              <a:rPr lang="en-US" dirty="0" err="1" smtClean="0"/>
              <a:t>ist</a:t>
            </a:r>
            <a:r>
              <a:rPr lang="en-US" dirty="0" smtClean="0"/>
              <a:t> </a:t>
            </a:r>
            <a:r>
              <a:rPr lang="en-US" dirty="0" err="1" smtClean="0"/>
              <a:t>wichtig</a:t>
            </a:r>
            <a:r>
              <a:rPr lang="en-US" dirty="0" smtClean="0"/>
              <a:t>?</a:t>
            </a:r>
            <a:endParaRPr lang="en-US" dirty="0"/>
          </a:p>
        </p:txBody>
      </p:sp>
      <p:sp>
        <p:nvSpPr>
          <p:cNvPr id="3" name="Inhaltsplatzhalter 2"/>
          <p:cNvSpPr>
            <a:spLocks noGrp="1"/>
          </p:cNvSpPr>
          <p:nvPr>
            <p:ph sz="quarter" idx="10"/>
          </p:nvPr>
        </p:nvSpPr>
        <p:spPr/>
        <p:txBody>
          <a:bodyPr/>
          <a:lstStyle/>
          <a:p>
            <a:pPr marL="285750" indent="-285750">
              <a:buFont typeface="Arial" panose="020B0604020202020204" pitchFamily="34" charset="0"/>
              <a:buChar char="•"/>
            </a:pPr>
            <a:r>
              <a:rPr lang="de-DE" dirty="0"/>
              <a:t>Wie sah </a:t>
            </a:r>
            <a:r>
              <a:rPr lang="de-DE" dirty="0" smtClean="0"/>
              <a:t>Ihre Stadt vor </a:t>
            </a:r>
            <a:r>
              <a:rPr lang="de-DE" dirty="0"/>
              <a:t>100 Jahren aus?</a:t>
            </a:r>
          </a:p>
          <a:p>
            <a:pPr marL="285750" indent="-285750">
              <a:buFont typeface="Arial" panose="020B0604020202020204" pitchFamily="34" charset="0"/>
              <a:buChar char="•"/>
            </a:pPr>
            <a:r>
              <a:rPr lang="de-DE" dirty="0"/>
              <a:t>Wie sieht </a:t>
            </a:r>
            <a:r>
              <a:rPr lang="de-DE" dirty="0" smtClean="0"/>
              <a:t>sie </a:t>
            </a:r>
            <a:r>
              <a:rPr lang="de-DE" dirty="0"/>
              <a:t>heute aus?</a:t>
            </a:r>
          </a:p>
          <a:p>
            <a:pPr marL="285750" indent="-285750">
              <a:buFont typeface="Arial" panose="020B0604020202020204" pitchFamily="34" charset="0"/>
              <a:buChar char="•"/>
            </a:pPr>
            <a:r>
              <a:rPr lang="de-DE" dirty="0"/>
              <a:t>Straßen sind wichtig, Verkehr ist wichtig, unbestritten: Ohne Straßen keine Autos, keine LKW, keine Lebensmittel, keine Notärzte, keine Feuerwehr, keine sozialen Kontakte …</a:t>
            </a:r>
          </a:p>
          <a:p>
            <a:pPr marL="285750" indent="-285750">
              <a:buFont typeface="Arial" panose="020B0604020202020204" pitchFamily="34" charset="0"/>
              <a:buChar char="•"/>
            </a:pPr>
            <a:r>
              <a:rPr lang="de-DE" dirty="0"/>
              <a:t>Wer den Menschen was Gutes tun will, der baut!</a:t>
            </a:r>
          </a:p>
          <a:p>
            <a:pPr marL="285750" indent="-285750">
              <a:buFont typeface="Arial" panose="020B0604020202020204" pitchFamily="34" charset="0"/>
              <a:buChar char="•"/>
            </a:pPr>
            <a:endParaRPr lang="de-DE" dirty="0"/>
          </a:p>
          <a:p>
            <a:pPr algn="ctr"/>
            <a:r>
              <a:rPr lang="de-DE" b="1" dirty="0"/>
              <a:t>Wer Verkehrswege baut/eröffnet, hilft den Menschen!</a:t>
            </a:r>
          </a:p>
          <a:p>
            <a:pPr algn="ctr"/>
            <a:r>
              <a:rPr lang="de-DE" b="1" dirty="0"/>
              <a:t>Je mehr Verkehrswege, je mehr Verkehr, desto besser!</a:t>
            </a:r>
          </a:p>
          <a:p>
            <a:pPr algn="ctr"/>
            <a:r>
              <a:rPr lang="de-DE" b="1" dirty="0"/>
              <a:t>Die Leichtigkeit und Flüssigkeit des Verkehrs sichern!</a:t>
            </a:r>
          </a:p>
          <a:p>
            <a:pPr algn="ctr"/>
            <a:r>
              <a:rPr lang="de-DE" b="1" dirty="0"/>
              <a:t>Wirklich?</a:t>
            </a:r>
          </a:p>
        </p:txBody>
      </p:sp>
    </p:spTree>
    <p:extLst>
      <p:ext uri="{BB962C8B-B14F-4D97-AF65-F5344CB8AC3E}">
        <p14:creationId xmlns:p14="http://schemas.microsoft.com/office/powerpoint/2010/main" val="41485415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2">
            <a:extLst>
              <a:ext uri="{28A0092B-C50C-407E-A947-70E740481C1C}">
                <a14:useLocalDpi xmlns:a14="http://schemas.microsoft.com/office/drawing/2010/main" val="0"/>
              </a:ext>
            </a:extLst>
          </a:blip>
          <a:srcRect l="10066" r="5004"/>
          <a:stretch/>
        </p:blipFill>
        <p:spPr>
          <a:xfrm>
            <a:off x="6164245" y="1553607"/>
            <a:ext cx="3816424" cy="2864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el 1"/>
          <p:cNvSpPr>
            <a:spLocks noGrp="1"/>
          </p:cNvSpPr>
          <p:nvPr>
            <p:ph type="title"/>
          </p:nvPr>
        </p:nvSpPr>
        <p:spPr/>
        <p:txBody>
          <a:bodyPr/>
          <a:lstStyle/>
          <a:p>
            <a:r>
              <a:rPr lang="en-GB" dirty="0"/>
              <a:t>Praxis: </a:t>
            </a:r>
            <a:r>
              <a:rPr lang="en-GB" dirty="0" err="1"/>
              <a:t>Beispiel</a:t>
            </a:r>
            <a:r>
              <a:rPr lang="en-GB" dirty="0"/>
              <a:t> </a:t>
            </a:r>
            <a:r>
              <a:rPr lang="en-GB" dirty="0" err="1"/>
              <a:t>Stadtraumgestaltung</a:t>
            </a:r>
            <a:r>
              <a:rPr lang="en-GB" dirty="0"/>
              <a:t/>
            </a:r>
            <a:br>
              <a:rPr lang="en-GB" dirty="0"/>
            </a:br>
            <a:endParaRPr lang="en-GB"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801" y="1553607"/>
            <a:ext cx="3816424" cy="2864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Inhaltsplatzhalter 3"/>
          <p:cNvSpPr>
            <a:spLocks noGrp="1"/>
          </p:cNvSpPr>
          <p:nvPr>
            <p:ph sz="quarter" idx="4294967295"/>
          </p:nvPr>
        </p:nvSpPr>
        <p:spPr>
          <a:xfrm>
            <a:off x="2167801" y="4729497"/>
            <a:ext cx="3816424" cy="288032"/>
          </a:xfrm>
          <a:prstGeom prst="rect">
            <a:avLst/>
          </a:prstGeom>
        </p:spPr>
        <p:txBody>
          <a:bodyPr/>
          <a:lstStyle/>
          <a:p>
            <a:pPr>
              <a:spcBef>
                <a:spcPts val="1200"/>
              </a:spcBef>
            </a:pPr>
            <a:r>
              <a:rPr lang="de-DE" altLang="de-DE" sz="1400" dirty="0"/>
              <a:t>Zürich: spielerische Elemente auf dem Schulweg/ </a:t>
            </a:r>
            <a:r>
              <a:rPr lang="de-DE" altLang="de-DE" sz="1400" dirty="0" smtClean="0"/>
              <a:t>Gehweg </a:t>
            </a:r>
            <a:r>
              <a:rPr lang="en-GB" altLang="de-DE" sz="1400" dirty="0" smtClean="0"/>
              <a:t>(</a:t>
            </a:r>
            <a:r>
              <a:rPr lang="en-GB" altLang="de-DE" sz="1400" dirty="0" err="1" smtClean="0"/>
              <a:t>Quelle</a:t>
            </a:r>
            <a:r>
              <a:rPr lang="en-GB" altLang="de-DE" sz="1400" dirty="0" smtClean="0"/>
              <a:t>: </a:t>
            </a:r>
            <a:r>
              <a:rPr lang="en-GB" altLang="de-DE" sz="1400" dirty="0" err="1"/>
              <a:t>Synergo</a:t>
            </a:r>
            <a:r>
              <a:rPr lang="en-GB" altLang="de-DE" sz="1400" dirty="0"/>
              <a:t>)</a:t>
            </a:r>
            <a:endParaRPr lang="de-DE" altLang="de-DE" sz="1400" dirty="0"/>
          </a:p>
        </p:txBody>
      </p:sp>
      <p:sp>
        <p:nvSpPr>
          <p:cNvPr id="7" name="Inhaltsplatzhalter 3"/>
          <p:cNvSpPr>
            <a:spLocks noGrp="1"/>
          </p:cNvSpPr>
          <p:nvPr>
            <p:ph sz="quarter" idx="4294967295"/>
          </p:nvPr>
        </p:nvSpPr>
        <p:spPr>
          <a:xfrm>
            <a:off x="6164245" y="4729497"/>
            <a:ext cx="3960440" cy="288032"/>
          </a:xfrm>
          <a:prstGeom prst="rect">
            <a:avLst/>
          </a:prstGeom>
        </p:spPr>
        <p:txBody>
          <a:bodyPr/>
          <a:lstStyle/>
          <a:p>
            <a:pPr>
              <a:spcBef>
                <a:spcPts val="1200"/>
              </a:spcBef>
            </a:pPr>
            <a:r>
              <a:rPr lang="de-DE" altLang="de-DE" sz="1400" dirty="0"/>
              <a:t>Berlin: temporäre Spielstraßen (Quelle: </a:t>
            </a:r>
            <a:r>
              <a:rPr lang="de-DE" sz="1400" dirty="0"/>
              <a:t>Deutsches Kinderhilfswerk e.V. / H. Lüders</a:t>
            </a:r>
          </a:p>
        </p:txBody>
      </p:sp>
    </p:spTree>
    <p:extLst>
      <p:ext uri="{BB962C8B-B14F-4D97-AF65-F5344CB8AC3E}">
        <p14:creationId xmlns:p14="http://schemas.microsoft.com/office/powerpoint/2010/main" val="1388676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Praxis: Beispiel Leitfaden</a:t>
            </a:r>
          </a:p>
        </p:txBody>
      </p:sp>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r="19365" b="20563"/>
          <a:stretch/>
        </p:blipFill>
        <p:spPr>
          <a:xfrm>
            <a:off x="6096000" y="1481138"/>
            <a:ext cx="4896544" cy="3635165"/>
          </a:xfrm>
          <a:prstGeom prst="rect">
            <a:avLst/>
          </a:prstGeom>
        </p:spPr>
      </p:pic>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l="1544" r="11698"/>
          <a:stretch/>
        </p:blipFill>
        <p:spPr>
          <a:xfrm>
            <a:off x="858296" y="1481138"/>
            <a:ext cx="4507454" cy="3600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Inhaltsplatzhalter 3"/>
          <p:cNvSpPr>
            <a:spLocks noGrp="1"/>
          </p:cNvSpPr>
          <p:nvPr>
            <p:ph sz="quarter" idx="4294967295"/>
          </p:nvPr>
        </p:nvSpPr>
        <p:spPr>
          <a:xfrm>
            <a:off x="1873608" y="5302569"/>
            <a:ext cx="8444783" cy="310592"/>
          </a:xfrm>
          <a:prstGeom prst="rect">
            <a:avLst/>
          </a:prstGeom>
        </p:spPr>
        <p:txBody>
          <a:bodyPr/>
          <a:lstStyle/>
          <a:p>
            <a:pPr>
              <a:spcBef>
                <a:spcPts val="1200"/>
              </a:spcBef>
            </a:pPr>
            <a:r>
              <a:rPr lang="de-DE" altLang="de-DE" sz="1400" dirty="0"/>
              <a:t>Basel: Leitfaden für eine kinderfreundliche </a:t>
            </a:r>
            <a:r>
              <a:rPr lang="de-DE" altLang="de-DE" sz="1400" dirty="0" smtClean="0"/>
              <a:t>Stadtentwicklung </a:t>
            </a:r>
            <a:r>
              <a:rPr lang="de-DE" altLang="de-DE" sz="1400" dirty="0"/>
              <a:t>(Quelle: http://www.entwicklung.bs.ch)</a:t>
            </a:r>
          </a:p>
        </p:txBody>
      </p:sp>
    </p:spTree>
    <p:extLst>
      <p:ext uri="{BB962C8B-B14F-4D97-AF65-F5344CB8AC3E}">
        <p14:creationId xmlns:p14="http://schemas.microsoft.com/office/powerpoint/2010/main" val="2936550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Praxis: Beispiel Aktionen</a:t>
            </a:r>
          </a:p>
        </p:txBody>
      </p:sp>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l="1" r="16894"/>
          <a:stretch/>
        </p:blipFill>
        <p:spPr>
          <a:xfrm>
            <a:off x="6162361" y="1481138"/>
            <a:ext cx="4174503" cy="31953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l="8539" r="23468" b="23243"/>
          <a:stretch/>
        </p:blipFill>
        <p:spPr>
          <a:xfrm>
            <a:off x="1726639" y="1481138"/>
            <a:ext cx="4183693" cy="3140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Inhaltsplatzhalter 3"/>
          <p:cNvSpPr>
            <a:spLocks noGrp="1"/>
          </p:cNvSpPr>
          <p:nvPr>
            <p:ph sz="quarter" idx="4294967295"/>
          </p:nvPr>
        </p:nvSpPr>
        <p:spPr>
          <a:xfrm>
            <a:off x="2903330" y="4932697"/>
            <a:ext cx="6385340" cy="288032"/>
          </a:xfrm>
          <a:prstGeom prst="rect">
            <a:avLst/>
          </a:prstGeom>
        </p:spPr>
        <p:txBody>
          <a:bodyPr/>
          <a:lstStyle/>
          <a:p>
            <a:pPr>
              <a:spcBef>
                <a:spcPts val="1200"/>
              </a:spcBef>
            </a:pPr>
            <a:r>
              <a:rPr lang="de-DE" altLang="de-DE" sz="1400" dirty="0"/>
              <a:t>VCD: </a:t>
            </a:r>
            <a:r>
              <a:rPr lang="de-DE" altLang="de-DE" sz="1400" dirty="0" err="1"/>
              <a:t>Laufbus</a:t>
            </a:r>
            <a:r>
              <a:rPr lang="de-DE" altLang="de-DE" sz="1400" dirty="0"/>
              <a:t> und Aktionstage (Quelle und Tipps zur Organisation: vcd.org)</a:t>
            </a:r>
          </a:p>
        </p:txBody>
      </p:sp>
    </p:spTree>
    <p:extLst>
      <p:ext uri="{BB962C8B-B14F-4D97-AF65-F5344CB8AC3E}">
        <p14:creationId xmlns:p14="http://schemas.microsoft.com/office/powerpoint/2010/main" val="4224723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Practice: Action days</a:t>
            </a:r>
          </a:p>
        </p:txBody>
      </p:sp>
      <p:pic>
        <p:nvPicPr>
          <p:cNvPr id="5" name="Grafik 4"/>
          <p:cNvPicPr>
            <a:picLocks noChangeAspect="1"/>
          </p:cNvPicPr>
          <p:nvPr/>
        </p:nvPicPr>
        <p:blipFill rotWithShape="1">
          <a:blip r:embed="rId2">
            <a:extLst>
              <a:ext uri="{28A0092B-C50C-407E-A947-70E740481C1C}">
                <a14:useLocalDpi xmlns:a14="http://schemas.microsoft.com/office/drawing/2010/main" val="0"/>
              </a:ext>
            </a:extLst>
          </a:blip>
          <a:srcRect l="8117" r="4951" b="12242"/>
          <a:stretch/>
        </p:blipFill>
        <p:spPr>
          <a:xfrm>
            <a:off x="1670368" y="1481138"/>
            <a:ext cx="4232817" cy="31771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Inhaltsplatzhalter 3"/>
          <p:cNvSpPr txBox="1">
            <a:spLocks/>
          </p:cNvSpPr>
          <p:nvPr/>
        </p:nvSpPr>
        <p:spPr>
          <a:xfrm>
            <a:off x="1789142" y="4658264"/>
            <a:ext cx="3995267" cy="288032"/>
          </a:xfrm>
          <a:prstGeom prst="rect">
            <a:avLst/>
          </a:prstGeom>
        </p:spPr>
        <p:txBody>
          <a:bodyPr/>
          <a:lstStyle>
            <a:lvl1pPr algn="l" rtl="0" fontAlgn="base">
              <a:spcBef>
                <a:spcPts val="600"/>
              </a:spcBef>
              <a:spcAft>
                <a:spcPct val="0"/>
              </a:spcAft>
              <a:buFont typeface="Arial" panose="020B0604020202020204" pitchFamily="34" charset="0"/>
              <a:defRPr sz="1600" kern="1200">
                <a:solidFill>
                  <a:schemeClr val="tx2"/>
                </a:solidFill>
                <a:latin typeface="Open Sans" panose="020B0606030504020204" pitchFamily="34" charset="0"/>
                <a:ea typeface="+mn-ea"/>
                <a:cs typeface="+mn-cs"/>
              </a:defRPr>
            </a:lvl1pPr>
            <a:lvl2pPr marL="395288" indent="-323850" algn="l" rtl="0" fontAlgn="base">
              <a:spcBef>
                <a:spcPts val="300"/>
              </a:spcBef>
              <a:spcAft>
                <a:spcPct val="0"/>
              </a:spcAft>
              <a:buFont typeface="Open Sans" panose="020B0606030504020204" pitchFamily="34" charset="0"/>
              <a:buChar char="—"/>
              <a:defRPr sz="1600" kern="1200">
                <a:solidFill>
                  <a:schemeClr val="tx2"/>
                </a:solidFill>
                <a:latin typeface="Open Sans" panose="020B0606030504020204" pitchFamily="34" charset="0"/>
                <a:ea typeface="+mn-ea"/>
                <a:cs typeface="+mn-cs"/>
              </a:defRPr>
            </a:lvl2pPr>
            <a:lvl3pPr algn="l" rtl="0" fontAlgn="base">
              <a:spcBef>
                <a:spcPts val="600"/>
              </a:spcBef>
              <a:spcAft>
                <a:spcPct val="0"/>
              </a:spcAft>
              <a:buFont typeface="Arial" panose="020B0604020202020204" pitchFamily="34" charset="0"/>
              <a:defRPr sz="1400" kern="1200">
                <a:solidFill>
                  <a:schemeClr val="tx2"/>
                </a:solidFill>
                <a:latin typeface="Open Sans" panose="020B0606030504020204" pitchFamily="34" charset="0"/>
                <a:ea typeface="+mn-ea"/>
                <a:cs typeface="+mn-cs"/>
              </a:defRPr>
            </a:lvl3pPr>
            <a:lvl4pPr marL="395288" indent="-215900" algn="l" rtl="0" fontAlgn="base">
              <a:spcBef>
                <a:spcPts val="300"/>
              </a:spcBef>
              <a:spcAft>
                <a:spcPct val="0"/>
              </a:spcAft>
              <a:buFont typeface="Symbol" panose="05050102010706020507" pitchFamily="18" charset="2"/>
              <a:buChar char="-"/>
              <a:defRPr sz="1400" kern="1200">
                <a:solidFill>
                  <a:schemeClr val="tx2"/>
                </a:solidFill>
                <a:latin typeface="Open Sans" panose="020B0606030504020204" pitchFamily="34" charset="0"/>
                <a:ea typeface="+mn-ea"/>
                <a:cs typeface="+mn-cs"/>
              </a:defRPr>
            </a:lvl4pPr>
            <a:lvl5pPr marL="574675" indent="-179388" algn="l" rtl="0" fontAlgn="base">
              <a:spcBef>
                <a:spcPts val="300"/>
              </a:spcBef>
              <a:spcAft>
                <a:spcPct val="0"/>
              </a:spcAft>
              <a:buFont typeface="Symbol" panose="05050102010706020507" pitchFamily="18" charset="2"/>
              <a:buChar char="-"/>
              <a:defRPr sz="1400" kern="1200">
                <a:solidFill>
                  <a:schemeClr val="tx2"/>
                </a:solidFill>
                <a:latin typeface="Open Sans" panose="020B0606030504020204" pitchFamily="34" charset="0"/>
                <a:ea typeface="+mn-ea"/>
                <a:cs typeface="+mn-cs"/>
              </a:defRPr>
            </a:lvl5pPr>
            <a:lvl6pPr marL="358775" indent="0" algn="l" defTabSz="914400" rtl="0" eaLnBrk="1" latinLnBrk="0" hangingPunct="1">
              <a:spcBef>
                <a:spcPts val="0"/>
              </a:spcBef>
              <a:buFont typeface="Arial" panose="020B0604020202020204" pitchFamily="34" charset="0"/>
              <a:buNone/>
              <a:defRPr sz="3200" b="1" kern="1200">
                <a:solidFill>
                  <a:schemeClr val="bg1"/>
                </a:solidFill>
                <a:latin typeface="+mn-lt"/>
                <a:ea typeface="+mn-ea"/>
                <a:cs typeface="+mn-cs"/>
              </a:defRPr>
            </a:lvl6pPr>
            <a:lvl7pPr marL="358775" indent="0" algn="l" defTabSz="914400" rtl="0" eaLnBrk="1" latinLnBrk="0" hangingPunct="1">
              <a:spcBef>
                <a:spcPts val="0"/>
              </a:spcBef>
              <a:buFont typeface="Arial" panose="020B0604020202020204" pitchFamily="34" charset="0"/>
              <a:buNone/>
              <a:defRPr sz="3200" kern="1200">
                <a:solidFill>
                  <a:schemeClr val="bg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pPr>
            <a:r>
              <a:rPr lang="de-DE" altLang="de-DE" sz="1400" dirty="0"/>
              <a:t>Verkehrsschlange Zora Zisch (Quelle: schule-brehmweg.hamburg.de) </a:t>
            </a:r>
          </a:p>
        </p:txBody>
      </p:sp>
      <p:pic>
        <p:nvPicPr>
          <p:cNvPr id="13" name="Grafik 12"/>
          <p:cNvPicPr>
            <a:picLocks noChangeAspect="1"/>
          </p:cNvPicPr>
          <p:nvPr/>
        </p:nvPicPr>
        <p:blipFill rotWithShape="1">
          <a:blip r:embed="rId3">
            <a:extLst>
              <a:ext uri="{28A0092B-C50C-407E-A947-70E740481C1C}">
                <a14:useLocalDpi xmlns:a14="http://schemas.microsoft.com/office/drawing/2010/main" val="0"/>
              </a:ext>
            </a:extLst>
          </a:blip>
          <a:srcRect r="4326"/>
          <a:stretch/>
        </p:blipFill>
        <p:spPr>
          <a:xfrm>
            <a:off x="6486227" y="1617772"/>
            <a:ext cx="4595205" cy="31771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40573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Praxis: Beispiel Kinderstadtplan</a:t>
            </a:r>
          </a:p>
        </p:txBody>
      </p:sp>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t="5441" b="4961"/>
          <a:stretch/>
        </p:blipFill>
        <p:spPr>
          <a:xfrm>
            <a:off x="3240598" y="1552593"/>
            <a:ext cx="5710803" cy="3890838"/>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5" name="Inhaltsplatzhalter 3"/>
          <p:cNvSpPr txBox="1">
            <a:spLocks/>
          </p:cNvSpPr>
          <p:nvPr/>
        </p:nvSpPr>
        <p:spPr>
          <a:xfrm>
            <a:off x="3240598" y="5553968"/>
            <a:ext cx="5725602" cy="288032"/>
          </a:xfrm>
          <a:prstGeom prst="rect">
            <a:avLst/>
          </a:prstGeom>
        </p:spPr>
        <p:txBody>
          <a:bodyPr/>
          <a:lstStyle>
            <a:lvl1pPr algn="l" rtl="0" fontAlgn="base">
              <a:spcBef>
                <a:spcPts val="600"/>
              </a:spcBef>
              <a:spcAft>
                <a:spcPct val="0"/>
              </a:spcAft>
              <a:buFont typeface="Arial" panose="020B0604020202020204" pitchFamily="34" charset="0"/>
              <a:defRPr sz="1600" kern="1200">
                <a:solidFill>
                  <a:schemeClr val="tx2"/>
                </a:solidFill>
                <a:latin typeface="Open Sans" panose="020B0606030504020204" pitchFamily="34" charset="0"/>
                <a:ea typeface="+mn-ea"/>
                <a:cs typeface="+mn-cs"/>
              </a:defRPr>
            </a:lvl1pPr>
            <a:lvl2pPr marL="395288" indent="-323850" algn="l" rtl="0" fontAlgn="base">
              <a:spcBef>
                <a:spcPts val="300"/>
              </a:spcBef>
              <a:spcAft>
                <a:spcPct val="0"/>
              </a:spcAft>
              <a:buFont typeface="Open Sans" panose="020B0606030504020204" pitchFamily="34" charset="0"/>
              <a:buChar char="—"/>
              <a:defRPr sz="1600" kern="1200">
                <a:solidFill>
                  <a:schemeClr val="tx2"/>
                </a:solidFill>
                <a:latin typeface="Open Sans" panose="020B0606030504020204" pitchFamily="34" charset="0"/>
                <a:ea typeface="+mn-ea"/>
                <a:cs typeface="+mn-cs"/>
              </a:defRPr>
            </a:lvl2pPr>
            <a:lvl3pPr algn="l" rtl="0" fontAlgn="base">
              <a:spcBef>
                <a:spcPts val="600"/>
              </a:spcBef>
              <a:spcAft>
                <a:spcPct val="0"/>
              </a:spcAft>
              <a:buFont typeface="Arial" panose="020B0604020202020204" pitchFamily="34" charset="0"/>
              <a:defRPr sz="1400" kern="1200">
                <a:solidFill>
                  <a:schemeClr val="tx2"/>
                </a:solidFill>
                <a:latin typeface="Open Sans" panose="020B0606030504020204" pitchFamily="34" charset="0"/>
                <a:ea typeface="+mn-ea"/>
                <a:cs typeface="+mn-cs"/>
              </a:defRPr>
            </a:lvl3pPr>
            <a:lvl4pPr marL="395288" indent="-215900" algn="l" rtl="0" fontAlgn="base">
              <a:spcBef>
                <a:spcPts val="300"/>
              </a:spcBef>
              <a:spcAft>
                <a:spcPct val="0"/>
              </a:spcAft>
              <a:buFont typeface="Symbol" panose="05050102010706020507" pitchFamily="18" charset="2"/>
              <a:buChar char="-"/>
              <a:defRPr sz="1400" kern="1200">
                <a:solidFill>
                  <a:schemeClr val="tx2"/>
                </a:solidFill>
                <a:latin typeface="Open Sans" panose="020B0606030504020204" pitchFamily="34" charset="0"/>
                <a:ea typeface="+mn-ea"/>
                <a:cs typeface="+mn-cs"/>
              </a:defRPr>
            </a:lvl4pPr>
            <a:lvl5pPr marL="574675" indent="-179388" algn="l" rtl="0" fontAlgn="base">
              <a:spcBef>
                <a:spcPts val="300"/>
              </a:spcBef>
              <a:spcAft>
                <a:spcPct val="0"/>
              </a:spcAft>
              <a:buFont typeface="Symbol" panose="05050102010706020507" pitchFamily="18" charset="2"/>
              <a:buChar char="-"/>
              <a:defRPr sz="1400" kern="1200">
                <a:solidFill>
                  <a:schemeClr val="tx2"/>
                </a:solidFill>
                <a:latin typeface="Open Sans" panose="020B0606030504020204" pitchFamily="34" charset="0"/>
                <a:ea typeface="+mn-ea"/>
                <a:cs typeface="+mn-cs"/>
              </a:defRPr>
            </a:lvl5pPr>
            <a:lvl6pPr marL="358775" indent="0" algn="l" defTabSz="914400" rtl="0" eaLnBrk="1" latinLnBrk="0" hangingPunct="1">
              <a:spcBef>
                <a:spcPts val="0"/>
              </a:spcBef>
              <a:buFont typeface="Arial" panose="020B0604020202020204" pitchFamily="34" charset="0"/>
              <a:buNone/>
              <a:defRPr sz="3200" b="1" kern="1200">
                <a:solidFill>
                  <a:schemeClr val="bg1"/>
                </a:solidFill>
                <a:latin typeface="+mn-lt"/>
                <a:ea typeface="+mn-ea"/>
                <a:cs typeface="+mn-cs"/>
              </a:defRPr>
            </a:lvl6pPr>
            <a:lvl7pPr marL="358775" indent="0" algn="l" defTabSz="914400" rtl="0" eaLnBrk="1" latinLnBrk="0" hangingPunct="1">
              <a:spcBef>
                <a:spcPts val="0"/>
              </a:spcBef>
              <a:buFont typeface="Arial" panose="020B0604020202020204" pitchFamily="34" charset="0"/>
              <a:buNone/>
              <a:defRPr sz="3200" kern="1200">
                <a:solidFill>
                  <a:schemeClr val="bg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pPr>
            <a:r>
              <a:rPr lang="de-DE" altLang="de-DE" sz="1400" dirty="0"/>
              <a:t>Kinderstadtplan Leipzig (Quelle: leipzig.de)</a:t>
            </a:r>
          </a:p>
        </p:txBody>
      </p:sp>
    </p:spTree>
    <p:extLst>
      <p:ext uri="{BB962C8B-B14F-4D97-AF65-F5344CB8AC3E}">
        <p14:creationId xmlns:p14="http://schemas.microsoft.com/office/powerpoint/2010/main" val="26503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Einbeziehen von Kindern</a:t>
            </a:r>
          </a:p>
        </p:txBody>
      </p:sp>
      <p:pic>
        <p:nvPicPr>
          <p:cNvPr id="3" name="Grafik 2"/>
          <p:cNvPicPr>
            <a:picLocks noChangeAspect="1"/>
          </p:cNvPicPr>
          <p:nvPr/>
        </p:nvPicPr>
        <p:blipFill>
          <a:blip r:embed="rId2"/>
          <a:stretch>
            <a:fillRect/>
          </a:stretch>
        </p:blipFill>
        <p:spPr>
          <a:xfrm>
            <a:off x="3377233" y="688181"/>
            <a:ext cx="5310953" cy="5092150"/>
          </a:xfrm>
          <a:prstGeom prst="rect">
            <a:avLst/>
          </a:prstGeom>
        </p:spPr>
      </p:pic>
      <p:sp>
        <p:nvSpPr>
          <p:cNvPr id="40" name="Inhaltsplatzhalter 3"/>
          <p:cNvSpPr txBox="1">
            <a:spLocks/>
          </p:cNvSpPr>
          <p:nvPr/>
        </p:nvSpPr>
        <p:spPr>
          <a:xfrm>
            <a:off x="3566419" y="5834405"/>
            <a:ext cx="5725602" cy="288032"/>
          </a:xfrm>
          <a:prstGeom prst="rect">
            <a:avLst/>
          </a:prstGeom>
        </p:spPr>
        <p:txBody>
          <a:bodyPr/>
          <a:lstStyle>
            <a:lvl1pPr algn="l" rtl="0" fontAlgn="base">
              <a:spcBef>
                <a:spcPts val="600"/>
              </a:spcBef>
              <a:spcAft>
                <a:spcPct val="0"/>
              </a:spcAft>
              <a:buFont typeface="Arial" panose="020B0604020202020204" pitchFamily="34" charset="0"/>
              <a:defRPr sz="1600" kern="1200">
                <a:solidFill>
                  <a:schemeClr val="tx2"/>
                </a:solidFill>
                <a:latin typeface="Open Sans" panose="020B0606030504020204" pitchFamily="34" charset="0"/>
                <a:ea typeface="+mn-ea"/>
                <a:cs typeface="+mn-cs"/>
              </a:defRPr>
            </a:lvl1pPr>
            <a:lvl2pPr marL="395288" indent="-323850" algn="l" rtl="0" fontAlgn="base">
              <a:spcBef>
                <a:spcPts val="300"/>
              </a:spcBef>
              <a:spcAft>
                <a:spcPct val="0"/>
              </a:spcAft>
              <a:buFont typeface="Open Sans" panose="020B0606030504020204" pitchFamily="34" charset="0"/>
              <a:buChar char="—"/>
              <a:defRPr sz="1600" kern="1200">
                <a:solidFill>
                  <a:schemeClr val="tx2"/>
                </a:solidFill>
                <a:latin typeface="Open Sans" panose="020B0606030504020204" pitchFamily="34" charset="0"/>
                <a:ea typeface="+mn-ea"/>
                <a:cs typeface="+mn-cs"/>
              </a:defRPr>
            </a:lvl2pPr>
            <a:lvl3pPr algn="l" rtl="0" fontAlgn="base">
              <a:spcBef>
                <a:spcPts val="600"/>
              </a:spcBef>
              <a:spcAft>
                <a:spcPct val="0"/>
              </a:spcAft>
              <a:buFont typeface="Arial" panose="020B0604020202020204" pitchFamily="34" charset="0"/>
              <a:defRPr sz="1400" kern="1200">
                <a:solidFill>
                  <a:schemeClr val="tx2"/>
                </a:solidFill>
                <a:latin typeface="Open Sans" panose="020B0606030504020204" pitchFamily="34" charset="0"/>
                <a:ea typeface="+mn-ea"/>
                <a:cs typeface="+mn-cs"/>
              </a:defRPr>
            </a:lvl3pPr>
            <a:lvl4pPr marL="395288" indent="-215900" algn="l" rtl="0" fontAlgn="base">
              <a:spcBef>
                <a:spcPts val="300"/>
              </a:spcBef>
              <a:spcAft>
                <a:spcPct val="0"/>
              </a:spcAft>
              <a:buFont typeface="Symbol" panose="05050102010706020507" pitchFamily="18" charset="2"/>
              <a:buChar char="-"/>
              <a:defRPr sz="1400" kern="1200">
                <a:solidFill>
                  <a:schemeClr val="tx2"/>
                </a:solidFill>
                <a:latin typeface="Open Sans" panose="020B0606030504020204" pitchFamily="34" charset="0"/>
                <a:ea typeface="+mn-ea"/>
                <a:cs typeface="+mn-cs"/>
              </a:defRPr>
            </a:lvl4pPr>
            <a:lvl5pPr marL="574675" indent="-179388" algn="l" rtl="0" fontAlgn="base">
              <a:spcBef>
                <a:spcPts val="300"/>
              </a:spcBef>
              <a:spcAft>
                <a:spcPct val="0"/>
              </a:spcAft>
              <a:buFont typeface="Symbol" panose="05050102010706020507" pitchFamily="18" charset="2"/>
              <a:buChar char="-"/>
              <a:defRPr sz="1400" kern="1200">
                <a:solidFill>
                  <a:schemeClr val="tx2"/>
                </a:solidFill>
                <a:latin typeface="Open Sans" panose="020B0606030504020204" pitchFamily="34" charset="0"/>
                <a:ea typeface="+mn-ea"/>
                <a:cs typeface="+mn-cs"/>
              </a:defRPr>
            </a:lvl5pPr>
            <a:lvl6pPr marL="358775" indent="0" algn="l" defTabSz="914400" rtl="0" eaLnBrk="1" latinLnBrk="0" hangingPunct="1">
              <a:spcBef>
                <a:spcPts val="0"/>
              </a:spcBef>
              <a:buFont typeface="Arial" panose="020B0604020202020204" pitchFamily="34" charset="0"/>
              <a:buNone/>
              <a:defRPr sz="3200" b="1" kern="1200">
                <a:solidFill>
                  <a:schemeClr val="bg1"/>
                </a:solidFill>
                <a:latin typeface="+mn-lt"/>
                <a:ea typeface="+mn-ea"/>
                <a:cs typeface="+mn-cs"/>
              </a:defRPr>
            </a:lvl6pPr>
            <a:lvl7pPr marL="358775" indent="0" algn="l" defTabSz="914400" rtl="0" eaLnBrk="1" latinLnBrk="0" hangingPunct="1">
              <a:spcBef>
                <a:spcPts val="0"/>
              </a:spcBef>
              <a:buFont typeface="Arial" panose="020B0604020202020204" pitchFamily="34" charset="0"/>
              <a:buNone/>
              <a:defRPr sz="3200" kern="1200">
                <a:solidFill>
                  <a:schemeClr val="bg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pPr>
            <a:r>
              <a:rPr lang="de-DE" altLang="de-DE" sz="1400" dirty="0" smtClean="0"/>
              <a:t>Quelle: EU Projekt </a:t>
            </a:r>
            <a:r>
              <a:rPr lang="de-DE" altLang="de-DE" sz="1400" dirty="0" err="1" smtClean="0"/>
              <a:t>Metamorphosis</a:t>
            </a:r>
            <a:endParaRPr lang="de-DE" altLang="de-DE" sz="1400" dirty="0"/>
          </a:p>
        </p:txBody>
      </p:sp>
    </p:spTree>
    <p:extLst>
      <p:ext uri="{BB962C8B-B14F-4D97-AF65-F5344CB8AC3E}">
        <p14:creationId xmlns:p14="http://schemas.microsoft.com/office/powerpoint/2010/main" val="28668521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Praxis: Weiterführende Links und Ideen</a:t>
            </a:r>
          </a:p>
        </p:txBody>
      </p:sp>
      <p:sp>
        <p:nvSpPr>
          <p:cNvPr id="3" name="Inhaltsplatzhalter 2"/>
          <p:cNvSpPr>
            <a:spLocks noGrp="1"/>
          </p:cNvSpPr>
          <p:nvPr>
            <p:ph sz="quarter" idx="10"/>
          </p:nvPr>
        </p:nvSpPr>
        <p:spPr/>
        <p:txBody>
          <a:bodyPr/>
          <a:lstStyle/>
          <a:p>
            <a:r>
              <a:rPr lang="en-GB" dirty="0"/>
              <a:t>  </a:t>
            </a:r>
            <a:br>
              <a:rPr lang="en-GB" dirty="0"/>
            </a:br>
            <a:r>
              <a:rPr lang="en-GB" dirty="0"/>
              <a:t>  www.eltis.org</a:t>
            </a:r>
          </a:p>
          <a:p>
            <a:r>
              <a:rPr lang="en-GB" dirty="0"/>
              <a:t>  www.civitas.org</a:t>
            </a:r>
          </a:p>
          <a:p>
            <a:r>
              <a:rPr lang="en-GB" dirty="0"/>
              <a:t>  www.epomm.eu (there: Platform EPOMM and Conference ECOMM)</a:t>
            </a:r>
          </a:p>
          <a:p>
            <a:r>
              <a:rPr lang="en-GB" dirty="0"/>
              <a:t>  www.butz-stiftung.de (safety in traffic)</a:t>
            </a:r>
          </a:p>
          <a:p>
            <a:pPr algn="ctr"/>
            <a:r>
              <a:rPr lang="en-GB" dirty="0"/>
              <a:t/>
            </a:r>
            <a:br>
              <a:rPr lang="en-GB" dirty="0"/>
            </a:br>
            <a:r>
              <a:rPr lang="en-GB" dirty="0"/>
              <a:t/>
            </a:r>
            <a:br>
              <a:rPr lang="en-GB" dirty="0"/>
            </a:br>
            <a:r>
              <a:rPr lang="en-GB" dirty="0"/>
              <a:t>						  </a:t>
            </a:r>
            <a:br>
              <a:rPr lang="en-GB" dirty="0"/>
            </a:br>
            <a:r>
              <a:rPr lang="en-GB" dirty="0"/>
              <a:t>					 </a:t>
            </a:r>
            <a:r>
              <a:rPr lang="en-GB" dirty="0" err="1" smtClean="0"/>
              <a:t>Eltern</a:t>
            </a:r>
            <a:r>
              <a:rPr lang="en-GB" dirty="0" smtClean="0"/>
              <a:t> (und </a:t>
            </a:r>
            <a:r>
              <a:rPr lang="en-GB" dirty="0" err="1" smtClean="0"/>
              <a:t>Großeltern</a:t>
            </a:r>
            <a:r>
              <a:rPr lang="en-GB" dirty="0" smtClean="0"/>
              <a:t>!) </a:t>
            </a:r>
            <a:r>
              <a:rPr lang="en-GB" u="sng" dirty="0" err="1" smtClean="0"/>
              <a:t>aktivieren</a:t>
            </a:r>
            <a:r>
              <a:rPr lang="en-GB" dirty="0" smtClean="0"/>
              <a:t>!</a:t>
            </a:r>
            <a:endParaRPr lang="en-GB" dirty="0"/>
          </a:p>
          <a:p>
            <a:pPr algn="ctr">
              <a:spcBef>
                <a:spcPct val="40000"/>
              </a:spcBef>
            </a:pPr>
            <a:r>
              <a:rPr lang="en-GB" dirty="0"/>
              <a:t>				</a:t>
            </a:r>
            <a:r>
              <a:rPr lang="en-GB" dirty="0" smtClean="0"/>
              <a:t>	                 	          </a:t>
            </a:r>
            <a:r>
              <a:rPr lang="de-DE" altLang="de-DE" u="sng" dirty="0" smtClean="0"/>
              <a:t>Gute </a:t>
            </a:r>
            <a:r>
              <a:rPr lang="de-DE" altLang="de-DE" u="sng" dirty="0"/>
              <a:t>Gelegenheiten nutzen</a:t>
            </a:r>
            <a:r>
              <a:rPr lang="de-DE" altLang="de-DE" u="sng" dirty="0" smtClean="0"/>
              <a:t>:</a:t>
            </a:r>
            <a:r>
              <a:rPr lang="de-DE" altLang="de-DE" dirty="0" smtClean="0"/>
              <a:t>		      </a:t>
            </a:r>
            <a:br>
              <a:rPr lang="de-DE" altLang="de-DE" dirty="0" smtClean="0"/>
            </a:br>
            <a:r>
              <a:rPr lang="de-DE" altLang="de-DE" dirty="0" smtClean="0"/>
              <a:t>				     Sommerfest</a:t>
            </a:r>
            <a:r>
              <a:rPr lang="de-DE" altLang="de-DE" dirty="0"/>
              <a:t>, Schulsanierung, Europäische Woche der Mobilität …</a:t>
            </a:r>
          </a:p>
          <a:p>
            <a:r>
              <a:rPr lang="en-GB" dirty="0"/>
              <a:t>						</a:t>
            </a:r>
            <a:r>
              <a:rPr lang="en-GB" b="1" dirty="0"/>
              <a:t>          </a:t>
            </a:r>
            <a:r>
              <a:rPr lang="en-GB" u="sng" dirty="0" smtClean="0"/>
              <a:t>Partner und </a:t>
            </a:r>
            <a:r>
              <a:rPr lang="en-GB" u="sng" dirty="0" err="1" smtClean="0"/>
              <a:t>Finanzierung</a:t>
            </a:r>
            <a:r>
              <a:rPr lang="en-GB" u="sng" dirty="0" smtClean="0"/>
              <a:t> </a:t>
            </a:r>
            <a:r>
              <a:rPr lang="en-GB" u="sng" dirty="0" err="1" smtClean="0"/>
              <a:t>suchen</a:t>
            </a:r>
            <a:r>
              <a:rPr lang="en-GB" u="sng" dirty="0" smtClean="0"/>
              <a:t>.</a:t>
            </a:r>
            <a:endParaRPr lang="en-GB" u="sng" dirty="0"/>
          </a:p>
          <a:p>
            <a:r>
              <a:rPr lang="en-GB" dirty="0"/>
              <a:t>							    </a:t>
            </a:r>
            <a:r>
              <a:rPr lang="en-GB" b="1" dirty="0" err="1" smtClean="0"/>
              <a:t>Sie</a:t>
            </a:r>
            <a:r>
              <a:rPr lang="en-GB" b="1" dirty="0" smtClean="0"/>
              <a:t> </a:t>
            </a:r>
            <a:r>
              <a:rPr lang="en-GB" b="1" dirty="0" err="1" smtClean="0"/>
              <a:t>sind</a:t>
            </a:r>
            <a:r>
              <a:rPr lang="en-GB" b="1" dirty="0" smtClean="0"/>
              <a:t> die </a:t>
            </a:r>
            <a:r>
              <a:rPr lang="en-GB" b="1" dirty="0" err="1" smtClean="0"/>
              <a:t>Experten</a:t>
            </a:r>
            <a:r>
              <a:rPr lang="en-GB" b="1" dirty="0" smtClean="0"/>
              <a:t>!</a:t>
            </a:r>
            <a:endParaRPr lang="en-GB" b="1" dirty="0"/>
          </a:p>
          <a:p>
            <a:endParaRPr lang="en-GB" dirty="0"/>
          </a:p>
        </p:txBody>
      </p:sp>
      <p:pic>
        <p:nvPicPr>
          <p:cNvPr id="5" name="Grafik 4" descr="Cursor Silhouette">
            <a:extLst>
              <a:ext uri="{FF2B5EF4-FFF2-40B4-BE49-F238E27FC236}">
                <a16:creationId xmlns:a16="http://schemas.microsoft.com/office/drawing/2014/main" id="{EBB0817E-8907-4942-A5A3-6B9C5B8A030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798901" y="8002351"/>
            <a:ext cx="447610" cy="447610"/>
          </a:xfrm>
          <a:prstGeom prst="rect">
            <a:avLst/>
          </a:prstGeom>
        </p:spPr>
      </p:pic>
      <p:pic>
        <p:nvPicPr>
          <p:cNvPr id="7" name="Grafik 6" descr="Lichter an Silhouette">
            <a:extLst>
              <a:ext uri="{FF2B5EF4-FFF2-40B4-BE49-F238E27FC236}">
                <a16:creationId xmlns:a16="http://schemas.microsoft.com/office/drawing/2014/main" id="{D3718167-056D-4343-B6A8-0C796D02F0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543869" y="3656806"/>
            <a:ext cx="2233561" cy="2233561"/>
          </a:xfrm>
          <a:prstGeom prst="rect">
            <a:avLst/>
          </a:prstGeom>
        </p:spPr>
      </p:pic>
      <p:pic>
        <p:nvPicPr>
          <p:cNvPr id="9" name="Grafik 8" descr="Cursor mit einfarbiger Füllung">
            <a:extLst>
              <a:ext uri="{FF2B5EF4-FFF2-40B4-BE49-F238E27FC236}">
                <a16:creationId xmlns:a16="http://schemas.microsoft.com/office/drawing/2014/main" id="{5B85D9E0-C5EA-4CB3-AD35-FAF198F8A2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407275" y="1028700"/>
            <a:ext cx="2711450" cy="2711450"/>
          </a:xfrm>
          <a:prstGeom prst="rect">
            <a:avLst/>
          </a:prstGeom>
        </p:spPr>
      </p:pic>
      <p:sp>
        <p:nvSpPr>
          <p:cNvPr id="4" name="Rechteck 3">
            <a:extLst>
              <a:ext uri="{FF2B5EF4-FFF2-40B4-BE49-F238E27FC236}">
                <a16:creationId xmlns:a16="http://schemas.microsoft.com/office/drawing/2014/main" id="{4B2D8E86-F9D7-426E-882D-277C06E66BDE}"/>
              </a:ext>
            </a:extLst>
          </p:cNvPr>
          <p:cNvSpPr/>
          <p:nvPr/>
        </p:nvSpPr>
        <p:spPr>
          <a:xfrm>
            <a:off x="874712" y="1484313"/>
            <a:ext cx="6532564" cy="1897062"/>
          </a:xfrm>
          <a:prstGeom prst="rect">
            <a:avLst/>
          </a:prstGeom>
          <a:noFill/>
          <a:ln w="19050">
            <a:solidFill>
              <a:srgbClr val="A1B3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09477AAC-E1E2-457C-AA8C-4F3937CDB1B8}"/>
              </a:ext>
            </a:extLst>
          </p:cNvPr>
          <p:cNvSpPr/>
          <p:nvPr/>
        </p:nvSpPr>
        <p:spPr>
          <a:xfrm>
            <a:off x="4847505" y="3798703"/>
            <a:ext cx="6607894" cy="2024042"/>
          </a:xfrm>
          <a:prstGeom prst="rect">
            <a:avLst/>
          </a:prstGeom>
          <a:noFill/>
          <a:ln w="19050">
            <a:solidFill>
              <a:srgbClr val="A1B3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0800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1">
            <a:extLst>
              <a:ext uri="{FF2B5EF4-FFF2-40B4-BE49-F238E27FC236}">
                <a16:creationId xmlns:a16="http://schemas.microsoft.com/office/drawing/2014/main" id="{85B83280-967A-42F2-8228-49E8EA39781B}"/>
              </a:ext>
            </a:extLst>
          </p:cNvPr>
          <p:cNvSpPr>
            <a:spLocks noGrp="1"/>
          </p:cNvSpPr>
          <p:nvPr>
            <p:ph type="subTitle" idx="1"/>
          </p:nvPr>
        </p:nvSpPr>
        <p:spPr>
          <a:xfrm>
            <a:off x="874714" y="4494775"/>
            <a:ext cx="10438871" cy="1334525"/>
          </a:xfrm>
        </p:spPr>
        <p:txBody>
          <a:bodyPr/>
          <a:lstStyle/>
          <a:p>
            <a:r>
              <a:rPr lang="de-DE" dirty="0"/>
              <a:t>Dipl.-Ing. Rosemarie Baldauf</a:t>
            </a:r>
          </a:p>
          <a:p>
            <a:r>
              <a:rPr lang="de-DE" dirty="0"/>
              <a:t>2021</a:t>
            </a:r>
          </a:p>
          <a:p>
            <a:endParaRPr lang="en-US" dirty="0"/>
          </a:p>
        </p:txBody>
      </p:sp>
      <p:sp>
        <p:nvSpPr>
          <p:cNvPr id="12" name="Title 3">
            <a:extLst>
              <a:ext uri="{FF2B5EF4-FFF2-40B4-BE49-F238E27FC236}">
                <a16:creationId xmlns:a16="http://schemas.microsoft.com/office/drawing/2014/main" id="{B38A3F70-5EB0-45D0-9644-9C5E0FC86CB8}"/>
              </a:ext>
            </a:extLst>
          </p:cNvPr>
          <p:cNvSpPr>
            <a:spLocks noGrp="1"/>
          </p:cNvSpPr>
          <p:nvPr>
            <p:ph type="title"/>
          </p:nvPr>
        </p:nvSpPr>
        <p:spPr>
          <a:xfrm>
            <a:off x="874713" y="3392203"/>
            <a:ext cx="10438873" cy="972108"/>
          </a:xfrm>
        </p:spPr>
        <p:txBody>
          <a:bodyPr/>
          <a:lstStyle/>
          <a:p>
            <a:r>
              <a:rPr lang="de-DE" altLang="de-DE" dirty="0"/>
              <a:t>Mehr Mobilität und mehr Sicherheit bei weniger Verkehr</a:t>
            </a:r>
            <a:endParaRPr lang="en-US" i="1" dirty="0"/>
          </a:p>
        </p:txBody>
      </p:sp>
      <p:sp>
        <p:nvSpPr>
          <p:cNvPr id="10" name="Text Placeholder 2">
            <a:extLst>
              <a:ext uri="{FF2B5EF4-FFF2-40B4-BE49-F238E27FC236}">
                <a16:creationId xmlns:a16="http://schemas.microsoft.com/office/drawing/2014/main" id="{422B9299-8722-49F0-BCF3-55619831B74A}"/>
              </a:ext>
            </a:extLst>
          </p:cNvPr>
          <p:cNvSpPr>
            <a:spLocks noGrp="1"/>
          </p:cNvSpPr>
          <p:nvPr>
            <p:ph type="body" sz="quarter" idx="10"/>
          </p:nvPr>
        </p:nvSpPr>
        <p:spPr>
          <a:xfrm>
            <a:off x="874713" y="2420841"/>
            <a:ext cx="10438873" cy="828676"/>
          </a:xfrm>
        </p:spPr>
        <p:txBody>
          <a:bodyPr/>
          <a:lstStyle/>
          <a:p>
            <a:pPr>
              <a:defRPr/>
            </a:pPr>
            <a:r>
              <a:rPr lang="de-DE" dirty="0"/>
              <a:t>Verkehrswissenschaften – Professur für Verkehrsökologie</a:t>
            </a:r>
            <a:br>
              <a:rPr lang="de-DE" dirty="0"/>
            </a:br>
            <a:r>
              <a:rPr lang="de-DE" dirty="0"/>
              <a:t>Prof. Dr.-Ing. Udo Becker</a:t>
            </a:r>
          </a:p>
          <a:p>
            <a:endParaRPr lang="en-US" dirty="0"/>
          </a:p>
        </p:txBody>
      </p:sp>
      <p:pic>
        <p:nvPicPr>
          <p:cNvPr id="5" name="Obraz 6">
            <a:extLst>
              <a:ext uri="{FF2B5EF4-FFF2-40B4-BE49-F238E27FC236}">
                <a16:creationId xmlns:a16="http://schemas.microsoft.com/office/drawing/2014/main" id="{809FA4FA-7A02-42DC-BCA4-EFB49E5531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7700" y="5959764"/>
            <a:ext cx="2274733" cy="693951"/>
          </a:xfrm>
          <a:prstGeom prst="rect">
            <a:avLst/>
          </a:prstGeom>
        </p:spPr>
      </p:pic>
      <p:sp>
        <p:nvSpPr>
          <p:cNvPr id="6" name="Rechteck 5"/>
          <p:cNvSpPr/>
          <p:nvPr/>
        </p:nvSpPr>
        <p:spPr>
          <a:xfrm>
            <a:off x="6732433" y="6192050"/>
            <a:ext cx="2149948" cy="461665"/>
          </a:xfrm>
          <a:prstGeom prst="rect">
            <a:avLst/>
          </a:prstGeom>
        </p:spPr>
        <p:txBody>
          <a:bodyPr wrap="none">
            <a:spAutoFit/>
          </a:bodyPr>
          <a:lstStyle/>
          <a:p>
            <a:r>
              <a:rPr lang="en-GB" sz="1200" dirty="0">
                <a:solidFill>
                  <a:schemeClr val="bg1"/>
                </a:solidFill>
              </a:rPr>
              <a:t>Grant Agreement No.: </a:t>
            </a:r>
            <a:endParaRPr lang="en-GB" sz="1200" dirty="0" smtClean="0">
              <a:solidFill>
                <a:schemeClr val="bg1"/>
              </a:solidFill>
            </a:endParaRPr>
          </a:p>
          <a:p>
            <a:r>
              <a:rPr lang="en-GB" sz="1200" dirty="0" smtClean="0">
                <a:solidFill>
                  <a:schemeClr val="bg1"/>
                </a:solidFill>
              </a:rPr>
              <a:t>2019-1-PL01-K1203-065244</a:t>
            </a:r>
            <a:endParaRPr lang="en-GB" sz="1200" dirty="0">
              <a:solidFill>
                <a:schemeClr val="bg1"/>
              </a:solidFill>
            </a:endParaRPr>
          </a:p>
        </p:txBody>
      </p:sp>
    </p:spTree>
    <p:extLst>
      <p:ext uri="{BB962C8B-B14F-4D97-AF65-F5344CB8AC3E}">
        <p14:creationId xmlns:p14="http://schemas.microsoft.com/office/powerpoint/2010/main" val="4033347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Beispiel</a:t>
            </a:r>
            <a:endParaRPr 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000" y="1080000"/>
            <a:ext cx="8640000" cy="469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299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Beispiel</a:t>
            </a:r>
            <a:r>
              <a:rPr lang="en-US" dirty="0" smtClean="0"/>
              <a:t>: </a:t>
            </a:r>
            <a:r>
              <a:rPr lang="en-US" dirty="0" err="1" smtClean="0"/>
              <a:t>Netzerschließung</a:t>
            </a:r>
            <a:endParaRPr lang="en-US" dirty="0"/>
          </a:p>
        </p:txBody>
      </p:sp>
      <p:pic>
        <p:nvPicPr>
          <p:cNvPr id="9"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000" y="1080000"/>
            <a:ext cx="8640000" cy="4695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875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Beispiel</a:t>
            </a:r>
            <a:r>
              <a:rPr lang="en-US" dirty="0" smtClean="0"/>
              <a:t>: </a:t>
            </a:r>
            <a:r>
              <a:rPr lang="en-US" dirty="0" err="1" smtClean="0"/>
              <a:t>Nutzer</a:t>
            </a:r>
            <a:r>
              <a:rPr lang="en-US" dirty="0" smtClean="0"/>
              <a:t> </a:t>
            </a:r>
            <a:r>
              <a:rPr lang="en-US" dirty="0" err="1" smtClean="0"/>
              <a:t>reagieren</a:t>
            </a:r>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000" y="1080000"/>
            <a:ext cx="8640000" cy="4695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9173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neue Brücke wird gebaut</a:t>
            </a:r>
            <a:endParaRPr lang="de-DE" dirty="0"/>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000" y="1080000"/>
            <a:ext cx="8640000" cy="4695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705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Prognosezahlen</a:t>
            </a:r>
            <a:endParaRPr lang="de-DE" dirty="0"/>
          </a:p>
        </p:txBody>
      </p:sp>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000" y="1080000"/>
            <a:ext cx="8640000" cy="4695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8858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Beispiel</a:t>
            </a:r>
            <a:r>
              <a:rPr lang="en-US" dirty="0" smtClean="0"/>
              <a:t>: 3 </a:t>
            </a:r>
            <a:r>
              <a:rPr lang="en-US" dirty="0" err="1" smtClean="0"/>
              <a:t>Jahre</a:t>
            </a:r>
            <a:r>
              <a:rPr lang="en-US" dirty="0" smtClean="0"/>
              <a:t> </a:t>
            </a:r>
            <a:r>
              <a:rPr lang="en-US" dirty="0" err="1" smtClean="0"/>
              <a:t>später</a:t>
            </a:r>
            <a:r>
              <a:rPr lang="en-US" dirty="0" smtClean="0"/>
              <a:t>…</a:t>
            </a:r>
            <a:endParaRPr lang="en-US" dirty="0"/>
          </a:p>
        </p:txBody>
      </p:sp>
      <p:pic>
        <p:nvPicPr>
          <p:cNvPr id="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000" y="1079999"/>
            <a:ext cx="8640000" cy="469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2620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3.1"/>
</p:tagLst>
</file>

<file path=ppt/theme/theme1.xml><?xml version="1.0" encoding="utf-8"?>
<a:theme xmlns:a="http://schemas.openxmlformats.org/drawingml/2006/main" name="TUD_2018_16zu9">
  <a:themeElements>
    <a:clrScheme name="TUD_Farben">
      <a:dk1>
        <a:srgbClr val="00305E"/>
      </a:dk1>
      <a:lt1>
        <a:srgbClr val="FFFFFF"/>
      </a:lt1>
      <a:dk2>
        <a:srgbClr val="00305E"/>
      </a:dk2>
      <a:lt2>
        <a:srgbClr val="727879"/>
      </a:lt2>
      <a:accent1>
        <a:srgbClr val="009EE0"/>
      </a:accent1>
      <a:accent2>
        <a:srgbClr val="006AB3"/>
      </a:accent2>
      <a:accent3>
        <a:srgbClr val="6AB023"/>
      </a:accent3>
      <a:accent4>
        <a:srgbClr val="007D40"/>
      </a:accent4>
      <a:accent5>
        <a:srgbClr val="93107E"/>
      </a:accent5>
      <a:accent6>
        <a:srgbClr val="54378A"/>
      </a:accent6>
      <a:hlink>
        <a:srgbClr val="009EE0"/>
      </a:hlink>
      <a:folHlink>
        <a:srgbClr val="006AB3"/>
      </a:folHlink>
    </a:clrScheme>
    <a:fontScheme name="TUD_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FA3DDC62-2CE6-774E-8340-8260BC267E57}" vid="{CBF861B5-B793-E74B-9EAA-FF010F67C03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2020_Praesentationsvorlage_TUD_16zu9</Template>
  <TotalTime>0</TotalTime>
  <Words>1300</Words>
  <Application>Microsoft Office PowerPoint</Application>
  <PresentationFormat>Breitbild</PresentationFormat>
  <Paragraphs>165</Paragraphs>
  <Slides>37</Slides>
  <Notes>6</Notes>
  <HiddenSlides>1</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37</vt:i4>
      </vt:variant>
    </vt:vector>
  </HeadingPairs>
  <TitlesOfParts>
    <vt:vector size="44" baseType="lpstr">
      <vt:lpstr>Arial</vt:lpstr>
      <vt:lpstr>Calibri</vt:lpstr>
      <vt:lpstr>Open Sans</vt:lpstr>
      <vt:lpstr>Symbol</vt:lpstr>
      <vt:lpstr>Verdana</vt:lpstr>
      <vt:lpstr>Wingdings</vt:lpstr>
      <vt:lpstr>TUD_2018_16zu9</vt:lpstr>
      <vt:lpstr>Mehr Mobilität und mehr Sicherheit bei weniger Verkehr</vt:lpstr>
      <vt:lpstr>Professur für Verkehrsökologie</vt:lpstr>
      <vt:lpstr>Verkehr ist wichtig?</vt:lpstr>
      <vt:lpstr>Beispiel</vt:lpstr>
      <vt:lpstr>Beispiel: Netzerschließung</vt:lpstr>
      <vt:lpstr>Beispiel: Nutzer reagieren</vt:lpstr>
      <vt:lpstr>Beispiel: neue Brücke wird gebaut</vt:lpstr>
      <vt:lpstr>Beispiel: Prognosezahlen</vt:lpstr>
      <vt:lpstr>Beispiel: 3 Jahre später…</vt:lpstr>
      <vt:lpstr>Rückkopplungen!</vt:lpstr>
      <vt:lpstr>Rückkopplungen!</vt:lpstr>
      <vt:lpstr>Ist mehr immer besser?</vt:lpstr>
      <vt:lpstr>Lassen Sie uns mal nachdenken!</vt:lpstr>
      <vt:lpstr>Lassen Sie uns mal nachdenken!</vt:lpstr>
      <vt:lpstr>Lassen Sie uns mal nachdenken!</vt:lpstr>
      <vt:lpstr>Let's think about it!</vt:lpstr>
      <vt:lpstr>Lassen Sie uns mal nachdenken!</vt:lpstr>
      <vt:lpstr>Mobilität = Verkehr?</vt:lpstr>
      <vt:lpstr>Mobilität</vt:lpstr>
      <vt:lpstr>Verkehr</vt:lpstr>
      <vt:lpstr>Verkehrssicherheit</vt:lpstr>
      <vt:lpstr>Verkehrssicherheit</vt:lpstr>
      <vt:lpstr>Verkehrssicherheit</vt:lpstr>
      <vt:lpstr>Was Kinder ausmacht</vt:lpstr>
      <vt:lpstr>Was folgt daraus?</vt:lpstr>
      <vt:lpstr>Darauf schauen, was Kindern wichtig ist!</vt:lpstr>
      <vt:lpstr>Was folgt daraus?</vt:lpstr>
      <vt:lpstr>Was folgt noch daraus?</vt:lpstr>
      <vt:lpstr>Was Sie tun können!</vt:lpstr>
      <vt:lpstr>Praxis: Beispiel Stadtraumgestaltung </vt:lpstr>
      <vt:lpstr>Praxis: Beispiel Leitfaden</vt:lpstr>
      <vt:lpstr>Praxis: Beispiel Aktionen</vt:lpstr>
      <vt:lpstr>Practice: Action days</vt:lpstr>
      <vt:lpstr>Praxis: Beispiel Kinderstadtplan</vt:lpstr>
      <vt:lpstr>Einbeziehen von Kindern</vt:lpstr>
      <vt:lpstr>Praxis: Weiterführende Links und Ideen</vt:lpstr>
      <vt:lpstr>Mehr Mobilität und mehr Sicherheit bei weniger Verkehr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Philipp Langer</dc:creator>
  <cp:lastModifiedBy>Rosemarie Baldauf</cp:lastModifiedBy>
  <cp:revision>45</cp:revision>
  <dcterms:created xsi:type="dcterms:W3CDTF">2021-08-20T18:21:38Z</dcterms:created>
  <dcterms:modified xsi:type="dcterms:W3CDTF">2022-03-24T07:47:38Z</dcterms:modified>
</cp:coreProperties>
</file>