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754" r:id="rId4"/>
    <p:sldId id="915" r:id="rId5"/>
    <p:sldId id="792" r:id="rId6"/>
    <p:sldId id="919" r:id="rId7"/>
    <p:sldId id="920" r:id="rId8"/>
    <p:sldId id="921" r:id="rId9"/>
    <p:sldId id="922" r:id="rId10"/>
    <p:sldId id="916" r:id="rId11"/>
    <p:sldId id="923" r:id="rId12"/>
    <p:sldId id="650" r:id="rId13"/>
    <p:sldId id="924" r:id="rId14"/>
    <p:sldId id="787" r:id="rId15"/>
    <p:sldId id="788" r:id="rId16"/>
    <p:sldId id="758" r:id="rId17"/>
    <p:sldId id="759" r:id="rId18"/>
    <p:sldId id="770" r:id="rId19"/>
    <p:sldId id="771" r:id="rId20"/>
    <p:sldId id="772" r:id="rId21"/>
    <p:sldId id="773" r:id="rId22"/>
    <p:sldId id="774" r:id="rId23"/>
    <p:sldId id="775" r:id="rId24"/>
    <p:sldId id="789" r:id="rId25"/>
    <p:sldId id="777" r:id="rId26"/>
    <p:sldId id="914" r:id="rId27"/>
  </p:sldIdLst>
  <p:sldSz cx="12192000" cy="6858000"/>
  <p:notesSz cx="6858000" cy="9144000"/>
  <p:defaultTextStyle>
    <a:defPPr>
      <a:defRPr lang="de-DE"/>
    </a:defPPr>
    <a:lvl1pPr marL="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marie Baldauf" initials="RB" lastIdx="2" clrIdx="0">
    <p:extLst>
      <p:ext uri="{19B8F6BF-5375-455C-9EA6-DF929625EA0E}">
        <p15:presenceInfo xmlns:p15="http://schemas.microsoft.com/office/powerpoint/2012/main" userId="Rosemarie Baldau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8FF"/>
    <a:srgbClr val="FFFFFF"/>
    <a:srgbClr val="A50021"/>
    <a:srgbClr val="FFFF99"/>
    <a:srgbClr val="888885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98" autoAdjust="0"/>
  </p:normalViewPr>
  <p:slideViewPr>
    <p:cSldViewPr snapToGrid="0" showGuides="1">
      <p:cViewPr varScale="1">
        <p:scale>
          <a:sx n="65" d="100"/>
          <a:sy n="65" d="100"/>
        </p:scale>
        <p:origin x="60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0.png"/><Relationship Id="rId1" Type="http://schemas.openxmlformats.org/officeDocument/2006/relationships/image" Target="../media/image270.png"/><Relationship Id="rId4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Relationship Id="rId4" Type="http://schemas.openxmlformats.org/officeDocument/2006/relationships/image" Target="../media/image3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𝑡𝑟𝑖𝑝𝑠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  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𝑡𝑟𝑖𝑝𝑠/(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𝑝.𝑐.   𝑝.𝑎.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)</a:t>
              </a:r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number of trips</a:t>
          </a: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𝑅𝑃𝐾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𝑡𝑟𝑖𝑝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𝑅𝑃𝐾/𝑡𝑟𝑖𝑝</a:t>
              </a:r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travel distance</a:t>
          </a: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𝑉𝐾𝑇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𝑅𝑃𝐾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𝑉𝐾𝑇/𝑅𝑃𝐾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reciprocal occupation rate</a:t>
          </a: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𝑓𝑎𝑐𝑡𝑜𝑟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𝑉𝐾𝑇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(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𝑠𝑝𝑒𝑧. 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𝑓𝑎𝑐𝑡𝑜𝑟)/𝑉𝐾𝑇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</a:t>
          </a:r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emission factor</a:t>
          </a: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2FC73773-68A8-47D5-A629-B2CC469F29AA}">
      <dgm:prSet phldrT="[Text]" custT="1"/>
      <dgm:spPr>
        <a:xfrm>
          <a:off x="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number of trips</a:t>
          </a: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94D6A20A-26FF-46BE-BA57-7E03C313EB94}">
      <dgm:prSet phldrT="[Text]" custT="1"/>
      <dgm:spPr>
        <a:xfrm>
          <a:off x="1901017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travel distance</a:t>
          </a: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F237DBF-95B3-4B96-A51D-4AA309F0D23A}">
      <dgm:prSet phldrT="[Text]" custT="1"/>
      <dgm:spPr>
        <a:xfrm>
          <a:off x="3801753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reciprocal occupation rate</a:t>
          </a: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4ECA787-123A-40A7-9711-7BE7CBBA7B3C}">
      <dgm:prSet phldrT="[Text]" custT="1"/>
      <dgm:spPr>
        <a:xfrm>
          <a:off x="570277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</a:t>
          </a:r>
          <a:r>
            <a:rPr lang="en-US" sz="16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emission factor</a:t>
          </a: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</dgm:pt>
    <dgm:pt modelId="{3B0C0996-F6D9-4F13-B607-C9B9E59FD954}" type="pres">
      <dgm:prSet presAssocID="{2FC73773-68A8-47D5-A629-B2CC469F29AA}" presName="textNode" presStyleLbl="bgShp" presStyleIdx="0" presStyleCnt="4"/>
      <dgm:spPr/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</dgm:pt>
    <dgm:pt modelId="{C9ABC77E-9B04-44E0-BE41-5247727F23BB}" type="pres">
      <dgm:prSet presAssocID="{94D6A20A-26FF-46BE-BA57-7E03C313EB94}" presName="textNode" presStyleLbl="bgShp" presStyleIdx="1" presStyleCnt="4"/>
      <dgm:spPr/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</dgm:pt>
    <dgm:pt modelId="{A0DE6186-E346-4628-AD84-DA5A6494EBD0}" type="pres">
      <dgm:prSet presAssocID="{CF237DBF-95B3-4B96-A51D-4AA309F0D23A}" presName="textNode" presStyleLbl="bgShp" presStyleIdx="2" presStyleCnt="4"/>
      <dgm:spPr/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</dgm:pt>
    <dgm:pt modelId="{B6007F58-289D-4671-8BD4-0BFE5D4BBF67}" type="pres">
      <dgm:prSet presAssocID="{D4ECA787-123A-40A7-9711-7BE7CBBA7B3C}" presName="textNode" presStyleLbl="bgShp" presStyleIdx="3" presStyleCnt="4"/>
      <dgm:spPr/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</dgm:pt>
  </dgm:ptLst>
  <dgm:cxnLst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36D61E27-88CF-433C-A88D-FFE80350F53C}">
          <dgm:prSet phldrT="[Text]" custT="1"/>
          <dgm:spPr>
            <a:xfrm>
              <a:off x="2466" y="214578"/>
              <a:ext cx="5391760" cy="3286809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 algn="ctr"/>
              <a:endParaRPr lang="de-DE" sz="120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2000" b="0" i="1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l"/>
              <a:r>
                <a:rPr lang="de-DE" sz="2000" b="0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𝑡𝑟𝑖𝑝𝑠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den>
                  </m:f>
                </m:oMath>
              </a14:m>
              <a:r>
                <a:rPr lang="de-DE" sz="2000" b="0" i="1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𝑅𝑃𝐾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𝑡𝑟𝑖𝑝</m:t>
                      </m:r>
                    </m:den>
                  </m:f>
                </m:oMath>
              </a14:m>
              <a:r>
                <a:rPr lang="de-DE" sz="2000" b="0" i="1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   </a:t>
              </a:r>
              <a14:m>
                <m:oMath xmlns:m="http://schemas.openxmlformats.org/officeDocument/2006/math">
                  <m:f>
                    <m:fPr>
                      <m:ctrlP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</m:ctrlPr>
                    </m:fPr>
                    <m:num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𝑉𝐾𝑇</m:t>
                      </m:r>
                    </m:num>
                    <m:den>
                      <m:r>
                        <a:rPr lang="de-DE" sz="2000" b="0" i="1" smtClean="0">
                          <a:solidFill>
                            <a:srgbClr val="363636">
                              <a:hueOff val="0"/>
                              <a:satOff val="0"/>
                              <a:lumOff val="0"/>
                              <a:alphaOff val="0"/>
                            </a:srgbClr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𝑅𝑃𝐾</m:t>
                      </m:r>
                    </m:den>
                  </m:f>
                </m:oMath>
              </a14:m>
              <a:r>
                <a:rPr lang="de-DE" sz="2000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</a:t>
              </a:r>
            </a:p>
            <a:p>
              <a:pPr algn="ctr"/>
              <a:endParaRPr lang="de-DE" altLang="de-DE" sz="1200" dirty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r>
                <a:rPr lang="de-DE" sz="1200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/>
              </a:r>
              <a:br>
                <a:rPr lang="de-DE" sz="1200" dirty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</a:br>
              <a:endParaRPr lang="de-DE" sz="12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36D61E27-88CF-433C-A88D-FFE80350F53C}">
          <dgm:prSet phldrT="[Text]" custT="1"/>
          <dgm:spPr>
            <a:xfrm>
              <a:off x="2466" y="214578"/>
              <a:ext cx="5391760" cy="3286809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120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sz="2000" b="0" i="1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  <a:p>
              <a:pPr algn="l"/>
              <a:r>
                <a:rPr lang="de-DE" sz="2000" b="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(</a:t>
              </a:r>
              <a:r>
                <a:rPr lang="de-DE" sz="20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𝑡𝑟𝑖𝑝𝑠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 )/(𝑝.𝑐.   𝑝.𝑎.)</a:t>
              </a:r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𝑅𝑃𝐾/𝑡𝑟𝑖𝑝</a:t>
              </a:r>
              <a:r>
                <a:rPr lang="de-DE" sz="2000" b="0" i="1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              </a:t>
              </a:r>
              <a:r>
                <a:rPr lang="de-DE" sz="20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𝑉𝐾𝑇/𝑅𝑃𝐾</a:t>
              </a:r>
              <a:r>
                <a:rPr lang="de-DE" sz="20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> </a:t>
              </a: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endParaRPr lang="de-DE" altLang="de-DE" sz="1200" dirty="0" smtClean="0">
                <a:solidFill>
                  <a:srgbClr val="0B2A51"/>
                </a:solidFill>
                <a:latin typeface="+mn-lt"/>
                <a:ea typeface="+mn-ea"/>
                <a:cs typeface="+mn-cs"/>
              </a:endParaRPr>
            </a:p>
            <a:p>
              <a:pPr algn="ctr"/>
              <a: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  <a:t/>
              </a:r>
              <a:br>
                <a:rPr lang="de-DE" sz="1200" dirty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+mn-lt"/>
                  <a:ea typeface="+mn-ea"/>
                  <a:cs typeface="+mn-cs"/>
                </a:rPr>
              </a:br>
              <a:endParaRPr lang="de-DE" sz="12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291AC35B-B75A-498C-9895-E15525CA8D71}" type="par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47205" y="214002"/>
              <a:ext cx="1548000" cy="3287961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𝑓𝑎𝑐𝑡𝑜𝑟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𝑉𝐾𝑇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47205" y="214002"/>
              <a:ext cx="1548000" cy="3287961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(</a:t>
              </a:r>
              <a:r>
                <a:rPr lang="de-DE" sz="1600" b="0" i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𝑠𝑝𝑒𝑧. 𝑓𝑎𝑐𝑡𝑜𝑟)/𝑉𝐾𝑇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CE3C6405-87AD-4246-9409-030B31B296FA}" type="sib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9323C68-6DA6-4149-A138-EE48652BC4B8}">
      <dgm:prSet phldrT="[Text]" custT="1"/>
      <dgm:spPr>
        <a:xfrm>
          <a:off x="5918905" y="1371604"/>
          <a:ext cx="1199591" cy="184783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Technology</a:t>
          </a: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8F55AF-9B2A-4A9E-8F23-3B9FB40D97E1}" type="pres">
      <dgm:prSet presAssocID="{36D61E27-88CF-433C-A88D-FFE80350F53C}" presName="compNode" presStyleCnt="0"/>
      <dgm:spPr/>
    </dgm:pt>
    <dgm:pt modelId="{CAD6907B-4A6E-4472-954F-35124CF7A591}" type="pres">
      <dgm:prSet presAssocID="{36D61E27-88CF-433C-A88D-FFE80350F53C}" presName="aNode" presStyleLbl="bgShp" presStyleIdx="0" presStyleCnt="2" custScaleX="64131" custScaleY="86849"/>
      <dgm:spPr/>
      <dgm:t>
        <a:bodyPr/>
        <a:lstStyle/>
        <a:p>
          <a:endParaRPr lang="de-DE"/>
        </a:p>
      </dgm:t>
    </dgm:pt>
    <dgm:pt modelId="{2B04C534-4D09-43F5-A41A-E9B7BF7CE42E}" type="pres">
      <dgm:prSet presAssocID="{36D61E27-88CF-433C-A88D-FFE80350F53C}" presName="textNode" presStyleLbl="bgShp" presStyleIdx="0" presStyleCnt="2"/>
      <dgm:spPr/>
      <dgm:t>
        <a:bodyPr/>
        <a:lstStyle/>
        <a:p>
          <a:endParaRPr lang="de-DE"/>
        </a:p>
      </dgm:t>
    </dgm:pt>
    <dgm:pt modelId="{751FF302-CDDA-4D66-BF8B-B992A5694F30}" type="pres">
      <dgm:prSet presAssocID="{36D61E27-88CF-433C-A88D-FFE80350F53C}" presName="compChildNode" presStyleCnt="0"/>
      <dgm:spPr/>
    </dgm:pt>
    <dgm:pt modelId="{E2EB2EA5-568A-4EFF-A84F-8AF557158035}" type="pres">
      <dgm:prSet presAssocID="{36D61E27-88CF-433C-A88D-FFE80350F53C}" presName="theInnerList" presStyleCnt="0"/>
      <dgm:spPr/>
    </dgm:pt>
    <dgm:pt modelId="{E7586B22-44CB-4EA0-AAC7-4BB403ECD5A3}" type="pres">
      <dgm:prSet presAssocID="{36D61E27-88CF-433C-A88D-FFE80350F53C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1" presStyleCnt="2" custScaleX="24940" custScaleY="8550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1" presStyleCnt="2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0" presStyleCnt="1" custScaleX="25680" custScaleY="76503" custLinFactNeighborX="1166" custLinFactNeighborY="-111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646E349-0C2B-4339-97F4-3613EE56A772}" type="presOf" srcId="{FFD97AA1-1619-41C1-BA62-833C84A5B12D}" destId="{031A617A-C1B0-48D8-921E-99FD15930C7A}" srcOrd="0" destOrd="0" presId="urn:microsoft.com/office/officeart/2005/8/layout/lProcess2"/>
    <dgm:cxn modelId="{82536C67-5FF3-4628-B53D-99696375275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BD03DACA-F838-4CDD-BED8-7880CA928C2B}" type="presOf" srcId="{D9323C68-6DA6-4149-A138-EE48652BC4B8}" destId="{135ADB9D-7A85-4B50-AED2-D9D8C8C746A0}" srcOrd="0" destOrd="0" presId="urn:microsoft.com/office/officeart/2005/8/layout/lProcess2"/>
    <dgm:cxn modelId="{29278B69-1D7F-40F4-9760-2252DDBC80DE}" type="presOf" srcId="{D4ECA787-123A-40A7-9711-7BE7CBBA7B3C}" destId="{B6007F58-289D-4671-8BD4-0BFE5D4BBF67}" srcOrd="1" destOrd="0" presId="urn:microsoft.com/office/officeart/2005/8/layout/lProcess2"/>
    <dgm:cxn modelId="{98262F40-4AAF-46A9-8699-7620FE4DA0FB}" type="presOf" srcId="{36D61E27-88CF-433C-A88D-FFE80350F53C}" destId="{CAD6907B-4A6E-4472-954F-35124CF7A591}" srcOrd="0" destOrd="0" presId="urn:microsoft.com/office/officeart/2005/8/layout/lProcess2"/>
    <dgm:cxn modelId="{DFD190A9-01AF-403D-A2B5-69B9C67AD42B}" srcId="{FFD97AA1-1619-41C1-BA62-833C84A5B12D}" destId="{D4ECA787-123A-40A7-9711-7BE7CBBA7B3C}" srcOrd="1" destOrd="0" parTransId="{4BACEDCD-8566-451F-8811-D6FD94A01F5E}" sibTransId="{CE3C6405-87AD-4246-9409-030B31B296FA}"/>
    <dgm:cxn modelId="{28BCEE0A-8A10-438A-BFFD-DE23735A595B}" srcId="{FFD97AA1-1619-41C1-BA62-833C84A5B12D}" destId="{36D61E27-88CF-433C-A88D-FFE80350F53C}" srcOrd="0" destOrd="0" parTransId="{291AC35B-B75A-498C-9895-E15525CA8D71}" sibTransId="{E8DB208C-9239-4143-A94E-AC7689061A00}"/>
    <dgm:cxn modelId="{A5F72399-1378-4768-BCD9-ED077EEB361F}" type="presOf" srcId="{36D61E27-88CF-433C-A88D-FFE80350F53C}" destId="{2B04C534-4D09-43F5-A41A-E9B7BF7CE42E}" srcOrd="1" destOrd="0" presId="urn:microsoft.com/office/officeart/2005/8/layout/lProcess2"/>
    <dgm:cxn modelId="{B8B5FD63-9EA4-40F3-8949-60D472B53712}" type="presParOf" srcId="{031A617A-C1B0-48D8-921E-99FD15930C7A}" destId="{D18F55AF-9B2A-4A9E-8F23-3B9FB40D97E1}" srcOrd="0" destOrd="0" presId="urn:microsoft.com/office/officeart/2005/8/layout/lProcess2"/>
    <dgm:cxn modelId="{6362FA4C-CC9E-4F87-A81F-0652B94FB6F8}" type="presParOf" srcId="{D18F55AF-9B2A-4A9E-8F23-3B9FB40D97E1}" destId="{CAD6907B-4A6E-4472-954F-35124CF7A591}" srcOrd="0" destOrd="0" presId="urn:microsoft.com/office/officeart/2005/8/layout/lProcess2"/>
    <dgm:cxn modelId="{DB22B003-97D7-4AE9-AC09-8975C42AEBC8}" type="presParOf" srcId="{D18F55AF-9B2A-4A9E-8F23-3B9FB40D97E1}" destId="{2B04C534-4D09-43F5-A41A-E9B7BF7CE42E}" srcOrd="1" destOrd="0" presId="urn:microsoft.com/office/officeart/2005/8/layout/lProcess2"/>
    <dgm:cxn modelId="{B149094E-F8D4-46ED-9FA5-BE3A940B05BB}" type="presParOf" srcId="{D18F55AF-9B2A-4A9E-8F23-3B9FB40D97E1}" destId="{751FF302-CDDA-4D66-BF8B-B992A5694F30}" srcOrd="2" destOrd="0" presId="urn:microsoft.com/office/officeart/2005/8/layout/lProcess2"/>
    <dgm:cxn modelId="{D46E072C-32B1-4231-9816-139D61E7BAB6}" type="presParOf" srcId="{751FF302-CDDA-4D66-BF8B-B992A5694F30}" destId="{E2EB2EA5-568A-4EFF-A84F-8AF557158035}" srcOrd="0" destOrd="0" presId="urn:microsoft.com/office/officeart/2005/8/layout/lProcess2"/>
    <dgm:cxn modelId="{502112F2-AFA2-4F65-8914-ABA812D10BE3}" type="presParOf" srcId="{031A617A-C1B0-48D8-921E-99FD15930C7A}" destId="{E7586B22-44CB-4EA0-AAC7-4BB403ECD5A3}" srcOrd="1" destOrd="0" presId="urn:microsoft.com/office/officeart/2005/8/layout/lProcess2"/>
    <dgm:cxn modelId="{B77BA51F-BCC2-4CA9-8E00-EDC0FDC1D960}" type="presParOf" srcId="{031A617A-C1B0-48D8-921E-99FD15930C7A}" destId="{0066092D-3299-40BE-97AF-C043CCA4DCD4}" srcOrd="2" destOrd="0" presId="urn:microsoft.com/office/officeart/2005/8/layout/lProcess2"/>
    <dgm:cxn modelId="{10A97DAC-BF49-4476-88D3-B4703531704B}" type="presParOf" srcId="{0066092D-3299-40BE-97AF-C043CCA4DCD4}" destId="{15F90AD9-3E73-4D63-9AA3-09E6F3170A94}" srcOrd="0" destOrd="0" presId="urn:microsoft.com/office/officeart/2005/8/layout/lProcess2"/>
    <dgm:cxn modelId="{C742E69A-8781-4EFC-B15C-8D1588CF0410}" type="presParOf" srcId="{0066092D-3299-40BE-97AF-C043CCA4DCD4}" destId="{B6007F58-289D-4671-8BD4-0BFE5D4BBF67}" srcOrd="1" destOrd="0" presId="urn:microsoft.com/office/officeart/2005/8/layout/lProcess2"/>
    <dgm:cxn modelId="{7F994ECB-E3B4-4BB6-B9F3-8D7D2A8C4FE5}" type="presParOf" srcId="{0066092D-3299-40BE-97AF-C043CCA4DCD4}" destId="{2A26190D-BAF0-44B5-9EB2-B3F37BD58787}" srcOrd="2" destOrd="0" presId="urn:microsoft.com/office/officeart/2005/8/layout/lProcess2"/>
    <dgm:cxn modelId="{90C1CF3D-EA97-4B3B-8988-981158C50278}" type="presParOf" srcId="{2A26190D-BAF0-44B5-9EB2-B3F37BD58787}" destId="{E42ACD01-C6A9-4EC0-9D3A-A1CE17D7B3B2}" srcOrd="0" destOrd="0" presId="urn:microsoft.com/office/officeart/2005/8/layout/lProcess2"/>
    <dgm:cxn modelId="{D9C54AE1-787B-424A-99D0-0C95EB6CD863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36D61E27-88CF-433C-A88D-FFE80350F53C}">
      <dgm:prSet phldrT="[Text]" custT="1"/>
      <dgm:spPr>
        <a:xfrm>
          <a:off x="2466" y="214578"/>
          <a:ext cx="5391760" cy="32868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4ECA787-123A-40A7-9711-7BE7CBBA7B3C}">
      <dgm:prSet phldrT="[Text]" custT="1"/>
      <dgm:spPr>
        <a:xfrm>
          <a:off x="5747205" y="214002"/>
          <a:ext cx="1548000" cy="328796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D9323C68-6DA6-4149-A138-EE48652BC4B8}">
      <dgm:prSet phldrT="[Text]" custT="1"/>
      <dgm:spPr>
        <a:xfrm>
          <a:off x="5918905" y="1371604"/>
          <a:ext cx="1199591" cy="184783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6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Technology</a:t>
          </a: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4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</dgm:pt>
    <dgm:pt modelId="{D18F55AF-9B2A-4A9E-8F23-3B9FB40D97E1}" type="pres">
      <dgm:prSet presAssocID="{36D61E27-88CF-433C-A88D-FFE80350F53C}" presName="compNode" presStyleCnt="0"/>
      <dgm:spPr/>
    </dgm:pt>
    <dgm:pt modelId="{CAD6907B-4A6E-4472-954F-35124CF7A591}" type="pres">
      <dgm:prSet presAssocID="{36D61E27-88CF-433C-A88D-FFE80350F53C}" presName="aNode" presStyleLbl="bgShp" presStyleIdx="0" presStyleCnt="2" custScaleX="64131" custScaleY="86849"/>
      <dgm:spPr/>
    </dgm:pt>
    <dgm:pt modelId="{2B04C534-4D09-43F5-A41A-E9B7BF7CE42E}" type="pres">
      <dgm:prSet presAssocID="{36D61E27-88CF-433C-A88D-FFE80350F53C}" presName="textNode" presStyleLbl="bgShp" presStyleIdx="0" presStyleCnt="2"/>
      <dgm:spPr/>
    </dgm:pt>
    <dgm:pt modelId="{751FF302-CDDA-4D66-BF8B-B992A5694F30}" type="pres">
      <dgm:prSet presAssocID="{36D61E27-88CF-433C-A88D-FFE80350F53C}" presName="compChildNode" presStyleCnt="0"/>
      <dgm:spPr/>
    </dgm:pt>
    <dgm:pt modelId="{E2EB2EA5-568A-4EFF-A84F-8AF557158035}" type="pres">
      <dgm:prSet presAssocID="{36D61E27-88CF-433C-A88D-FFE80350F53C}" presName="theInnerList" presStyleCnt="0"/>
      <dgm:spPr/>
    </dgm:pt>
    <dgm:pt modelId="{E7586B22-44CB-4EA0-AAC7-4BB403ECD5A3}" type="pres">
      <dgm:prSet presAssocID="{36D61E27-88CF-433C-A88D-FFE80350F53C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1" presStyleCnt="2" custScaleX="24940" custScaleY="85509" custLinFactNeighborX="821"/>
      <dgm:spPr/>
    </dgm:pt>
    <dgm:pt modelId="{B6007F58-289D-4671-8BD4-0BFE5D4BBF67}" type="pres">
      <dgm:prSet presAssocID="{D4ECA787-123A-40A7-9711-7BE7CBBA7B3C}" presName="textNode" presStyleLbl="bgShp" presStyleIdx="1" presStyleCnt="2"/>
      <dgm:spPr/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0" presStyleCnt="1" custScaleX="25680" custScaleY="76503" custLinFactNeighborX="1166" custLinFactNeighborY="-1116">
        <dgm:presLayoutVars>
          <dgm:bulletEnabled val="1"/>
        </dgm:presLayoutVars>
      </dgm:prSet>
      <dgm:spPr/>
    </dgm:pt>
  </dgm:ptLst>
  <dgm:cxnLst>
    <dgm:cxn modelId="{28BCEE0A-8A10-438A-BFFD-DE23735A595B}" srcId="{FFD97AA1-1619-41C1-BA62-833C84A5B12D}" destId="{36D61E27-88CF-433C-A88D-FFE80350F53C}" srcOrd="0" destOrd="0" parTransId="{291AC35B-B75A-498C-9895-E15525CA8D71}" sibTransId="{E8DB208C-9239-4143-A94E-AC7689061A00}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98262F40-4AAF-46A9-8699-7620FE4DA0FB}" type="presOf" srcId="{36D61E27-88CF-433C-A88D-FFE80350F53C}" destId="{CAD6907B-4A6E-4472-954F-35124CF7A591}" srcOrd="0" destOrd="0" presId="urn:microsoft.com/office/officeart/2005/8/layout/lProcess2"/>
    <dgm:cxn modelId="{82536C67-5FF3-4628-B53D-996963752753}" type="presOf" srcId="{D4ECA787-123A-40A7-9711-7BE7CBBA7B3C}" destId="{15F90AD9-3E73-4D63-9AA3-09E6F3170A94}" srcOrd="0" destOrd="0" presId="urn:microsoft.com/office/officeart/2005/8/layout/lProcess2"/>
    <dgm:cxn modelId="{29278B69-1D7F-40F4-9760-2252DDBC80DE}" type="presOf" srcId="{D4ECA787-123A-40A7-9711-7BE7CBBA7B3C}" destId="{B6007F58-289D-4671-8BD4-0BFE5D4BBF67}" srcOrd="1" destOrd="0" presId="urn:microsoft.com/office/officeart/2005/8/layout/lProcess2"/>
    <dgm:cxn modelId="{7646E349-0C2B-4339-97F4-3613EE56A772}" type="presOf" srcId="{FFD97AA1-1619-41C1-BA62-833C84A5B12D}" destId="{031A617A-C1B0-48D8-921E-99FD15930C7A}" srcOrd="0" destOrd="0" presId="urn:microsoft.com/office/officeart/2005/8/layout/lProcess2"/>
    <dgm:cxn modelId="{A5F72399-1378-4768-BCD9-ED077EEB361F}" type="presOf" srcId="{36D61E27-88CF-433C-A88D-FFE80350F53C}" destId="{2B04C534-4D09-43F5-A41A-E9B7BF7CE42E}" srcOrd="1" destOrd="0" presId="urn:microsoft.com/office/officeart/2005/8/layout/lProcess2"/>
    <dgm:cxn modelId="{DFD190A9-01AF-403D-A2B5-69B9C67AD42B}" srcId="{FFD97AA1-1619-41C1-BA62-833C84A5B12D}" destId="{D4ECA787-123A-40A7-9711-7BE7CBBA7B3C}" srcOrd="1" destOrd="0" parTransId="{4BACEDCD-8566-451F-8811-D6FD94A01F5E}" sibTransId="{CE3C6405-87AD-4246-9409-030B31B296FA}"/>
    <dgm:cxn modelId="{BD03DACA-F838-4CDD-BED8-7880CA928C2B}" type="presOf" srcId="{D9323C68-6DA6-4149-A138-EE48652BC4B8}" destId="{135ADB9D-7A85-4B50-AED2-D9D8C8C746A0}" srcOrd="0" destOrd="0" presId="urn:microsoft.com/office/officeart/2005/8/layout/lProcess2"/>
    <dgm:cxn modelId="{B8B5FD63-9EA4-40F3-8949-60D472B53712}" type="presParOf" srcId="{031A617A-C1B0-48D8-921E-99FD15930C7A}" destId="{D18F55AF-9B2A-4A9E-8F23-3B9FB40D97E1}" srcOrd="0" destOrd="0" presId="urn:microsoft.com/office/officeart/2005/8/layout/lProcess2"/>
    <dgm:cxn modelId="{6362FA4C-CC9E-4F87-A81F-0652B94FB6F8}" type="presParOf" srcId="{D18F55AF-9B2A-4A9E-8F23-3B9FB40D97E1}" destId="{CAD6907B-4A6E-4472-954F-35124CF7A591}" srcOrd="0" destOrd="0" presId="urn:microsoft.com/office/officeart/2005/8/layout/lProcess2"/>
    <dgm:cxn modelId="{DB22B003-97D7-4AE9-AC09-8975C42AEBC8}" type="presParOf" srcId="{D18F55AF-9B2A-4A9E-8F23-3B9FB40D97E1}" destId="{2B04C534-4D09-43F5-A41A-E9B7BF7CE42E}" srcOrd="1" destOrd="0" presId="urn:microsoft.com/office/officeart/2005/8/layout/lProcess2"/>
    <dgm:cxn modelId="{B149094E-F8D4-46ED-9FA5-BE3A940B05BB}" type="presParOf" srcId="{D18F55AF-9B2A-4A9E-8F23-3B9FB40D97E1}" destId="{751FF302-CDDA-4D66-BF8B-B992A5694F30}" srcOrd="2" destOrd="0" presId="urn:microsoft.com/office/officeart/2005/8/layout/lProcess2"/>
    <dgm:cxn modelId="{D46E072C-32B1-4231-9816-139D61E7BAB6}" type="presParOf" srcId="{751FF302-CDDA-4D66-BF8B-B992A5694F30}" destId="{E2EB2EA5-568A-4EFF-A84F-8AF557158035}" srcOrd="0" destOrd="0" presId="urn:microsoft.com/office/officeart/2005/8/layout/lProcess2"/>
    <dgm:cxn modelId="{502112F2-AFA2-4F65-8914-ABA812D10BE3}" type="presParOf" srcId="{031A617A-C1B0-48D8-921E-99FD15930C7A}" destId="{E7586B22-44CB-4EA0-AAC7-4BB403ECD5A3}" srcOrd="1" destOrd="0" presId="urn:microsoft.com/office/officeart/2005/8/layout/lProcess2"/>
    <dgm:cxn modelId="{B77BA51F-BCC2-4CA9-8E00-EDC0FDC1D960}" type="presParOf" srcId="{031A617A-C1B0-48D8-921E-99FD15930C7A}" destId="{0066092D-3299-40BE-97AF-C043CCA4DCD4}" srcOrd="2" destOrd="0" presId="urn:microsoft.com/office/officeart/2005/8/layout/lProcess2"/>
    <dgm:cxn modelId="{10A97DAC-BF49-4476-88D3-B4703531704B}" type="presParOf" srcId="{0066092D-3299-40BE-97AF-C043CCA4DCD4}" destId="{15F90AD9-3E73-4D63-9AA3-09E6F3170A94}" srcOrd="0" destOrd="0" presId="urn:microsoft.com/office/officeart/2005/8/layout/lProcess2"/>
    <dgm:cxn modelId="{C742E69A-8781-4EFC-B15C-8D1588CF0410}" type="presParOf" srcId="{0066092D-3299-40BE-97AF-C043CCA4DCD4}" destId="{B6007F58-289D-4671-8BD4-0BFE5D4BBF67}" srcOrd="1" destOrd="0" presId="urn:microsoft.com/office/officeart/2005/8/layout/lProcess2"/>
    <dgm:cxn modelId="{7F994ECB-E3B4-4BB6-B9F3-8D7D2A8C4FE5}" type="presParOf" srcId="{0066092D-3299-40BE-97AF-C043CCA4DCD4}" destId="{2A26190D-BAF0-44B5-9EB2-B3F37BD58787}" srcOrd="2" destOrd="0" presId="urn:microsoft.com/office/officeart/2005/8/layout/lProcess2"/>
    <dgm:cxn modelId="{90C1CF3D-EA97-4B3B-8988-981158C50278}" type="presParOf" srcId="{2A26190D-BAF0-44B5-9EB2-B3F37BD58787}" destId="{E42ACD01-C6A9-4EC0-9D3A-A1CE17D7B3B2}" srcOrd="0" destOrd="0" presId="urn:microsoft.com/office/officeart/2005/8/layout/lProcess2"/>
    <dgm:cxn modelId="{D9C54AE1-787B-424A-99D0-0C95EB6CD863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𝑡𝑟𝑖𝑝𝑠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  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  <m:r>
                          <a:rPr lang="de-DE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2FC73773-68A8-47D5-A629-B2CC469F29AA}">
          <dgm:prSet phldrT="[Text]" custT="1"/>
          <dgm:spPr>
            <a:xfrm>
              <a:off x="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𝑡𝑟𝑖𝑝𝑠/(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𝑝.𝑐.   𝑝.𝑎.</a:t>
              </a:r>
              <a:r>
                <a:rPr lang="de-DE" sz="1600" b="0" i="0" smtClean="0">
                  <a:solidFill>
                    <a:schemeClr val="tx1"/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)</a:t>
              </a:r>
              <a:endParaRPr lang="de-DE" sz="16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𝑅𝑃𝐾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𝑡𝑟𝑖𝑝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94D6A20A-26FF-46BE-BA57-7E03C313EB94}">
          <dgm:prSet phldrT="[Text]" custT="1"/>
          <dgm:spPr>
            <a:xfrm>
              <a:off x="1901017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𝑅𝑃𝐾/𝑡𝑟𝑖𝑝</a:t>
              </a:r>
              <a:endParaRPr lang="de-DE" sz="1600" dirty="0" smtClean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𝑉𝐾𝑇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𝑅𝑃𝐾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CF237DBF-95B3-4B96-A51D-4AA309F0D23A}">
          <dgm:prSet phldrT="[Text]" custT="1"/>
          <dgm:spPr>
            <a:xfrm>
              <a:off x="3801753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𝑉𝐾𝑇/𝑅𝑃𝐾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de-DE" sz="160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𝑠𝑝𝑒𝑧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 </m:t>
                        </m:r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𝑓𝑎𝑐𝑡𝑜𝑟</m:t>
                        </m:r>
                      </m:num>
                      <m:den>
                        <m:r>
                          <a:rPr lang="de-DE" sz="1600" b="0" i="1" smtClean="0">
                            <a:solidFill>
                              <a:srgbClr val="363636">
                                <a:hueOff val="0"/>
                                <a:satOff val="0"/>
                                <a:lumOff val="0"/>
                                <a:alphaOff val="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𝑉𝐾𝑇</m:t>
                        </m:r>
                      </m:den>
                    </m:f>
                  </m:oMath>
                </m:oMathPara>
              </a14:m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Choice>
      <mc:Fallback xmlns="">
        <dgm:pt modelId="{D4ECA787-123A-40A7-9711-7BE7CBBA7B3C}">
          <dgm:prSet phldrT="[Text]" custT="1"/>
          <dgm:spPr>
            <a:xfrm>
              <a:off x="5702770" y="0"/>
              <a:ext cx="1592435" cy="3287947"/>
            </a:xfrm>
            <a:prstGeom prst="roundRect">
              <a:avLst>
                <a:gd name="adj" fmla="val 10000"/>
              </a:avLst>
            </a:prstGeom>
            <a:solidFill>
              <a:srgbClr val="F0F8FF"/>
            </a:solidFill>
            <a:ln w="12700">
              <a:solidFill>
                <a:srgbClr val="363636"/>
              </a:solidFill>
            </a:ln>
            <a:effectLst/>
          </dgm:spPr>
          <dgm:t>
            <a:bodyPr/>
            <a:lstStyle/>
            <a:p>
              <a:pPr/>
              <a:r>
                <a:rPr lang="de-DE" sz="160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(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𝑠𝑝𝑒𝑧. </a:t>
              </a:r>
              <a:r>
                <a:rPr lang="de-DE" sz="1600" b="0" i="0" smtClean="0">
                  <a:solidFill>
                    <a:srgbClr val="363636">
                      <a:hueOff val="0"/>
                      <a:satOff val="0"/>
                      <a:lumOff val="0"/>
                      <a:alphaOff val="0"/>
                    </a:srgbClr>
                  </a:solidFill>
                  <a:latin typeface="Cambria Math" panose="02040503050406030204" pitchFamily="18" charset="0"/>
                  <a:ea typeface="+mn-ea"/>
                  <a:cs typeface="+mn-cs"/>
                </a:rPr>
                <a:t>𝑓𝑎𝑐𝑡𝑜𝑟)/𝑉𝐾𝑇</a:t>
              </a:r>
              <a:endParaRPr lang="de-DE" sz="1600" dirty="0">
                <a:solidFill>
                  <a:srgbClr val="363636">
                    <a:hueOff val="0"/>
                    <a:satOff val="0"/>
                    <a:lumOff val="0"/>
                    <a:alphaOff val="0"/>
                  </a:srgbClr>
                </a:solidFill>
                <a:latin typeface="+mn-lt"/>
                <a:ea typeface="+mn-ea"/>
                <a:cs typeface="+mn-cs"/>
              </a:endParaRPr>
            </a:p>
          </dgm:t>
        </dgm:pt>
      </mc:Fallback>
    </mc:AlternateConten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  <dgm:t>
        <a:bodyPr/>
        <a:lstStyle/>
        <a:p>
          <a:endParaRPr lang="de-DE"/>
        </a:p>
      </dgm:t>
    </dgm:pt>
    <dgm:pt modelId="{3B0C0996-F6D9-4F13-B607-C9B9E59FD954}" type="pres">
      <dgm:prSet presAssocID="{2FC73773-68A8-47D5-A629-B2CC469F29AA}" presName="textNode" presStyleLbl="bgShp" presStyleIdx="0" presStyleCnt="4"/>
      <dgm:spPr/>
      <dgm:t>
        <a:bodyPr/>
        <a:lstStyle/>
        <a:p>
          <a:endParaRPr lang="de-DE"/>
        </a:p>
      </dgm:t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  <dgm:t>
        <a:bodyPr/>
        <a:lstStyle/>
        <a:p>
          <a:endParaRPr lang="de-DE"/>
        </a:p>
      </dgm:t>
    </dgm:pt>
    <dgm:pt modelId="{C9ABC77E-9B04-44E0-BE41-5247727F23BB}" type="pres">
      <dgm:prSet presAssocID="{94D6A20A-26FF-46BE-BA57-7E03C313EB94}" presName="textNode" presStyleLbl="bgShp" presStyleIdx="1" presStyleCnt="4"/>
      <dgm:spPr/>
      <dgm:t>
        <a:bodyPr/>
        <a:lstStyle/>
        <a:p>
          <a:endParaRPr lang="de-DE"/>
        </a:p>
      </dgm:t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  <dgm:t>
        <a:bodyPr/>
        <a:lstStyle/>
        <a:p>
          <a:endParaRPr lang="de-DE"/>
        </a:p>
      </dgm:t>
    </dgm:pt>
    <dgm:pt modelId="{A0DE6186-E346-4628-AD84-DA5A6494EBD0}" type="pres">
      <dgm:prSet presAssocID="{CF237DBF-95B3-4B96-A51D-4AA309F0D23A}" presName="textNode" presStyleLbl="bgShp" presStyleIdx="2" presStyleCnt="4"/>
      <dgm:spPr/>
      <dgm:t>
        <a:bodyPr/>
        <a:lstStyle/>
        <a:p>
          <a:endParaRPr lang="de-DE"/>
        </a:p>
      </dgm:t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  <dgm:t>
        <a:bodyPr/>
        <a:lstStyle/>
        <a:p>
          <a:endParaRPr lang="de-DE"/>
        </a:p>
      </dgm:t>
    </dgm:pt>
    <dgm:pt modelId="{B6007F58-289D-4671-8BD4-0BFE5D4BBF67}" type="pres">
      <dgm:prSet presAssocID="{D4ECA787-123A-40A7-9711-7BE7CBBA7B3C}" presName="textNode" presStyleLbl="bgShp" presStyleIdx="3" presStyleCnt="4"/>
      <dgm:spPr/>
      <dgm:t>
        <a:bodyPr/>
        <a:lstStyle/>
        <a:p>
          <a:endParaRPr lang="de-DE"/>
        </a:p>
      </dgm:t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D97AA1-1619-41C1-BA62-833C84A5B12D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2FC73773-68A8-47D5-A629-B2CC469F29AA}">
      <dgm:prSet phldrT="[Text]" custT="1"/>
      <dgm:spPr>
        <a:xfrm>
          <a:off x="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7053E46-A4C8-4AD4-AAF1-7C7041ED5304}" type="par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C57998A-2195-4987-9D4E-033916495735}" type="sibTrans" cxnId="{736E016D-5E04-43B6-8D85-30F76596CBE2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29A2F9E-768E-47C1-B700-C9A7499588BE}">
      <dgm:prSet phldrT="[Text]" custT="1"/>
      <dgm:spPr>
        <a:xfrm>
          <a:off x="159524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C2211B24-EE35-4AB4-8DC2-2913712A4374}" type="par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85BF1404-7185-4164-81E2-83A5D4184768}" type="sibTrans" cxnId="{3D7C1BDC-44F1-4B7C-905E-F3006C71B3D8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94D6A20A-26FF-46BE-BA57-7E03C313EB94}">
      <dgm:prSet phldrT="[Text]" custT="1"/>
      <dgm:spPr>
        <a:xfrm>
          <a:off x="1901017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1796C6F1-69D7-4E5F-B90D-FE5563F09CF5}" type="par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1791C658-E132-4D18-AD80-9AD427F14E12}" type="sibTrans" cxnId="{89FD936A-4F99-4DFF-84F9-CEFA1545CA3A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36D61E27-88CF-433C-A88D-FFE80350F53C}">
      <dgm:prSet phldrT="[Text]" custT="1"/>
      <dgm:spPr>
        <a:xfrm>
          <a:off x="2060260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291AC35B-B75A-498C-9895-E15525CA8D71}" type="par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E8DB208C-9239-4143-A94E-AC7689061A00}" type="sibTrans" cxnId="{28BCEE0A-8A10-438A-BFFD-DE23735A595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F237DBF-95B3-4B96-A51D-4AA309F0D23A}">
      <dgm:prSet phldrT="[Text]" custT="1"/>
      <dgm:spPr>
        <a:xfrm>
          <a:off x="3801753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0C00EC98-71EF-4936-A60C-64AB3E143BFB}" type="par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49A222A-334D-4718-959F-544F18D2ACDB}" type="sibTrans" cxnId="{ACB3D790-E160-4B97-9634-1EE934E3AB23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5277F412-B8D8-4FE9-9A6A-33D67F93044C}">
      <dgm:prSet phldrT="[Text]" custT="1"/>
      <dgm:spPr>
        <a:xfrm>
          <a:off x="3960996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B64041C1-8427-44F4-A7A1-47440C6CBBCA}" type="par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ADCAA758-3983-4B4A-80DF-A0363D9466B5}" type="sibTrans" cxnId="{7AFEB340-9A98-47DD-B8F6-A765551814FD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4ECA787-123A-40A7-9711-7BE7CBBA7B3C}">
      <dgm:prSet phldrT="[Text]" custT="1"/>
      <dgm:spPr>
        <a:xfrm>
          <a:off x="5702770" y="0"/>
          <a:ext cx="1592435" cy="32879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/>
          <a:stretch>
            <a:fillRect/>
          </a:stretch>
        </a:blipFill>
        <a:ln w="12700">
          <a:solidFill>
            <a:srgbClr val="363636"/>
          </a:solidFill>
        </a:ln>
        <a:effectLst/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4BACEDCD-8566-451F-8811-D6FD94A01F5E}" type="par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CE3C6405-87AD-4246-9409-030B31B296FA}" type="sibTrans" cxnId="{DFD190A9-01AF-403D-A2B5-69B9C67AD42B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D9323C68-6DA6-4149-A138-EE48652BC4B8}">
      <dgm:prSet phldrT="[Text]" custT="1"/>
      <dgm:spPr>
        <a:xfrm>
          <a:off x="5861733" y="1138133"/>
          <a:ext cx="1273948" cy="1833667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de-DE" sz="16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CE29D5D-3D26-4986-B1AF-7ABB43D64C97}" type="par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BA6ABAAC-1AA9-44F3-B63B-C4FC89E8A5BD}" type="sibTrans" cxnId="{9DBC9013-3C24-47AD-9B30-6B45BB9BA75F}">
      <dgm:prSet/>
      <dgm:spPr/>
      <dgm:t>
        <a:bodyPr/>
        <a:lstStyle/>
        <a:p>
          <a:endParaRPr lang="de-DE" sz="1600">
            <a:latin typeface="+mn-lt"/>
          </a:endParaRPr>
        </a:p>
      </dgm:t>
    </dgm:pt>
    <dgm:pt modelId="{031A617A-C1B0-48D8-921E-99FD15930C7A}" type="pres">
      <dgm:prSet presAssocID="{FFD97AA1-1619-41C1-BA62-833C84A5B12D}" presName="theList" presStyleCnt="0">
        <dgm:presLayoutVars>
          <dgm:dir/>
          <dgm:animLvl val="lvl"/>
          <dgm:resizeHandles val="exact"/>
        </dgm:presLayoutVars>
      </dgm:prSet>
      <dgm:spPr/>
    </dgm:pt>
    <dgm:pt modelId="{748C8475-BB23-46D0-8A13-D45D6E7B5D9A}" type="pres">
      <dgm:prSet presAssocID="{2FC73773-68A8-47D5-A629-B2CC469F29AA}" presName="compNode" presStyleCnt="0"/>
      <dgm:spPr/>
    </dgm:pt>
    <dgm:pt modelId="{F0E70D9B-3C6E-408A-A9CA-B3770B0EBE7B}" type="pres">
      <dgm:prSet presAssocID="{2FC73773-68A8-47D5-A629-B2CC469F29AA}" presName="aNode" presStyleLbl="bgShp" presStyleIdx="0" presStyleCnt="4" custScaleX="38739" custLinFactNeighborX="-320"/>
      <dgm:spPr/>
    </dgm:pt>
    <dgm:pt modelId="{3B0C0996-F6D9-4F13-B607-C9B9E59FD954}" type="pres">
      <dgm:prSet presAssocID="{2FC73773-68A8-47D5-A629-B2CC469F29AA}" presName="textNode" presStyleLbl="bgShp" presStyleIdx="0" presStyleCnt="4"/>
      <dgm:spPr/>
    </dgm:pt>
    <dgm:pt modelId="{7724C4AA-5FEF-44F2-97A8-66DB1AF05FEA}" type="pres">
      <dgm:prSet presAssocID="{2FC73773-68A8-47D5-A629-B2CC469F29AA}" presName="compChildNode" presStyleCnt="0"/>
      <dgm:spPr/>
    </dgm:pt>
    <dgm:pt modelId="{03EE93AE-02D7-4EBC-87BD-6ED6A8903671}" type="pres">
      <dgm:prSet presAssocID="{2FC73773-68A8-47D5-A629-B2CC469F29AA}" presName="theInnerList" presStyleCnt="0"/>
      <dgm:spPr/>
    </dgm:pt>
    <dgm:pt modelId="{3ED8C21E-EB9F-4F7C-BB72-45FDC0082AFC}" type="pres">
      <dgm:prSet presAssocID="{D29A2F9E-768E-47C1-B700-C9A7499588BE}" presName="childNode" presStyleLbl="node1" presStyleIdx="0" presStyleCnt="4" custScaleX="38739" custScaleY="85799">
        <dgm:presLayoutVars>
          <dgm:bulletEnabled val="1"/>
        </dgm:presLayoutVars>
      </dgm:prSet>
      <dgm:spPr/>
    </dgm:pt>
    <dgm:pt modelId="{646EDA4F-3632-4CF2-B4D5-0FE6D82C738C}" type="pres">
      <dgm:prSet presAssocID="{2FC73773-68A8-47D5-A629-B2CC469F29AA}" presName="aSpace" presStyleCnt="0"/>
      <dgm:spPr/>
    </dgm:pt>
    <dgm:pt modelId="{485CB7FD-13D0-463F-883C-889566ACF302}" type="pres">
      <dgm:prSet presAssocID="{94D6A20A-26FF-46BE-BA57-7E03C313EB94}" presName="compNode" presStyleCnt="0"/>
      <dgm:spPr/>
    </dgm:pt>
    <dgm:pt modelId="{642BF4D6-7E3E-4049-BEAB-FFA366CE5A6B}" type="pres">
      <dgm:prSet presAssocID="{94D6A20A-26FF-46BE-BA57-7E03C313EB94}" presName="aNode" presStyleLbl="bgShp" presStyleIdx="1" presStyleCnt="4" custScaleX="38739"/>
      <dgm:spPr/>
    </dgm:pt>
    <dgm:pt modelId="{C9ABC77E-9B04-44E0-BE41-5247727F23BB}" type="pres">
      <dgm:prSet presAssocID="{94D6A20A-26FF-46BE-BA57-7E03C313EB94}" presName="textNode" presStyleLbl="bgShp" presStyleIdx="1" presStyleCnt="4"/>
      <dgm:spPr/>
    </dgm:pt>
    <dgm:pt modelId="{984FC352-230F-40CF-9E5C-19ABE562C92A}" type="pres">
      <dgm:prSet presAssocID="{94D6A20A-26FF-46BE-BA57-7E03C313EB94}" presName="compChildNode" presStyleCnt="0"/>
      <dgm:spPr/>
    </dgm:pt>
    <dgm:pt modelId="{5EFAEF94-FA9D-49C2-B0C1-72F34D81EA4B}" type="pres">
      <dgm:prSet presAssocID="{94D6A20A-26FF-46BE-BA57-7E03C313EB94}" presName="theInnerList" presStyleCnt="0"/>
      <dgm:spPr/>
    </dgm:pt>
    <dgm:pt modelId="{09FBC772-B0F3-4523-B99D-7AF9B1E05DC6}" type="pres">
      <dgm:prSet presAssocID="{36D61E27-88CF-433C-A88D-FFE80350F53C}" presName="childNode" presStyleLbl="node1" presStyleIdx="1" presStyleCnt="4" custScaleX="38739" custScaleY="85799">
        <dgm:presLayoutVars>
          <dgm:bulletEnabled val="1"/>
        </dgm:presLayoutVars>
      </dgm:prSet>
      <dgm:spPr/>
    </dgm:pt>
    <dgm:pt modelId="{B706140F-B3F7-422C-AC74-3153A5DAC202}" type="pres">
      <dgm:prSet presAssocID="{94D6A20A-26FF-46BE-BA57-7E03C313EB94}" presName="aSpace" presStyleCnt="0"/>
      <dgm:spPr/>
    </dgm:pt>
    <dgm:pt modelId="{29382766-A490-45B6-99B7-FB61764DFD62}" type="pres">
      <dgm:prSet presAssocID="{CF237DBF-95B3-4B96-A51D-4AA309F0D23A}" presName="compNode" presStyleCnt="0"/>
      <dgm:spPr/>
    </dgm:pt>
    <dgm:pt modelId="{3C3C1BCF-2C3A-431F-B301-EF4DB9402D75}" type="pres">
      <dgm:prSet presAssocID="{CF237DBF-95B3-4B96-A51D-4AA309F0D23A}" presName="aNode" presStyleLbl="bgShp" presStyleIdx="2" presStyleCnt="4" custScaleX="38739"/>
      <dgm:spPr/>
    </dgm:pt>
    <dgm:pt modelId="{A0DE6186-E346-4628-AD84-DA5A6494EBD0}" type="pres">
      <dgm:prSet presAssocID="{CF237DBF-95B3-4B96-A51D-4AA309F0D23A}" presName="textNode" presStyleLbl="bgShp" presStyleIdx="2" presStyleCnt="4"/>
      <dgm:spPr/>
    </dgm:pt>
    <dgm:pt modelId="{975F6458-2809-482D-87ED-DF22258CDBF4}" type="pres">
      <dgm:prSet presAssocID="{CF237DBF-95B3-4B96-A51D-4AA309F0D23A}" presName="compChildNode" presStyleCnt="0"/>
      <dgm:spPr/>
    </dgm:pt>
    <dgm:pt modelId="{4BBC4AE7-3761-4ABC-AA8C-143EACF80A06}" type="pres">
      <dgm:prSet presAssocID="{CF237DBF-95B3-4B96-A51D-4AA309F0D23A}" presName="theInnerList" presStyleCnt="0"/>
      <dgm:spPr/>
    </dgm:pt>
    <dgm:pt modelId="{3595D23A-8076-4C03-A269-64B00C706E87}" type="pres">
      <dgm:prSet presAssocID="{5277F412-B8D8-4FE9-9A6A-33D67F93044C}" presName="childNode" presStyleLbl="node1" presStyleIdx="2" presStyleCnt="4" custScaleX="44988" custScaleY="85799">
        <dgm:presLayoutVars>
          <dgm:bulletEnabled val="1"/>
        </dgm:presLayoutVars>
      </dgm:prSet>
      <dgm:spPr/>
    </dgm:pt>
    <dgm:pt modelId="{09C41490-9F36-41BC-BF38-FC0E7D0EF95A}" type="pres">
      <dgm:prSet presAssocID="{CF237DBF-95B3-4B96-A51D-4AA309F0D23A}" presName="aSpace" presStyleCnt="0"/>
      <dgm:spPr/>
    </dgm:pt>
    <dgm:pt modelId="{0066092D-3299-40BE-97AF-C043CCA4DCD4}" type="pres">
      <dgm:prSet presAssocID="{D4ECA787-123A-40A7-9711-7BE7CBBA7B3C}" presName="compNode" presStyleCnt="0"/>
      <dgm:spPr/>
    </dgm:pt>
    <dgm:pt modelId="{15F90AD9-3E73-4D63-9AA3-09E6F3170A94}" type="pres">
      <dgm:prSet presAssocID="{D4ECA787-123A-40A7-9711-7BE7CBBA7B3C}" presName="aNode" presStyleLbl="bgShp" presStyleIdx="3" presStyleCnt="4" custScaleX="38739" custLinFactNeighborX="821"/>
      <dgm:spPr/>
    </dgm:pt>
    <dgm:pt modelId="{B6007F58-289D-4671-8BD4-0BFE5D4BBF67}" type="pres">
      <dgm:prSet presAssocID="{D4ECA787-123A-40A7-9711-7BE7CBBA7B3C}" presName="textNode" presStyleLbl="bgShp" presStyleIdx="3" presStyleCnt="4"/>
      <dgm:spPr/>
    </dgm:pt>
    <dgm:pt modelId="{2A26190D-BAF0-44B5-9EB2-B3F37BD58787}" type="pres">
      <dgm:prSet presAssocID="{D4ECA787-123A-40A7-9711-7BE7CBBA7B3C}" presName="compChildNode" presStyleCnt="0"/>
      <dgm:spPr/>
    </dgm:pt>
    <dgm:pt modelId="{E42ACD01-C6A9-4EC0-9D3A-A1CE17D7B3B2}" type="pres">
      <dgm:prSet presAssocID="{D4ECA787-123A-40A7-9711-7BE7CBBA7B3C}" presName="theInnerList" presStyleCnt="0"/>
      <dgm:spPr/>
    </dgm:pt>
    <dgm:pt modelId="{135ADB9D-7A85-4B50-AED2-D9D8C8C746A0}" type="pres">
      <dgm:prSet presAssocID="{D9323C68-6DA6-4149-A138-EE48652BC4B8}" presName="childNode" presStyleLbl="node1" presStyleIdx="3" presStyleCnt="4" custScaleX="42920" custScaleY="85799">
        <dgm:presLayoutVars>
          <dgm:bulletEnabled val="1"/>
        </dgm:presLayoutVars>
      </dgm:prSet>
      <dgm:spPr/>
    </dgm:pt>
  </dgm:ptLst>
  <dgm:cxnLst>
    <dgm:cxn modelId="{3A932E06-B997-4328-B345-E9DB01672287}" type="presOf" srcId="{CF237DBF-95B3-4B96-A51D-4AA309F0D23A}" destId="{A0DE6186-E346-4628-AD84-DA5A6494EBD0}" srcOrd="1" destOrd="0" presId="urn:microsoft.com/office/officeart/2005/8/layout/lProcess2"/>
    <dgm:cxn modelId="{28BCEE0A-8A10-438A-BFFD-DE23735A595B}" srcId="{94D6A20A-26FF-46BE-BA57-7E03C313EB94}" destId="{36D61E27-88CF-433C-A88D-FFE80350F53C}" srcOrd="0" destOrd="0" parTransId="{291AC35B-B75A-498C-9895-E15525CA8D71}" sibTransId="{E8DB208C-9239-4143-A94E-AC7689061A00}"/>
    <dgm:cxn modelId="{9DBC9013-3C24-47AD-9B30-6B45BB9BA75F}" srcId="{D4ECA787-123A-40A7-9711-7BE7CBBA7B3C}" destId="{D9323C68-6DA6-4149-A138-EE48652BC4B8}" srcOrd="0" destOrd="0" parTransId="{ECE29D5D-3D26-4986-B1AF-7ABB43D64C97}" sibTransId="{BA6ABAAC-1AA9-44F3-B63B-C4FC89E8A5BD}"/>
    <dgm:cxn modelId="{1CE18617-878B-4E5E-AEAE-EF8CFACDAFF3}" type="presOf" srcId="{2FC73773-68A8-47D5-A629-B2CC469F29AA}" destId="{F0E70D9B-3C6E-408A-A9CA-B3770B0EBE7B}" srcOrd="0" destOrd="0" presId="urn:microsoft.com/office/officeart/2005/8/layout/lProcess2"/>
    <dgm:cxn modelId="{CA3D8E21-2190-4327-B4A2-8858BAD0EBDF}" type="presOf" srcId="{D29A2F9E-768E-47C1-B700-C9A7499588BE}" destId="{3ED8C21E-EB9F-4F7C-BB72-45FDC0082AFC}" srcOrd="0" destOrd="0" presId="urn:microsoft.com/office/officeart/2005/8/layout/lProcess2"/>
    <dgm:cxn modelId="{B2C7ED24-8A5C-4E6A-BE97-CE313F4E6641}" type="presOf" srcId="{D9323C68-6DA6-4149-A138-EE48652BC4B8}" destId="{135ADB9D-7A85-4B50-AED2-D9D8C8C746A0}" srcOrd="0" destOrd="0" presId="urn:microsoft.com/office/officeart/2005/8/layout/lProcess2"/>
    <dgm:cxn modelId="{7AFEB340-9A98-47DD-B8F6-A765551814FD}" srcId="{CF237DBF-95B3-4B96-A51D-4AA309F0D23A}" destId="{5277F412-B8D8-4FE9-9A6A-33D67F93044C}" srcOrd="0" destOrd="0" parTransId="{B64041C1-8427-44F4-A7A1-47440C6CBBCA}" sibTransId="{ADCAA758-3983-4B4A-80DF-A0363D9466B5}"/>
    <dgm:cxn modelId="{1DE84242-1CA9-4365-859F-16190AFE0325}" type="presOf" srcId="{94D6A20A-26FF-46BE-BA57-7E03C313EB94}" destId="{642BF4D6-7E3E-4049-BEAB-FFA366CE5A6B}" srcOrd="0" destOrd="0" presId="urn:microsoft.com/office/officeart/2005/8/layout/lProcess2"/>
    <dgm:cxn modelId="{08E96145-17A0-41CD-AC77-9F326F71808B}" type="presOf" srcId="{5277F412-B8D8-4FE9-9A6A-33D67F93044C}" destId="{3595D23A-8076-4C03-A269-64B00C706E87}" srcOrd="0" destOrd="0" presId="urn:microsoft.com/office/officeart/2005/8/layout/lProcess2"/>
    <dgm:cxn modelId="{89FD936A-4F99-4DFF-84F9-CEFA1545CA3A}" srcId="{FFD97AA1-1619-41C1-BA62-833C84A5B12D}" destId="{94D6A20A-26FF-46BE-BA57-7E03C313EB94}" srcOrd="1" destOrd="0" parTransId="{1796C6F1-69D7-4E5F-B90D-FE5563F09CF5}" sibTransId="{1791C658-E132-4D18-AD80-9AD427F14E12}"/>
    <dgm:cxn modelId="{736E016D-5E04-43B6-8D85-30F76596CBE2}" srcId="{FFD97AA1-1619-41C1-BA62-833C84A5B12D}" destId="{2FC73773-68A8-47D5-A629-B2CC469F29AA}" srcOrd="0" destOrd="0" parTransId="{47053E46-A4C8-4AD4-AAF1-7C7041ED5304}" sibTransId="{0C57998A-2195-4987-9D4E-033916495735}"/>
    <dgm:cxn modelId="{9C011D71-4C94-4FEA-BE7E-690B442CC613}" type="presOf" srcId="{D4ECA787-123A-40A7-9711-7BE7CBBA7B3C}" destId="{15F90AD9-3E73-4D63-9AA3-09E6F3170A94}" srcOrd="0" destOrd="0" presId="urn:microsoft.com/office/officeart/2005/8/layout/lProcess2"/>
    <dgm:cxn modelId="{1BBA3E58-B451-41BA-801F-0F447B0B8D9E}" type="presOf" srcId="{94D6A20A-26FF-46BE-BA57-7E03C313EB94}" destId="{C9ABC77E-9B04-44E0-BE41-5247727F23BB}" srcOrd="1" destOrd="0" presId="urn:microsoft.com/office/officeart/2005/8/layout/lProcess2"/>
    <dgm:cxn modelId="{0FAC1959-DEA3-4067-A986-AACE27FBAC1B}" type="presOf" srcId="{2FC73773-68A8-47D5-A629-B2CC469F29AA}" destId="{3B0C0996-F6D9-4F13-B607-C9B9E59FD954}" srcOrd="1" destOrd="0" presId="urn:microsoft.com/office/officeart/2005/8/layout/lProcess2"/>
    <dgm:cxn modelId="{ACB3D790-E160-4B97-9634-1EE934E3AB23}" srcId="{FFD97AA1-1619-41C1-BA62-833C84A5B12D}" destId="{CF237DBF-95B3-4B96-A51D-4AA309F0D23A}" srcOrd="2" destOrd="0" parTransId="{0C00EC98-71EF-4936-A60C-64AB3E143BFB}" sibTransId="{C49A222A-334D-4718-959F-544F18D2ACDB}"/>
    <dgm:cxn modelId="{DFD190A9-01AF-403D-A2B5-69B9C67AD42B}" srcId="{FFD97AA1-1619-41C1-BA62-833C84A5B12D}" destId="{D4ECA787-123A-40A7-9711-7BE7CBBA7B3C}" srcOrd="3" destOrd="0" parTransId="{4BACEDCD-8566-451F-8811-D6FD94A01F5E}" sibTransId="{CE3C6405-87AD-4246-9409-030B31B296FA}"/>
    <dgm:cxn modelId="{5226C1C6-C8FD-4744-BFAD-3029BE6A12AB}" type="presOf" srcId="{36D61E27-88CF-433C-A88D-FFE80350F53C}" destId="{09FBC772-B0F3-4523-B99D-7AF9B1E05DC6}" srcOrd="0" destOrd="0" presId="urn:microsoft.com/office/officeart/2005/8/layout/lProcess2"/>
    <dgm:cxn modelId="{3D7C1BDC-44F1-4B7C-905E-F3006C71B3D8}" srcId="{2FC73773-68A8-47D5-A629-B2CC469F29AA}" destId="{D29A2F9E-768E-47C1-B700-C9A7499588BE}" srcOrd="0" destOrd="0" parTransId="{C2211B24-EE35-4AB4-8DC2-2913712A4374}" sibTransId="{85BF1404-7185-4164-81E2-83A5D4184768}"/>
    <dgm:cxn modelId="{02A9B6E8-83DA-4301-8E09-C2789F73070D}" type="presOf" srcId="{CF237DBF-95B3-4B96-A51D-4AA309F0D23A}" destId="{3C3C1BCF-2C3A-431F-B301-EF4DB9402D75}" srcOrd="0" destOrd="0" presId="urn:microsoft.com/office/officeart/2005/8/layout/lProcess2"/>
    <dgm:cxn modelId="{5EAF89EA-203E-447C-81DB-243423B17FB7}" type="presOf" srcId="{FFD97AA1-1619-41C1-BA62-833C84A5B12D}" destId="{031A617A-C1B0-48D8-921E-99FD15930C7A}" srcOrd="0" destOrd="0" presId="urn:microsoft.com/office/officeart/2005/8/layout/lProcess2"/>
    <dgm:cxn modelId="{1226FCF0-4354-4B3B-9232-1802C01ECCDA}" type="presOf" srcId="{D4ECA787-123A-40A7-9711-7BE7CBBA7B3C}" destId="{B6007F58-289D-4671-8BD4-0BFE5D4BBF67}" srcOrd="1" destOrd="0" presId="urn:microsoft.com/office/officeart/2005/8/layout/lProcess2"/>
    <dgm:cxn modelId="{3F89221D-3138-40F5-9599-02410F27F834}" type="presParOf" srcId="{031A617A-C1B0-48D8-921E-99FD15930C7A}" destId="{748C8475-BB23-46D0-8A13-D45D6E7B5D9A}" srcOrd="0" destOrd="0" presId="urn:microsoft.com/office/officeart/2005/8/layout/lProcess2"/>
    <dgm:cxn modelId="{68B295B6-7715-41D4-A0F3-68CF4C223239}" type="presParOf" srcId="{748C8475-BB23-46D0-8A13-D45D6E7B5D9A}" destId="{F0E70D9B-3C6E-408A-A9CA-B3770B0EBE7B}" srcOrd="0" destOrd="0" presId="urn:microsoft.com/office/officeart/2005/8/layout/lProcess2"/>
    <dgm:cxn modelId="{AADAC2C5-7414-4288-89E5-D662183AA79D}" type="presParOf" srcId="{748C8475-BB23-46D0-8A13-D45D6E7B5D9A}" destId="{3B0C0996-F6D9-4F13-B607-C9B9E59FD954}" srcOrd="1" destOrd="0" presId="urn:microsoft.com/office/officeart/2005/8/layout/lProcess2"/>
    <dgm:cxn modelId="{26D3C9DD-BD46-4634-B8C4-B92A6FEE4B2F}" type="presParOf" srcId="{748C8475-BB23-46D0-8A13-D45D6E7B5D9A}" destId="{7724C4AA-5FEF-44F2-97A8-66DB1AF05FEA}" srcOrd="2" destOrd="0" presId="urn:microsoft.com/office/officeart/2005/8/layout/lProcess2"/>
    <dgm:cxn modelId="{81432936-576B-471D-86C7-1C0759FA1481}" type="presParOf" srcId="{7724C4AA-5FEF-44F2-97A8-66DB1AF05FEA}" destId="{03EE93AE-02D7-4EBC-87BD-6ED6A8903671}" srcOrd="0" destOrd="0" presId="urn:microsoft.com/office/officeart/2005/8/layout/lProcess2"/>
    <dgm:cxn modelId="{5612545C-42A3-4384-992E-FE8BE5D050EF}" type="presParOf" srcId="{03EE93AE-02D7-4EBC-87BD-6ED6A8903671}" destId="{3ED8C21E-EB9F-4F7C-BB72-45FDC0082AFC}" srcOrd="0" destOrd="0" presId="urn:microsoft.com/office/officeart/2005/8/layout/lProcess2"/>
    <dgm:cxn modelId="{3A0CB95C-31E8-466B-8E7C-0068B08DFA32}" type="presParOf" srcId="{031A617A-C1B0-48D8-921E-99FD15930C7A}" destId="{646EDA4F-3632-4CF2-B4D5-0FE6D82C738C}" srcOrd="1" destOrd="0" presId="urn:microsoft.com/office/officeart/2005/8/layout/lProcess2"/>
    <dgm:cxn modelId="{ADE7EBC3-1673-41A7-B0D1-0C0B4A8E477D}" type="presParOf" srcId="{031A617A-C1B0-48D8-921E-99FD15930C7A}" destId="{485CB7FD-13D0-463F-883C-889566ACF302}" srcOrd="2" destOrd="0" presId="urn:microsoft.com/office/officeart/2005/8/layout/lProcess2"/>
    <dgm:cxn modelId="{A48C429D-5D30-4A83-B6C6-FA330B0D9BA1}" type="presParOf" srcId="{485CB7FD-13D0-463F-883C-889566ACF302}" destId="{642BF4D6-7E3E-4049-BEAB-FFA366CE5A6B}" srcOrd="0" destOrd="0" presId="urn:microsoft.com/office/officeart/2005/8/layout/lProcess2"/>
    <dgm:cxn modelId="{8F1A1A0E-FE5B-4BA8-9820-FE7C307DFD98}" type="presParOf" srcId="{485CB7FD-13D0-463F-883C-889566ACF302}" destId="{C9ABC77E-9B04-44E0-BE41-5247727F23BB}" srcOrd="1" destOrd="0" presId="urn:microsoft.com/office/officeart/2005/8/layout/lProcess2"/>
    <dgm:cxn modelId="{A8CCF7C9-6108-4D26-9E95-0A935FDA799C}" type="presParOf" srcId="{485CB7FD-13D0-463F-883C-889566ACF302}" destId="{984FC352-230F-40CF-9E5C-19ABE562C92A}" srcOrd="2" destOrd="0" presId="urn:microsoft.com/office/officeart/2005/8/layout/lProcess2"/>
    <dgm:cxn modelId="{0A79134F-CE67-454F-B62C-4DB4F61FC470}" type="presParOf" srcId="{984FC352-230F-40CF-9E5C-19ABE562C92A}" destId="{5EFAEF94-FA9D-49C2-B0C1-72F34D81EA4B}" srcOrd="0" destOrd="0" presId="urn:microsoft.com/office/officeart/2005/8/layout/lProcess2"/>
    <dgm:cxn modelId="{3F7F23C5-F5CD-4E9A-B394-55D98F6D260B}" type="presParOf" srcId="{5EFAEF94-FA9D-49C2-B0C1-72F34D81EA4B}" destId="{09FBC772-B0F3-4523-B99D-7AF9B1E05DC6}" srcOrd="0" destOrd="0" presId="urn:microsoft.com/office/officeart/2005/8/layout/lProcess2"/>
    <dgm:cxn modelId="{A5190B2A-13AA-42BA-9C9E-9B6E0DFCDBDC}" type="presParOf" srcId="{031A617A-C1B0-48D8-921E-99FD15930C7A}" destId="{B706140F-B3F7-422C-AC74-3153A5DAC202}" srcOrd="3" destOrd="0" presId="urn:microsoft.com/office/officeart/2005/8/layout/lProcess2"/>
    <dgm:cxn modelId="{24975950-558F-4D65-A199-E2BC0557C943}" type="presParOf" srcId="{031A617A-C1B0-48D8-921E-99FD15930C7A}" destId="{29382766-A490-45B6-99B7-FB61764DFD62}" srcOrd="4" destOrd="0" presId="urn:microsoft.com/office/officeart/2005/8/layout/lProcess2"/>
    <dgm:cxn modelId="{DF341375-E44F-49E1-B7A7-274B29503D87}" type="presParOf" srcId="{29382766-A490-45B6-99B7-FB61764DFD62}" destId="{3C3C1BCF-2C3A-431F-B301-EF4DB9402D75}" srcOrd="0" destOrd="0" presId="urn:microsoft.com/office/officeart/2005/8/layout/lProcess2"/>
    <dgm:cxn modelId="{9B294167-C96F-4CC7-B51D-F79E4D9A6625}" type="presParOf" srcId="{29382766-A490-45B6-99B7-FB61764DFD62}" destId="{A0DE6186-E346-4628-AD84-DA5A6494EBD0}" srcOrd="1" destOrd="0" presId="urn:microsoft.com/office/officeart/2005/8/layout/lProcess2"/>
    <dgm:cxn modelId="{9A92B5E2-0D91-4ECB-9542-951D892C1CF7}" type="presParOf" srcId="{29382766-A490-45B6-99B7-FB61764DFD62}" destId="{975F6458-2809-482D-87ED-DF22258CDBF4}" srcOrd="2" destOrd="0" presId="urn:microsoft.com/office/officeart/2005/8/layout/lProcess2"/>
    <dgm:cxn modelId="{22BEA5BC-4F10-4443-8C1F-59E1AE5ADBA2}" type="presParOf" srcId="{975F6458-2809-482D-87ED-DF22258CDBF4}" destId="{4BBC4AE7-3761-4ABC-AA8C-143EACF80A06}" srcOrd="0" destOrd="0" presId="urn:microsoft.com/office/officeart/2005/8/layout/lProcess2"/>
    <dgm:cxn modelId="{1A59E4C9-46A9-495C-B075-29B0E7F1DDA7}" type="presParOf" srcId="{4BBC4AE7-3761-4ABC-AA8C-143EACF80A06}" destId="{3595D23A-8076-4C03-A269-64B00C706E87}" srcOrd="0" destOrd="0" presId="urn:microsoft.com/office/officeart/2005/8/layout/lProcess2"/>
    <dgm:cxn modelId="{36C12C4A-EEAA-48DC-8B2F-9B5BBBBD758E}" type="presParOf" srcId="{031A617A-C1B0-48D8-921E-99FD15930C7A}" destId="{09C41490-9F36-41BC-BF38-FC0E7D0EF95A}" srcOrd="5" destOrd="0" presId="urn:microsoft.com/office/officeart/2005/8/layout/lProcess2"/>
    <dgm:cxn modelId="{393F9110-B580-4C66-B219-95DF9B4B4049}" type="presParOf" srcId="{031A617A-C1B0-48D8-921E-99FD15930C7A}" destId="{0066092D-3299-40BE-97AF-C043CCA4DCD4}" srcOrd="6" destOrd="0" presId="urn:microsoft.com/office/officeart/2005/8/layout/lProcess2"/>
    <dgm:cxn modelId="{17ED7996-DB37-4BA4-AB69-A4D70EDBEF2F}" type="presParOf" srcId="{0066092D-3299-40BE-97AF-C043CCA4DCD4}" destId="{15F90AD9-3E73-4D63-9AA3-09E6F3170A94}" srcOrd="0" destOrd="0" presId="urn:microsoft.com/office/officeart/2005/8/layout/lProcess2"/>
    <dgm:cxn modelId="{3B6E4A0A-6502-4E27-9C35-C6D188A73BD7}" type="presParOf" srcId="{0066092D-3299-40BE-97AF-C043CCA4DCD4}" destId="{B6007F58-289D-4671-8BD4-0BFE5D4BBF67}" srcOrd="1" destOrd="0" presId="urn:microsoft.com/office/officeart/2005/8/layout/lProcess2"/>
    <dgm:cxn modelId="{4E7BCD81-F2D9-4DFD-8910-7099A04ED825}" type="presParOf" srcId="{0066092D-3299-40BE-97AF-C043CCA4DCD4}" destId="{2A26190D-BAF0-44B5-9EB2-B3F37BD58787}" srcOrd="2" destOrd="0" presId="urn:microsoft.com/office/officeart/2005/8/layout/lProcess2"/>
    <dgm:cxn modelId="{1CAE147B-2B41-4252-9FDC-D17F43F27387}" type="presParOf" srcId="{2A26190D-BAF0-44B5-9EB2-B3F37BD58787}" destId="{E42ACD01-C6A9-4EC0-9D3A-A1CE17D7B3B2}" srcOrd="0" destOrd="0" presId="urn:microsoft.com/office/officeart/2005/8/layout/lProcess2"/>
    <dgm:cxn modelId="{C1217954-79C6-49BB-9993-98E5AD6D1749}" type="presParOf" srcId="{E42ACD01-C6A9-4EC0-9D3A-A1CE17D7B3B2}" destId="{135ADB9D-7A85-4B50-AED2-D9D8C8C746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0D9B-3C6E-408A-A9CA-B3770B0EBE7B}">
      <dsp:nvSpPr>
        <dsp:cNvPr id="0" name=""/>
        <dsp:cNvSpPr/>
      </dsp:nvSpPr>
      <dsp:spPr>
        <a:xfrm>
          <a:off x="0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𝑡𝑟𝑖𝑝𝑠</m:t>
                    </m:r>
                  </m:num>
                  <m:den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  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den>
                </m:f>
              </m:oMath>
            </m:oMathPara>
          </a14:m>
          <a:endParaRPr lang="de-DE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3327" y="23327"/>
        <a:ext cx="1386239" cy="749792"/>
      </dsp:txXfrm>
    </dsp:sp>
    <dsp:sp modelId="{3ED8C21E-EB9F-4F7C-BB72-45FDC0082AFC}">
      <dsp:nvSpPr>
        <dsp:cNvPr id="0" name=""/>
        <dsp:cNvSpPr/>
      </dsp:nvSpPr>
      <dsp:spPr>
        <a:xfrm>
          <a:off x="143542" y="918974"/>
          <a:ext cx="1146314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number of trips</a:t>
          </a:r>
        </a:p>
      </dsp:txBody>
      <dsp:txXfrm>
        <a:off x="177116" y="952548"/>
        <a:ext cx="1079166" cy="1413427"/>
      </dsp:txXfrm>
    </dsp:sp>
    <dsp:sp modelId="{642BF4D6-7E3E-4049-BEAB-FFA366CE5A6B}">
      <dsp:nvSpPr>
        <dsp:cNvPr id="0" name=""/>
        <dsp:cNvSpPr/>
      </dsp:nvSpPr>
      <dsp:spPr>
        <a:xfrm>
          <a:off x="1710559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𝑅𝑃𝐾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𝑡𝑟𝑖𝑝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1733886" y="23327"/>
        <a:ext cx="1386239" cy="749792"/>
      </dsp:txXfrm>
    </dsp:sp>
    <dsp:sp modelId="{09FBC772-B0F3-4523-B99D-7AF9B1E05DC6}">
      <dsp:nvSpPr>
        <dsp:cNvPr id="0" name=""/>
        <dsp:cNvSpPr/>
      </dsp:nvSpPr>
      <dsp:spPr>
        <a:xfrm>
          <a:off x="1853848" y="918974"/>
          <a:ext cx="1146314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travel distance</a:t>
          </a:r>
        </a:p>
      </dsp:txBody>
      <dsp:txXfrm>
        <a:off x="1887422" y="952548"/>
        <a:ext cx="1079166" cy="1413427"/>
      </dsp:txXfrm>
    </dsp:sp>
    <dsp:sp modelId="{3C3C1BCF-2C3A-431F-B301-EF4DB9402D75}">
      <dsp:nvSpPr>
        <dsp:cNvPr id="0" name=""/>
        <dsp:cNvSpPr/>
      </dsp:nvSpPr>
      <dsp:spPr>
        <a:xfrm>
          <a:off x="3420865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𝑉𝐾𝑇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𝑅𝑃𝐾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444192" y="23327"/>
        <a:ext cx="1386239" cy="749792"/>
      </dsp:txXfrm>
    </dsp:sp>
    <dsp:sp modelId="{3595D23A-8076-4C03-A269-64B00C706E87}">
      <dsp:nvSpPr>
        <dsp:cNvPr id="0" name=""/>
        <dsp:cNvSpPr/>
      </dsp:nvSpPr>
      <dsp:spPr>
        <a:xfrm>
          <a:off x="3471699" y="918974"/>
          <a:ext cx="1331227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reciprocal occupation rate</a:t>
          </a:r>
        </a:p>
      </dsp:txBody>
      <dsp:txXfrm>
        <a:off x="3510689" y="957964"/>
        <a:ext cx="1253247" cy="1402595"/>
      </dsp:txXfrm>
    </dsp:sp>
    <dsp:sp modelId="{15F90AD9-3E73-4D63-9AA3-09E6F3170A94}">
      <dsp:nvSpPr>
        <dsp:cNvPr id="0" name=""/>
        <dsp:cNvSpPr/>
      </dsp:nvSpPr>
      <dsp:spPr>
        <a:xfrm>
          <a:off x="5131425" y="0"/>
          <a:ext cx="143289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𝑓𝑎𝑐𝑡𝑜𝑟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𝑉𝐾𝑇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5154752" y="23327"/>
        <a:ext cx="1386239" cy="749792"/>
      </dsp:txXfrm>
    </dsp:sp>
    <dsp:sp modelId="{135ADB9D-7A85-4B50-AED2-D9D8C8C746A0}">
      <dsp:nvSpPr>
        <dsp:cNvPr id="0" name=""/>
        <dsp:cNvSpPr/>
      </dsp:nvSpPr>
      <dsp:spPr>
        <a:xfrm>
          <a:off x="5212602" y="918974"/>
          <a:ext cx="1270033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techn. </a:t>
          </a:r>
          <a:r>
            <a:rPr lang="en-US" sz="1600" kern="1200" noProof="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emission factor</a:t>
          </a:r>
        </a:p>
      </dsp:txBody>
      <dsp:txXfrm>
        <a:off x="5249800" y="956172"/>
        <a:ext cx="1195637" cy="1406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907B-4A6E-4472-954F-35124CF7A591}">
      <dsp:nvSpPr>
        <dsp:cNvPr id="0" name=""/>
        <dsp:cNvSpPr/>
      </dsp:nvSpPr>
      <dsp:spPr>
        <a:xfrm>
          <a:off x="112026" y="206874"/>
          <a:ext cx="4074196" cy="2732392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0" i="1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𝑡𝑟𝑖𝑝𝑠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 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𝑝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𝑐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   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𝑝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𝑎</m:t>
                  </m:r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.</m:t>
                  </m:r>
                </m:den>
              </m:f>
            </m:oMath>
          </a14:m>
          <a:r>
            <a:rPr lang="de-DE" sz="2000" b="0" i="1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    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𝑅𝑃𝐾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𝑡𝑟𝑖𝑝</m:t>
                  </m:r>
                </m:den>
              </m:f>
            </m:oMath>
          </a14:m>
          <a:r>
            <a:rPr lang="de-DE" sz="2000" b="0" i="1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           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</m:ctrlPr>
                </m:fPr>
                <m:num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𝑉𝐾𝑇</m:t>
                  </m:r>
                </m:num>
                <m:den>
                  <m:r>
                    <a:rPr lang="de-DE" sz="2000" b="0" i="1" kern="1200" smtClean="0">
                      <a:solidFill>
                        <a:srgbClr val="363636">
                          <a:hueOff val="0"/>
                          <a:satOff val="0"/>
                          <a:lumOff val="0"/>
                          <a:alphaOff val="0"/>
                        </a:srgbClr>
                      </a:solidFill>
                      <a:latin typeface="Cambria Math" panose="02040503050406030204" pitchFamily="18" charset="0"/>
                      <a:ea typeface="+mn-ea"/>
                      <a:cs typeface="+mn-cs"/>
                    </a:rPr>
                    <m:t>𝑅𝑃𝐾</m:t>
                  </m:r>
                </m:den>
              </m:f>
            </m:oMath>
          </a14:m>
          <a:r>
            <a:rPr lang="de-DE" sz="2000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altLang="de-DE" sz="1200" kern="1200" dirty="0">
            <a:solidFill>
              <a:srgbClr val="0B2A51"/>
            </a:solidFill>
            <a:latin typeface="+mn-lt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/>
          </a:r>
          <a:br>
            <a:rPr lang="de-DE" sz="1200" kern="1200" dirty="0">
              <a:solidFill>
                <a:srgbClr val="363636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</a:br>
          <a:endParaRPr lang="de-DE" sz="12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136035" y="230883"/>
        <a:ext cx="4026178" cy="771699"/>
      </dsp:txXfrm>
    </dsp:sp>
    <dsp:sp modelId="{15F90AD9-3E73-4D63-9AA3-09E6F3170A94}">
      <dsp:nvSpPr>
        <dsp:cNvPr id="0" name=""/>
        <dsp:cNvSpPr/>
      </dsp:nvSpPr>
      <dsp:spPr>
        <a:xfrm>
          <a:off x="4714850" y="227953"/>
          <a:ext cx="1584420" cy="2690234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𝑓𝑎𝑐𝑡𝑜𝑟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𝑉𝐾𝑇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4738488" y="251591"/>
        <a:ext cx="1537144" cy="759794"/>
      </dsp:txXfrm>
    </dsp:sp>
    <dsp:sp modelId="{135ADB9D-7A85-4B50-AED2-D9D8C8C746A0}">
      <dsp:nvSpPr>
        <dsp:cNvPr id="0" name=""/>
        <dsp:cNvSpPr/>
      </dsp:nvSpPr>
      <dsp:spPr>
        <a:xfrm>
          <a:off x="4861590" y="1161276"/>
          <a:ext cx="1305145" cy="1564480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Technology</a:t>
          </a:r>
        </a:p>
      </dsp:txBody>
      <dsp:txXfrm>
        <a:off x="4899816" y="1199502"/>
        <a:ext cx="1228693" cy="1488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0D9B-3C6E-408A-A9CA-B3770B0EBE7B}">
      <dsp:nvSpPr>
        <dsp:cNvPr id="0" name=""/>
        <dsp:cNvSpPr/>
      </dsp:nvSpPr>
      <dsp:spPr>
        <a:xfrm>
          <a:off x="0" y="0"/>
          <a:ext cx="129252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𝑡𝑟𝑖𝑝𝑠</m:t>
                    </m:r>
                  </m:num>
                  <m:den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  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lang="de-DE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den>
                </m:f>
              </m:oMath>
            </m:oMathPara>
          </a14:m>
          <a:endParaRPr lang="de-DE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3327" y="23327"/>
        <a:ext cx="1245869" cy="749792"/>
      </dsp:txXfrm>
    </dsp:sp>
    <dsp:sp modelId="{3ED8C21E-EB9F-4F7C-BB72-45FDC0082AFC}">
      <dsp:nvSpPr>
        <dsp:cNvPr id="0" name=""/>
        <dsp:cNvSpPr/>
      </dsp:nvSpPr>
      <dsp:spPr>
        <a:xfrm>
          <a:off x="129480" y="918974"/>
          <a:ext cx="1034018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59765" y="949259"/>
        <a:ext cx="973448" cy="1420005"/>
      </dsp:txXfrm>
    </dsp:sp>
    <dsp:sp modelId="{642BF4D6-7E3E-4049-BEAB-FFA366CE5A6B}">
      <dsp:nvSpPr>
        <dsp:cNvPr id="0" name=""/>
        <dsp:cNvSpPr/>
      </dsp:nvSpPr>
      <dsp:spPr>
        <a:xfrm>
          <a:off x="1542987" y="0"/>
          <a:ext cx="129252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𝑅𝑃𝐾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𝑡𝑟𝑖𝑝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1566314" y="23327"/>
        <a:ext cx="1245869" cy="749792"/>
      </dsp:txXfrm>
    </dsp:sp>
    <dsp:sp modelId="{09FBC772-B0F3-4523-B99D-7AF9B1E05DC6}">
      <dsp:nvSpPr>
        <dsp:cNvPr id="0" name=""/>
        <dsp:cNvSpPr/>
      </dsp:nvSpPr>
      <dsp:spPr>
        <a:xfrm>
          <a:off x="1672240" y="918974"/>
          <a:ext cx="1034018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702525" y="949259"/>
        <a:ext cx="973448" cy="1420005"/>
      </dsp:txXfrm>
    </dsp:sp>
    <dsp:sp modelId="{3C3C1BCF-2C3A-431F-B301-EF4DB9402D75}">
      <dsp:nvSpPr>
        <dsp:cNvPr id="0" name=""/>
        <dsp:cNvSpPr/>
      </dsp:nvSpPr>
      <dsp:spPr>
        <a:xfrm>
          <a:off x="3085747" y="0"/>
          <a:ext cx="129252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𝑉𝐾𝑇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𝑅𝑃𝐾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109074" y="23327"/>
        <a:ext cx="1245869" cy="749792"/>
      </dsp:txXfrm>
    </dsp:sp>
    <dsp:sp modelId="{3595D23A-8076-4C03-A269-64B00C706E87}">
      <dsp:nvSpPr>
        <dsp:cNvPr id="0" name=""/>
        <dsp:cNvSpPr/>
      </dsp:nvSpPr>
      <dsp:spPr>
        <a:xfrm>
          <a:off x="3131601" y="918974"/>
          <a:ext cx="1200816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3166772" y="954145"/>
        <a:ext cx="1130474" cy="1410233"/>
      </dsp:txXfrm>
    </dsp:sp>
    <dsp:sp modelId="{15F90AD9-3E73-4D63-9AA3-09E6F3170A94}">
      <dsp:nvSpPr>
        <dsp:cNvPr id="0" name=""/>
        <dsp:cNvSpPr/>
      </dsp:nvSpPr>
      <dsp:spPr>
        <a:xfrm>
          <a:off x="4628735" y="0"/>
          <a:ext cx="1292523" cy="2654820"/>
        </a:xfrm>
        <a:prstGeom prst="roundRect">
          <a:avLst>
            <a:gd name="adj" fmla="val 10000"/>
          </a:avLst>
        </a:prstGeom>
        <a:solidFill>
          <a:srgbClr val="F0F8FF"/>
        </a:solidFill>
        <a:ln w="12700">
          <a:solidFill>
            <a:srgbClr val="36363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de-DE" sz="160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</m:ctrlPr>
                  </m:fPr>
                  <m:num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𝑠𝑝𝑒𝑧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𝑓𝑎𝑐𝑡𝑜𝑟</m:t>
                    </m:r>
                  </m:num>
                  <m:den>
                    <m:r>
                      <a:rPr lang="de-DE" sz="1600" b="0" i="1" kern="1200" smtClean="0">
                        <a:solidFill>
                          <a:srgbClr val="363636">
                            <a:hueOff val="0"/>
                            <a:satOff val="0"/>
                            <a:lumOff val="0"/>
                            <a:alphaOff val="0"/>
                          </a:srgbClr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𝑉𝐾𝑇</m:t>
                    </m:r>
                  </m:den>
                </m:f>
              </m:oMath>
            </m:oMathPara>
          </a14:m>
          <a:endParaRPr lang="de-DE" sz="1600" kern="1200" dirty="0">
            <a:solidFill>
              <a:srgbClr val="363636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4652062" y="23327"/>
        <a:ext cx="1245869" cy="749792"/>
      </dsp:txXfrm>
    </dsp:sp>
    <dsp:sp modelId="{135ADB9D-7A85-4B50-AED2-D9D8C8C746A0}">
      <dsp:nvSpPr>
        <dsp:cNvPr id="0" name=""/>
        <dsp:cNvSpPr/>
      </dsp:nvSpPr>
      <dsp:spPr>
        <a:xfrm>
          <a:off x="4701960" y="918974"/>
          <a:ext cx="1145617" cy="148057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4735514" y="952528"/>
        <a:ext cx="1078509" cy="1413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1697A-5CFE-4516-A50D-9650B04433D6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D7DA-7EE5-4773-A2D4-1D745A9B0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FD7DA-7EE5-4773-A2D4-1D745A9B013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9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240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867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445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8999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868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EEA66-5433-4E23-90B6-C96CCAAD322A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457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025526"/>
            <a:ext cx="12192000" cy="5832476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74714" y="4494775"/>
            <a:ext cx="10438871" cy="133452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alpha val="80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1025525"/>
            <a:ext cx="12192000" cy="1714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74713" y="3392203"/>
            <a:ext cx="10438873" cy="972108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Titelmasterformat</a:t>
            </a:r>
            <a:br>
              <a:rPr lang="en-US" noProof="0"/>
            </a:br>
            <a:r>
              <a:rPr lang="en-US" noProof="0"/>
              <a:t>durch Klicken bearbeiten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4738" cy="513188"/>
          </a:xfrm>
          <a:prstGeom prst="rect">
            <a:avLst/>
          </a:prstGeom>
        </p:spPr>
      </p:pic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1505BD1E-3F65-4B7F-9DCC-E4C80E8419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082942" y="349731"/>
            <a:ext cx="1485332" cy="52582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7E37400-FDE5-4A13-B370-659EB5735C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4" y="5967199"/>
            <a:ext cx="3380238" cy="693951"/>
          </a:xfrm>
          <a:prstGeom prst="rect">
            <a:avLst/>
          </a:prstGeom>
        </p:spPr>
      </p:pic>
      <p:pic>
        <p:nvPicPr>
          <p:cNvPr id="15" name="Obraz 2">
            <a:extLst>
              <a:ext uri="{FF2B5EF4-FFF2-40B4-BE49-F238E27FC236}">
                <a16:creationId xmlns:a16="http://schemas.microsoft.com/office/drawing/2014/main" id="{55E566E5-5C88-4AD6-A46A-9239787D02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677" y="6298151"/>
            <a:ext cx="1027961" cy="362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2420841"/>
            <a:ext cx="10438873" cy="828676"/>
          </a:xfr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</p:txBody>
      </p:sp>
    </p:spTree>
    <p:extLst>
      <p:ext uri="{BB962C8B-B14F-4D97-AF65-F5344CB8AC3E}">
        <p14:creationId xmlns:p14="http://schemas.microsoft.com/office/powerpoint/2010/main" val="215362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86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349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24029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65D20-5AA4-4ACB-BE3E-8B1892F9D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C05458-50B0-4FF5-8EBB-E620AEEF0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22F75-AC3D-4C5D-BE60-A905891C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6D0-52A4-48A6-8FFA-582ECA45E842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7453DC-86EF-4A6C-A3F4-A910664B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8193FB-C37A-454D-A0A8-E2032DC7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240-AE16-4A00-9644-CE79D39DE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2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74712" y="4494775"/>
            <a:ext cx="10438873" cy="1334525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br>
              <a:rPr lang="de-DE" dirty="0"/>
            </a:br>
            <a:r>
              <a:rPr lang="de-DE" dirty="0"/>
              <a:t>Ort oder Anlass des Vortrags // Samstag, 13. Januar 2018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2420841"/>
            <a:ext cx="10438873" cy="828676"/>
          </a:xfr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Vorname Name</a:t>
            </a:r>
            <a:br>
              <a:rPr lang="de-DE" dirty="0"/>
            </a:br>
            <a:r>
              <a:rPr lang="de-DE" dirty="0"/>
              <a:t>Struktureinheit  der TU Dresden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74713" y="3392203"/>
            <a:ext cx="10438873" cy="972108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1026000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4"/>
          <p:cNvCxnSpPr/>
          <p:nvPr/>
        </p:nvCxnSpPr>
        <p:spPr>
          <a:xfrm>
            <a:off x="0" y="1206000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4738" cy="513188"/>
          </a:xfrm>
          <a:prstGeom prst="rect">
            <a:avLst/>
          </a:prstGeom>
        </p:spPr>
      </p:pic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A5CB5FA3-BC1D-4C4D-9F05-8E8173BFB7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082942" y="349731"/>
            <a:ext cx="1485332" cy="5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Mastertitelformat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4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387259"/>
            <a:ext cx="10580687" cy="1198491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24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65749" y="1484313"/>
            <a:ext cx="6089649" cy="4344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2307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666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6267449" y="1484315"/>
            <a:ext cx="51879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70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2" y="1484314"/>
            <a:ext cx="3399576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8070849" y="1484315"/>
            <a:ext cx="33845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457700" y="1484315"/>
            <a:ext cx="341630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61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/>
              <a:t>Titelmasterformat durch Klicken bearbeiten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2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6267450" y="1484315"/>
            <a:ext cx="51879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58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Das </a:t>
            </a:r>
            <a:r>
              <a:rPr lang="en-US" noProof="0" dirty="0" err="1"/>
              <a:t>ist</a:t>
            </a:r>
            <a:r>
              <a:rPr lang="en-US" noProof="0" dirty="0"/>
              <a:t> </a:t>
            </a:r>
            <a:r>
              <a:rPr lang="en-US" noProof="0" dirty="0" err="1"/>
              <a:t>eine</a:t>
            </a:r>
            <a:r>
              <a:rPr lang="en-US" noProof="0" dirty="0"/>
              <a:t> </a:t>
            </a:r>
            <a:r>
              <a:rPr lang="en-US" noProof="0" dirty="0" err="1"/>
              <a:t>Überschrift</a:t>
            </a:r>
            <a:r>
              <a:rPr lang="en-US" noProof="0" dirty="0"/>
              <a:t/>
            </a:r>
            <a:br>
              <a:rPr lang="en-US" noProof="0" dirty="0"/>
            </a:br>
            <a:r>
              <a:rPr lang="en-US" noProof="0" dirty="0"/>
              <a:t>in </a:t>
            </a:r>
            <a:r>
              <a:rPr lang="en-US" noProof="0" dirty="0" err="1"/>
              <a:t>zwei</a:t>
            </a:r>
            <a:r>
              <a:rPr lang="en-US" noProof="0" dirty="0"/>
              <a:t> </a:t>
            </a:r>
            <a:r>
              <a:rPr lang="en-US" noProof="0" dirty="0" err="1"/>
              <a:t>Zeilen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Erste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(16pt)</a:t>
            </a:r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für</a:t>
            </a:r>
            <a:r>
              <a:rPr lang="en-US" noProof="0" dirty="0"/>
              <a:t> </a:t>
            </a:r>
            <a:r>
              <a:rPr lang="en-US" noProof="0" dirty="0" err="1"/>
              <a:t>Aufzählungen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bei</a:t>
            </a:r>
            <a:r>
              <a:rPr lang="en-US" noProof="0" dirty="0"/>
              <a:t> </a:t>
            </a:r>
            <a:r>
              <a:rPr lang="en-US" noProof="0" dirty="0" err="1"/>
              <a:t>viel</a:t>
            </a:r>
            <a:r>
              <a:rPr lang="en-US" noProof="0" dirty="0"/>
              <a:t> Text (14pt)</a:t>
            </a:r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für</a:t>
            </a:r>
            <a:r>
              <a:rPr lang="en-US" noProof="0" dirty="0"/>
              <a:t> </a:t>
            </a:r>
            <a:r>
              <a:rPr lang="en-US" noProof="0" dirty="0" err="1"/>
              <a:t>Aufzählungen</a:t>
            </a:r>
            <a:r>
              <a:rPr lang="en-US" noProof="0" dirty="0"/>
              <a:t> </a:t>
            </a:r>
            <a:r>
              <a:rPr lang="en-US" noProof="0" dirty="0" err="1"/>
              <a:t>bei</a:t>
            </a:r>
            <a:r>
              <a:rPr lang="en-US" noProof="0" dirty="0"/>
              <a:t> </a:t>
            </a:r>
            <a:r>
              <a:rPr lang="en-US" noProof="0" dirty="0" err="1"/>
              <a:t>viel</a:t>
            </a:r>
            <a:r>
              <a:rPr lang="en-US" noProof="0" dirty="0"/>
              <a:t> Text</a:t>
            </a:r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Ebene</a:t>
            </a:r>
          </a:p>
          <a:p>
            <a:pPr lvl="5"/>
            <a:r>
              <a:rPr lang="en-US" noProof="0" dirty="0" err="1"/>
              <a:t>Zwischenseite</a:t>
            </a:r>
            <a:endParaRPr lang="en-US" noProof="0" dirty="0"/>
          </a:p>
          <a:p>
            <a:pPr lvl="6"/>
            <a:r>
              <a:rPr lang="en-US" noProof="0" dirty="0" err="1"/>
              <a:t>Für</a:t>
            </a:r>
            <a:r>
              <a:rPr lang="en-US" noProof="0" dirty="0"/>
              <a:t> den </a:t>
            </a:r>
            <a:r>
              <a:rPr lang="en-US" noProof="0" dirty="0" err="1"/>
              <a:t>nächsten</a:t>
            </a:r>
            <a:r>
              <a:rPr lang="en-US" noProof="0" dirty="0"/>
              <a:t> </a:t>
            </a:r>
            <a:r>
              <a:rPr lang="en-US" noProof="0" dirty="0" err="1"/>
              <a:t>Präsentationsabschnitt</a:t>
            </a:r>
            <a:endParaRPr lang="en-US" noProof="0" dirty="0"/>
          </a:p>
        </p:txBody>
      </p:sp>
      <p:sp>
        <p:nvSpPr>
          <p:cNvPr id="4" name="Textfeld 3"/>
          <p:cNvSpPr txBox="1"/>
          <p:nvPr/>
        </p:nvSpPr>
        <p:spPr>
          <a:xfrm>
            <a:off x="3575050" y="6319797"/>
            <a:ext cx="51879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eaLnBrk="1" hangingPunct="1"/>
            <a:r>
              <a:rPr lang="en-US" altLang="de-DE" sz="800" kern="1200" dirty="0">
                <a:solidFill>
                  <a:schemeClr val="bg2"/>
                </a:solidFill>
                <a:latin typeface="+mn-lt"/>
                <a:ea typeface="+mn-ea"/>
                <a:cs typeface="Open Sans" panose="020B0606030504020204" pitchFamily="34" charset="0"/>
              </a:rPr>
              <a:t>Transport ecology </a:t>
            </a:r>
            <a:br>
              <a:rPr lang="en-US" altLang="de-DE" sz="800" kern="1200" dirty="0">
                <a:solidFill>
                  <a:schemeClr val="bg2"/>
                </a:solidFill>
                <a:latin typeface="+mn-lt"/>
                <a:ea typeface="+mn-ea"/>
                <a:cs typeface="Open Sans" panose="020B0606030504020204" pitchFamily="34" charset="0"/>
              </a:rPr>
            </a:br>
            <a:r>
              <a:rPr lang="de-DE" altLang="de-DE" sz="800" kern="1200" dirty="0">
                <a:solidFill>
                  <a:schemeClr val="bg2"/>
                </a:solidFill>
                <a:latin typeface="+mn-lt"/>
                <a:ea typeface="+mn-ea"/>
                <a:cs typeface="Open Sans" panose="020B0606030504020204" pitchFamily="34" charset="0"/>
                <a:sym typeface="Wingdings" panose="05000000000000000000" pitchFamily="2" charset="2"/>
              </a:rPr>
              <a:t>TU </a:t>
            </a:r>
            <a:r>
              <a:rPr lang="de-DE" altLang="de-DE" sz="800" dirty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Dresden / </a:t>
            </a:r>
            <a:r>
              <a:rPr lang="de-DE" altLang="de-DE" sz="800" baseline="0" dirty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800" dirty="0">
                <a:solidFill>
                  <a:schemeClr val="bg2"/>
                </a:solidFill>
                <a:cs typeface="Open Sans" panose="020B0606030504020204" pitchFamily="34" charset="0"/>
              </a:rPr>
              <a:t>Prof. Dr.-Ing. Udo Becker</a:t>
            </a:r>
          </a:p>
          <a:p>
            <a:pPr algn="l"/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6123216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8966200" y="6306444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800" baseline="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3" y="6336706"/>
            <a:ext cx="1115691" cy="324444"/>
          </a:xfrm>
          <a:prstGeom prst="rect">
            <a:avLst/>
          </a:prstGeom>
        </p:spPr>
      </p:pic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9B2139E0-ADBF-423C-9657-EB9B25BAB4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566400" y="6323674"/>
            <a:ext cx="945736" cy="33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9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tx2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1pPr>
      <a:lvl2pPr marL="395942" indent="-323953" algn="l" defTabSz="914269" rtl="0" eaLnBrk="1" latinLnBrk="0" hangingPunct="1">
        <a:spcBef>
          <a:spcPts val="300"/>
        </a:spcBef>
        <a:buFont typeface="Open Sans" panose="020B0606030504020204" pitchFamily="34" charset="0"/>
        <a:buChar char="—"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2pPr>
      <a:lvl3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3pPr>
      <a:lvl4pPr marL="395942" indent="-215969" algn="l" defTabSz="914269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4pPr>
      <a:lvl5pPr marL="575916" indent="-179362" algn="l" defTabSz="914269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 baseline="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5pPr>
      <a:lvl6pPr marL="358723" indent="0" algn="l" defTabSz="914269" rtl="0" eaLnBrk="1" latinLnBrk="0" hangingPunct="1"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6pPr>
      <a:lvl7pPr marL="358723" indent="0" algn="l" defTabSz="914269" rtl="0" eaLnBrk="1" latinLnBrk="0" hangingPunct="1">
        <a:spcBef>
          <a:spcPts val="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7pPr>
      <a:lvl8pPr marL="3428502" indent="-228566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5" indent="-228566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0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92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2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5.svg"/><Relationship Id="rId1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9.svg"/><Relationship Id="rId14" Type="http://schemas.openxmlformats.org/officeDocument/2006/relationships/image" Target="../media/image2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85B83280-967A-42F2-8228-49E8EA397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4" y="4494775"/>
            <a:ext cx="10438871" cy="1334525"/>
          </a:xfrm>
        </p:spPr>
        <p:txBody>
          <a:bodyPr/>
          <a:lstStyle/>
          <a:p>
            <a:pPr>
              <a:defRPr/>
            </a:pPr>
            <a:r>
              <a:rPr lang="de-DE" dirty="0"/>
              <a:t>Prof. Dr.-Ing. Udo Becker</a:t>
            </a:r>
          </a:p>
          <a:p>
            <a:r>
              <a:rPr lang="en-US" dirty="0" smtClean="0"/>
              <a:t>2021</a:t>
            </a:r>
            <a:endParaRPr lang="en-US" dirty="0"/>
          </a:p>
          <a:p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38A3F70-5EB0-45D0-9644-9C5E0FC8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92203"/>
            <a:ext cx="10438873" cy="972108"/>
          </a:xfrm>
        </p:spPr>
        <p:txBody>
          <a:bodyPr/>
          <a:lstStyle/>
          <a:p>
            <a:r>
              <a:rPr lang="en-US" altLang="de-DE" dirty="0"/>
              <a:t>Transport ecology </a:t>
            </a:r>
            <a:br>
              <a:rPr lang="en-US" altLang="de-DE" dirty="0"/>
            </a:br>
            <a:r>
              <a:rPr lang="en-US" altLang="de-DE" sz="2400" i="1" dirty="0"/>
              <a:t>Introduction and tautology of transport</a:t>
            </a:r>
            <a:endParaRPr lang="en-US" i="1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22B9299-8722-49F0-BCF3-55619831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2420841"/>
            <a:ext cx="10438873" cy="8286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8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EF3DE1F6-3E55-4F9D-A7FD-7640EE43BCBC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Phase 3: Moderating dynamic effects integratively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80ADFD-BFF0-46D9-88DB-B0F62C235E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Survey (3 years after construction)</a:t>
            </a:r>
          </a:p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Market economy, spatial changes, </a:t>
            </a:r>
          </a:p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more traffic and longer trips</a:t>
            </a: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90C4D9F-18C5-4FC1-A5BF-5EFAB42A73F2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149B4C3-3F8C-49B9-A99C-02B954C14B99}"/>
              </a:ext>
            </a:extLst>
          </p:cNvPr>
          <p:cNvCxnSpPr>
            <a:cxnSpLocks/>
          </p:cNvCxnSpPr>
          <p:nvPr/>
        </p:nvCxnSpPr>
        <p:spPr>
          <a:xfrm>
            <a:off x="7267575" y="2340768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CCE35A6-1569-4DD5-9EC5-90F9CD638F96}"/>
              </a:ext>
            </a:extLst>
          </p:cNvPr>
          <p:cNvCxnSpPr>
            <a:cxnSpLocks/>
          </p:cNvCxnSpPr>
          <p:nvPr/>
        </p:nvCxnSpPr>
        <p:spPr>
          <a:xfrm flipH="1">
            <a:off x="7281069" y="2340768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171B60E-DFAB-471B-91A7-EB2B059D71A5}"/>
              </a:ext>
            </a:extLst>
          </p:cNvPr>
          <p:cNvCxnSpPr>
            <a:cxnSpLocks/>
          </p:cNvCxnSpPr>
          <p:nvPr/>
        </p:nvCxnSpPr>
        <p:spPr>
          <a:xfrm>
            <a:off x="8335726" y="3879056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BF7B53D-8D6F-4740-8BFB-08479E377A3E}"/>
              </a:ext>
            </a:extLst>
          </p:cNvPr>
          <p:cNvCxnSpPr>
            <a:cxnSpLocks/>
          </p:cNvCxnSpPr>
          <p:nvPr/>
        </p:nvCxnSpPr>
        <p:spPr>
          <a:xfrm flipH="1">
            <a:off x="8349220" y="3879056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F556030-E060-4C0A-A4CE-2D65B2DC5F87}"/>
              </a:ext>
            </a:extLst>
          </p:cNvPr>
          <p:cNvCxnSpPr>
            <a:cxnSpLocks/>
          </p:cNvCxnSpPr>
          <p:nvPr/>
        </p:nvCxnSpPr>
        <p:spPr>
          <a:xfrm>
            <a:off x="8381172" y="4113568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C3CF45D-6232-45E6-8D72-4415100D68A8}"/>
              </a:ext>
            </a:extLst>
          </p:cNvPr>
          <p:cNvCxnSpPr>
            <a:cxnSpLocks/>
          </p:cNvCxnSpPr>
          <p:nvPr/>
        </p:nvCxnSpPr>
        <p:spPr>
          <a:xfrm flipH="1">
            <a:off x="8394666" y="4113568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AB134C8D-F2E5-4193-B666-81228CBE49A3}"/>
              </a:ext>
            </a:extLst>
          </p:cNvPr>
          <p:cNvSpPr/>
          <p:nvPr/>
        </p:nvSpPr>
        <p:spPr>
          <a:xfrm>
            <a:off x="7105650" y="1981200"/>
            <a:ext cx="395288" cy="904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3DD9C5-75B8-42AD-AD3A-07D8AE69F921}"/>
              </a:ext>
            </a:extLst>
          </p:cNvPr>
          <p:cNvSpPr txBox="1"/>
          <p:nvPr/>
        </p:nvSpPr>
        <p:spPr>
          <a:xfrm>
            <a:off x="7208747" y="2759879"/>
            <a:ext cx="1942874" cy="738664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/>
              <a:t>60 000 vehicles</a:t>
            </a:r>
          </a:p>
          <a:p>
            <a:r>
              <a:rPr lang="en-US" sz="1400" b="1"/>
              <a:t>congestion, noise,</a:t>
            </a:r>
          </a:p>
          <a:p>
            <a:r>
              <a:rPr lang="en-US" sz="1400" b="1"/>
              <a:t>air pollution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B4AE8DA-9480-4C04-94BD-BBDAFF8CA872}"/>
              </a:ext>
            </a:extLst>
          </p:cNvPr>
          <p:cNvSpPr txBox="1"/>
          <p:nvPr/>
        </p:nvSpPr>
        <p:spPr>
          <a:xfrm>
            <a:off x="7647781" y="4798930"/>
            <a:ext cx="1942874" cy="52322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/>
              <a:t>10 000 vehicles</a:t>
            </a:r>
          </a:p>
          <a:p>
            <a:r>
              <a:rPr lang="en-US" sz="1400" b="1"/>
              <a:t>noise, air pollution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92D11BA-F40F-4CBA-8FDA-86416517BBAE}"/>
              </a:ext>
            </a:extLst>
          </p:cNvPr>
          <p:cNvSpPr/>
          <p:nvPr/>
        </p:nvSpPr>
        <p:spPr>
          <a:xfrm rot="5400000">
            <a:off x="10016421" y="4865002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D86122A-A40A-46BB-82B2-DA53DA1CA4CE}"/>
              </a:ext>
            </a:extLst>
          </p:cNvPr>
          <p:cNvSpPr/>
          <p:nvPr/>
        </p:nvSpPr>
        <p:spPr>
          <a:xfrm rot="5400000">
            <a:off x="10264497" y="4995227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659C76-F8BF-4692-9F76-F35F98F6005B}"/>
              </a:ext>
            </a:extLst>
          </p:cNvPr>
          <p:cNvSpPr/>
          <p:nvPr/>
        </p:nvSpPr>
        <p:spPr>
          <a:xfrm rot="5400000">
            <a:off x="9952268" y="5442935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262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EF3DE1F6-3E55-4F9D-A7FD-7640EE43BCBC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Phase 4: „Sustainable development“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80ADFD-BFF0-46D9-88DB-B0F62C235E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How does "sustainable development" work? Future generations!</a:t>
            </a:r>
          </a:p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Mobility today - less environmental damage tomorrow</a:t>
            </a: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90C4D9F-18C5-4FC1-A5BF-5EFAB42A73F2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E73DD9C5-75B8-42AD-AD3A-07D8AE69F921}"/>
              </a:ext>
            </a:extLst>
          </p:cNvPr>
          <p:cNvSpPr txBox="1"/>
          <p:nvPr/>
        </p:nvSpPr>
        <p:spPr>
          <a:xfrm>
            <a:off x="7208747" y="2759879"/>
            <a:ext cx="1738184" cy="52322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Bridge for cycling and walking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B4AE8DA-9480-4C04-94BD-BBDAFF8CA872}"/>
              </a:ext>
            </a:extLst>
          </p:cNvPr>
          <p:cNvSpPr txBox="1"/>
          <p:nvPr/>
        </p:nvSpPr>
        <p:spPr>
          <a:xfrm>
            <a:off x="7647780" y="4798930"/>
            <a:ext cx="3669507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Proximity, short distances, cooperation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92D11BA-F40F-4CBA-8FDA-86416517BBAE}"/>
              </a:ext>
            </a:extLst>
          </p:cNvPr>
          <p:cNvSpPr/>
          <p:nvPr/>
        </p:nvSpPr>
        <p:spPr>
          <a:xfrm rot="5400000">
            <a:off x="10320770" y="5512716"/>
            <a:ext cx="260451" cy="128305"/>
          </a:xfrm>
          <a:prstGeom prst="rect">
            <a:avLst/>
          </a:prstGeom>
          <a:solidFill>
            <a:srgbClr val="A5002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D86122A-A40A-46BB-82B2-DA53DA1CA4CE}"/>
              </a:ext>
            </a:extLst>
          </p:cNvPr>
          <p:cNvSpPr/>
          <p:nvPr/>
        </p:nvSpPr>
        <p:spPr>
          <a:xfrm rot="5400000">
            <a:off x="10784445" y="5273625"/>
            <a:ext cx="260451" cy="128305"/>
          </a:xfrm>
          <a:prstGeom prst="rect">
            <a:avLst/>
          </a:prstGeom>
          <a:solidFill>
            <a:srgbClr val="A5002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659C76-F8BF-4692-9F76-F35F98F6005B}"/>
              </a:ext>
            </a:extLst>
          </p:cNvPr>
          <p:cNvSpPr/>
          <p:nvPr/>
        </p:nvSpPr>
        <p:spPr>
          <a:xfrm rot="5400000">
            <a:off x="10611882" y="5609580"/>
            <a:ext cx="260451" cy="128305"/>
          </a:xfrm>
          <a:prstGeom prst="rect">
            <a:avLst/>
          </a:prstGeom>
          <a:solidFill>
            <a:srgbClr val="A5002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067E0C3-53E1-48EF-BE59-6EB80A569023}"/>
              </a:ext>
            </a:extLst>
          </p:cNvPr>
          <p:cNvSpPr txBox="1"/>
          <p:nvPr/>
        </p:nvSpPr>
        <p:spPr>
          <a:xfrm>
            <a:off x="2795704" y="3845123"/>
            <a:ext cx="3599345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Cost-based (long-distance) transports</a:t>
            </a:r>
          </a:p>
        </p:txBody>
      </p:sp>
    </p:spTree>
    <p:extLst>
      <p:ext uri="{BB962C8B-B14F-4D97-AF65-F5344CB8AC3E}">
        <p14:creationId xmlns:p14="http://schemas.microsoft.com/office/powerpoint/2010/main" val="105808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de-DE" dirty="0"/>
              <a:t>Four phases of transport planning / transport policy</a:t>
            </a:r>
            <a:endParaRPr lang="de-DE" alt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B5DE791-2D86-492D-95FB-1C1FD9E7BAA8}"/>
              </a:ext>
            </a:extLst>
          </p:cNvPr>
          <p:cNvSpPr txBox="1"/>
          <p:nvPr/>
        </p:nvSpPr>
        <p:spPr>
          <a:xfrm>
            <a:off x="5365750" y="5928873"/>
            <a:ext cx="6175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Images: Ludwigeisenbahn (DB Museum Nürnberg); BAB Köln-Bonn (aref.de); autofreier Sonntag (</a:t>
            </a:r>
            <a:r>
              <a:rPr lang="de-DE" sz="900" dirty="0" err="1"/>
              <a:t>SpiegelOnline</a:t>
            </a:r>
            <a:r>
              <a:rPr lang="de-DE" sz="900" dirty="0"/>
              <a:t>)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AB1D95C6-4C2D-4C6B-AC7C-9B60431579B5}"/>
              </a:ext>
            </a:extLst>
          </p:cNvPr>
          <p:cNvSpPr/>
          <p:nvPr/>
        </p:nvSpPr>
        <p:spPr>
          <a:xfrm>
            <a:off x="1574799" y="1481137"/>
            <a:ext cx="9704946" cy="1008000"/>
          </a:xfrm>
          <a:prstGeom prst="roundRect">
            <a:avLst/>
          </a:prstGeom>
          <a:solidFill>
            <a:srgbClr val="F0F8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81188">
              <a:lnSpc>
                <a:spcPct val="100000"/>
              </a:lnSpc>
            </a:pPr>
            <a:r>
              <a:rPr lang="de-DE" sz="18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en-GB" sz="1800" b="1" dirty="0">
                <a:solidFill>
                  <a:schemeClr val="tx1"/>
                </a:solidFill>
                <a:latin typeface="+mn-lt"/>
              </a:rPr>
              <a:t>Basic network expansion by the state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18. </a:t>
            </a:r>
            <a:r>
              <a:rPr lang="en-US" sz="1600" dirty="0">
                <a:solidFill>
                  <a:schemeClr val="tx1"/>
                </a:solidFill>
              </a:rPr>
              <a:t>century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systematic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 construction of "bridges and roads”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19. </a:t>
            </a:r>
            <a:r>
              <a:rPr lang="en-US" sz="1600" dirty="0">
                <a:solidFill>
                  <a:schemeClr val="tx1"/>
                </a:solidFill>
              </a:rPr>
              <a:t>century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  </a:t>
            </a:r>
            <a:r>
              <a:rPr lang="en-GB" sz="1600" dirty="0">
                <a:solidFill>
                  <a:schemeClr val="tx1"/>
                </a:solidFill>
                <a:sym typeface="Wingdings" panose="05000000000000000000" pitchFamily="2" charset="2"/>
              </a:rPr>
              <a:t>expansion of railway networks (England, USA, Saxony)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03D551B7-A18C-455F-8581-6592B7E8F69D}"/>
              </a:ext>
            </a:extLst>
          </p:cNvPr>
          <p:cNvSpPr/>
          <p:nvPr/>
        </p:nvSpPr>
        <p:spPr>
          <a:xfrm>
            <a:off x="1649008" y="1535137"/>
            <a:ext cx="1702800" cy="90000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0" r="-30000"/>
            </a:stretch>
          </a:blipFill>
          <a:ln w="571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8DB7415C-C710-4DD3-A975-15E88F9F9C10}"/>
              </a:ext>
            </a:extLst>
          </p:cNvPr>
          <p:cNvSpPr/>
          <p:nvPr/>
        </p:nvSpPr>
        <p:spPr>
          <a:xfrm>
            <a:off x="1565032" y="2602448"/>
            <a:ext cx="9704946" cy="1008000"/>
          </a:xfrm>
          <a:prstGeom prst="roundRect">
            <a:avLst/>
          </a:prstGeom>
          <a:solidFill>
            <a:srgbClr val="F0F8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81188">
              <a:lnSpc>
                <a:spcPct val="100000"/>
              </a:lnSpc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2. Meeting demand with user involvement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From 1932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motorways: ease and fluidity of traffic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From 1945  car-friendly cities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41FBB9B2-874E-4AA6-A17A-142AEEF0C59D}"/>
              </a:ext>
            </a:extLst>
          </p:cNvPr>
          <p:cNvSpPr/>
          <p:nvPr/>
        </p:nvSpPr>
        <p:spPr>
          <a:xfrm>
            <a:off x="1559941" y="3723759"/>
            <a:ext cx="9704946" cy="1008000"/>
          </a:xfrm>
          <a:prstGeom prst="roundRect">
            <a:avLst/>
          </a:prstGeom>
          <a:solidFill>
            <a:srgbClr val="F0F8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81188">
              <a:lnSpc>
                <a:spcPct val="100000"/>
              </a:lnSpc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3. Integration of the local environment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1970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„city-friendly traffic"; traffic calming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1980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„integrated transport" model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3E811234-F09A-4BAB-B727-26AB4276F9EC}"/>
              </a:ext>
            </a:extLst>
          </p:cNvPr>
          <p:cNvSpPr/>
          <p:nvPr/>
        </p:nvSpPr>
        <p:spPr>
          <a:xfrm>
            <a:off x="1569709" y="4845070"/>
            <a:ext cx="9690501" cy="1008000"/>
          </a:xfrm>
          <a:prstGeom prst="roundRect">
            <a:avLst/>
          </a:prstGeom>
          <a:solidFill>
            <a:srgbClr val="F0F8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81188">
              <a:lnSpc>
                <a:spcPct val="100000"/>
              </a:lnSpc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4. Sustainable development = for all futures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1987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sz="1600" dirty="0">
                <a:solidFill>
                  <a:schemeClr val="tx1"/>
                </a:solidFill>
              </a:rPr>
              <a:t> Brundtland </a:t>
            </a:r>
            <a:r>
              <a:rPr lang="en-US" sz="1600" dirty="0">
                <a:solidFill>
                  <a:schemeClr val="tx1"/>
                </a:solidFill>
              </a:rPr>
              <a:t>definition</a:t>
            </a:r>
          </a:p>
          <a:p>
            <a:pPr marL="2420938" indent="-269875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1992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sz="1600" dirty="0">
                <a:solidFill>
                  <a:schemeClr val="tx1"/>
                </a:solidFill>
              </a:rPr>
              <a:t> Agenda 21, UN Conference on Environment &amp; Development in Rio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09BC0CE9-68DF-4FD0-9755-9FCFBDCA0ED5}"/>
              </a:ext>
            </a:extLst>
          </p:cNvPr>
          <p:cNvSpPr/>
          <p:nvPr/>
        </p:nvSpPr>
        <p:spPr>
          <a:xfrm>
            <a:off x="1648065" y="2656448"/>
            <a:ext cx="1703743" cy="900000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7000" b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971D3AF5-BAAD-4C48-95EA-50BCDC8E0F81}"/>
              </a:ext>
            </a:extLst>
          </p:cNvPr>
          <p:cNvSpPr/>
          <p:nvPr/>
        </p:nvSpPr>
        <p:spPr>
          <a:xfrm>
            <a:off x="1648065" y="3777759"/>
            <a:ext cx="1703743" cy="900000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8606616A-DF69-4741-9E8C-302CB577A138}"/>
              </a:ext>
            </a:extLst>
          </p:cNvPr>
          <p:cNvSpPr/>
          <p:nvPr/>
        </p:nvSpPr>
        <p:spPr>
          <a:xfrm>
            <a:off x="1648065" y="4872863"/>
            <a:ext cx="1703743" cy="900000"/>
          </a:xfrm>
          <a:prstGeom prst="roundRect">
            <a:avLst>
              <a:gd name="adj" fmla="val 10000"/>
            </a:avLst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469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45"/>
    </mc:Choice>
    <mc:Fallback xmlns="">
      <p:transition spd="slow" advTm="3514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Back to the </a:t>
            </a:r>
            <a:r>
              <a:rPr lang="en-US" altLang="de-DE" dirty="0"/>
              <a:t>opening question:</a:t>
            </a:r>
            <a:br>
              <a:rPr lang="en-US" altLang="de-DE" dirty="0"/>
            </a:br>
            <a:r>
              <a:rPr lang="en-US" altLang="de-DE" dirty="0"/>
              <a:t>What do we actually want - mobility or traffic?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874712" y="1481138"/>
            <a:ext cx="10580687" cy="44319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de-DE" b="1" dirty="0"/>
              <a:t>What is the primary goal of all planning and action in transport</a:t>
            </a:r>
            <a:r>
              <a:rPr lang="en-GB" altLang="de-DE" dirty="0"/>
              <a:t>?</a:t>
            </a:r>
            <a:endParaRPr lang="de-DE" altLang="de-DE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Always a free ride, never traffic jams, never having to search for a parking space, never having to wait at traffic lights.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Free public transport for all.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Vision Zero: Zero accidents.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Liveable streets, high quality of life, car-free.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Premium SUVs at tax cost also for poorer population groups.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Vibrant city centres without multi-story car parks and parking spaces for cars.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dirty="0"/>
              <a:t>A</a:t>
            </a:r>
            <a:r>
              <a:rPr lang="en-GB" altLang="de-DE" dirty="0" err="1"/>
              <a:t>ll</a:t>
            </a:r>
            <a:r>
              <a:rPr lang="en-GB" altLang="de-DE" dirty="0"/>
              <a:t> these goals are understandable, but often contradictory!</a:t>
            </a:r>
          </a:p>
          <a:p>
            <a:pPr>
              <a:lnSpc>
                <a:spcPct val="90000"/>
              </a:lnSpc>
            </a:pPr>
            <a:r>
              <a:rPr lang="en-GB" altLang="de-DE" b="1" dirty="0"/>
              <a:t>What would you wish for yourself, your children, your grandchildren, your company?</a:t>
            </a:r>
          </a:p>
          <a:p>
            <a:pPr>
              <a:lnSpc>
                <a:spcPct val="90000"/>
              </a:lnSpc>
            </a:pPr>
            <a:r>
              <a:rPr lang="en-GB" altLang="de-DE" i="1" dirty="0"/>
              <a:t>Perhaps like this: </a:t>
            </a:r>
            <a:br>
              <a:rPr lang="en-GB" altLang="de-DE" i="1" dirty="0"/>
            </a:br>
            <a:r>
              <a:rPr lang="en-GB" altLang="de-DE" dirty="0"/>
              <a:t>Everyone should reach all destinations safely, cheaply, quickly, energy-efficiently, quietly, close by: </a:t>
            </a:r>
            <a:br>
              <a:rPr lang="en-GB" altLang="de-DE" dirty="0"/>
            </a:br>
            <a:r>
              <a:rPr lang="en-GB" altLang="de-DE" dirty="0"/>
              <a:t>It would be best if the destinations were all close by. </a:t>
            </a:r>
            <a:r>
              <a:rPr lang="en-GB" altLang="de-DE" b="1" dirty="0"/>
              <a:t>We want to be mobile!</a:t>
            </a:r>
            <a:endParaRPr lang="de-DE" altLang="de-DE" sz="1300" b="1" dirty="0"/>
          </a:p>
          <a:p>
            <a:pPr>
              <a:lnSpc>
                <a:spcPct val="90000"/>
              </a:lnSpc>
            </a:pPr>
            <a:endParaRPr lang="de-DE" altLang="de-DE" dirty="0"/>
          </a:p>
          <a:p>
            <a:endParaRPr lang="de-DE" altLang="de-DE" sz="1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4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89"/>
    </mc:Choice>
    <mc:Fallback xmlns="">
      <p:transition spd="slow" advTm="13928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28822"/>
            <a:ext cx="10580687" cy="684213"/>
          </a:xfrm>
        </p:spPr>
        <p:txBody>
          <a:bodyPr/>
          <a:lstStyle/>
          <a:p>
            <a:r>
              <a:rPr lang="en-US" dirty="0"/>
              <a:t>Again: </a:t>
            </a:r>
            <a:r>
              <a:rPr lang="en-US" altLang="de-DE" noProof="0" dirty="0"/>
              <a:t>The difference</a:t>
            </a:r>
            <a:r>
              <a:rPr lang="en-US" altLang="de-DE" dirty="0"/>
              <a:t> between </a:t>
            </a:r>
            <a:r>
              <a:rPr lang="en-US" altLang="de-DE" i="1" noProof="0" dirty="0"/>
              <a:t>need / instrument</a:t>
            </a:r>
            <a:endParaRPr lang="en-US" i="1" noProof="0" dirty="0"/>
          </a:p>
        </p:txBody>
      </p:sp>
      <p:sp>
        <p:nvSpPr>
          <p:cNvPr id="7" name="Rechteck 6"/>
          <p:cNvSpPr/>
          <p:nvPr/>
        </p:nvSpPr>
        <p:spPr>
          <a:xfrm>
            <a:off x="6549073" y="1481556"/>
            <a:ext cx="1577256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Infrastructure: 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the offer</a:t>
            </a:r>
            <a:br>
              <a:rPr lang="en-US" sz="1600" b="1" dirty="0">
                <a:solidFill>
                  <a:schemeClr val="tx2"/>
                </a:solidFill>
              </a:rPr>
            </a:br>
            <a:endParaRPr lang="en-US" sz="1600" b="1" dirty="0">
              <a:solidFill>
                <a:schemeClr val="tx2"/>
              </a:solidFill>
            </a:endParaRP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4698521" y="4706813"/>
            <a:ext cx="315672" cy="4966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7188795" y="4706813"/>
            <a:ext cx="459961" cy="4966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cxnSpLocks/>
            <a:stCxn id="28" idx="3"/>
            <a:endCxn id="27" idx="1"/>
          </p:cNvCxnSpPr>
          <p:nvPr/>
        </p:nvCxnSpPr>
        <p:spPr>
          <a:xfrm>
            <a:off x="3372814" y="2219897"/>
            <a:ext cx="695953" cy="20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777539" y="3090117"/>
            <a:ext cx="324108" cy="4960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099793" y="3486470"/>
            <a:ext cx="3993141" cy="13389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Personal decision</a:t>
            </a:r>
          </a:p>
        </p:txBody>
      </p:sp>
      <p:sp>
        <p:nvSpPr>
          <p:cNvPr id="27" name="Rechteck 26"/>
          <p:cNvSpPr/>
          <p:nvPr/>
        </p:nvSpPr>
        <p:spPr>
          <a:xfrm>
            <a:off x="4068766" y="1481346"/>
            <a:ext cx="1466514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Not possible at home: 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>the demand</a:t>
            </a:r>
            <a:br>
              <a:rPr lang="en-US" sz="1600" b="1" dirty="0">
                <a:solidFill>
                  <a:schemeClr val="tx2"/>
                </a:solidFill>
              </a:rPr>
            </a:b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906299" y="1481138"/>
            <a:ext cx="1466514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endParaRPr lang="de-DE" sz="1600" dirty="0">
              <a:solidFill>
                <a:schemeClr val="tx2"/>
              </a:solidFill>
            </a:endParaRPr>
          </a:p>
          <a:p>
            <a:pPr algn="ctr"/>
            <a:r>
              <a:rPr lang="de-DE" sz="1600" dirty="0">
                <a:solidFill>
                  <a:schemeClr val="tx2"/>
                </a:solidFill>
              </a:rPr>
              <a:t>Needs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8813198" y="1481138"/>
            <a:ext cx="1466514" cy="1477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2"/>
                </a:solidFill>
              </a:rPr>
              <a:t>Environment</a:t>
            </a:r>
            <a:br>
              <a:rPr lang="de-DE" sz="1600" dirty="0">
                <a:solidFill>
                  <a:schemeClr val="tx2"/>
                </a:solidFill>
              </a:rPr>
            </a:br>
            <a:r>
              <a:rPr lang="de-DE" sz="1600" dirty="0">
                <a:solidFill>
                  <a:schemeClr val="tx2"/>
                </a:solidFill>
              </a:rPr>
              <a:t>/</a:t>
            </a:r>
            <a:br>
              <a:rPr lang="de-DE" sz="1600" dirty="0">
                <a:solidFill>
                  <a:schemeClr val="tx2"/>
                </a:solidFill>
              </a:rPr>
            </a:br>
            <a:r>
              <a:rPr lang="de-DE" sz="1600" dirty="0">
                <a:solidFill>
                  <a:schemeClr val="tx2"/>
                </a:solidFill>
              </a:rPr>
              <a:t>World</a:t>
            </a:r>
          </a:p>
        </p:txBody>
      </p:sp>
      <p:cxnSp>
        <p:nvCxnSpPr>
          <p:cNvPr id="32" name="Gerade Verbindung mit Pfeil 31"/>
          <p:cNvCxnSpPr>
            <a:cxnSpLocks/>
            <a:stCxn id="29" idx="1"/>
            <a:endCxn id="7" idx="3"/>
          </p:cNvCxnSpPr>
          <p:nvPr/>
        </p:nvCxnSpPr>
        <p:spPr>
          <a:xfrm flipH="1">
            <a:off x="8126330" y="2219897"/>
            <a:ext cx="686869" cy="41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>
            <a:off x="7078882" y="3090117"/>
            <a:ext cx="271057" cy="49600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Gleichschenkliges Dreieck 39"/>
          <p:cNvSpPr/>
          <p:nvPr/>
        </p:nvSpPr>
        <p:spPr>
          <a:xfrm>
            <a:off x="1906299" y="1492641"/>
            <a:ext cx="1466514" cy="1454703"/>
          </a:xfrm>
          <a:prstGeom prst="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8812832" y="1481138"/>
            <a:ext cx="1466514" cy="148326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Abgerundetes Rechteck 41"/>
          <p:cNvSpPr/>
          <p:nvPr/>
        </p:nvSpPr>
        <p:spPr>
          <a:xfrm>
            <a:off x="1906299" y="5203494"/>
            <a:ext cx="8379402" cy="65309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FOR WHAT? Mobility satisfaction		WITH WHAT? With traffic!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         Needs</a:t>
            </a:r>
            <a:r>
              <a:rPr lang="en-US" sz="1600" dirty="0">
                <a:solidFill>
                  <a:schemeClr val="tx2"/>
                </a:solidFill>
              </a:rPr>
              <a:t>				     </a:t>
            </a:r>
            <a:r>
              <a:rPr lang="en-US" sz="1600" b="1" dirty="0">
                <a:solidFill>
                  <a:schemeClr val="tx2"/>
                </a:solidFill>
              </a:rPr>
              <a:t>Instruments</a:t>
            </a:r>
          </a:p>
        </p:txBody>
      </p:sp>
      <p:pic>
        <p:nvPicPr>
          <p:cNvPr id="8" name="Grafik 7" descr="Pflege Silhouette">
            <a:extLst>
              <a:ext uri="{FF2B5EF4-FFF2-40B4-BE49-F238E27FC236}">
                <a16:creationId xmlns:a16="http://schemas.microsoft.com/office/drawing/2014/main" id="{B0EDF630-631C-43EE-A8CD-BFFF0277F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02512" y="2020762"/>
            <a:ext cx="620871" cy="620871"/>
          </a:xfrm>
          <a:prstGeom prst="rect">
            <a:avLst/>
          </a:prstGeom>
        </p:spPr>
      </p:pic>
      <p:pic>
        <p:nvPicPr>
          <p:cNvPr id="22" name="Grafik 21" descr="Route zwei Stecknadeln mit Weg Silhouette">
            <a:extLst>
              <a:ext uri="{FF2B5EF4-FFF2-40B4-BE49-F238E27FC236}">
                <a16:creationId xmlns:a16="http://schemas.microsoft.com/office/drawing/2014/main" id="{54CFE371-C0C3-4F41-83AC-9442F5F9CB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23532" y="5220556"/>
            <a:ext cx="679102" cy="679102"/>
          </a:xfrm>
          <a:prstGeom prst="rect">
            <a:avLst/>
          </a:prstGeom>
        </p:spPr>
      </p:pic>
      <p:pic>
        <p:nvPicPr>
          <p:cNvPr id="9" name="Grafik 8" descr="Offene Hand Silhouette">
            <a:extLst>
              <a:ext uri="{FF2B5EF4-FFF2-40B4-BE49-F238E27FC236}">
                <a16:creationId xmlns:a16="http://schemas.microsoft.com/office/drawing/2014/main" id="{D34E4DE0-162C-497D-B9A9-98AB110712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94916" y="2391771"/>
            <a:ext cx="615732" cy="670813"/>
          </a:xfrm>
          <a:prstGeom prst="rect">
            <a:avLst/>
          </a:prstGeom>
        </p:spPr>
      </p:pic>
      <p:pic>
        <p:nvPicPr>
          <p:cNvPr id="5" name="Grafik 4" descr="Kommentar (wichtig) Silhouette">
            <a:extLst>
              <a:ext uri="{FF2B5EF4-FFF2-40B4-BE49-F238E27FC236}">
                <a16:creationId xmlns:a16="http://schemas.microsoft.com/office/drawing/2014/main" id="{08E4B62A-7BAC-48AF-96A8-4C675D6FB3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404659" y="2391771"/>
            <a:ext cx="749559" cy="6708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8CE61AA-B22C-425D-B990-990D4B4967D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020" t="-4719" r="13561" b="24080"/>
          <a:stretch/>
        </p:blipFill>
        <p:spPr>
          <a:xfrm>
            <a:off x="4748826" y="2505072"/>
            <a:ext cx="254677" cy="304798"/>
          </a:xfrm>
          <a:prstGeom prst="rect">
            <a:avLst/>
          </a:prstGeom>
        </p:spPr>
      </p:pic>
      <p:pic>
        <p:nvPicPr>
          <p:cNvPr id="21" name="Grafik 20" descr="Ein Fahrrad">
            <a:extLst>
              <a:ext uri="{FF2B5EF4-FFF2-40B4-BE49-F238E27FC236}">
                <a16:creationId xmlns:a16="http://schemas.microsoft.com/office/drawing/2014/main" id="{B40B14EA-F288-4DD0-AF20-34FAB301D26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367840" y="5140517"/>
            <a:ext cx="759141" cy="759141"/>
          </a:xfrm>
          <a:prstGeom prst="rect">
            <a:avLst/>
          </a:prstGeom>
        </p:spPr>
      </p:pic>
      <p:pic>
        <p:nvPicPr>
          <p:cNvPr id="24" name="Grafik 23" descr="Straße Silhouette">
            <a:extLst>
              <a:ext uri="{FF2B5EF4-FFF2-40B4-BE49-F238E27FC236}">
                <a16:creationId xmlns:a16="http://schemas.microsoft.com/office/drawing/2014/main" id="{6DC61E42-0708-4E60-B2A3-D955AF81DD3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133888" y="2208002"/>
            <a:ext cx="429692" cy="429692"/>
          </a:xfrm>
          <a:prstGeom prst="rect">
            <a:avLst/>
          </a:prstGeom>
        </p:spPr>
      </p:pic>
      <p:pic>
        <p:nvPicPr>
          <p:cNvPr id="35" name="Grafik 34" descr="Straße Silhouette">
            <a:extLst>
              <a:ext uri="{FF2B5EF4-FFF2-40B4-BE49-F238E27FC236}">
                <a16:creationId xmlns:a16="http://schemas.microsoft.com/office/drawing/2014/main" id="{18A86161-9679-407B-8A2A-39FBE8272D8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543229" y="2513588"/>
            <a:ext cx="304798" cy="3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99"/>
    </mc:Choice>
    <mc:Fallback xmlns="">
      <p:transition spd="slow" advTm="3719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0" dirty="0"/>
              <a:t>The difference: need / instrument</a:t>
            </a:r>
            <a:endParaRPr lang="en-US" noProof="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F9BE1B9-9391-49AD-976D-4AF05BFB5C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712" y="1481138"/>
            <a:ext cx="5221287" cy="3198522"/>
          </a:xfrm>
        </p:spPr>
        <p:txBody>
          <a:bodyPr/>
          <a:lstStyle/>
          <a:p>
            <a:r>
              <a:rPr lang="en-US" b="1" dirty="0"/>
              <a:t>Mobility</a:t>
            </a:r>
            <a:r>
              <a:rPr lang="en-US" dirty="0"/>
              <a:t> = For What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 reflecting the total number of different </a:t>
            </a:r>
            <a:r>
              <a:rPr lang="en-US" b="1" dirty="0"/>
              <a:t>needs covered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Indicator for </a:t>
            </a:r>
          </a:p>
          <a:p>
            <a:pPr marL="541338" indent="-271463">
              <a:buFont typeface="Wingdings" panose="05000000000000000000" pitchFamily="2" charset="2"/>
              <a:buChar char="Ø"/>
            </a:pPr>
            <a:r>
              <a:rPr lang="en-US" dirty="0"/>
              <a:t>number of needs met</a:t>
            </a:r>
          </a:p>
          <a:p>
            <a:pPr marL="541338" indent="-271463">
              <a:buFont typeface="Wingdings" panose="05000000000000000000" pitchFamily="2" charset="2"/>
              <a:buChar char="Ø"/>
            </a:pPr>
            <a:r>
              <a:rPr lang="en-US" dirty="0"/>
              <a:t>number of activities</a:t>
            </a:r>
          </a:p>
          <a:p>
            <a:pPr marL="541338" indent="-271463">
              <a:buFont typeface="Wingdings" panose="05000000000000000000" pitchFamily="2" charset="2"/>
              <a:buChar char="Ø"/>
            </a:pPr>
            <a:r>
              <a:rPr lang="en-US" dirty="0"/>
              <a:t>number of trips per person and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Mobility is usually unchanged even across societies: </a:t>
            </a:r>
            <a:r>
              <a:rPr lang="en-US" i="1" dirty="0"/>
              <a:t>Law of constant travel time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Vehicles, structures, routes and instruments are necessary</a:t>
            </a:r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Inhaltsplatzhalter 1"/>
              <p:cNvSpPr txBox="1">
                <a:spLocks/>
              </p:cNvSpPr>
              <p:nvPr/>
            </p:nvSpPr>
            <p:spPr>
              <a:xfrm>
                <a:off x="874713" y="4990871"/>
                <a:ext cx="10580687" cy="851130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ts val="12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2"/>
                    </a:solidFill>
                    <a:latin typeface="Open Sans" panose="020B0606030504020204" pitchFamily="34" charset="0"/>
                    <a:ea typeface="+mn-ea"/>
                    <a:cs typeface="+mn-cs"/>
                  </a:defRPr>
                </a:lvl1pPr>
                <a:lvl2pPr marL="396000" indent="-324000" algn="l" defTabSz="914400" rtl="0" eaLnBrk="1" latinLnBrk="0" hangingPunct="1">
                  <a:spcBef>
                    <a:spcPts val="300"/>
                  </a:spcBef>
                  <a:buFont typeface="Open Sans" panose="020B0606030504020204" pitchFamily="34" charset="0"/>
                  <a:buChar char="—"/>
                  <a:defRPr sz="1600" kern="1200">
                    <a:solidFill>
                      <a:schemeClr val="tx2"/>
                    </a:solidFill>
                    <a:latin typeface="Open Sans" panose="020B0606030504020204" pitchFamily="34" charset="0"/>
                    <a:ea typeface="+mn-ea"/>
                    <a:cs typeface="+mn-cs"/>
                  </a:defRPr>
                </a:lvl2pPr>
                <a:lvl3pPr marL="0" indent="0" algn="l" defTabSz="914400" rtl="0" eaLnBrk="1" latinLnBrk="0" hangingPunct="1">
                  <a:spcBef>
                    <a:spcPts val="1200"/>
                  </a:spcBef>
                  <a:buFont typeface="Arial" panose="020B0604020202020204" pitchFamily="34" charset="0"/>
                  <a:buNone/>
                  <a:defRPr sz="1400" kern="1200">
                    <a:solidFill>
                      <a:schemeClr val="tx2"/>
                    </a:solidFill>
                    <a:latin typeface="Open Sans" panose="020B0606030504020204" pitchFamily="34" charset="0"/>
                    <a:ea typeface="+mn-ea"/>
                    <a:cs typeface="+mn-cs"/>
                  </a:defRPr>
                </a:lvl3pPr>
                <a:lvl4pPr marL="396000" indent="-216000" algn="l" defTabSz="914400" rtl="0" eaLnBrk="1" latinLnBrk="0" hangingPunct="1">
                  <a:spcBef>
                    <a:spcPts val="300"/>
                  </a:spcBef>
                  <a:buFont typeface="Symbol" panose="05050102010706020507" pitchFamily="18" charset="2"/>
                  <a:buChar char="-"/>
                  <a:defRPr sz="1400" kern="1200">
                    <a:solidFill>
                      <a:schemeClr val="tx2"/>
                    </a:solidFill>
                    <a:latin typeface="Open Sans" panose="020B0606030504020204" pitchFamily="34" charset="0"/>
                    <a:ea typeface="+mn-ea"/>
                    <a:cs typeface="+mn-cs"/>
                  </a:defRPr>
                </a:lvl4pPr>
                <a:lvl5pPr marL="576000" indent="-179388" algn="l" defTabSz="914400" rtl="0" eaLnBrk="1" latinLnBrk="0" hangingPunct="1">
                  <a:spcBef>
                    <a:spcPts val="300"/>
                  </a:spcBef>
                  <a:buFont typeface="Symbol" panose="05050102010706020507" pitchFamily="18" charset="2"/>
                  <a:buChar char="-"/>
                  <a:defRPr sz="1400" kern="1200" baseline="0">
                    <a:solidFill>
                      <a:schemeClr val="tx2"/>
                    </a:solidFill>
                    <a:latin typeface="Open Sans" panose="020B0606030504020204" pitchFamily="34" charset="0"/>
                    <a:ea typeface="+mn-ea"/>
                    <a:cs typeface="+mn-cs"/>
                  </a:defRPr>
                </a:lvl5pPr>
                <a:lvl6pPr marL="358775" indent="0" algn="l" defTabSz="914400" rtl="0" eaLnBrk="1" latinLnBrk="0" hangingPunct="1">
                  <a:spcBef>
                    <a:spcPts val="0"/>
                  </a:spcBef>
                  <a:buFont typeface="Arial" panose="020B0604020202020204" pitchFamily="34" charset="0"/>
                  <a:buNone/>
                  <a:defRPr sz="32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6pPr>
                <a:lvl7pPr marL="358775" indent="0" algn="l" defTabSz="914400" rtl="0" eaLnBrk="1" latinLnBrk="0" hangingPunct="1">
                  <a:spcBef>
                    <a:spcPts val="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dirty="0"/>
                  <a:t>Goal: </a:t>
                </a:r>
                <a:r>
                  <a:rPr lang="en-US" dirty="0"/>
                  <a:t>Ensure t</a:t>
                </a:r>
                <a:r>
                  <a:rPr lang="en-GB" dirty="0"/>
                  <a:t>he possibility of meeting </a:t>
                </a:r>
                <a:r>
                  <a:rPr lang="en-US" dirty="0"/>
                  <a:t>needs for all: Mobility</a:t>
                </a:r>
              </a:p>
              <a:p>
                <a:pPr algn="ctr"/>
                <a:r>
                  <a:rPr lang="en-US" b="1" dirty="0"/>
                  <a:t>Instrument: </a:t>
                </a:r>
                <a:r>
                  <a:rPr lang="en-US" dirty="0"/>
                  <a:t>As little traffic as possible (little effort=money,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...)</a:t>
                </a:r>
              </a:p>
            </p:txBody>
          </p:sp>
        </mc:Choice>
        <mc:Fallback xmlns="">
          <p:sp>
            <p:nvSpPr>
              <p:cNvPr id="7" name="Inhaltsplatzhalt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13" y="4990871"/>
                <a:ext cx="10580687" cy="851130"/>
              </a:xfrm>
              <a:prstGeom prst="rect">
                <a:avLst/>
              </a:prstGeom>
              <a:blipFill>
                <a:blip r:embed="rId3"/>
                <a:stretch>
                  <a:fillRect t="-79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056F6199-721B-4593-B978-7BC0849C63F8}"/>
              </a:ext>
            </a:extLst>
          </p:cNvPr>
          <p:cNvSpPr txBox="1">
            <a:spLocks/>
          </p:cNvSpPr>
          <p:nvPr/>
        </p:nvSpPr>
        <p:spPr>
          <a:xfrm>
            <a:off x="6096000" y="1481138"/>
            <a:ext cx="5359399" cy="333242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396000" indent="-324000" algn="l" defTabSz="914400" rtl="0" eaLnBrk="1" latinLnBrk="0" hangingPunct="1">
              <a:spcBef>
                <a:spcPts val="300"/>
              </a:spcBef>
              <a:buFont typeface="Open Sans" panose="020B0606030504020204" pitchFamily="34" charset="0"/>
              <a:buChar char="—"/>
              <a:defRPr sz="16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576000" indent="-179388" algn="l" defTabSz="914400" rtl="0" eaLnBrk="1" latinLnBrk="0" hangingPunct="1">
              <a:spcBef>
                <a:spcPts val="300"/>
              </a:spcBef>
              <a:buFont typeface="Symbol" panose="05050102010706020507" pitchFamily="18" charset="2"/>
              <a:buChar char="-"/>
              <a:defRPr sz="1400" kern="1200" baseline="0">
                <a:solidFill>
                  <a:schemeClr val="tx2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358775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Traffic</a:t>
            </a:r>
            <a:r>
              <a:rPr lang="en-US" dirty="0"/>
              <a:t> = With what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Instrument</a:t>
            </a:r>
            <a:r>
              <a:rPr lang="en-US" dirty="0"/>
              <a:t> with which these needs can satisfied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number of all instruments for the realization of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Necessary to cover mobility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Measurable in different sizes regarding the effort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A34DEAC-2AB3-4FB3-B126-208072EC7FC2}"/>
              </a:ext>
            </a:extLst>
          </p:cNvPr>
          <p:cNvSpPr/>
          <p:nvPr/>
        </p:nvSpPr>
        <p:spPr>
          <a:xfrm>
            <a:off x="2660650" y="4856968"/>
            <a:ext cx="7010399" cy="90432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3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208"/>
    </mc:Choice>
    <mc:Fallback xmlns="">
      <p:transition spd="slow" advTm="15020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By the way: sustainable transport development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874713" y="1484312"/>
            <a:ext cx="10580686" cy="4404654"/>
          </a:xfrm>
        </p:spPr>
        <p:txBody>
          <a:bodyPr/>
          <a:lstStyle/>
          <a:p>
            <a:pPr marL="573088" indent="-573088" defTabSz="573088">
              <a:spcBef>
                <a:spcPct val="0"/>
              </a:spcBef>
            </a:pPr>
            <a:r>
              <a:rPr lang="de-DE" altLang="de-DE" b="1" u="sng" dirty="0">
                <a:solidFill>
                  <a:srgbClr val="0B2A51"/>
                </a:solidFill>
              </a:rPr>
              <a:t>Brundtland </a:t>
            </a:r>
            <a:r>
              <a:rPr lang="en-US" altLang="de-DE" b="1" u="sng" dirty="0">
                <a:solidFill>
                  <a:srgbClr val="0B2A51"/>
                </a:solidFill>
              </a:rPr>
              <a:t>definition</a:t>
            </a:r>
          </a:p>
          <a:p>
            <a:pPr marL="573088" indent="-573088" defTabSz="573088">
              <a:spcBef>
                <a:spcPct val="0"/>
              </a:spcBef>
            </a:pPr>
            <a:endParaRPr lang="en-US" altLang="de-DE" b="1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en-US" altLang="de-DE" b="1" i="1" dirty="0">
                <a:solidFill>
                  <a:srgbClr val="0B2A51"/>
                </a:solidFill>
              </a:rPr>
              <a:t>Sustainable development </a:t>
            </a:r>
            <a:r>
              <a:rPr lang="en-US" altLang="de-DE" b="1" dirty="0">
                <a:solidFill>
                  <a:srgbClr val="0B2A51"/>
                </a:solidFill>
              </a:rPr>
              <a:t/>
            </a:r>
            <a:br>
              <a:rPr lang="en-US" altLang="de-DE" b="1" dirty="0">
                <a:solidFill>
                  <a:srgbClr val="0B2A51"/>
                </a:solidFill>
              </a:rPr>
            </a:br>
            <a:r>
              <a:rPr lang="en-US" altLang="de-DE" b="1" dirty="0">
                <a:solidFill>
                  <a:srgbClr val="0B2A51"/>
                </a:solidFill>
              </a:rPr>
              <a:t>    </a:t>
            </a:r>
            <a:r>
              <a:rPr lang="en-US" altLang="de-DE" dirty="0">
                <a:solidFill>
                  <a:srgbClr val="0B2A51"/>
                </a:solidFill>
              </a:rPr>
              <a:t>is development,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en-US" altLang="de-DE" dirty="0">
                <a:solidFill>
                  <a:srgbClr val="0B2A51"/>
                </a:solidFill>
              </a:rPr>
              <a:t>			        	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1. </a:t>
            </a:r>
            <a:r>
              <a:rPr lang="en-GB" dirty="0"/>
              <a:t>that meets the needs of the present </a:t>
            </a:r>
            <a:r>
              <a:rPr lang="de-DE" altLang="de-DE" dirty="0">
                <a:solidFill>
                  <a:srgbClr val="0B2A51"/>
                </a:solidFill>
              </a:rPr>
              <a:t>and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2. </a:t>
            </a:r>
            <a:r>
              <a:rPr lang="en-GB" dirty="0"/>
              <a:t>without compromising the ability of future generations to meet their own needs</a:t>
            </a:r>
            <a:r>
              <a:rPr lang="de-DE" altLang="de-DE" dirty="0">
                <a:solidFill>
                  <a:srgbClr val="0B2A51"/>
                </a:solidFill>
              </a:rPr>
              <a:t>.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en-US" altLang="de-DE" dirty="0">
                <a:solidFill>
                  <a:srgbClr val="0B2A51"/>
                </a:solidFill>
              </a:rPr>
              <a:t>In transport:</a:t>
            </a:r>
          </a:p>
          <a:p>
            <a:pPr marL="573088" indent="-573088" defTabSz="573088">
              <a:spcBef>
                <a:spcPct val="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1. </a:t>
            </a:r>
            <a:r>
              <a:rPr lang="en-GB" altLang="de-DE" dirty="0">
                <a:solidFill>
                  <a:srgbClr val="0B2A51"/>
                </a:solidFill>
              </a:rPr>
              <a:t>Meeting the mobility needs of all people today</a:t>
            </a:r>
            <a:r>
              <a:rPr lang="de-DE" altLang="de-DE" dirty="0">
                <a:solidFill>
                  <a:srgbClr val="0B2A51"/>
                </a:solidFill>
              </a:rPr>
              <a:t>,</a:t>
            </a:r>
          </a:p>
          <a:p>
            <a:pPr marL="573088" indent="-573088" defTabSz="573088">
              <a:spcBef>
                <a:spcPct val="0"/>
              </a:spcBef>
            </a:pPr>
            <a:r>
              <a:rPr lang="de-DE" altLang="de-DE" dirty="0">
                <a:solidFill>
                  <a:srgbClr val="0B2A51"/>
                </a:solidFill>
              </a:rPr>
              <a:t>	</a:t>
            </a:r>
            <a:r>
              <a:rPr lang="en-US" altLang="de-DE" dirty="0">
                <a:solidFill>
                  <a:srgbClr val="0B2A51"/>
                </a:solidFill>
              </a:rPr>
              <a:t>2. but with fewer risks, externalizations, emissions, land, noise, injustices, acidification, CO2, ...	</a:t>
            </a:r>
          </a:p>
          <a:p>
            <a:endParaRPr lang="de-DE" dirty="0"/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F5A891E-7C2A-410D-BC93-26CDA8B3D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8021" y="5443375"/>
            <a:ext cx="6415958" cy="36933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de-DE" sz="1800" b="1" dirty="0">
                <a:solidFill>
                  <a:srgbClr val="0B2A51"/>
                </a:solidFill>
                <a:latin typeface="+mn-lt"/>
              </a:rPr>
              <a:t>Need-based mobility with less transport</a:t>
            </a:r>
            <a:endParaRPr lang="de-DE" altLang="de-DE" sz="1800" b="1" dirty="0">
              <a:solidFill>
                <a:srgbClr val="0B2A51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51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188"/>
    </mc:Choice>
    <mc:Fallback xmlns="">
      <p:transition spd="slow" advTm="8518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Conclusion: Future-proofing is "safeguarding mobility".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the future, the main focus must be on mobility:</a:t>
            </a:r>
            <a:r>
              <a:rPr lang="de-DE" dirty="0"/>
              <a:t>	</a:t>
            </a:r>
          </a:p>
          <a:p>
            <a:r>
              <a:rPr lang="de-DE" dirty="0"/>
              <a:t>	</a:t>
            </a:r>
            <a:r>
              <a:rPr lang="en-GB" b="1" dirty="0"/>
              <a:t>Mobility is a human right: needs, today and tomorrow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Mobility is something fundamentally different from transport.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fluid? Easier? "More traffic" complicates/prevents mobility.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many more airports/local bypasses do we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many more cycle paths do cities need, how many car-sharing stations, how many buses and trains?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many pedestrian areas, participation, inclusion, public space, participation?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many </a:t>
            </a:r>
            <a:r>
              <a:rPr lang="en-GB" dirty="0" err="1"/>
              <a:t>pedelecs</a:t>
            </a:r>
            <a:r>
              <a:rPr lang="en-GB" dirty="0"/>
              <a:t>/e-bikes and shared cars and village shops ensure quality of life in the flat countryside?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algn="ctr"/>
            <a:r>
              <a:rPr lang="en-GB" b="1" dirty="0"/>
              <a:t>THIS is the overriding goal of all planning and action in the transport sector!</a:t>
            </a:r>
            <a:endParaRPr lang="de-DE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F13F9D-E672-4E6C-94C6-6F50A6A653D7}"/>
              </a:ext>
            </a:extLst>
          </p:cNvPr>
          <p:cNvSpPr/>
          <p:nvPr/>
        </p:nvSpPr>
        <p:spPr>
          <a:xfrm>
            <a:off x="2237160" y="5296618"/>
            <a:ext cx="7855789" cy="46582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53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56"/>
    </mc:Choice>
    <mc:Fallback xmlns="">
      <p:transition spd="slow" advTm="12105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2. Evaluate measures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de-DE" u="sng" dirty="0"/>
              <a:t>Acting in transport:</a:t>
            </a:r>
            <a:r>
              <a:rPr lang="en-US" altLang="de-DE" dirty="0"/>
              <a:t>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de-DE" u="sng" dirty="0"/>
              <a:t>How does a measure work?</a:t>
            </a:r>
            <a:r>
              <a:rPr lang="en-GB" altLang="de-DE" dirty="0"/>
              <a:t> </a:t>
            </a:r>
            <a:r>
              <a:rPr lang="de-DE" altLang="de-DE" dirty="0"/>
              <a:t>	</a:t>
            </a: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en-GB" altLang="de-DE" dirty="0">
                <a:sym typeface="Wingdings" panose="05000000000000000000" pitchFamily="2" charset="2"/>
              </a:rPr>
              <a:t>cannot be said clearly without considering the</a:t>
            </a:r>
            <a:r>
              <a:rPr lang="de-DE" altLang="de-DE" dirty="0">
                <a:sym typeface="Wingdings" panose="05000000000000000000" pitchFamily="2" charset="2"/>
              </a:rPr>
              <a:t>				     		</a:t>
            </a:r>
            <a:r>
              <a:rPr lang="en-US" altLang="de-DE" dirty="0">
                <a:sym typeface="Wingdings" panose="05000000000000000000" pitchFamily="2" charset="2"/>
              </a:rPr>
              <a:t>     </a:t>
            </a:r>
            <a:r>
              <a:rPr lang="en-US" altLang="de-DE" b="1" dirty="0">
                <a:sym typeface="Wingdings" panose="05000000000000000000" pitchFamily="2" charset="2"/>
              </a:rPr>
              <a:t>framework conditions</a:t>
            </a:r>
          </a:p>
          <a:p>
            <a:r>
              <a:rPr lang="de-DE" altLang="de-DE" dirty="0">
                <a:sym typeface="Wingdings" panose="05000000000000000000" pitchFamily="2" charset="2"/>
              </a:rPr>
              <a:t>				 </a:t>
            </a:r>
            <a:r>
              <a:rPr lang="en-GB" altLang="de-DE" dirty="0">
                <a:sym typeface="Wingdings" panose="05000000000000000000" pitchFamily="2" charset="2"/>
              </a:rPr>
              <a:t>mainly depending on the chosen </a:t>
            </a:r>
            <a:r>
              <a:rPr lang="en-GB" altLang="de-DE" b="1" dirty="0">
                <a:sym typeface="Wingdings" panose="05000000000000000000" pitchFamily="2" charset="2"/>
              </a:rPr>
              <a:t>delimitations</a:t>
            </a:r>
            <a:endParaRPr lang="de-DE" altLang="de-DE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de-DE" u="sng" dirty="0">
                <a:sym typeface="Wingdings" panose="05000000000000000000" pitchFamily="2" charset="2"/>
              </a:rPr>
              <a:t>What delimitations? </a:t>
            </a:r>
            <a:r>
              <a:rPr lang="de-DE" altLang="de-DE" dirty="0">
                <a:sym typeface="Wingdings" panose="05000000000000000000" pitchFamily="2" charset="2"/>
              </a:rPr>
              <a:t>		 </a:t>
            </a:r>
            <a:r>
              <a:rPr lang="en-GB" altLang="de-DE" dirty="0">
                <a:sym typeface="Wingdings" panose="05000000000000000000" pitchFamily="2" charset="2"/>
              </a:rPr>
              <a:t>useful delimitations can only be determined after</a:t>
            </a:r>
            <a:r>
              <a:rPr lang="de-DE" altLang="de-DE" dirty="0">
                <a:sym typeface="Wingdings" panose="05000000000000000000" pitchFamily="2" charset="2"/>
              </a:rPr>
              <a:t>			     	   		     </a:t>
            </a:r>
            <a:r>
              <a:rPr lang="en-GB" altLang="de-DE" dirty="0">
                <a:sym typeface="Wingdings" panose="05000000000000000000" pitchFamily="2" charset="2"/>
              </a:rPr>
              <a:t>the </a:t>
            </a:r>
            <a:r>
              <a:rPr lang="en-GB" altLang="de-DE" b="1" dirty="0">
                <a:sym typeface="Wingdings" panose="05000000000000000000" pitchFamily="2" charset="2"/>
              </a:rPr>
              <a:t>overall objective </a:t>
            </a:r>
            <a:r>
              <a:rPr lang="en-GB" altLang="de-DE" dirty="0">
                <a:sym typeface="Wingdings" panose="05000000000000000000" pitchFamily="2" charset="2"/>
              </a:rPr>
              <a:t>has been identified</a:t>
            </a:r>
            <a:endParaRPr lang="de-DE" altLang="de-DE" dirty="0">
              <a:sym typeface="Wingdings" panose="05000000000000000000" pitchFamily="2" charset="2"/>
            </a:endParaRPr>
          </a:p>
          <a:p>
            <a:endParaRPr lang="de-DE" altLang="de-DE" dirty="0"/>
          </a:p>
          <a:p>
            <a:pPr algn="ctr"/>
            <a:r>
              <a:rPr lang="en-GB" altLang="de-DE" b="1" dirty="0"/>
              <a:t>Only those who clearly define and disclose the goals of action can evaluate measures and expect acceptance</a:t>
            </a:r>
            <a:r>
              <a:rPr lang="de-DE" altLang="de-DE" b="1" dirty="0"/>
              <a:t>!</a:t>
            </a:r>
          </a:p>
          <a:p>
            <a:pPr algn="ctr"/>
            <a:r>
              <a:rPr lang="en-GB" altLang="de-DE" b="1" dirty="0"/>
              <a:t>And for this, the basic goals must be defined in advance (also quantitatively!)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311E99-7178-4442-908F-D0E083CB47BA}"/>
              </a:ext>
            </a:extLst>
          </p:cNvPr>
          <p:cNvSpPr txBox="1"/>
          <p:nvPr/>
        </p:nvSpPr>
        <p:spPr>
          <a:xfrm>
            <a:off x="3326788" y="1484316"/>
            <a:ext cx="2628000" cy="374571"/>
          </a:xfrm>
          <a:prstGeom prst="round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Develop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00B2306-805A-46D5-B331-C73AABC3C9CD}"/>
              </a:ext>
            </a:extLst>
          </p:cNvPr>
          <p:cNvSpPr txBox="1"/>
          <p:nvPr/>
        </p:nvSpPr>
        <p:spPr>
          <a:xfrm>
            <a:off x="6338200" y="1484313"/>
            <a:ext cx="2628000" cy="374571"/>
          </a:xfrm>
          <a:prstGeom prst="round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Evaluate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5F108B6-A109-4A92-8B09-6D210A7A0AC6}"/>
              </a:ext>
            </a:extLst>
          </p:cNvPr>
          <p:cNvSpPr txBox="1"/>
          <p:nvPr/>
        </p:nvSpPr>
        <p:spPr>
          <a:xfrm>
            <a:off x="3326788" y="2002234"/>
            <a:ext cx="2628000" cy="374571"/>
          </a:xfrm>
          <a:prstGeom prst="round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Implement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CE491E-B0B2-442A-A510-C7FC72FC7EA2}"/>
              </a:ext>
            </a:extLst>
          </p:cNvPr>
          <p:cNvSpPr txBox="1"/>
          <p:nvPr/>
        </p:nvSpPr>
        <p:spPr>
          <a:xfrm>
            <a:off x="6338200" y="2002233"/>
            <a:ext cx="2628000" cy="374571"/>
          </a:xfrm>
          <a:prstGeom prst="roundRect">
            <a:avLst/>
          </a:prstGeom>
          <a:solidFill>
            <a:schemeClr val="tx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Monitoring &amp; Evaluation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B19DDA4-885B-4C0A-9025-6653A7C2328B}"/>
              </a:ext>
            </a:extLst>
          </p:cNvPr>
          <p:cNvSpPr/>
          <p:nvPr/>
        </p:nvSpPr>
        <p:spPr>
          <a:xfrm>
            <a:off x="1201946" y="4641010"/>
            <a:ext cx="9920379" cy="111568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6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78"/>
    </mc:Choice>
    <mc:Fallback xmlns="">
      <p:transition spd="slow" advTm="12107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and their evaluation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874713" y="1481138"/>
            <a:ext cx="10580685" cy="436086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Acting in transport = Implementing measures when goals are clear</a:t>
            </a:r>
          </a:p>
          <a:p>
            <a:pPr>
              <a:spcBef>
                <a:spcPts val="600"/>
              </a:spcBef>
            </a:pPr>
            <a:endParaRPr lang="de-DE" dirty="0"/>
          </a:p>
          <a:p>
            <a:pPr>
              <a:spcBef>
                <a:spcPts val="600"/>
              </a:spcBef>
            </a:pPr>
            <a:r>
              <a:rPr lang="en-GB" dirty="0"/>
              <a:t>Measures can be systematically structured and evaluated in very different ways: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according to </a:t>
            </a:r>
            <a:r>
              <a:rPr lang="en-GB" b="1" dirty="0"/>
              <a:t>responsibility</a:t>
            </a:r>
            <a:r>
              <a:rPr lang="en-GB" dirty="0"/>
              <a:t> (technical, legal, price, planning/organisational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by </a:t>
            </a:r>
            <a:r>
              <a:rPr lang="en-GB" b="1" dirty="0"/>
              <a:t>cause</a:t>
            </a:r>
            <a:r>
              <a:rPr lang="en-GB" dirty="0"/>
              <a:t> (vehicle construction, parking, cold start, evaporation, driving, removal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by </a:t>
            </a:r>
            <a:r>
              <a:rPr lang="en-GB" b="1" dirty="0"/>
              <a:t>influencing factors </a:t>
            </a:r>
            <a:r>
              <a:rPr lang="en-GB" dirty="0"/>
              <a:t>(vehicle technology, maintenance, driving style, traffic situation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by </a:t>
            </a:r>
            <a:r>
              <a:rPr lang="en-GB" b="1" dirty="0"/>
              <a:t>means of transport </a:t>
            </a:r>
            <a:r>
              <a:rPr lang="en-GB" dirty="0"/>
              <a:t>(car, truck, diesel locomotive, bicycle, plane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by </a:t>
            </a:r>
            <a:r>
              <a:rPr lang="en-GB" b="1" dirty="0"/>
              <a:t>mobility needs </a:t>
            </a:r>
            <a:r>
              <a:rPr lang="en-GB" dirty="0"/>
              <a:t>(shopping, work, cinema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by </a:t>
            </a:r>
            <a:r>
              <a:rPr lang="en-GB" b="1" dirty="0"/>
              <a:t>settlement structure </a:t>
            </a:r>
            <a:r>
              <a:rPr lang="en-GB" dirty="0"/>
              <a:t>(public transport-oriented, urban, rural ...)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according to the </a:t>
            </a:r>
            <a:r>
              <a:rPr lang="en-GB" b="1" dirty="0"/>
              <a:t>three phases approach</a:t>
            </a:r>
            <a:r>
              <a:rPr lang="en-GB" dirty="0"/>
              <a:t>: avoid, relocate, improve (in that order)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according to </a:t>
            </a:r>
            <a:r>
              <a:rPr lang="en-GB" b="1" dirty="0"/>
              <a:t>five E</a:t>
            </a:r>
            <a:r>
              <a:rPr lang="en-GB" dirty="0"/>
              <a:t>: Economics, Education, Enforcement, Engineering, (Evaluation)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according to </a:t>
            </a:r>
            <a:r>
              <a:rPr lang="en-GB" b="1" dirty="0"/>
              <a:t>tautology of transport ecology </a:t>
            </a:r>
            <a:r>
              <a:rPr lang="en-GB" dirty="0"/>
              <a:t>(five factors)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according to ...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8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12"/>
    </mc:Choice>
    <mc:Fallback xmlns="">
      <p:transition spd="slow" advTm="149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4F605-4318-449F-80F7-2FBF5ECB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and learning objectives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1A9F0-4FCB-4BBD-822C-5017696BFBB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/>
              <a:t>Content:</a:t>
            </a:r>
          </a:p>
          <a:p>
            <a:r>
              <a:rPr lang="en-US" altLang="de-DE" dirty="0"/>
              <a:t>1.1 Introduction, objectives in transport</a:t>
            </a:r>
          </a:p>
          <a:p>
            <a:r>
              <a:rPr lang="en-US" altLang="de-DE" dirty="0"/>
              <a:t>1.2 Tautology of transport ecology</a:t>
            </a:r>
            <a:endParaRPr lang="en-US" altLang="de-DE" b="1" dirty="0"/>
          </a:p>
          <a:p>
            <a:pPr marL="342900" indent="-342900">
              <a:buAutoNum type="arabicPeriod"/>
            </a:pPr>
            <a:endParaRPr lang="de-DE" dirty="0"/>
          </a:p>
          <a:p>
            <a:r>
              <a:rPr lang="en-US" b="1" dirty="0"/>
              <a:t>Learning objectives:</a:t>
            </a:r>
          </a:p>
          <a:p>
            <a:pPr marL="342900" indent="-342900">
              <a:buAutoNum type="arabicPeriod"/>
            </a:pPr>
            <a:r>
              <a:rPr lang="en-GB" altLang="de-DE" dirty="0"/>
              <a:t>Be able to derive the overarching objective function in transport and consequences from it.</a:t>
            </a:r>
          </a:p>
          <a:p>
            <a:pPr marL="342900" indent="-342900">
              <a:buAutoNum type="arabicPeriod"/>
            </a:pPr>
            <a:r>
              <a:rPr lang="en-GB" altLang="de-DE" dirty="0"/>
              <a:t>Know the tautology of transport ecology and its factors, be able to adapt it to various questions and apply it in a goal-oriented way.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054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For environmental effects: Tautology of transport ecology</a:t>
            </a:r>
            <a:endParaRPr lang="de-DE" alt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ln>
            <a:noFill/>
          </a:ln>
        </p:spPr>
        <p:txBody>
          <a:bodyPr/>
          <a:lstStyle/>
          <a:p>
            <a:pPr marL="379413" indent="-379413" defTabSz="573088"/>
            <a:r>
              <a:rPr lang="en-GB" altLang="de-DE" dirty="0">
                <a:solidFill>
                  <a:srgbClr val="0B2A51"/>
                </a:solidFill>
              </a:rPr>
              <a:t>Systematically / scientifically go through all possibilities, e.g.:</a:t>
            </a:r>
          </a:p>
          <a:p>
            <a:pPr marL="379413" indent="-379413" defTabSz="573088"/>
            <a:r>
              <a:rPr lang="en-GB" altLang="de-DE" dirty="0">
                <a:solidFill>
                  <a:srgbClr val="0B2A51"/>
                </a:solidFill>
              </a:rPr>
              <a:t>Environmental impact, exhaust and noise emissions, energy consumption, CO2 ... per year</a:t>
            </a:r>
            <a:endParaRPr lang="de-DE" altLang="de-DE" dirty="0">
              <a:solidFill>
                <a:srgbClr val="0B2A51"/>
              </a:solidFill>
            </a:endParaRP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1429157951"/>
                  </p:ext>
                </p:extLst>
              </p:nvPr>
            </p:nvGraphicFramePr>
            <p:xfrm>
              <a:off x="3596407" y="2625657"/>
              <a:ext cx="656431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1429157951"/>
                  </p:ext>
                </p:extLst>
              </p:nvPr>
            </p:nvGraphicFramePr>
            <p:xfrm>
              <a:off x="3596407" y="2625657"/>
              <a:ext cx="656431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12" name="Multiplizieren 11"/>
          <p:cNvSpPr/>
          <p:nvPr/>
        </p:nvSpPr>
        <p:spPr>
          <a:xfrm>
            <a:off x="5046181" y="2849395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Multiplizieren 12"/>
          <p:cNvSpPr/>
          <p:nvPr/>
        </p:nvSpPr>
        <p:spPr>
          <a:xfrm>
            <a:off x="8459866" y="2849395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" name="Multiplizieren 13"/>
          <p:cNvSpPr/>
          <p:nvPr/>
        </p:nvSpPr>
        <p:spPr>
          <a:xfrm>
            <a:off x="6753025" y="2839665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037335" y="2625657"/>
            <a:ext cx="1286375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sz="1600" kern="0" dirty="0">
                <a:latin typeface="Cambria Math" panose="02040503050406030204" pitchFamily="18" charset="0"/>
                <a:ea typeface="Cambria Math" panose="02040503050406030204" pitchFamily="18" charset="0"/>
              </a:rPr>
              <a:t>inhabitants</a:t>
            </a:r>
          </a:p>
        </p:txBody>
      </p:sp>
      <p:sp>
        <p:nvSpPr>
          <p:cNvPr id="16" name="Multiplizieren 15"/>
          <p:cNvSpPr/>
          <p:nvPr/>
        </p:nvSpPr>
        <p:spPr>
          <a:xfrm>
            <a:off x="3335137" y="2839665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7" name="Gleich 16"/>
          <p:cNvSpPr/>
          <p:nvPr/>
        </p:nvSpPr>
        <p:spPr>
          <a:xfrm>
            <a:off x="1778000" y="2884509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srgbClr val="363636"/>
              </a:solidFill>
              <a:latin typeface="+mj-lt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77A20B0-092C-47D4-AE1D-C2AA6E8A805D}"/>
              </a:ext>
            </a:extLst>
          </p:cNvPr>
          <p:cNvSpPr/>
          <p:nvPr/>
        </p:nvSpPr>
        <p:spPr>
          <a:xfrm>
            <a:off x="874713" y="5565001"/>
            <a:ext cx="10580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3088">
              <a:spcBef>
                <a:spcPts val="1200"/>
              </a:spcBef>
            </a:pPr>
            <a:r>
              <a:rPr lang="en-US" altLang="de-DE" sz="1200" dirty="0">
                <a:solidFill>
                  <a:srgbClr val="0B2A51"/>
                </a:solidFill>
                <a:latin typeface="+mj-lt"/>
              </a:rPr>
              <a:t>VKT= vehicle kilometer travelled, RPK = </a:t>
            </a:r>
            <a:r>
              <a:rPr lang="en-GB" altLang="de-DE" sz="1200" dirty="0">
                <a:latin typeface="+mj-lt"/>
              </a:rPr>
              <a:t>r</a:t>
            </a:r>
            <a:r>
              <a:rPr lang="en-GB" sz="1200" dirty="0">
                <a:latin typeface="+mj-lt"/>
              </a:rPr>
              <a:t>evenue passenger kilometres</a:t>
            </a:r>
            <a:endParaRPr lang="en-US" altLang="de-DE" sz="1200" dirty="0">
              <a:solidFill>
                <a:srgbClr val="0B2A5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852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272"/>
    </mc:Choice>
    <mc:Fallback xmlns="">
      <p:transition spd="slow" advTm="21927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of the tautology of transport ecology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Factor 1 </a:t>
            </a:r>
            <a:r>
              <a:rPr lang="en-GB" b="1" dirty="0"/>
              <a:t>number of people: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often constant (important when population figures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Factor 2 </a:t>
            </a:r>
            <a:r>
              <a:rPr lang="en-GB" b="1" dirty="0"/>
              <a:t>number of trips per capita and year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relevant are motorised trips: dynamic effects?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US" dirty="0"/>
              <a:t>actor 3 </a:t>
            </a:r>
            <a:r>
              <a:rPr lang="en-GB" b="1" dirty="0"/>
              <a:t>passenger-kilometres</a:t>
            </a:r>
            <a:r>
              <a:rPr lang="en-US" b="1" dirty="0"/>
              <a:t> per trip </a:t>
            </a:r>
            <a:r>
              <a:rPr lang="en-US" dirty="0"/>
              <a:t>(travel distance):</a:t>
            </a:r>
            <a:r>
              <a:rPr lang="de-DE" dirty="0"/>
              <a:t/>
            </a:r>
            <a:br>
              <a:rPr lang="de-DE" dirty="0"/>
            </a:br>
            <a:r>
              <a:rPr lang="en-GB" dirty="0"/>
              <a:t>urban sprawl or proximity? Globalisation? Equivalent living conditions? Factor for behaviour and spatial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Factor 4 </a:t>
            </a:r>
            <a:r>
              <a:rPr lang="en-GB" b="1" dirty="0"/>
              <a:t>reciprocal of the occupancy/loading ratio</a:t>
            </a:r>
            <a:r>
              <a:rPr lang="en-GB" dirty="0"/>
              <a:t>:</a:t>
            </a:r>
            <a:r>
              <a:rPr lang="de-DE" dirty="0"/>
              <a:t/>
            </a:r>
            <a:br>
              <a:rPr lang="de-DE" dirty="0"/>
            </a:br>
            <a:r>
              <a:rPr lang="en-GB" dirty="0"/>
              <a:t>occupation levels are crucial: for mobility management, among other things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Factor 5 </a:t>
            </a:r>
            <a:r>
              <a:rPr lang="en-GB" b="1" dirty="0"/>
              <a:t>technical emission factors </a:t>
            </a:r>
            <a:r>
              <a:rPr lang="en-GB" dirty="0"/>
              <a:t>(g/km):</a:t>
            </a:r>
            <a:r>
              <a:rPr lang="de-DE" dirty="0"/>
              <a:t/>
            </a:r>
            <a:br>
              <a:rPr lang="de-DE" dirty="0"/>
            </a:br>
            <a:r>
              <a:rPr lang="en-GB" dirty="0"/>
              <a:t>fuel quality, exhaust gas cleaning, weight, engine management</a:t>
            </a:r>
            <a:endParaRPr lang="de-DE" dirty="0"/>
          </a:p>
          <a:p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Factors 2, 3, 4 mainly describe behavioural influences.</a:t>
            </a:r>
          </a:p>
          <a:p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(Only!) factor 5 represents vehicle and engine technology.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573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64"/>
    </mc:Choice>
    <mc:Fallback xmlns="">
      <p:transition spd="slow" advTm="177364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"/>
          <p:cNvSpPr>
            <a:spLocks noGrp="1"/>
          </p:cNvSpPr>
          <p:nvPr>
            <p:ph sz="quarter" idx="10"/>
          </p:nvPr>
        </p:nvSpPr>
        <p:spPr>
          <a:xfrm>
            <a:off x="504826" y="1481137"/>
            <a:ext cx="10950574" cy="4360863"/>
          </a:xfrm>
          <a:ln>
            <a:noFill/>
          </a:ln>
        </p:spPr>
        <p:txBody>
          <a:bodyPr/>
          <a:lstStyle/>
          <a:p>
            <a:pPr marL="379413" indent="-379413" defTabSz="573088"/>
            <a:r>
              <a:rPr lang="en-GB" altLang="de-DE" dirty="0">
                <a:solidFill>
                  <a:srgbClr val="0B2A51"/>
                </a:solidFill>
              </a:rPr>
              <a:t>Systematically / scientifically go through all possibilities, e.g.:</a:t>
            </a:r>
          </a:p>
          <a:p>
            <a:pPr marL="379413" indent="-379413" defTabSz="573088"/>
            <a:r>
              <a:rPr lang="en-US" altLang="de-DE" dirty="0">
                <a:solidFill>
                  <a:srgbClr val="0B2A51"/>
                </a:solidFill>
              </a:rPr>
              <a:t>E</a:t>
            </a:r>
            <a:r>
              <a:rPr lang="en-GB" altLang="de-DE" dirty="0" err="1">
                <a:solidFill>
                  <a:srgbClr val="0B2A51"/>
                </a:solidFill>
              </a:rPr>
              <a:t>nvironmental</a:t>
            </a:r>
            <a:r>
              <a:rPr lang="en-GB" altLang="de-DE" dirty="0">
                <a:solidFill>
                  <a:srgbClr val="0B2A51"/>
                </a:solidFill>
              </a:rPr>
              <a:t> impact, exhaust and noise emissions, energy consumption, CO2 ... per year</a:t>
            </a:r>
            <a:endParaRPr lang="de-DE" altLang="de-DE" dirty="0">
              <a:solidFill>
                <a:srgbClr val="0B2A51"/>
              </a:solidFill>
            </a:endParaRPr>
          </a:p>
          <a:p>
            <a:pPr marL="379413" indent="-379413" defTabSz="573088">
              <a:spcBef>
                <a:spcPct val="50000"/>
              </a:spcBef>
            </a:pP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latin typeface="+mj-lt"/>
              </a:rPr>
              <a:t>Tautology of transport ecology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Diagramm 45"/>
              <p:cNvGraphicFramePr/>
              <p:nvPr>
                <p:extLst>
                  <p:ext uri="{D42A27DB-BD31-4B8C-83A1-F6EECF244321}">
                    <p14:modId xmlns:p14="http://schemas.microsoft.com/office/powerpoint/2010/main" val="2458216999"/>
                  </p:ext>
                </p:extLst>
              </p:nvPr>
            </p:nvGraphicFramePr>
            <p:xfrm>
              <a:off x="3612997" y="2415020"/>
              <a:ext cx="6359139" cy="31461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6" name="Diagramm 45"/>
              <p:cNvGraphicFramePr/>
              <p:nvPr>
                <p:extLst>
                  <p:ext uri="{D42A27DB-BD31-4B8C-83A1-F6EECF244321}">
                    <p14:modId xmlns:p14="http://schemas.microsoft.com/office/powerpoint/2010/main" val="2458216999"/>
                  </p:ext>
                </p:extLst>
              </p:nvPr>
            </p:nvGraphicFramePr>
            <p:xfrm>
              <a:off x="3612997" y="2415020"/>
              <a:ext cx="6359139" cy="31461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53" name="Abgerundetes Rechteck 52"/>
          <p:cNvSpPr/>
          <p:nvPr/>
        </p:nvSpPr>
        <p:spPr>
          <a:xfrm>
            <a:off x="3796300" y="3523413"/>
            <a:ext cx="3915699" cy="1566279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en-US" altLang="de-DE" sz="1600" kern="0" dirty="0" err="1">
                <a:solidFill>
                  <a:prstClr val="white"/>
                </a:solidFill>
                <a:latin typeface="+mj-lt"/>
              </a:rPr>
              <a:t>Behaviour</a:t>
            </a:r>
            <a:r>
              <a:rPr lang="en-US" altLang="de-DE" sz="1600" kern="0" dirty="0">
                <a:solidFill>
                  <a:prstClr val="white"/>
                </a:solidFill>
                <a:latin typeface="+mj-lt"/>
              </a:rPr>
              <a:t> or spatial structure </a:t>
            </a:r>
            <a:r>
              <a:rPr lang="en-GB" altLang="de-DE" sz="1600" kern="0" dirty="0">
                <a:solidFill>
                  <a:prstClr val="white"/>
                </a:solidFill>
                <a:latin typeface="+mj-lt"/>
              </a:rPr>
              <a:t>DRIVING PERFORMANCE IN</a:t>
            </a:r>
          </a:p>
          <a:p>
            <a:pPr lvl="0" algn="ctr">
              <a:defRPr/>
            </a:pPr>
            <a:r>
              <a:rPr lang="en-GB" altLang="de-DE" sz="1600" kern="0" dirty="0">
                <a:solidFill>
                  <a:prstClr val="white"/>
                </a:solidFill>
                <a:latin typeface="+mj-lt"/>
              </a:rPr>
              <a:t>MOTORISED TRAFFIC</a:t>
            </a:r>
            <a:endParaRPr lang="de-DE" sz="1600" kern="0" dirty="0">
              <a:solidFill>
                <a:srgbClr val="363636"/>
              </a:solidFill>
              <a:latin typeface="+mj-lt"/>
            </a:endParaRPr>
          </a:p>
        </p:txBody>
      </p:sp>
      <p:sp>
        <p:nvSpPr>
          <p:cNvPr id="66" name="Multiplizieren 65"/>
          <p:cNvSpPr/>
          <p:nvPr/>
        </p:nvSpPr>
        <p:spPr>
          <a:xfrm>
            <a:off x="4901332" y="2859938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7" name="Multiplizieren 66"/>
          <p:cNvSpPr/>
          <p:nvPr/>
        </p:nvSpPr>
        <p:spPr>
          <a:xfrm>
            <a:off x="7960458" y="2859938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8" name="Multiplizieren 67"/>
          <p:cNvSpPr/>
          <p:nvPr/>
        </p:nvSpPr>
        <p:spPr>
          <a:xfrm>
            <a:off x="6430895" y="2850208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9" name="Abgerundetes Rechteck 68"/>
          <p:cNvSpPr/>
          <p:nvPr/>
        </p:nvSpPr>
        <p:spPr>
          <a:xfrm>
            <a:off x="2066305" y="2636200"/>
            <a:ext cx="1271182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de-DE" sz="1500" kern="0">
                <a:latin typeface="+mj-lt"/>
              </a:rPr>
              <a:t>inhabitants</a:t>
            </a:r>
            <a:endParaRPr lang="de-DE" sz="1500" kern="0" dirty="0">
              <a:latin typeface="+mj-lt"/>
            </a:endParaRPr>
          </a:p>
        </p:txBody>
      </p:sp>
      <p:sp>
        <p:nvSpPr>
          <p:cNvPr id="70" name="Multiplizieren 69"/>
          <p:cNvSpPr/>
          <p:nvPr/>
        </p:nvSpPr>
        <p:spPr>
          <a:xfrm>
            <a:off x="3348915" y="2850208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71" name="Gleich 70"/>
          <p:cNvSpPr/>
          <p:nvPr/>
        </p:nvSpPr>
        <p:spPr>
          <a:xfrm>
            <a:off x="1791778" y="2895052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srgbClr val="363636"/>
              </a:solidFill>
              <a:latin typeface="+mj-lt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2716CC9-2D9C-4EA4-9331-C77DABDAEE58}"/>
              </a:ext>
            </a:extLst>
          </p:cNvPr>
          <p:cNvSpPr/>
          <p:nvPr/>
        </p:nvSpPr>
        <p:spPr>
          <a:xfrm>
            <a:off x="874713" y="5565001"/>
            <a:ext cx="10580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3088">
              <a:spcBef>
                <a:spcPts val="1200"/>
              </a:spcBef>
            </a:pPr>
            <a:r>
              <a:rPr lang="en-US" altLang="de-DE" sz="1200" dirty="0">
                <a:solidFill>
                  <a:srgbClr val="0B2A51"/>
                </a:solidFill>
                <a:latin typeface="+mj-lt"/>
              </a:rPr>
              <a:t>VKT= vehicle kilometer travelled, RPK = </a:t>
            </a:r>
            <a:r>
              <a:rPr lang="en-GB" altLang="de-DE" sz="1200" dirty="0">
                <a:latin typeface="+mj-lt"/>
              </a:rPr>
              <a:t>r</a:t>
            </a:r>
            <a:r>
              <a:rPr lang="en-GB" sz="1200" dirty="0">
                <a:latin typeface="+mj-lt"/>
              </a:rPr>
              <a:t>evenue passenger kilometres</a:t>
            </a:r>
            <a:endParaRPr lang="en-US" altLang="de-DE" sz="1200" dirty="0">
              <a:solidFill>
                <a:srgbClr val="0B2A5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54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75"/>
    </mc:Choice>
    <mc:Fallback xmlns="">
      <p:transition spd="slow" advTm="32475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dynamic effects must always be included!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Changes in technology without the corresponding changes in behaviour cannot be mapped in a meaningful way.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That is why it always depends on the environment and implementation: </a:t>
            </a:r>
            <a:br>
              <a:rPr lang="en-GB" dirty="0"/>
            </a:br>
            <a:r>
              <a:rPr lang="en-GB" dirty="0"/>
              <a:t>No two implementations are ever the same.	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 practice, desired vehicles/behaviours are to be made more attractive, undesired vehicles/behaviours less attractive. So always push and pull packages, otherwise there will be rebound effects.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Ask not only: "What do we do?", but also: "How do we do it?" (process orientation).</a:t>
            </a:r>
            <a:endParaRPr lang="de-DE" dirty="0"/>
          </a:p>
        </p:txBody>
      </p:sp>
      <p:sp>
        <p:nvSpPr>
          <p:cNvPr id="4" name="Text Box 1068"/>
          <p:cNvSpPr txBox="1">
            <a:spLocks noChangeArrowheads="1"/>
          </p:cNvSpPr>
          <p:nvPr/>
        </p:nvSpPr>
        <p:spPr bwMode="auto">
          <a:xfrm>
            <a:off x="1989136" y="4505861"/>
            <a:ext cx="8351837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solidFill>
                  <a:srgbClr val="C00000"/>
                </a:solidFill>
              </a:defRPr>
            </a:lvl1pPr>
          </a:lstStyle>
          <a:p>
            <a:pPr algn="ctr"/>
            <a:r>
              <a:rPr lang="en-GB" altLang="de-DE" dirty="0"/>
              <a:t>Selecting packages of measures with attractive </a:t>
            </a:r>
            <a:r>
              <a:rPr lang="en-GB" altLang="de-DE" u="sng" dirty="0"/>
              <a:t>AND</a:t>
            </a:r>
            <a:r>
              <a:rPr lang="en-GB" altLang="de-DE" dirty="0"/>
              <a:t> de-attractive </a:t>
            </a:r>
          </a:p>
          <a:p>
            <a:pPr algn="ctr"/>
            <a:r>
              <a:rPr lang="en-US" altLang="de-DE" dirty="0"/>
              <a:t>elements: </a:t>
            </a:r>
            <a:r>
              <a:rPr lang="en-US" altLang="de-DE" b="1" dirty="0"/>
              <a:t>push &amp; pull measures 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en-GB" altLang="de-DE" dirty="0"/>
              <a:t>Linking with unpopular but proper measures</a:t>
            </a:r>
            <a:endParaRPr lang="de-DE" altLang="de-DE" dirty="0"/>
          </a:p>
          <a:p>
            <a:pPr algn="ctr"/>
            <a:endParaRPr lang="de-DE" altLang="de-DE" dirty="0"/>
          </a:p>
          <a:p>
            <a:pPr algn="ctr"/>
            <a:r>
              <a:rPr lang="de-DE" altLang="de-DE" b="1" dirty="0"/>
              <a:t>AND ALWAYS: MONITORING AND EVALUATION 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7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15"/>
    </mc:Choice>
    <mc:Fallback xmlns="">
      <p:transition spd="slow" advTm="125015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How much is the environmental impact changing?</a:t>
            </a:r>
            <a:endParaRPr lang="de-DE" alt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3643512678"/>
                  </p:ext>
                </p:extLst>
              </p:nvPr>
            </p:nvGraphicFramePr>
            <p:xfrm>
              <a:off x="3610184" y="2619893"/>
              <a:ext cx="592125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11" name="Diagramm 10"/>
              <p:cNvGraphicFramePr/>
              <p:nvPr>
                <p:extLst>
                  <p:ext uri="{D42A27DB-BD31-4B8C-83A1-F6EECF244321}">
                    <p14:modId xmlns:p14="http://schemas.microsoft.com/office/powerpoint/2010/main" val="3643512678"/>
                  </p:ext>
                </p:extLst>
              </p:nvPr>
            </p:nvGraphicFramePr>
            <p:xfrm>
              <a:off x="3610184" y="2619893"/>
              <a:ext cx="5921259" cy="26548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12" name="Multiplizieren 11"/>
          <p:cNvSpPr/>
          <p:nvPr/>
        </p:nvSpPr>
        <p:spPr>
          <a:xfrm>
            <a:off x="4895876" y="2843631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Multiplizieren 12"/>
          <p:cNvSpPr/>
          <p:nvPr/>
        </p:nvSpPr>
        <p:spPr>
          <a:xfrm>
            <a:off x="7985658" y="2843631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" name="Multiplizieren 13"/>
          <p:cNvSpPr/>
          <p:nvPr/>
        </p:nvSpPr>
        <p:spPr>
          <a:xfrm>
            <a:off x="6440767" y="2833901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051112" y="2619893"/>
            <a:ext cx="1286375" cy="667632"/>
          </a:xfrm>
          <a:prstGeom prst="roundRect">
            <a:avLst/>
          </a:prstGeom>
          <a:solidFill>
            <a:schemeClr val="tx1">
              <a:lumMod val="10000"/>
              <a:lumOff val="90000"/>
              <a:alpha val="35000"/>
            </a:schemeClr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sz="1600" kern="0">
                <a:latin typeface="Cambria Math" panose="02040503050406030204" pitchFamily="18" charset="0"/>
                <a:ea typeface="Cambria Math" panose="02040503050406030204" pitchFamily="18" charset="0"/>
              </a:rPr>
              <a:t>inhabitants</a:t>
            </a:r>
          </a:p>
        </p:txBody>
      </p:sp>
      <p:sp>
        <p:nvSpPr>
          <p:cNvPr id="16" name="Multiplizieren 15"/>
          <p:cNvSpPr/>
          <p:nvPr/>
        </p:nvSpPr>
        <p:spPr>
          <a:xfrm>
            <a:off x="3348914" y="2833901"/>
            <a:ext cx="259199" cy="290616"/>
          </a:xfrm>
          <a:prstGeom prst="mathMultiply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7" name="Gleich 16"/>
          <p:cNvSpPr/>
          <p:nvPr/>
        </p:nvSpPr>
        <p:spPr>
          <a:xfrm>
            <a:off x="1791777" y="2878745"/>
            <a:ext cx="259334" cy="149928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rgbClr val="ABABA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de-DE" sz="1400" kern="0">
              <a:solidFill>
                <a:srgbClr val="363636"/>
              </a:solidFill>
              <a:latin typeface="+mj-lt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77A20B0-092C-47D4-AE1D-C2AA6E8A805D}"/>
              </a:ext>
            </a:extLst>
          </p:cNvPr>
          <p:cNvSpPr/>
          <p:nvPr/>
        </p:nvSpPr>
        <p:spPr>
          <a:xfrm>
            <a:off x="874712" y="5458974"/>
            <a:ext cx="10580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73088">
              <a:spcBef>
                <a:spcPts val="1200"/>
              </a:spcBef>
            </a:pPr>
            <a:r>
              <a:rPr lang="en-US" altLang="de-DE" sz="1200" dirty="0">
                <a:solidFill>
                  <a:srgbClr val="0B2A51"/>
                </a:solidFill>
                <a:latin typeface="Open Sans" panose="020B0606030504020204" pitchFamily="34" charset="0"/>
              </a:rPr>
              <a:t>VKT= vehicle kilometer travelled, RPK = </a:t>
            </a:r>
            <a:r>
              <a:rPr lang="en-GB" altLang="de-DE" sz="1200" dirty="0"/>
              <a:t>r</a:t>
            </a:r>
            <a:r>
              <a:rPr lang="en-GB" sz="1200" dirty="0"/>
              <a:t>evenue passenger kilometres</a:t>
            </a:r>
            <a:br>
              <a:rPr lang="en-GB" sz="1200" dirty="0"/>
            </a:br>
            <a:r>
              <a:rPr lang="en-GB" sz="1200" dirty="0"/>
              <a:t>The values in the examples are fictitious and are used for clarification purposes</a:t>
            </a:r>
            <a:endParaRPr lang="en-US" altLang="de-DE" sz="1200" dirty="0">
              <a:solidFill>
                <a:srgbClr val="0B2A51"/>
              </a:solidFill>
              <a:latin typeface="Open Sans" panose="020B0606030504020204" pitchFamily="34" charset="0"/>
            </a:endParaRPr>
          </a:p>
        </p:txBody>
      </p:sp>
      <p:sp>
        <p:nvSpPr>
          <p:cNvPr id="19" name="Inhaltsplatzhalter 4"/>
          <p:cNvSpPr>
            <a:spLocks noGrp="1"/>
          </p:cNvSpPr>
          <p:nvPr>
            <p:ph sz="quarter" idx="10"/>
          </p:nvPr>
        </p:nvSpPr>
        <p:spPr>
          <a:xfrm>
            <a:off x="874714" y="1486921"/>
            <a:ext cx="10580686" cy="4247130"/>
          </a:xfrm>
        </p:spPr>
        <p:txBody>
          <a:bodyPr/>
          <a:lstStyle/>
          <a:p>
            <a:pPr marL="379413" indent="-379413" defTabSz="573088">
              <a:spcBef>
                <a:spcPct val="50000"/>
              </a:spcBef>
            </a:pPr>
            <a:r>
              <a:rPr lang="en-US" altLang="de-DE" dirty="0">
                <a:solidFill>
                  <a:srgbClr val="0B2A51"/>
                </a:solidFill>
              </a:rPr>
              <a:t>Measure 1: Phased traffic lights</a:t>
            </a:r>
          </a:p>
          <a:p>
            <a:pPr marL="379413" indent="-379413" defTabSz="573088">
              <a:spcBef>
                <a:spcPct val="50000"/>
              </a:spcBef>
            </a:pPr>
            <a:r>
              <a:rPr lang="en-US" altLang="de-DE" dirty="0">
                <a:solidFill>
                  <a:srgbClr val="0B2A51"/>
                </a:solidFill>
              </a:rPr>
              <a:t>Measure package 2</a:t>
            </a:r>
            <a:r>
              <a:rPr lang="de-DE" altLang="de-DE" dirty="0">
                <a:solidFill>
                  <a:srgbClr val="0B2A51"/>
                </a:solidFill>
              </a:rPr>
              <a:t>: </a:t>
            </a:r>
            <a:r>
              <a:rPr lang="en-GB" altLang="de-DE" dirty="0">
                <a:solidFill>
                  <a:srgbClr val="0B2A51"/>
                </a:solidFill>
              </a:rPr>
              <a:t>improved cycle path connection + increase fuel price + </a:t>
            </a:r>
            <a:r>
              <a:rPr lang="en-US" altLang="de-DE" dirty="0">
                <a:solidFill>
                  <a:srgbClr val="0B2A51"/>
                </a:solidFill>
              </a:rPr>
              <a:t>phased traffic lights</a:t>
            </a:r>
          </a:p>
          <a:p>
            <a:pPr marL="379413" indent="-379413" defTabSz="573088">
              <a:spcBef>
                <a:spcPct val="50000"/>
              </a:spcBef>
            </a:pPr>
            <a:r>
              <a:rPr lang="de-DE" altLang="de-DE" b="1" dirty="0">
                <a:solidFill>
                  <a:srgbClr val="0B2A51"/>
                </a:solidFill>
              </a:rPr>
              <a:t>Goal:</a:t>
            </a:r>
            <a:r>
              <a:rPr lang="de-DE" altLang="de-DE" dirty="0">
                <a:solidFill>
                  <a:srgbClr val="0B2A51"/>
                </a:solidFill>
                <a:sym typeface="Wingdings" panose="05000000000000000000" pitchFamily="2" charset="2"/>
              </a:rPr>
              <a:t> </a:t>
            </a:r>
            <a:r>
              <a:rPr lang="en-US" altLang="de-DE" dirty="0">
                <a:solidFill>
                  <a:srgbClr val="0B2A51"/>
                </a:solidFill>
                <a:sym typeface="Wingdings" panose="05000000000000000000" pitchFamily="2" charset="2"/>
              </a:rPr>
              <a:t>Reduction o</a:t>
            </a:r>
            <a:r>
              <a:rPr lang="de-DE" altLang="de-DE" dirty="0">
                <a:solidFill>
                  <a:srgbClr val="0B2A51"/>
                </a:solidFill>
                <a:sym typeface="Wingdings" panose="05000000000000000000" pitchFamily="2" charset="2"/>
              </a:rPr>
              <a:t>f </a:t>
            </a:r>
            <a:r>
              <a:rPr lang="en-US" altLang="de-DE" dirty="0">
                <a:solidFill>
                  <a:srgbClr val="0B2A51"/>
                </a:solidFill>
                <a:sym typeface="Wingdings" panose="05000000000000000000" pitchFamily="2" charset="2"/>
              </a:rPr>
              <a:t>CO2 emissions</a:t>
            </a:r>
            <a:endParaRPr lang="en-US" altLang="de-DE" dirty="0">
              <a:solidFill>
                <a:srgbClr val="0B2A51"/>
              </a:solidFill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127894" y="3722734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1,00		* 	   </a:t>
            </a:r>
            <a:r>
              <a:rPr lang="de-DE" altLang="de-DE" sz="1500" dirty="0">
                <a:solidFill>
                  <a:schemeClr val="bg1"/>
                </a:solidFill>
                <a:latin typeface="+mn-lt"/>
              </a:rPr>
              <a:t>1,00		*	1,00	       *	        1,00	    *	   0,90		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= 0,90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127894" y="4179934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1,00		*</a:t>
            </a:r>
            <a:r>
              <a:rPr lang="de-DE" altLang="de-DE" sz="1500" dirty="0">
                <a:solidFill>
                  <a:schemeClr val="bg1"/>
                </a:solidFill>
                <a:latin typeface="+mn-lt"/>
              </a:rPr>
              <a:t> 	   1,02		*	1,10	       *	        1,00	    *	   0,90		</a:t>
            </a:r>
            <a:r>
              <a:rPr lang="de-DE" altLang="de-DE" sz="1500" dirty="0">
                <a:solidFill>
                  <a:schemeClr val="tx1"/>
                </a:solidFill>
                <a:latin typeface="+mn-lt"/>
              </a:rPr>
              <a:t>= 1,02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127894" y="4637134"/>
            <a:ext cx="8529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marL="573088" indent="-573088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1pPr>
            <a:lvl2pPr marL="742950" indent="-28575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2pPr>
            <a:lvl3pPr marL="11430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3pPr>
            <a:lvl4pPr marL="16002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4pPr>
            <a:lvl5pPr marL="2057400" indent="-228600" defTabSz="573088" eaLnBrk="0" hangingPunct="0"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1D4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1,00		*	   </a:t>
            </a:r>
            <a:r>
              <a:rPr lang="de-DE" altLang="de-DE" sz="1500" dirty="0">
                <a:solidFill>
                  <a:srgbClr val="FF0000"/>
                </a:solidFill>
                <a:latin typeface="+mn-lt"/>
              </a:rPr>
              <a:t>0,67		*	0,50	       *	        0,80	    *	   0,90	</a:t>
            </a:r>
            <a:r>
              <a:rPr lang="de-DE" altLang="de-DE" sz="1500" dirty="0">
                <a:solidFill>
                  <a:srgbClr val="C00000"/>
                </a:solidFill>
                <a:latin typeface="+mn-lt"/>
              </a:rPr>
              <a:t>	= 0,24</a:t>
            </a:r>
          </a:p>
        </p:txBody>
      </p:sp>
    </p:spTree>
    <p:extLst>
      <p:ext uri="{BB962C8B-B14F-4D97-AF65-F5344CB8AC3E}">
        <p14:creationId xmlns:p14="http://schemas.microsoft.com/office/powerpoint/2010/main" val="21126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272"/>
    </mc:Choice>
    <mc:Fallback xmlns="">
      <p:transition spd="slow" advTm="21927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de-DE" dirty="0"/>
              <a:t>Conclusion: Tautology of transport ecology</a:t>
            </a:r>
            <a:endParaRPr lang="de-DE" alt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de-DE" dirty="0"/>
              <a:t>The tautology of transport ecology has many applications: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de-DE" dirty="0"/>
              <a:t>Estimation of impacts of measures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Estimation of push &amp; pull packages of measures</a:t>
            </a:r>
            <a:endParaRPr lang="de-DE" altLang="de-DE" dirty="0"/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Useful classification of all possible influencing factors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Approach for a (rough) model, can be refined as desired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Allows forecasts, can identify counterproductive effects</a:t>
            </a:r>
          </a:p>
          <a:p>
            <a:pPr>
              <a:spcBef>
                <a:spcPct val="50000"/>
              </a:spcBef>
              <a:defRPr/>
            </a:pPr>
            <a:endParaRPr lang="de-DE" altLang="de-DE" dirty="0"/>
          </a:p>
          <a:p>
            <a:pPr>
              <a:spcBef>
                <a:spcPct val="50000"/>
              </a:spcBef>
              <a:defRPr/>
            </a:pPr>
            <a:r>
              <a:rPr lang="en-GB" altLang="de-DE" dirty="0"/>
              <a:t>You must know the tautology, but also be able to adapt it to specific problems.</a:t>
            </a:r>
          </a:p>
          <a:p>
            <a:pPr>
              <a:spcBef>
                <a:spcPct val="50000"/>
              </a:spcBef>
              <a:defRPr/>
            </a:pPr>
            <a:r>
              <a:rPr lang="en-GB" altLang="de-DE" dirty="0"/>
              <a:t>You should be able to select - depending on the task and definition area - the appropriate structure and the suitable alternative options</a:t>
            </a:r>
            <a:r>
              <a:rPr lang="de-DE" altLang="de-DE" dirty="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GB" altLang="de-DE" dirty="0"/>
              <a:t>You should know that every problem has exactly the right demarcation.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		 	</a:t>
            </a:r>
            <a:r>
              <a:rPr lang="en-US" altLang="de-DE" b="1" dirty="0"/>
              <a:t>Inappropriate delimitation </a:t>
            </a:r>
            <a:r>
              <a:rPr lang="en-US" altLang="de-DE" b="1" dirty="0">
                <a:sym typeface="Wingdings" panose="05000000000000000000" pitchFamily="2" charset="2"/>
              </a:rPr>
              <a:t> m</a:t>
            </a:r>
            <a:r>
              <a:rPr lang="en-US" altLang="de-DE" b="1" dirty="0"/>
              <a:t>isleading result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dirty="0"/>
              <a:t>            </a:t>
            </a:r>
            <a:endParaRPr lang="de-DE" altLang="de-DE" b="1" dirty="0"/>
          </a:p>
          <a:p>
            <a:pPr>
              <a:defRPr/>
            </a:pPr>
            <a:endParaRPr lang="de-DE" altLang="de-DE" dirty="0"/>
          </a:p>
          <a:p>
            <a:endParaRPr lang="de-DE" dirty="0"/>
          </a:p>
        </p:txBody>
      </p:sp>
      <p:sp>
        <p:nvSpPr>
          <p:cNvPr id="4" name="Text Box 1068">
            <a:extLst>
              <a:ext uri="{FF2B5EF4-FFF2-40B4-BE49-F238E27FC236}">
                <a16:creationId xmlns:a16="http://schemas.microsoft.com/office/drawing/2014/main" id="{3ED34101-6C87-4CA9-ADF6-598967BB3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328" y="5373687"/>
            <a:ext cx="4963064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solidFill>
                  <a:srgbClr val="C00000"/>
                </a:solidFill>
              </a:defRPr>
            </a:lvl1pPr>
          </a:lstStyle>
          <a:p>
            <a:pPr algn="ctr"/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294950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44"/>
    </mc:Choice>
    <mc:Fallback xmlns="">
      <p:transition spd="slow" advTm="70844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85B83280-967A-42F2-8228-49E8EA397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4" y="4494775"/>
            <a:ext cx="10438871" cy="1334525"/>
          </a:xfrm>
        </p:spPr>
        <p:txBody>
          <a:bodyPr/>
          <a:lstStyle/>
          <a:p>
            <a:r>
              <a:rPr lang="de-DE" dirty="0"/>
              <a:t>Prof. Dr.-Ing. Udo </a:t>
            </a:r>
            <a:r>
              <a:rPr lang="de-DE" dirty="0" smtClean="0"/>
              <a:t>Becker</a:t>
            </a:r>
            <a:endParaRPr lang="en-US" dirty="0"/>
          </a:p>
          <a:p>
            <a:r>
              <a:rPr lang="en-US" dirty="0"/>
              <a:t>2021</a:t>
            </a:r>
          </a:p>
          <a:p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38A3F70-5EB0-45D0-9644-9C5E0FC8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92203"/>
            <a:ext cx="10438873" cy="972108"/>
          </a:xfrm>
        </p:spPr>
        <p:txBody>
          <a:bodyPr/>
          <a:lstStyle/>
          <a:p>
            <a:r>
              <a:rPr lang="en-US" altLang="de-DE" dirty="0"/>
              <a:t>Transport ecology </a:t>
            </a:r>
            <a:br>
              <a:rPr lang="en-US" altLang="de-DE" dirty="0"/>
            </a:br>
            <a:r>
              <a:rPr lang="en-US" altLang="de-DE" sz="2400" i="1" dirty="0"/>
              <a:t>Introduction and tautology of transport</a:t>
            </a:r>
            <a:endParaRPr lang="en-US" i="1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22B9299-8722-49F0-BCF3-55619831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2420841"/>
            <a:ext cx="10438873" cy="8286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  <a:p>
            <a:endParaRPr lang="en-US" dirty="0"/>
          </a:p>
        </p:txBody>
      </p:sp>
      <p:pic>
        <p:nvPicPr>
          <p:cNvPr id="5" name="Obraz 6">
            <a:extLst>
              <a:ext uri="{FF2B5EF4-FFF2-40B4-BE49-F238E27FC236}">
                <a16:creationId xmlns:a16="http://schemas.microsoft.com/office/drawing/2014/main" id="{F12EF9DF-45F9-4839-92B4-3DE1019B1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5959764"/>
            <a:ext cx="2274733" cy="693951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732433" y="6192050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Grant Agreement No.: </a:t>
            </a:r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2019-1-PL01-K1203-065244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1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First of all: What do we actually want - mobility or transport?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874712" y="1481138"/>
            <a:ext cx="10580687" cy="44319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de-DE" b="1" dirty="0"/>
              <a:t>What is the primary goal of all planning and action in transport</a:t>
            </a:r>
            <a:r>
              <a:rPr lang="en-GB" altLang="de-DE" dirty="0"/>
              <a:t>?</a:t>
            </a:r>
            <a:endParaRPr lang="de-DE" altLang="de-DE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Always a free ride, never traffic jams, never having to search for a parking space, never having to wait at traffic lights.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Free public transport for all.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Vision Zero: Zero accidents.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Liveable streets, high quality of life, car-free.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Premium SUVs at tax cost also for poorer population groups.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e-DE" dirty="0"/>
              <a:t>Vibrant city centres without multi-story car parks and parking spaces for cars.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….</a:t>
            </a:r>
          </a:p>
          <a:p>
            <a:pPr>
              <a:lnSpc>
                <a:spcPct val="90000"/>
              </a:lnSpc>
            </a:pPr>
            <a:r>
              <a:rPr lang="en-GB" altLang="de-DE" b="1" dirty="0"/>
              <a:t>What would you wish for yourself, your children, your grandchildren, your company?</a:t>
            </a:r>
          </a:p>
          <a:p>
            <a:pPr>
              <a:lnSpc>
                <a:spcPct val="90000"/>
              </a:lnSpc>
            </a:pPr>
            <a:endParaRPr lang="de-DE" altLang="de-DE" dirty="0"/>
          </a:p>
          <a:p>
            <a:pPr algn="ctr"/>
            <a:r>
              <a:rPr lang="en-GB" altLang="de-DE" b="1" dirty="0"/>
              <a:t>Historically, different goals have shaped different eras</a:t>
            </a:r>
            <a:r>
              <a:rPr lang="de-DE" altLang="de-DE" b="1" dirty="0"/>
              <a:t>.</a:t>
            </a:r>
          </a:p>
          <a:p>
            <a:endParaRPr lang="de-DE" altLang="de-DE" sz="1300" dirty="0"/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8A32FF6-694F-4ABC-96D1-812F3F0AB410}"/>
              </a:ext>
            </a:extLst>
          </p:cNvPr>
          <p:cNvSpPr/>
          <p:nvPr/>
        </p:nvSpPr>
        <p:spPr>
          <a:xfrm>
            <a:off x="3278081" y="5318474"/>
            <a:ext cx="5773947" cy="44282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75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89"/>
    </mc:Choice>
    <mc:Fallback xmlns="">
      <p:transition spd="slow" advTm="13928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 Transport objectives: 4 phases of transport planning</a:t>
            </a:r>
            <a:endParaRPr lang="en-US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D3D5FF9-4F78-4654-B710-259D20CFE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25" y="1486889"/>
            <a:ext cx="10583573" cy="4194412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EED8B1-A8BC-41C7-9D01-28CE12233C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/>
          <a:p>
            <a:r>
              <a:rPr lang="en-GB" dirty="0"/>
              <a:t>Brief history: Bridge on a long-distance road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64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1: Main objective “build basic network”</a:t>
            </a:r>
            <a:endParaRPr lang="de-DE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29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2: Main objective "meet demand”</a:t>
            </a:r>
            <a:endParaRPr lang="en-US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4" name="Explosion: 14 Zacken 3">
            <a:extLst>
              <a:ext uri="{FF2B5EF4-FFF2-40B4-BE49-F238E27FC236}">
                <a16:creationId xmlns:a16="http://schemas.microsoft.com/office/drawing/2014/main" id="{C1EEFA2C-AEF4-4CB0-92EE-B4583D15D072}"/>
              </a:ext>
            </a:extLst>
          </p:cNvPr>
          <p:cNvSpPr/>
          <p:nvPr/>
        </p:nvSpPr>
        <p:spPr>
          <a:xfrm rot="577601">
            <a:off x="3579363" y="2498604"/>
            <a:ext cx="3191774" cy="1408980"/>
          </a:xfrm>
          <a:prstGeom prst="irregularSeal2">
            <a:avLst/>
          </a:prstGeom>
          <a:solidFill>
            <a:srgbClr val="FF0000">
              <a:alpha val="5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/>
                </a:solidFill>
                <a:highlight>
                  <a:srgbClr val="FF0000"/>
                </a:highlight>
              </a:rPr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374917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Phase 2: Engineering </a:t>
            </a:r>
            <a:r>
              <a:rPr lang="de-DE" altLang="de-DE" dirty="0" err="1"/>
              <a:t>data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16AF83-C60C-466A-B323-F4841EA9C37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altLang="de-DE" dirty="0">
                <a:solidFill>
                  <a:srgbClr val="0B2A51"/>
                </a:solidFill>
              </a:rPr>
              <a:t>Analysis data (vehicles per day)</a:t>
            </a: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2A0D3B5-9B66-44D3-8809-3EA08578BDE3}"/>
              </a:ext>
            </a:extLst>
          </p:cNvPr>
          <p:cNvSpPr txBox="1"/>
          <p:nvPr/>
        </p:nvSpPr>
        <p:spPr>
          <a:xfrm>
            <a:off x="5310248" y="4040892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50 000 vehicles</a:t>
            </a:r>
            <a:endParaRPr lang="en-GB" sz="14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AD56CD0-BDF9-404C-A543-E72384E6F77D}"/>
              </a:ext>
            </a:extLst>
          </p:cNvPr>
          <p:cNvSpPr txBox="1"/>
          <p:nvPr/>
        </p:nvSpPr>
        <p:spPr>
          <a:xfrm>
            <a:off x="9358185" y="5069085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5 000 vehicles</a:t>
            </a:r>
            <a:endParaRPr lang="en-GB" sz="1400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3E03C2A-3FF1-4126-8E50-B4DC97E0807B}"/>
              </a:ext>
            </a:extLst>
          </p:cNvPr>
          <p:cNvSpPr txBox="1"/>
          <p:nvPr/>
        </p:nvSpPr>
        <p:spPr>
          <a:xfrm>
            <a:off x="1857497" y="4761308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50 000 vehicles</a:t>
            </a:r>
            <a:endParaRPr lang="en-GB" sz="14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9694B92-7C06-45DC-BC0D-B47760999A15}"/>
              </a:ext>
            </a:extLst>
          </p:cNvPr>
          <p:cNvSpPr txBox="1"/>
          <p:nvPr/>
        </p:nvSpPr>
        <p:spPr>
          <a:xfrm>
            <a:off x="4592067" y="2817108"/>
            <a:ext cx="1942874" cy="738664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/>
              <a:t>100 000 vehicles</a:t>
            </a:r>
          </a:p>
          <a:p>
            <a:r>
              <a:rPr lang="en-US" sz="1400" b="1"/>
              <a:t>congestion, noise,</a:t>
            </a:r>
          </a:p>
          <a:p>
            <a:r>
              <a:rPr lang="en-US" sz="1400" b="1"/>
              <a:t>air pollution</a:t>
            </a:r>
          </a:p>
        </p:txBody>
      </p:sp>
    </p:spTree>
    <p:extLst>
      <p:ext uri="{BB962C8B-B14F-4D97-AF65-F5344CB8AC3E}">
        <p14:creationId xmlns:p14="http://schemas.microsoft.com/office/powerpoint/2010/main" val="119885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2: What the planner proposes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974375-8216-46E7-9258-74C3D97C830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Planning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292500F-2622-4690-8EE4-11AF1BFCBAC1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xplosion: 14 Zacken 12">
            <a:extLst>
              <a:ext uri="{FF2B5EF4-FFF2-40B4-BE49-F238E27FC236}">
                <a16:creationId xmlns:a16="http://schemas.microsoft.com/office/drawing/2014/main" id="{F54D2D92-3ED2-40FA-BC89-C50858516820}"/>
              </a:ext>
            </a:extLst>
          </p:cNvPr>
          <p:cNvSpPr/>
          <p:nvPr/>
        </p:nvSpPr>
        <p:spPr>
          <a:xfrm rot="577601">
            <a:off x="3579363" y="2498604"/>
            <a:ext cx="3191774" cy="1408980"/>
          </a:xfrm>
          <a:prstGeom prst="irregularSeal2">
            <a:avLst/>
          </a:prstGeom>
          <a:solidFill>
            <a:srgbClr val="FF0000">
              <a:alpha val="5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/>
                </a:solidFill>
                <a:highlight>
                  <a:srgbClr val="FF0000"/>
                </a:highlight>
              </a:rPr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69070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2: ... with these values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9D2D0E-713B-40D9-902A-0054D63D70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Planning process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292500F-2622-4690-8EE4-11AF1BFCBAC1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87D5560-69DD-43DD-8576-61372116AF42}"/>
              </a:ext>
            </a:extLst>
          </p:cNvPr>
          <p:cNvSpPr txBox="1"/>
          <p:nvPr/>
        </p:nvSpPr>
        <p:spPr>
          <a:xfrm>
            <a:off x="7520048" y="2859966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45 000 vehicles</a:t>
            </a:r>
            <a:endParaRPr lang="en-GB" sz="1400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2A0D3B5-9B66-44D3-8809-3EA08578BDE3}"/>
              </a:ext>
            </a:extLst>
          </p:cNvPr>
          <p:cNvSpPr txBox="1"/>
          <p:nvPr/>
        </p:nvSpPr>
        <p:spPr>
          <a:xfrm>
            <a:off x="5310248" y="4040892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5 000 vehicles</a:t>
            </a:r>
            <a:endParaRPr lang="en-GB" sz="14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AD56CD0-BDF9-404C-A543-E72384E6F77D}"/>
              </a:ext>
            </a:extLst>
          </p:cNvPr>
          <p:cNvSpPr txBox="1"/>
          <p:nvPr/>
        </p:nvSpPr>
        <p:spPr>
          <a:xfrm>
            <a:off x="9358185" y="5069085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5 000 vehicles</a:t>
            </a:r>
            <a:endParaRPr lang="en-GB" sz="1400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D4CC6D7-D3A6-4BCE-9C8B-E4F9777B9627}"/>
              </a:ext>
            </a:extLst>
          </p:cNvPr>
          <p:cNvSpPr txBox="1"/>
          <p:nvPr/>
        </p:nvSpPr>
        <p:spPr>
          <a:xfrm>
            <a:off x="3575050" y="3121223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55 000 vehicles</a:t>
            </a:r>
            <a:endParaRPr lang="en-GB" sz="1400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3E03C2A-3FF1-4126-8E50-B4DC97E0807B}"/>
              </a:ext>
            </a:extLst>
          </p:cNvPr>
          <p:cNvSpPr txBox="1"/>
          <p:nvPr/>
        </p:nvSpPr>
        <p:spPr>
          <a:xfrm>
            <a:off x="1857497" y="4761308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50 000 vehicles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5015374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9"/>
</p:tagLst>
</file>

<file path=ppt/theme/theme1.xml><?xml version="1.0" encoding="utf-8"?>
<a:theme xmlns:a="http://schemas.openxmlformats.org/drawingml/2006/main" name="TUD_2018_16zu9">
  <a:themeElements>
    <a:clrScheme name="TUD_Farben">
      <a:dk1>
        <a:srgbClr val="00305E"/>
      </a:dk1>
      <a:lt1>
        <a:srgbClr val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A3DDC62-2CE6-774E-8340-8260BC267E57}" vid="{CBF861B5-B793-E74B-9EAA-FF010F67C03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2020_Praesentationsvorlage_TUD_16zu9</Template>
  <TotalTime>0</TotalTime>
  <Words>2192</Words>
  <Application>Microsoft Office PowerPoint</Application>
  <PresentationFormat>Breitbild</PresentationFormat>
  <Paragraphs>278</Paragraphs>
  <Slides>26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Open Sans</vt:lpstr>
      <vt:lpstr>Symbol</vt:lpstr>
      <vt:lpstr>Wingdings</vt:lpstr>
      <vt:lpstr>TUD_2018_16zu9</vt:lpstr>
      <vt:lpstr>Transport ecology  Introduction and tautology of transport</vt:lpstr>
      <vt:lpstr>Content and learning objectives</vt:lpstr>
      <vt:lpstr>First of all: What do we actually want - mobility or transport?</vt:lpstr>
      <vt:lpstr>1.1 Transport objectives: 4 phases of transport planning</vt:lpstr>
      <vt:lpstr>Phase 1: Main objective “build basic network”</vt:lpstr>
      <vt:lpstr>Phase 2: Main objective "meet demand”</vt:lpstr>
      <vt:lpstr>Phase 2: Engineering data</vt:lpstr>
      <vt:lpstr>Phase 2: What the planner proposes</vt:lpstr>
      <vt:lpstr>Phase 2: ... with these values</vt:lpstr>
      <vt:lpstr>Phase 3: Moderating dynamic effects integratively</vt:lpstr>
      <vt:lpstr>Phase 4: „Sustainable development“</vt:lpstr>
      <vt:lpstr>Four phases of transport planning / transport policy</vt:lpstr>
      <vt:lpstr>Back to the opening question: What do we actually want - mobility or traffic?</vt:lpstr>
      <vt:lpstr>Again: The difference between need / instrument</vt:lpstr>
      <vt:lpstr>The difference: need / instrument</vt:lpstr>
      <vt:lpstr>By the way: sustainable transport development</vt:lpstr>
      <vt:lpstr>Conclusion: Future-proofing is "safeguarding mobility".</vt:lpstr>
      <vt:lpstr>2. Evaluate measures</vt:lpstr>
      <vt:lpstr>Measures and their evaluation</vt:lpstr>
      <vt:lpstr>For environmental effects: Tautology of transport ecology</vt:lpstr>
      <vt:lpstr>Factors of the tautology of transport ecology</vt:lpstr>
      <vt:lpstr>Tautology of transport ecology</vt:lpstr>
      <vt:lpstr>Lessons learned</vt:lpstr>
      <vt:lpstr>How much is the environmental impact changing?</vt:lpstr>
      <vt:lpstr>Conclusion: Tautology of transport ecology</vt:lpstr>
      <vt:lpstr>Transport ecology  Introduction and tautology of transport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Langer</dc:creator>
  <cp:lastModifiedBy>Rosemarie Baldauf</cp:lastModifiedBy>
  <cp:revision>26</cp:revision>
  <dcterms:created xsi:type="dcterms:W3CDTF">2021-08-20T18:21:38Z</dcterms:created>
  <dcterms:modified xsi:type="dcterms:W3CDTF">2021-10-20T08:23:57Z</dcterms:modified>
</cp:coreProperties>
</file>