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4" r:id="rId2"/>
    <p:sldId id="268" r:id="rId3"/>
    <p:sldId id="262" r:id="rId4"/>
    <p:sldId id="261" r:id="rId5"/>
    <p:sldId id="272" r:id="rId6"/>
    <p:sldId id="273" r:id="rId7"/>
    <p:sldId id="274" r:id="rId8"/>
    <p:sldId id="275" r:id="rId9"/>
    <p:sldId id="276" r:id="rId10"/>
    <p:sldId id="265" r:id="rId11"/>
    <p:sldId id="270" r:id="rId12"/>
    <p:sldId id="256" r:id="rId13"/>
    <p:sldId id="266" r:id="rId14"/>
    <p:sldId id="271" r:id="rId15"/>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EA2C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740" autoAdjust="0"/>
    <p:restoredTop sz="94660"/>
  </p:normalViewPr>
  <p:slideViewPr>
    <p:cSldViewPr snapToGrid="0">
      <p:cViewPr>
        <p:scale>
          <a:sx n="75" d="100"/>
          <a:sy n="75" d="100"/>
        </p:scale>
        <p:origin x="2172" y="8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ice Kralikova" clId="Web-{AC40F4C4-45EC-4ED8-B206-5EF6D22F6493}"/>
    <pc:docChg chg="delSld">
      <pc:chgData name="Alice Kralikova" userId="" providerId="" clId="Web-{AC40F4C4-45EC-4ED8-B206-5EF6D22F6493}" dt="2021-06-30T14:55:09.590" v="1"/>
      <pc:docMkLst>
        <pc:docMk/>
      </pc:docMkLst>
      <pc:sldChg chg="del">
        <pc:chgData name="Alice Kralikova" userId="" providerId="" clId="Web-{AC40F4C4-45EC-4ED8-B206-5EF6D22F6493}" dt="2021-06-30T14:55:09.590" v="1"/>
        <pc:sldMkLst>
          <pc:docMk/>
          <pc:sldMk cId="2676784646" sldId="258"/>
        </pc:sldMkLst>
      </pc:sldChg>
      <pc:sldChg chg="del">
        <pc:chgData name="Alice Kralikova" userId="" providerId="" clId="Web-{AC40F4C4-45EC-4ED8-B206-5EF6D22F6493}" dt="2021-06-30T14:55:09.590" v="0"/>
        <pc:sldMkLst>
          <pc:docMk/>
          <pc:sldMk cId="8069509" sldId="263"/>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p:cNvSpPr>
            <a:spLocks noGrp="1"/>
          </p:cNvSpPr>
          <p:nvPr>
            <p:ph type="dt" sz="half" idx="10"/>
          </p:nvPr>
        </p:nvSpPr>
        <p:spPr/>
        <p:txBody>
          <a:bodyPr/>
          <a:lstStyle/>
          <a:p>
            <a:fld id="{DD597422-3587-41E8-B69A-AC744C47F59C}" type="datetimeFigureOut">
              <a:rPr lang="cs-CZ" smtClean="0"/>
              <a:t>10.03.2022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0B8865A0-C6C3-4F59-AA1C-33A7F75F5649}" type="slidenum">
              <a:rPr lang="cs-CZ" smtClean="0"/>
              <a:t>‹#›</a:t>
            </a:fld>
            <a:endParaRPr lang="cs-CZ"/>
          </a:p>
        </p:txBody>
      </p:sp>
    </p:spTree>
    <p:extLst>
      <p:ext uri="{BB962C8B-B14F-4D97-AF65-F5344CB8AC3E}">
        <p14:creationId xmlns:p14="http://schemas.microsoft.com/office/powerpoint/2010/main" val="14868333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DD597422-3587-41E8-B69A-AC744C47F59C}" type="datetimeFigureOut">
              <a:rPr lang="cs-CZ" smtClean="0"/>
              <a:t>10.03.2022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0B8865A0-C6C3-4F59-AA1C-33A7F75F5649}" type="slidenum">
              <a:rPr lang="cs-CZ" smtClean="0"/>
              <a:t>‹#›</a:t>
            </a:fld>
            <a:endParaRPr lang="cs-CZ"/>
          </a:p>
        </p:txBody>
      </p:sp>
    </p:spTree>
    <p:extLst>
      <p:ext uri="{BB962C8B-B14F-4D97-AF65-F5344CB8AC3E}">
        <p14:creationId xmlns:p14="http://schemas.microsoft.com/office/powerpoint/2010/main" val="14541651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DD597422-3587-41E8-B69A-AC744C47F59C}" type="datetimeFigureOut">
              <a:rPr lang="cs-CZ" smtClean="0"/>
              <a:t>10.03.2022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0B8865A0-C6C3-4F59-AA1C-33A7F75F5649}" type="slidenum">
              <a:rPr lang="cs-CZ" smtClean="0"/>
              <a:t>‹#›</a:t>
            </a:fld>
            <a:endParaRPr lang="cs-CZ"/>
          </a:p>
        </p:txBody>
      </p:sp>
    </p:spTree>
    <p:extLst>
      <p:ext uri="{BB962C8B-B14F-4D97-AF65-F5344CB8AC3E}">
        <p14:creationId xmlns:p14="http://schemas.microsoft.com/office/powerpoint/2010/main" val="32459674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DD597422-3587-41E8-B69A-AC744C47F59C}" type="datetimeFigureOut">
              <a:rPr lang="cs-CZ" smtClean="0"/>
              <a:t>10.03.2022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0B8865A0-C6C3-4F59-AA1C-33A7F75F5649}" type="slidenum">
              <a:rPr lang="cs-CZ" smtClean="0"/>
              <a:t>‹#›</a:t>
            </a:fld>
            <a:endParaRPr lang="cs-CZ"/>
          </a:p>
        </p:txBody>
      </p:sp>
    </p:spTree>
    <p:extLst>
      <p:ext uri="{BB962C8B-B14F-4D97-AF65-F5344CB8AC3E}">
        <p14:creationId xmlns:p14="http://schemas.microsoft.com/office/powerpoint/2010/main" val="42823079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Upravte styly předlohy textu.</a:t>
            </a:r>
          </a:p>
        </p:txBody>
      </p:sp>
      <p:sp>
        <p:nvSpPr>
          <p:cNvPr id="4" name="Zástupný symbol pro datum 3"/>
          <p:cNvSpPr>
            <a:spLocks noGrp="1"/>
          </p:cNvSpPr>
          <p:nvPr>
            <p:ph type="dt" sz="half" idx="10"/>
          </p:nvPr>
        </p:nvSpPr>
        <p:spPr/>
        <p:txBody>
          <a:bodyPr/>
          <a:lstStyle/>
          <a:p>
            <a:fld id="{DD597422-3587-41E8-B69A-AC744C47F59C}" type="datetimeFigureOut">
              <a:rPr lang="cs-CZ" smtClean="0"/>
              <a:t>10.03.2022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0B8865A0-C6C3-4F59-AA1C-33A7F75F5649}" type="slidenum">
              <a:rPr lang="cs-CZ" smtClean="0"/>
              <a:t>‹#›</a:t>
            </a:fld>
            <a:endParaRPr lang="cs-CZ"/>
          </a:p>
        </p:txBody>
      </p:sp>
    </p:spTree>
    <p:extLst>
      <p:ext uri="{BB962C8B-B14F-4D97-AF65-F5344CB8AC3E}">
        <p14:creationId xmlns:p14="http://schemas.microsoft.com/office/powerpoint/2010/main" val="6361746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838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72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DD597422-3587-41E8-B69A-AC744C47F59C}" type="datetimeFigureOut">
              <a:rPr lang="cs-CZ" smtClean="0"/>
              <a:t>10.03.2022</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0B8865A0-C6C3-4F59-AA1C-33A7F75F5649}" type="slidenum">
              <a:rPr lang="cs-CZ" smtClean="0"/>
              <a:t>‹#›</a:t>
            </a:fld>
            <a:endParaRPr lang="cs-CZ"/>
          </a:p>
        </p:txBody>
      </p:sp>
    </p:spTree>
    <p:extLst>
      <p:ext uri="{BB962C8B-B14F-4D97-AF65-F5344CB8AC3E}">
        <p14:creationId xmlns:p14="http://schemas.microsoft.com/office/powerpoint/2010/main" val="12258833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a:t>Kliknutím lze upravit styl.</a:t>
            </a:r>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DD597422-3587-41E8-B69A-AC744C47F59C}" type="datetimeFigureOut">
              <a:rPr lang="cs-CZ" smtClean="0"/>
              <a:t>10.03.2022</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0B8865A0-C6C3-4F59-AA1C-33A7F75F5649}" type="slidenum">
              <a:rPr lang="cs-CZ" smtClean="0"/>
              <a:t>‹#›</a:t>
            </a:fld>
            <a:endParaRPr lang="cs-CZ"/>
          </a:p>
        </p:txBody>
      </p:sp>
    </p:spTree>
    <p:extLst>
      <p:ext uri="{BB962C8B-B14F-4D97-AF65-F5344CB8AC3E}">
        <p14:creationId xmlns:p14="http://schemas.microsoft.com/office/powerpoint/2010/main" val="897285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2"/>
          <p:cNvSpPr>
            <a:spLocks noGrp="1"/>
          </p:cNvSpPr>
          <p:nvPr>
            <p:ph type="dt" sz="half" idx="10"/>
          </p:nvPr>
        </p:nvSpPr>
        <p:spPr/>
        <p:txBody>
          <a:bodyPr/>
          <a:lstStyle/>
          <a:p>
            <a:fld id="{DD597422-3587-41E8-B69A-AC744C47F59C}" type="datetimeFigureOut">
              <a:rPr lang="cs-CZ" smtClean="0"/>
              <a:t>10.03.2022</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0B8865A0-C6C3-4F59-AA1C-33A7F75F5649}" type="slidenum">
              <a:rPr lang="cs-CZ" smtClean="0"/>
              <a:t>‹#›</a:t>
            </a:fld>
            <a:endParaRPr lang="cs-CZ"/>
          </a:p>
        </p:txBody>
      </p:sp>
    </p:spTree>
    <p:extLst>
      <p:ext uri="{BB962C8B-B14F-4D97-AF65-F5344CB8AC3E}">
        <p14:creationId xmlns:p14="http://schemas.microsoft.com/office/powerpoint/2010/main" val="34459519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DD597422-3587-41E8-B69A-AC744C47F59C}" type="datetimeFigureOut">
              <a:rPr lang="cs-CZ" smtClean="0"/>
              <a:t>10.03.2022</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0B8865A0-C6C3-4F59-AA1C-33A7F75F5649}" type="slidenum">
              <a:rPr lang="cs-CZ" smtClean="0"/>
              <a:t>‹#›</a:t>
            </a:fld>
            <a:endParaRPr lang="cs-CZ"/>
          </a:p>
        </p:txBody>
      </p:sp>
    </p:spTree>
    <p:extLst>
      <p:ext uri="{BB962C8B-B14F-4D97-AF65-F5344CB8AC3E}">
        <p14:creationId xmlns:p14="http://schemas.microsoft.com/office/powerpoint/2010/main" val="18315430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p:cNvSpPr>
            <a:spLocks noGrp="1"/>
          </p:cNvSpPr>
          <p:nvPr>
            <p:ph type="dt" sz="half" idx="10"/>
          </p:nvPr>
        </p:nvSpPr>
        <p:spPr/>
        <p:txBody>
          <a:bodyPr/>
          <a:lstStyle/>
          <a:p>
            <a:fld id="{DD597422-3587-41E8-B69A-AC744C47F59C}" type="datetimeFigureOut">
              <a:rPr lang="cs-CZ" smtClean="0"/>
              <a:t>10.03.2022</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0B8865A0-C6C3-4F59-AA1C-33A7F75F5649}" type="slidenum">
              <a:rPr lang="cs-CZ" smtClean="0"/>
              <a:t>‹#›</a:t>
            </a:fld>
            <a:endParaRPr lang="cs-CZ"/>
          </a:p>
        </p:txBody>
      </p:sp>
    </p:spTree>
    <p:extLst>
      <p:ext uri="{BB962C8B-B14F-4D97-AF65-F5344CB8AC3E}">
        <p14:creationId xmlns:p14="http://schemas.microsoft.com/office/powerpoint/2010/main" val="1487972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obrázk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p:cNvSpPr>
            <a:spLocks noGrp="1"/>
          </p:cNvSpPr>
          <p:nvPr>
            <p:ph type="dt" sz="half" idx="10"/>
          </p:nvPr>
        </p:nvSpPr>
        <p:spPr/>
        <p:txBody>
          <a:bodyPr/>
          <a:lstStyle/>
          <a:p>
            <a:fld id="{DD597422-3587-41E8-B69A-AC744C47F59C}" type="datetimeFigureOut">
              <a:rPr lang="cs-CZ" smtClean="0"/>
              <a:t>10.03.2022</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0B8865A0-C6C3-4F59-AA1C-33A7F75F5649}" type="slidenum">
              <a:rPr lang="cs-CZ" smtClean="0"/>
              <a:t>‹#›</a:t>
            </a:fld>
            <a:endParaRPr lang="cs-CZ"/>
          </a:p>
        </p:txBody>
      </p:sp>
    </p:spTree>
    <p:extLst>
      <p:ext uri="{BB962C8B-B14F-4D97-AF65-F5344CB8AC3E}">
        <p14:creationId xmlns:p14="http://schemas.microsoft.com/office/powerpoint/2010/main" val="2897041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597422-3587-41E8-B69A-AC744C47F59C}" type="datetimeFigureOut">
              <a:rPr lang="cs-CZ" smtClean="0"/>
              <a:t>10.03.2022</a:t>
            </a:fld>
            <a:endParaRPr lang="cs-CZ"/>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8865A0-C6C3-4F59-AA1C-33A7F75F5649}" type="slidenum">
              <a:rPr lang="cs-CZ" smtClean="0"/>
              <a:t>‹#›</a:t>
            </a:fld>
            <a:endParaRPr lang="cs-CZ"/>
          </a:p>
        </p:txBody>
      </p:sp>
    </p:spTree>
    <p:extLst>
      <p:ext uri="{BB962C8B-B14F-4D97-AF65-F5344CB8AC3E}">
        <p14:creationId xmlns:p14="http://schemas.microsoft.com/office/powerpoint/2010/main" val="29303390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hyperlink" Target="https://issar.cenia.cz/" TargetMode="External"/><Relationship Id="rId2" Type="http://schemas.openxmlformats.org/officeDocument/2006/relationships/hyperlink" Target="http://www.digitalniknihovna.cz/mzk/uuid/uuid:1e5520d0-d739-11e3-b110-005056827e51" TargetMode="External"/><Relationship Id="rId1" Type="http://schemas.openxmlformats.org/officeDocument/2006/relationships/slideLayout" Target="../slideLayouts/slideLayout3.xml"/><Relationship Id="rId4" Type="http://schemas.openxmlformats.org/officeDocument/2006/relationships/image" Target="../media/image1.jp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3.xml"/><Relationship Id="rId6" Type="http://schemas.openxmlformats.org/officeDocument/2006/relationships/hyperlink" Target="http://mobilita-ieep.cz/" TargetMode="External"/><Relationship Id="rId5" Type="http://schemas.openxmlformats.org/officeDocument/2006/relationships/image" Target="../media/image4.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3.xml"/><Relationship Id="rId6" Type="http://schemas.openxmlformats.org/officeDocument/2006/relationships/hyperlink" Target="http://mobilita-ieep.cz/" TargetMode="Externa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6.emf"/><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7.png"/><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hyperlink" Target="https://ec.europa.eu/eurostat/web/cities/data/database" TargetMode="External"/><Relationship Id="rId2" Type="http://schemas.openxmlformats.org/officeDocument/2006/relationships/hyperlink" Target="http://tems.epomm.eu/cities.php" TargetMode="External"/><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jpg"/><Relationship Id="rId4" Type="http://schemas.openxmlformats.org/officeDocument/2006/relationships/hyperlink" Target="https://www.eea.europa.eu/data-and-maps/daviz/passenger-transport-modal-split-9#eea-comments"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93"/>
            <a:ext cx="12192000" cy="1458163"/>
          </a:xfrm>
          <a:prstGeom prst="rect">
            <a:avLst/>
          </a:prstGeom>
        </p:spPr>
      </p:pic>
      <p:sp>
        <p:nvSpPr>
          <p:cNvPr id="2" name="Nadpis 1"/>
          <p:cNvSpPr>
            <a:spLocks noGrp="1"/>
          </p:cNvSpPr>
          <p:nvPr>
            <p:ph type="title"/>
          </p:nvPr>
        </p:nvSpPr>
        <p:spPr>
          <a:xfrm>
            <a:off x="1230922" y="2461847"/>
            <a:ext cx="9421935" cy="1608268"/>
          </a:xfrm>
        </p:spPr>
        <p:txBody>
          <a:bodyPr>
            <a:normAutofit/>
          </a:bodyPr>
          <a:lstStyle/>
          <a:p>
            <a:pPr algn="ctr"/>
            <a:r>
              <a:rPr lang="en-GB" sz="4000" b="1" cap="all">
                <a:solidFill>
                  <a:srgbClr val="1EA2C1"/>
                </a:solidFill>
                <a:latin typeface="Montserrat" panose="00000500000000000000" pitchFamily="2" charset="-18"/>
              </a:rPr>
              <a:t>Modal split and factors influencing transport mode choice</a:t>
            </a:r>
          </a:p>
        </p:txBody>
      </p:sp>
      <p:sp>
        <p:nvSpPr>
          <p:cNvPr id="3" name="Zástupný symbol pro text 2"/>
          <p:cNvSpPr>
            <a:spLocks noGrp="1"/>
          </p:cNvSpPr>
          <p:nvPr>
            <p:ph type="body" idx="1"/>
          </p:nvPr>
        </p:nvSpPr>
        <p:spPr>
          <a:xfrm>
            <a:off x="1230922" y="4097103"/>
            <a:ext cx="9421936" cy="1195875"/>
          </a:xfrm>
        </p:spPr>
        <p:txBody>
          <a:bodyPr/>
          <a:lstStyle/>
          <a:p>
            <a:pPr algn="ctr"/>
            <a:endParaRPr lang="cs-CZ" dirty="0">
              <a:solidFill>
                <a:schemeClr val="tx1">
                  <a:lumMod val="65000"/>
                  <a:lumOff val="35000"/>
                </a:schemeClr>
              </a:solidFill>
              <a:latin typeface="Lora" pitchFamily="2" charset="-18"/>
            </a:endParaRPr>
          </a:p>
        </p:txBody>
      </p:sp>
      <p:sp>
        <p:nvSpPr>
          <p:cNvPr id="9" name="TextovéPole 8"/>
          <p:cNvSpPr txBox="1"/>
          <p:nvPr/>
        </p:nvSpPr>
        <p:spPr>
          <a:xfrm>
            <a:off x="640130" y="286867"/>
            <a:ext cx="7097104" cy="861774"/>
          </a:xfrm>
          <a:prstGeom prst="rect">
            <a:avLst/>
          </a:prstGeom>
          <a:noFill/>
        </p:spPr>
        <p:txBody>
          <a:bodyPr wrap="square" rtlCol="0">
            <a:spAutoFit/>
          </a:bodyPr>
          <a:lstStyle/>
          <a:p>
            <a:r>
              <a:rPr lang="en-GB" sz="3200" b="1">
                <a:solidFill>
                  <a:schemeClr val="bg1"/>
                </a:solidFill>
                <a:latin typeface="Calibri" panose="020F0502020204030204" pitchFamily="34" charset="0"/>
                <a:cs typeface="Calibri" panose="020F0502020204030204" pitchFamily="34" charset="0"/>
              </a:rPr>
              <a:t>S@mpler</a:t>
            </a:r>
          </a:p>
          <a:p>
            <a:r>
              <a:rPr lang="en-GB" b="1">
                <a:solidFill>
                  <a:schemeClr val="bg1"/>
                </a:solidFill>
                <a:latin typeface="Calibri" panose="020F0502020204030204" pitchFamily="34" charset="0"/>
                <a:cs typeface="Calibri" panose="020F0502020204030204" pitchFamily="34" charset="0"/>
              </a:rPr>
              <a:t>Integrated Education Based On Sustainable Urban Mobility Projects</a:t>
            </a:r>
          </a:p>
        </p:txBody>
      </p:sp>
      <p:pic>
        <p:nvPicPr>
          <p:cNvPr id="13" name="Obrázek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15122" y="5813922"/>
            <a:ext cx="2650923" cy="921417"/>
          </a:xfrm>
          <a:prstGeom prst="rect">
            <a:avLst/>
          </a:prstGeom>
        </p:spPr>
      </p:pic>
      <p:pic>
        <p:nvPicPr>
          <p:cNvPr id="15" name="Obrázek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49678" y="5795998"/>
            <a:ext cx="3463939" cy="946055"/>
          </a:xfrm>
          <a:prstGeom prst="rect">
            <a:avLst/>
          </a:prstGeom>
        </p:spPr>
      </p:pic>
      <p:pic>
        <p:nvPicPr>
          <p:cNvPr id="17" name="Obrázek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3379" y="5778754"/>
            <a:ext cx="2163114" cy="950981"/>
          </a:xfrm>
          <a:prstGeom prst="rect">
            <a:avLst/>
          </a:prstGeom>
        </p:spPr>
      </p:pic>
    </p:spTree>
    <p:extLst>
      <p:ext uri="{BB962C8B-B14F-4D97-AF65-F5344CB8AC3E}">
        <p14:creationId xmlns:p14="http://schemas.microsoft.com/office/powerpoint/2010/main" val="9824942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44057" y="1705707"/>
            <a:ext cx="10533189" cy="638049"/>
          </a:xfrm>
        </p:spPr>
        <p:txBody>
          <a:bodyPr anchor="ctr">
            <a:normAutofit/>
          </a:bodyPr>
          <a:lstStyle/>
          <a:p>
            <a:r>
              <a:rPr lang="en-GB" sz="2800" b="1" cap="all">
                <a:solidFill>
                  <a:srgbClr val="1EA2C1"/>
                </a:solidFill>
                <a:latin typeface="Montserrat" panose="00000500000000000000" pitchFamily="2" charset="-18"/>
              </a:rPr>
              <a:t>References, Sources, Bibliography</a:t>
            </a:r>
          </a:p>
        </p:txBody>
      </p:sp>
      <p:sp>
        <p:nvSpPr>
          <p:cNvPr id="3" name="Zástupný symbol pro text 2"/>
          <p:cNvSpPr>
            <a:spLocks noGrp="1"/>
          </p:cNvSpPr>
          <p:nvPr>
            <p:ph type="body" idx="1"/>
          </p:nvPr>
        </p:nvSpPr>
        <p:spPr>
          <a:xfrm>
            <a:off x="844057" y="2591300"/>
            <a:ext cx="10533189" cy="3853462"/>
          </a:xfrm>
        </p:spPr>
        <p:txBody>
          <a:bodyPr>
            <a:normAutofit/>
          </a:bodyPr>
          <a:lstStyle/>
          <a:p>
            <a:r>
              <a:rPr lang="en-GB"/>
              <a:t>Brůhová Foltýnová, H. (2009). </a:t>
            </a:r>
            <a:r>
              <a:rPr lang="en-GB" i="1"/>
              <a:t>Doprava a společnost : ekonomické aspekty udržitelné dopravy </a:t>
            </a:r>
            <a:r>
              <a:rPr lang="en-GB"/>
              <a:t>(1st ed. ). Karolinum.</a:t>
            </a:r>
          </a:p>
          <a:p>
            <a:endParaRPr lang="cs-CZ" sz="2000" dirty="0">
              <a:solidFill>
                <a:schemeClr val="tx1">
                  <a:lumMod val="65000"/>
                  <a:lumOff val="35000"/>
                </a:schemeClr>
              </a:solidFill>
              <a:latin typeface="Lora" pitchFamily="2" charset="-18"/>
            </a:endParaRPr>
          </a:p>
          <a:p>
            <a:r>
              <a:rPr lang="en-GB"/>
              <a:t>Becker, U. J. (2008). Základy dopravní ekologie. Ústav pro ekopolitiku. </a:t>
            </a:r>
            <a:r>
              <a:rPr lang="en-GB" u="sng">
                <a:hlinkClick r:id="rId2"/>
              </a:rPr>
              <a:t>http://www.digitalniknihovna.cz/mzk/uuid/uuid:1e5520d0-d739-11e3-b110-005056827e51</a:t>
            </a:r>
          </a:p>
          <a:p>
            <a:endParaRPr lang="cs-CZ" dirty="0"/>
          </a:p>
          <a:p>
            <a:r>
              <a:rPr lang="en-GB"/>
              <a:t>ISSaR: </a:t>
            </a:r>
            <a:r>
              <a:rPr lang="en-GB" i="1"/>
              <a:t>Informační systém statistiky a reportingu v životním prostředí. </a:t>
            </a:r>
            <a:r>
              <a:rPr lang="en-GB"/>
              <a:t>Praha. Retrieved 19 October 2020 from </a:t>
            </a:r>
            <a:r>
              <a:rPr lang="en-GB" u="sng">
                <a:hlinkClick r:id="rId3"/>
              </a:rPr>
              <a:t>https://issar.cenia.cz</a:t>
            </a:r>
          </a:p>
          <a:p>
            <a:endParaRPr lang="cs-CZ" sz="2000" dirty="0">
              <a:solidFill>
                <a:schemeClr val="tx1">
                  <a:lumMod val="65000"/>
                  <a:lumOff val="35000"/>
                </a:schemeClr>
              </a:solidFill>
              <a:latin typeface="Lora" pitchFamily="2" charset="-18"/>
            </a:endParaRPr>
          </a:p>
        </p:txBody>
      </p:sp>
      <p:pic>
        <p:nvPicPr>
          <p:cNvPr id="5" name="Obrázek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1458163"/>
          </a:xfrm>
          <a:prstGeom prst="rect">
            <a:avLst/>
          </a:prstGeom>
        </p:spPr>
      </p:pic>
      <p:sp>
        <p:nvSpPr>
          <p:cNvPr id="11" name="TextovéPole 10"/>
          <p:cNvSpPr txBox="1"/>
          <p:nvPr/>
        </p:nvSpPr>
        <p:spPr>
          <a:xfrm>
            <a:off x="483577" y="544415"/>
            <a:ext cx="6567854" cy="400110"/>
          </a:xfrm>
          <a:prstGeom prst="rect">
            <a:avLst/>
          </a:prstGeom>
          <a:noFill/>
        </p:spPr>
        <p:txBody>
          <a:bodyPr wrap="square" rtlCol="0">
            <a:spAutoFit/>
          </a:bodyPr>
          <a:lstStyle/>
          <a:p>
            <a:r>
              <a:rPr lang="en-GB" sz="2000">
                <a:solidFill>
                  <a:schemeClr val="bg1"/>
                </a:solidFill>
                <a:latin typeface="Lora" pitchFamily="2" charset="-18"/>
              </a:rPr>
              <a:t>Modal split and factors influencing transport mode choice</a:t>
            </a:r>
          </a:p>
        </p:txBody>
      </p:sp>
    </p:spTree>
    <p:extLst>
      <p:ext uri="{BB962C8B-B14F-4D97-AF65-F5344CB8AC3E}">
        <p14:creationId xmlns:p14="http://schemas.microsoft.com/office/powerpoint/2010/main" val="2623695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93"/>
            <a:ext cx="12192000" cy="1458163"/>
          </a:xfrm>
          <a:prstGeom prst="rect">
            <a:avLst/>
          </a:prstGeom>
        </p:spPr>
      </p:pic>
      <p:sp>
        <p:nvSpPr>
          <p:cNvPr id="2" name="Nadpis 1"/>
          <p:cNvSpPr>
            <a:spLocks noGrp="1"/>
          </p:cNvSpPr>
          <p:nvPr>
            <p:ph type="title"/>
          </p:nvPr>
        </p:nvSpPr>
        <p:spPr>
          <a:xfrm>
            <a:off x="1230922" y="1564078"/>
            <a:ext cx="10243416" cy="746623"/>
          </a:xfrm>
        </p:spPr>
        <p:txBody>
          <a:bodyPr>
            <a:normAutofit/>
          </a:bodyPr>
          <a:lstStyle/>
          <a:p>
            <a:pPr algn="ctr"/>
            <a:r>
              <a:rPr lang="en-GB" sz="4000" b="1" cap="all" dirty="0">
                <a:solidFill>
                  <a:srgbClr val="1EA2C1"/>
                </a:solidFill>
                <a:latin typeface="Montserrat" panose="00000500000000000000" pitchFamily="2" charset="-18"/>
              </a:rPr>
              <a:t>Thank you for your attention!</a:t>
            </a:r>
          </a:p>
        </p:txBody>
      </p:sp>
      <p:sp>
        <p:nvSpPr>
          <p:cNvPr id="9" name="TextovéPole 8"/>
          <p:cNvSpPr txBox="1"/>
          <p:nvPr/>
        </p:nvSpPr>
        <p:spPr>
          <a:xfrm>
            <a:off x="640130" y="286867"/>
            <a:ext cx="7097104" cy="861774"/>
          </a:xfrm>
          <a:prstGeom prst="rect">
            <a:avLst/>
          </a:prstGeom>
          <a:noFill/>
        </p:spPr>
        <p:txBody>
          <a:bodyPr wrap="square" rtlCol="0">
            <a:spAutoFit/>
          </a:bodyPr>
          <a:lstStyle/>
          <a:p>
            <a:r>
              <a:rPr lang="en-GB" sz="3200" b="1">
                <a:solidFill>
                  <a:schemeClr val="bg1"/>
                </a:solidFill>
                <a:latin typeface="Calibri" panose="020F0502020204030204" pitchFamily="34" charset="0"/>
                <a:cs typeface="Calibri" panose="020F0502020204030204" pitchFamily="34" charset="0"/>
              </a:rPr>
              <a:t>S@mpler</a:t>
            </a:r>
          </a:p>
          <a:p>
            <a:r>
              <a:rPr lang="en-GB" b="1">
                <a:solidFill>
                  <a:schemeClr val="bg1"/>
                </a:solidFill>
                <a:latin typeface="Calibri" panose="020F0502020204030204" pitchFamily="34" charset="0"/>
                <a:cs typeface="Calibri" panose="020F0502020204030204" pitchFamily="34" charset="0"/>
              </a:rPr>
              <a:t>Integrated Education Based On Sustainable Urban Mobility Projects</a:t>
            </a:r>
          </a:p>
        </p:txBody>
      </p:sp>
      <p:pic>
        <p:nvPicPr>
          <p:cNvPr id="13" name="Obrázek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15122" y="5813922"/>
            <a:ext cx="2650923" cy="921417"/>
          </a:xfrm>
          <a:prstGeom prst="rect">
            <a:avLst/>
          </a:prstGeom>
        </p:spPr>
      </p:pic>
      <p:pic>
        <p:nvPicPr>
          <p:cNvPr id="15" name="Obrázek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49678" y="5795998"/>
            <a:ext cx="3463939" cy="946055"/>
          </a:xfrm>
          <a:prstGeom prst="rect">
            <a:avLst/>
          </a:prstGeom>
        </p:spPr>
      </p:pic>
      <p:pic>
        <p:nvPicPr>
          <p:cNvPr id="17" name="Obrázek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3379" y="5778754"/>
            <a:ext cx="2163114" cy="950981"/>
          </a:xfrm>
          <a:prstGeom prst="rect">
            <a:avLst/>
          </a:prstGeom>
        </p:spPr>
      </p:pic>
      <p:sp>
        <p:nvSpPr>
          <p:cNvPr id="10" name="Zástupný symbol pro text 2"/>
          <p:cNvSpPr txBox="1">
            <a:spLocks/>
          </p:cNvSpPr>
          <p:nvPr/>
        </p:nvSpPr>
        <p:spPr>
          <a:xfrm>
            <a:off x="717662" y="2447992"/>
            <a:ext cx="10756676" cy="3228639"/>
          </a:xfrm>
          <a:prstGeom prst="rect">
            <a:avLst/>
          </a:prstGeom>
        </p:spPr>
        <p:txBody>
          <a:bodyPr vert="horz" lIns="91440" tIns="45720" rIns="91440" bIns="45720" rtlCol="0">
            <a:normAutofit fontScale="70000" lnSpcReduction="2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ctr"/>
            <a:r>
              <a:rPr lang="en-GB">
                <a:solidFill>
                  <a:schemeClr val="tx1">
                    <a:lumMod val="65000"/>
                    <a:lumOff val="35000"/>
                  </a:schemeClr>
                </a:solidFill>
                <a:latin typeface="Lora" pitchFamily="2" charset="-18"/>
              </a:rPr>
              <a:t>Project information:</a:t>
            </a:r>
          </a:p>
          <a:p>
            <a:pPr algn="just">
              <a:lnSpc>
                <a:spcPct val="120000"/>
              </a:lnSpc>
            </a:pPr>
            <a:r>
              <a:rPr lang="en-GB">
                <a:solidFill>
                  <a:schemeClr val="tx1">
                    <a:lumMod val="65000"/>
                    <a:lumOff val="35000"/>
                  </a:schemeClr>
                </a:solidFill>
                <a:latin typeface="Lora" pitchFamily="2" charset="-18"/>
              </a:rPr>
              <a:t>The main project objective is to enhance the quality of teaching at the involved universities in the field of sustainable urban mobility management. Our efforts consist in expanding students‘ practical skills through implementation of a practical project teaching method. An emphasis is put on the reflection of challenges which cities have to tackle in the real world, especially in the area of Sustainable Urban Mobility Plans (SUMP). The project is intended to contribute to improving students‘ knowledge and skills, particularly for the position and job placement of mobility managers.</a:t>
            </a:r>
          </a:p>
          <a:p>
            <a:pPr algn="just">
              <a:lnSpc>
                <a:spcPct val="120000"/>
              </a:lnSpc>
            </a:pPr>
            <a:endParaRPr lang="cs-CZ" dirty="0">
              <a:solidFill>
                <a:schemeClr val="tx1">
                  <a:lumMod val="65000"/>
                  <a:lumOff val="35000"/>
                </a:schemeClr>
              </a:solidFill>
              <a:latin typeface="Lora" pitchFamily="2" charset="-18"/>
            </a:endParaRPr>
          </a:p>
          <a:p>
            <a:pPr algn="ctr"/>
            <a:r>
              <a:rPr lang="en-GB">
                <a:solidFill>
                  <a:schemeClr val="tx1">
                    <a:lumMod val="65000"/>
                    <a:lumOff val="35000"/>
                  </a:schemeClr>
                </a:solidFill>
                <a:latin typeface="Lora" pitchFamily="2" charset="-18"/>
              </a:rPr>
              <a:t>Topic elaborated by: Lucie Vávrová</a:t>
            </a:r>
          </a:p>
          <a:p>
            <a:pPr algn="ctr"/>
            <a:r>
              <a:rPr lang="en-GB">
                <a:solidFill>
                  <a:schemeClr val="tx1">
                    <a:lumMod val="65000"/>
                    <a:lumOff val="35000"/>
                  </a:schemeClr>
                </a:solidFill>
                <a:latin typeface="Lora" pitchFamily="2" charset="-18"/>
                <a:hlinkClick r:id="rId6"/>
              </a:rPr>
              <a:t>mobilita-ieep.cz</a:t>
            </a:r>
          </a:p>
          <a:p>
            <a:pPr algn="ctr"/>
            <a:r>
              <a:rPr lang="en-GB">
                <a:solidFill>
                  <a:schemeClr val="tx1">
                    <a:lumMod val="65000"/>
                    <a:lumOff val="35000"/>
                  </a:schemeClr>
                </a:solidFill>
                <a:latin typeface="Lora" pitchFamily="2" charset="-18"/>
              </a:rPr>
              <a:t>Link to the web database</a:t>
            </a:r>
          </a:p>
          <a:p>
            <a:pPr algn="ctr"/>
            <a:endParaRPr lang="cs-CZ" dirty="0">
              <a:solidFill>
                <a:schemeClr val="tx1">
                  <a:lumMod val="65000"/>
                  <a:lumOff val="35000"/>
                </a:schemeClr>
              </a:solidFill>
              <a:latin typeface="Lora" pitchFamily="2" charset="-18"/>
            </a:endParaRPr>
          </a:p>
        </p:txBody>
      </p:sp>
    </p:spTree>
    <p:extLst>
      <p:ext uri="{BB962C8B-B14F-4D97-AF65-F5344CB8AC3E}">
        <p14:creationId xmlns:p14="http://schemas.microsoft.com/office/powerpoint/2010/main" val="2777699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p:cNvPicPr>
            <a:picLocks noChangeAspect="1"/>
          </p:cNvPicPr>
          <p:nvPr/>
        </p:nvPicPr>
        <p:blipFill rotWithShape="1">
          <a:blip r:embed="rId2"/>
          <a:srcRect l="50000" t="20073" r="10067" b="49977"/>
          <a:stretch/>
        </p:blipFill>
        <p:spPr>
          <a:xfrm>
            <a:off x="0" y="0"/>
            <a:ext cx="12192001" cy="9143999"/>
          </a:xfrm>
          <a:prstGeom prst="rect">
            <a:avLst/>
          </a:prstGeom>
        </p:spPr>
      </p:pic>
      <p:pic>
        <p:nvPicPr>
          <p:cNvPr id="5" name="Obrázek 4"/>
          <p:cNvPicPr>
            <a:picLocks noChangeAspect="1"/>
          </p:cNvPicPr>
          <p:nvPr/>
        </p:nvPicPr>
        <p:blipFill>
          <a:blip r:embed="rId3"/>
          <a:stretch>
            <a:fillRect/>
          </a:stretch>
        </p:blipFill>
        <p:spPr>
          <a:xfrm>
            <a:off x="3946191" y="248324"/>
            <a:ext cx="4299617" cy="1370331"/>
          </a:xfrm>
          <a:prstGeom prst="rect">
            <a:avLst/>
          </a:prstGeom>
        </p:spPr>
      </p:pic>
      <p:sp>
        <p:nvSpPr>
          <p:cNvPr id="7" name="TextovéPole 6"/>
          <p:cNvSpPr txBox="1"/>
          <p:nvPr/>
        </p:nvSpPr>
        <p:spPr>
          <a:xfrm>
            <a:off x="1837592" y="3323492"/>
            <a:ext cx="8818685" cy="1754326"/>
          </a:xfrm>
          <a:prstGeom prst="rect">
            <a:avLst/>
          </a:prstGeom>
          <a:noFill/>
        </p:spPr>
        <p:txBody>
          <a:bodyPr wrap="square" rtlCol="0">
            <a:spAutoFit/>
          </a:bodyPr>
          <a:lstStyle/>
          <a:p>
            <a:pPr algn="ctr"/>
            <a:r>
              <a:rPr lang="en-GB" sz="3600" b="1">
                <a:solidFill>
                  <a:schemeClr val="bg1"/>
                </a:solidFill>
                <a:latin typeface="Montserrat" panose="00000500000000000000" pitchFamily="2" charset="-18"/>
              </a:rPr>
              <a:t>CORRESPONDING PART FOR TEACHERS AND THEIR COMMUNICATION WITH STUDENTS</a:t>
            </a:r>
          </a:p>
          <a:p>
            <a:pPr algn="ctr"/>
            <a:endParaRPr lang="cs-CZ" sz="3600" b="1" dirty="0">
              <a:solidFill>
                <a:schemeClr val="bg1"/>
              </a:solidFill>
              <a:latin typeface="Montserrat" panose="00000500000000000000" pitchFamily="2" charset="-18"/>
            </a:endParaRPr>
          </a:p>
        </p:txBody>
      </p:sp>
    </p:spTree>
    <p:extLst>
      <p:ext uri="{BB962C8B-B14F-4D97-AF65-F5344CB8AC3E}">
        <p14:creationId xmlns:p14="http://schemas.microsoft.com/office/powerpoint/2010/main" val="29811640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44057" y="1705707"/>
            <a:ext cx="10533189" cy="638049"/>
          </a:xfrm>
        </p:spPr>
        <p:txBody>
          <a:bodyPr anchor="ctr">
            <a:normAutofit/>
          </a:bodyPr>
          <a:lstStyle/>
          <a:p>
            <a:r>
              <a:rPr lang="en-GB" sz="2800" b="1" cap="all">
                <a:solidFill>
                  <a:srgbClr val="1EA2C1"/>
                </a:solidFill>
                <a:latin typeface="Montserrat" panose="00000500000000000000" pitchFamily="2" charset="-18"/>
              </a:rPr>
              <a:t>tasks</a:t>
            </a:r>
          </a:p>
        </p:txBody>
      </p:sp>
      <p:sp>
        <p:nvSpPr>
          <p:cNvPr id="3" name="Zástupný symbol pro text 2"/>
          <p:cNvSpPr>
            <a:spLocks noGrp="1"/>
          </p:cNvSpPr>
          <p:nvPr>
            <p:ph type="body" idx="1"/>
          </p:nvPr>
        </p:nvSpPr>
        <p:spPr>
          <a:xfrm>
            <a:off x="844057" y="2591300"/>
            <a:ext cx="10533189" cy="3853462"/>
          </a:xfrm>
        </p:spPr>
        <p:txBody>
          <a:bodyPr>
            <a:normAutofit/>
          </a:bodyPr>
          <a:lstStyle/>
          <a:p>
            <a:pPr marL="457200" indent="-457200">
              <a:buAutoNum type="arabicPeriod"/>
            </a:pPr>
            <a:r>
              <a:rPr lang="en-GB" sz="2000">
                <a:solidFill>
                  <a:schemeClr val="tx1">
                    <a:lumMod val="65000"/>
                    <a:lumOff val="35000"/>
                  </a:schemeClr>
                </a:solidFill>
                <a:latin typeface="Lora" pitchFamily="2" charset="-18"/>
              </a:rPr>
              <a:t>Try to calculate the modal split for the whole class.</a:t>
            </a:r>
          </a:p>
          <a:p>
            <a:pPr marL="457200" indent="-457200">
              <a:buAutoNum type="arabicPeriod"/>
            </a:pPr>
            <a:r>
              <a:rPr lang="en-GB" sz="2000">
                <a:solidFill>
                  <a:schemeClr val="tx1">
                    <a:lumMod val="65000"/>
                    <a:lumOff val="35000"/>
                  </a:schemeClr>
                </a:solidFill>
                <a:latin typeface="Lora" pitchFamily="2" charset="-18"/>
              </a:rPr>
              <a:t>Search for modal split data in your city and compare them with other cities of Europe and the world. Can you identify any factors that can predict modal split in cities? (e.g., city size, geographic location, city transport policy, national transport policy, etc.)</a:t>
            </a:r>
          </a:p>
          <a:p>
            <a:pPr marL="457200" indent="-457200">
              <a:buAutoNum type="arabicPeriod"/>
            </a:pPr>
            <a:r>
              <a:rPr lang="en-GB" sz="2000">
                <a:solidFill>
                  <a:schemeClr val="tx1">
                    <a:lumMod val="65000"/>
                    <a:lumOff val="35000"/>
                  </a:schemeClr>
                </a:solidFill>
                <a:latin typeface="Lora" pitchFamily="2" charset="-18"/>
              </a:rPr>
              <a:t>How has the modal split in your selected city evolved? Make a time series as long as possible and discuss main factors of modal split in time. What is the selected city’s future modal split target?    </a:t>
            </a:r>
          </a:p>
        </p:txBody>
      </p:sp>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1458163"/>
          </a:xfrm>
          <a:prstGeom prst="rect">
            <a:avLst/>
          </a:prstGeom>
        </p:spPr>
      </p:pic>
      <p:sp>
        <p:nvSpPr>
          <p:cNvPr id="11" name="TextovéPole 10"/>
          <p:cNvSpPr txBox="1"/>
          <p:nvPr/>
        </p:nvSpPr>
        <p:spPr>
          <a:xfrm>
            <a:off x="483577" y="544415"/>
            <a:ext cx="6567854" cy="400110"/>
          </a:xfrm>
          <a:prstGeom prst="rect">
            <a:avLst/>
          </a:prstGeom>
          <a:noFill/>
        </p:spPr>
        <p:txBody>
          <a:bodyPr wrap="square" rtlCol="0">
            <a:spAutoFit/>
          </a:bodyPr>
          <a:lstStyle/>
          <a:p>
            <a:r>
              <a:rPr lang="en-GB" sz="2000">
                <a:solidFill>
                  <a:schemeClr val="bg1"/>
                </a:solidFill>
                <a:latin typeface="Lora" pitchFamily="2" charset="-18"/>
              </a:rPr>
              <a:t>Modal split and factors influencing transport mode choice</a:t>
            </a:r>
          </a:p>
        </p:txBody>
      </p:sp>
    </p:spTree>
    <p:extLst>
      <p:ext uri="{BB962C8B-B14F-4D97-AF65-F5344CB8AC3E}">
        <p14:creationId xmlns:p14="http://schemas.microsoft.com/office/powerpoint/2010/main" val="27956846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93"/>
            <a:ext cx="12192000" cy="1458163"/>
          </a:xfrm>
          <a:prstGeom prst="rect">
            <a:avLst/>
          </a:prstGeom>
        </p:spPr>
      </p:pic>
      <p:sp>
        <p:nvSpPr>
          <p:cNvPr id="2" name="Nadpis 1"/>
          <p:cNvSpPr>
            <a:spLocks noGrp="1"/>
          </p:cNvSpPr>
          <p:nvPr>
            <p:ph type="title"/>
          </p:nvPr>
        </p:nvSpPr>
        <p:spPr>
          <a:xfrm>
            <a:off x="1230922" y="1564078"/>
            <a:ext cx="10243416" cy="746623"/>
          </a:xfrm>
        </p:spPr>
        <p:txBody>
          <a:bodyPr>
            <a:normAutofit/>
          </a:bodyPr>
          <a:lstStyle/>
          <a:p>
            <a:pPr algn="ctr"/>
            <a:r>
              <a:rPr lang="en-GB" sz="4000" b="1" cap="all" dirty="0">
                <a:solidFill>
                  <a:srgbClr val="1EA2C1"/>
                </a:solidFill>
                <a:latin typeface="Montserrat" panose="00000500000000000000" pitchFamily="2" charset="-18"/>
              </a:rPr>
              <a:t>Thank you for your attention!</a:t>
            </a:r>
          </a:p>
        </p:txBody>
      </p:sp>
      <p:sp>
        <p:nvSpPr>
          <p:cNvPr id="9" name="TextovéPole 8"/>
          <p:cNvSpPr txBox="1"/>
          <p:nvPr/>
        </p:nvSpPr>
        <p:spPr>
          <a:xfrm>
            <a:off x="640130" y="286867"/>
            <a:ext cx="7097104" cy="861774"/>
          </a:xfrm>
          <a:prstGeom prst="rect">
            <a:avLst/>
          </a:prstGeom>
          <a:noFill/>
        </p:spPr>
        <p:txBody>
          <a:bodyPr wrap="square" rtlCol="0">
            <a:spAutoFit/>
          </a:bodyPr>
          <a:lstStyle/>
          <a:p>
            <a:r>
              <a:rPr lang="en-GB" sz="3200" b="1">
                <a:solidFill>
                  <a:schemeClr val="bg1"/>
                </a:solidFill>
                <a:latin typeface="Calibri" panose="020F0502020204030204" pitchFamily="34" charset="0"/>
                <a:cs typeface="Calibri" panose="020F0502020204030204" pitchFamily="34" charset="0"/>
              </a:rPr>
              <a:t>S@mpler</a:t>
            </a:r>
          </a:p>
          <a:p>
            <a:r>
              <a:rPr lang="en-GB" b="1">
                <a:solidFill>
                  <a:schemeClr val="bg1"/>
                </a:solidFill>
                <a:latin typeface="Calibri" panose="020F0502020204030204" pitchFamily="34" charset="0"/>
                <a:cs typeface="Calibri" panose="020F0502020204030204" pitchFamily="34" charset="0"/>
              </a:rPr>
              <a:t>Integrated Education Based On Sustainable Urban Mobility Projects</a:t>
            </a:r>
          </a:p>
        </p:txBody>
      </p:sp>
      <p:pic>
        <p:nvPicPr>
          <p:cNvPr id="13" name="Obrázek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15122" y="5813922"/>
            <a:ext cx="2650923" cy="921417"/>
          </a:xfrm>
          <a:prstGeom prst="rect">
            <a:avLst/>
          </a:prstGeom>
        </p:spPr>
      </p:pic>
      <p:pic>
        <p:nvPicPr>
          <p:cNvPr id="15" name="Obrázek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49678" y="5795998"/>
            <a:ext cx="3463939" cy="946055"/>
          </a:xfrm>
          <a:prstGeom prst="rect">
            <a:avLst/>
          </a:prstGeom>
        </p:spPr>
      </p:pic>
      <p:pic>
        <p:nvPicPr>
          <p:cNvPr id="17" name="Obrázek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3379" y="5778754"/>
            <a:ext cx="2163114" cy="950981"/>
          </a:xfrm>
          <a:prstGeom prst="rect">
            <a:avLst/>
          </a:prstGeom>
        </p:spPr>
      </p:pic>
      <p:sp>
        <p:nvSpPr>
          <p:cNvPr id="10" name="Zástupný symbol pro text 2"/>
          <p:cNvSpPr txBox="1">
            <a:spLocks/>
          </p:cNvSpPr>
          <p:nvPr/>
        </p:nvSpPr>
        <p:spPr>
          <a:xfrm>
            <a:off x="717662" y="2447992"/>
            <a:ext cx="10756676" cy="3228639"/>
          </a:xfrm>
          <a:prstGeom prst="rect">
            <a:avLst/>
          </a:prstGeom>
        </p:spPr>
        <p:txBody>
          <a:bodyPr vert="horz" lIns="91440" tIns="45720" rIns="91440" bIns="45720" rtlCol="0">
            <a:normAutofit fontScale="62500" lnSpcReduction="2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ctr"/>
            <a:r>
              <a:rPr lang="en-GB">
                <a:solidFill>
                  <a:schemeClr val="tx1">
                    <a:lumMod val="65000"/>
                    <a:lumOff val="35000"/>
                  </a:schemeClr>
                </a:solidFill>
                <a:latin typeface="Lora" pitchFamily="2" charset="-18"/>
              </a:rPr>
              <a:t>Project information:</a:t>
            </a:r>
          </a:p>
          <a:p>
            <a:pPr algn="just">
              <a:lnSpc>
                <a:spcPct val="120000"/>
              </a:lnSpc>
            </a:pPr>
            <a:r>
              <a:rPr lang="en-GB">
                <a:solidFill>
                  <a:schemeClr val="tx1">
                    <a:lumMod val="65000"/>
                    <a:lumOff val="35000"/>
                  </a:schemeClr>
                </a:solidFill>
                <a:latin typeface="Lora" pitchFamily="2" charset="-18"/>
              </a:rPr>
              <a:t>The main project objective is to enhance the quality of teaching at the involved universities in the field of sustainable urban mobility management. Our efforts consist in expanding students‘ practical skills through implementation of a practical project teaching method. An emphasis is put on the reflection of challenges which cities have to tackle in the real world, especially in the area of Sustainable Urban Mobility Plans (SUMP). The project is intended to contribute to improving students‘ knowledge and skills, particularly for the position and job placement of mobility managers.</a:t>
            </a:r>
          </a:p>
          <a:p>
            <a:pPr algn="just">
              <a:lnSpc>
                <a:spcPct val="120000"/>
              </a:lnSpc>
            </a:pPr>
            <a:endParaRPr lang="cs-CZ" dirty="0">
              <a:solidFill>
                <a:schemeClr val="tx1">
                  <a:lumMod val="65000"/>
                  <a:lumOff val="35000"/>
                </a:schemeClr>
              </a:solidFill>
              <a:latin typeface="Lora" pitchFamily="2" charset="-18"/>
            </a:endParaRPr>
          </a:p>
          <a:p>
            <a:pPr algn="just">
              <a:lnSpc>
                <a:spcPct val="120000"/>
              </a:lnSpc>
            </a:pPr>
            <a:endParaRPr lang="cs-CZ" dirty="0">
              <a:solidFill>
                <a:schemeClr val="tx1">
                  <a:lumMod val="65000"/>
                  <a:lumOff val="35000"/>
                </a:schemeClr>
              </a:solidFill>
              <a:latin typeface="Lora" pitchFamily="2" charset="-18"/>
            </a:endParaRPr>
          </a:p>
          <a:p>
            <a:pPr algn="ctr"/>
            <a:r>
              <a:rPr lang="en-GB">
                <a:solidFill>
                  <a:schemeClr val="tx1">
                    <a:lumMod val="65000"/>
                    <a:lumOff val="35000"/>
                  </a:schemeClr>
                </a:solidFill>
                <a:latin typeface="Lora" pitchFamily="2" charset="-18"/>
              </a:rPr>
              <a:t>Topic elaborated by: Lucie Vávrová</a:t>
            </a:r>
          </a:p>
          <a:p>
            <a:pPr algn="ctr"/>
            <a:r>
              <a:rPr lang="en-GB">
                <a:solidFill>
                  <a:schemeClr val="tx1">
                    <a:lumMod val="65000"/>
                    <a:lumOff val="35000"/>
                  </a:schemeClr>
                </a:solidFill>
                <a:latin typeface="Lora" pitchFamily="2" charset="-18"/>
                <a:hlinkClick r:id="rId6"/>
              </a:rPr>
              <a:t>mobilita-ieep.cz</a:t>
            </a:r>
          </a:p>
          <a:p>
            <a:pPr algn="ctr"/>
            <a:r>
              <a:rPr lang="en-GB">
                <a:solidFill>
                  <a:schemeClr val="tx1">
                    <a:lumMod val="65000"/>
                    <a:lumOff val="35000"/>
                  </a:schemeClr>
                </a:solidFill>
                <a:latin typeface="Lora" pitchFamily="2" charset="-18"/>
              </a:rPr>
              <a:t>Link to the web database</a:t>
            </a:r>
          </a:p>
          <a:p>
            <a:pPr algn="ctr"/>
            <a:endParaRPr lang="cs-CZ" dirty="0">
              <a:solidFill>
                <a:schemeClr val="tx1">
                  <a:lumMod val="65000"/>
                  <a:lumOff val="35000"/>
                </a:schemeClr>
              </a:solidFill>
              <a:latin typeface="Lora" pitchFamily="2" charset="-18"/>
            </a:endParaRPr>
          </a:p>
        </p:txBody>
      </p:sp>
    </p:spTree>
    <p:extLst>
      <p:ext uri="{BB962C8B-B14F-4D97-AF65-F5344CB8AC3E}">
        <p14:creationId xmlns:p14="http://schemas.microsoft.com/office/powerpoint/2010/main" val="28077667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Nadpis 19"/>
          <p:cNvSpPr>
            <a:spLocks noGrp="1"/>
          </p:cNvSpPr>
          <p:nvPr>
            <p:ph type="title"/>
          </p:nvPr>
        </p:nvSpPr>
        <p:spPr>
          <a:xfrm>
            <a:off x="838200" y="1711857"/>
            <a:ext cx="10515600" cy="632004"/>
          </a:xfrm>
        </p:spPr>
        <p:txBody>
          <a:bodyPr>
            <a:normAutofit/>
          </a:bodyPr>
          <a:lstStyle/>
          <a:p>
            <a:r>
              <a:rPr lang="en-GB" sz="2800" b="1" cap="all">
                <a:solidFill>
                  <a:srgbClr val="1EA2C1"/>
                </a:solidFill>
                <a:latin typeface="Montserrat" panose="00000500000000000000" pitchFamily="2" charset="-18"/>
              </a:rPr>
              <a:t>Topic in the sump cycle  </a:t>
            </a:r>
          </a:p>
        </p:txBody>
      </p:sp>
      <p:pic>
        <p:nvPicPr>
          <p:cNvPr id="3" name="Zástupný symbol pro obsah 2"/>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38199" y="2584095"/>
            <a:ext cx="5536223" cy="3773770"/>
          </a:xfrm>
        </p:spPr>
      </p:pic>
      <p:sp>
        <p:nvSpPr>
          <p:cNvPr id="22" name="Zástupný symbol pro obsah 21"/>
          <p:cNvSpPr>
            <a:spLocks noGrp="1"/>
          </p:cNvSpPr>
          <p:nvPr>
            <p:ph sz="half" idx="2"/>
          </p:nvPr>
        </p:nvSpPr>
        <p:spPr>
          <a:xfrm>
            <a:off x="6567854" y="2597555"/>
            <a:ext cx="4785946" cy="3760310"/>
          </a:xfrm>
        </p:spPr>
        <p:txBody>
          <a:bodyPr>
            <a:normAutofit/>
          </a:bodyPr>
          <a:lstStyle/>
          <a:p>
            <a:pPr marL="0" indent="0">
              <a:buNone/>
            </a:pPr>
            <a:r>
              <a:rPr lang="en-GB" sz="2000">
                <a:solidFill>
                  <a:schemeClr val="tx1">
                    <a:lumMod val="65000"/>
                    <a:lumOff val="35000"/>
                  </a:schemeClr>
                </a:solidFill>
                <a:latin typeface="Lora" pitchFamily="2" charset="-18"/>
              </a:rPr>
              <a:t>03 – Analyse mobility situation</a:t>
            </a:r>
          </a:p>
          <a:p>
            <a:pPr marL="0" indent="0">
              <a:buNone/>
            </a:pPr>
            <a:r>
              <a:rPr lang="en-GB" sz="2000">
                <a:solidFill>
                  <a:schemeClr val="tx1">
                    <a:lumMod val="65000"/>
                    <a:lumOff val="35000"/>
                  </a:schemeClr>
                </a:solidFill>
                <a:latin typeface="Lora" pitchFamily="2" charset="-18"/>
              </a:rPr>
              <a:t>05 – Develop vision and strategy with stakeholders  </a:t>
            </a:r>
          </a:p>
          <a:p>
            <a:pPr marL="0" indent="0">
              <a:buNone/>
            </a:pPr>
            <a:r>
              <a:rPr lang="en-GB" sz="2000">
                <a:solidFill>
                  <a:schemeClr val="tx1">
                    <a:lumMod val="65000"/>
                    <a:lumOff val="35000"/>
                  </a:schemeClr>
                </a:solidFill>
                <a:latin typeface="Lora" pitchFamily="2" charset="-18"/>
              </a:rPr>
              <a:t>06 – Select targets and indicators </a:t>
            </a:r>
          </a:p>
          <a:p>
            <a:pPr marL="0" indent="0">
              <a:buNone/>
            </a:pPr>
            <a:r>
              <a:rPr lang="en-GB" sz="2000">
                <a:solidFill>
                  <a:schemeClr val="tx1">
                    <a:lumMod val="65000"/>
                    <a:lumOff val="35000"/>
                  </a:schemeClr>
                </a:solidFill>
                <a:latin typeface="Lora" pitchFamily="2" charset="-18"/>
              </a:rPr>
              <a:t>07 – Select measure packages with stakeholders</a:t>
            </a:r>
          </a:p>
        </p:txBody>
      </p:sp>
      <p:pic>
        <p:nvPicPr>
          <p:cNvPr id="5" name="Obráze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1458163"/>
          </a:xfrm>
          <a:prstGeom prst="rect">
            <a:avLst/>
          </a:prstGeom>
        </p:spPr>
      </p:pic>
      <p:sp>
        <p:nvSpPr>
          <p:cNvPr id="11" name="TextovéPole 10"/>
          <p:cNvSpPr txBox="1"/>
          <p:nvPr/>
        </p:nvSpPr>
        <p:spPr>
          <a:xfrm>
            <a:off x="483577" y="544415"/>
            <a:ext cx="6567854" cy="400110"/>
          </a:xfrm>
          <a:prstGeom prst="rect">
            <a:avLst/>
          </a:prstGeom>
          <a:noFill/>
        </p:spPr>
        <p:txBody>
          <a:bodyPr wrap="square" rtlCol="0">
            <a:spAutoFit/>
          </a:bodyPr>
          <a:lstStyle/>
          <a:p>
            <a:r>
              <a:rPr lang="en-GB" sz="2000">
                <a:solidFill>
                  <a:schemeClr val="bg1"/>
                </a:solidFill>
                <a:latin typeface="Lora" pitchFamily="2" charset="-18"/>
              </a:rPr>
              <a:t>Modal split and factors influencing transport mode choice</a:t>
            </a:r>
          </a:p>
        </p:txBody>
      </p:sp>
    </p:spTree>
    <p:extLst>
      <p:ext uri="{BB962C8B-B14F-4D97-AF65-F5344CB8AC3E}">
        <p14:creationId xmlns:p14="http://schemas.microsoft.com/office/powerpoint/2010/main" val="16167183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44057" y="1705707"/>
            <a:ext cx="10533189" cy="638049"/>
          </a:xfrm>
        </p:spPr>
        <p:txBody>
          <a:bodyPr anchor="ctr">
            <a:normAutofit/>
          </a:bodyPr>
          <a:lstStyle/>
          <a:p>
            <a:r>
              <a:rPr lang="en-GB" sz="2800" b="1" cap="all">
                <a:solidFill>
                  <a:srgbClr val="1EA2C1"/>
                </a:solidFill>
                <a:latin typeface="Montserrat" panose="00000500000000000000" pitchFamily="2" charset="-18"/>
              </a:rPr>
              <a:t>Modal split</a:t>
            </a:r>
          </a:p>
        </p:txBody>
      </p:sp>
      <p:sp>
        <p:nvSpPr>
          <p:cNvPr id="3" name="Zástupný symbol pro text 2"/>
          <p:cNvSpPr>
            <a:spLocks noGrp="1"/>
          </p:cNvSpPr>
          <p:nvPr>
            <p:ph type="body" idx="1"/>
          </p:nvPr>
        </p:nvSpPr>
        <p:spPr>
          <a:xfrm>
            <a:off x="844057" y="2591300"/>
            <a:ext cx="10533189" cy="3853462"/>
          </a:xfrm>
        </p:spPr>
        <p:txBody>
          <a:bodyPr>
            <a:normAutofit/>
          </a:bodyPr>
          <a:lstStyle/>
          <a:p>
            <a:r>
              <a:rPr lang="en-GB" sz="2000" b="1">
                <a:solidFill>
                  <a:schemeClr val="tx1">
                    <a:lumMod val="65000"/>
                    <a:lumOff val="35000"/>
                  </a:schemeClr>
                </a:solidFill>
                <a:latin typeface="Lora" pitchFamily="2" charset="-18"/>
              </a:rPr>
              <a:t>= relative share of different modes of transport</a:t>
            </a:r>
          </a:p>
          <a:p>
            <a:endParaRPr lang="cs-CZ" sz="2000" dirty="0">
              <a:solidFill>
                <a:schemeClr val="tx1">
                  <a:lumMod val="65000"/>
                  <a:lumOff val="35000"/>
                </a:schemeClr>
              </a:solidFill>
              <a:latin typeface="Lora" pitchFamily="2" charset="-18"/>
            </a:endParaRPr>
          </a:p>
          <a:p>
            <a:pPr marL="342900" indent="-342900">
              <a:buFont typeface="Arial" panose="020B0604020202020204" pitchFamily="34" charset="0"/>
              <a:buChar char="•"/>
            </a:pPr>
            <a:r>
              <a:rPr lang="en-GB" sz="2000">
                <a:solidFill>
                  <a:schemeClr val="tx1">
                    <a:lumMod val="65000"/>
                    <a:lumOff val="35000"/>
                  </a:schemeClr>
                </a:solidFill>
                <a:latin typeface="Lora" pitchFamily="2" charset="-18"/>
              </a:rPr>
              <a:t>Share of different modes of transport in the total traffic (in %)</a:t>
            </a:r>
          </a:p>
          <a:p>
            <a:pPr marL="342900" indent="-342900">
              <a:buFont typeface="Arial" panose="020B0604020202020204" pitchFamily="34" charset="0"/>
              <a:buChar char="•"/>
            </a:pPr>
            <a:r>
              <a:rPr lang="en-GB" sz="2000">
                <a:solidFill>
                  <a:schemeClr val="tx1">
                    <a:lumMod val="65000"/>
                    <a:lumOff val="35000"/>
                  </a:schemeClr>
                </a:solidFill>
                <a:latin typeface="Lora" pitchFamily="2" charset="-18"/>
              </a:rPr>
              <a:t>Useful indicator and foundation for demand models (since 1960s)</a:t>
            </a:r>
          </a:p>
          <a:p>
            <a:pPr marL="342900" indent="-342900">
              <a:buFont typeface="Arial" panose="020B0604020202020204" pitchFamily="34" charset="0"/>
              <a:buChar char="•"/>
            </a:pPr>
            <a:r>
              <a:rPr lang="en-GB" sz="2000">
                <a:solidFill>
                  <a:schemeClr val="tx1">
                    <a:lumMod val="65000"/>
                    <a:lumOff val="35000"/>
                  </a:schemeClr>
                </a:solidFill>
                <a:latin typeface="Lora" pitchFamily="2" charset="-18"/>
              </a:rPr>
              <a:t>Typically quoted separately for passenger and freight transport.</a:t>
            </a:r>
          </a:p>
          <a:p>
            <a:pPr marL="342900" indent="-342900">
              <a:buFont typeface="Arial" panose="020B0604020202020204" pitchFamily="34" charset="0"/>
              <a:buChar char="•"/>
            </a:pPr>
            <a:endParaRPr lang="cs-CZ" sz="2000" dirty="0">
              <a:solidFill>
                <a:schemeClr val="tx1">
                  <a:lumMod val="65000"/>
                  <a:lumOff val="35000"/>
                </a:schemeClr>
              </a:solidFill>
              <a:latin typeface="Lora" pitchFamily="2" charset="-18"/>
            </a:endParaRPr>
          </a:p>
          <a:p>
            <a:pPr marL="342900" indent="-342900">
              <a:buFont typeface="Arial" panose="020B0604020202020204" pitchFamily="34" charset="0"/>
              <a:buChar char="•"/>
            </a:pPr>
            <a:r>
              <a:rPr lang="en-GB" sz="2000">
                <a:solidFill>
                  <a:schemeClr val="tx1">
                    <a:lumMod val="65000"/>
                    <a:lumOff val="35000"/>
                  </a:schemeClr>
                </a:solidFill>
                <a:latin typeface="Lora" pitchFamily="2" charset="-18"/>
              </a:rPr>
              <a:t>Modal split changes reflect environmental and transport policy settings. </a:t>
            </a:r>
          </a:p>
        </p:txBody>
      </p:sp>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1458163"/>
          </a:xfrm>
          <a:prstGeom prst="rect">
            <a:avLst/>
          </a:prstGeom>
        </p:spPr>
      </p:pic>
      <p:sp>
        <p:nvSpPr>
          <p:cNvPr id="11" name="TextovéPole 10"/>
          <p:cNvSpPr txBox="1"/>
          <p:nvPr/>
        </p:nvSpPr>
        <p:spPr>
          <a:xfrm>
            <a:off x="483577" y="544415"/>
            <a:ext cx="6567854" cy="400110"/>
          </a:xfrm>
          <a:prstGeom prst="rect">
            <a:avLst/>
          </a:prstGeom>
          <a:noFill/>
        </p:spPr>
        <p:txBody>
          <a:bodyPr wrap="square" rtlCol="0">
            <a:spAutoFit/>
          </a:bodyPr>
          <a:lstStyle/>
          <a:p>
            <a:r>
              <a:rPr lang="en-GB" sz="2000">
                <a:solidFill>
                  <a:schemeClr val="bg1"/>
                </a:solidFill>
                <a:latin typeface="Lora" pitchFamily="2" charset="-18"/>
              </a:rPr>
              <a:t>Modal split and factors influencing transport mode choice</a:t>
            </a:r>
          </a:p>
        </p:txBody>
      </p:sp>
    </p:spTree>
    <p:extLst>
      <p:ext uri="{BB962C8B-B14F-4D97-AF65-F5344CB8AC3E}">
        <p14:creationId xmlns:p14="http://schemas.microsoft.com/office/powerpoint/2010/main" val="1240841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Nadpis 19"/>
          <p:cNvSpPr>
            <a:spLocks noGrp="1"/>
          </p:cNvSpPr>
          <p:nvPr>
            <p:ph type="title"/>
          </p:nvPr>
        </p:nvSpPr>
        <p:spPr>
          <a:xfrm>
            <a:off x="838200" y="1711857"/>
            <a:ext cx="10515600" cy="632004"/>
          </a:xfrm>
        </p:spPr>
        <p:txBody>
          <a:bodyPr>
            <a:normAutofit/>
          </a:bodyPr>
          <a:lstStyle/>
          <a:p>
            <a:r>
              <a:rPr lang="en-GB" sz="2800" b="1" cap="all">
                <a:solidFill>
                  <a:srgbClr val="1EA2C1"/>
                </a:solidFill>
                <a:latin typeface="Montserrat" panose="00000500000000000000" pitchFamily="2" charset="-18"/>
              </a:rPr>
              <a:t>How is modal split identified?</a:t>
            </a:r>
          </a:p>
        </p:txBody>
      </p:sp>
      <p:sp>
        <p:nvSpPr>
          <p:cNvPr id="21" name="Zástupný symbol pro obsah 20"/>
          <p:cNvSpPr>
            <a:spLocks noGrp="1"/>
          </p:cNvSpPr>
          <p:nvPr>
            <p:ph sz="half" idx="1"/>
          </p:nvPr>
        </p:nvSpPr>
        <p:spPr>
          <a:xfrm>
            <a:off x="838200" y="2597555"/>
            <a:ext cx="5181600" cy="3988886"/>
          </a:xfrm>
        </p:spPr>
        <p:txBody>
          <a:bodyPr>
            <a:normAutofit/>
          </a:bodyPr>
          <a:lstStyle/>
          <a:p>
            <a:r>
              <a:rPr lang="en-GB" sz="2000" b="1">
                <a:solidFill>
                  <a:schemeClr val="tx1">
                    <a:lumMod val="65000"/>
                    <a:lumOff val="35000"/>
                  </a:schemeClr>
                </a:solidFill>
                <a:latin typeface="Lora" pitchFamily="2" charset="-18"/>
              </a:rPr>
              <a:t>From passenger kilometres (passkm)</a:t>
            </a:r>
          </a:p>
          <a:p>
            <a:pPr lvl="1"/>
            <a:r>
              <a:rPr lang="en-GB" sz="1600">
                <a:solidFill>
                  <a:schemeClr val="tx1">
                    <a:lumMod val="65000"/>
                    <a:lumOff val="35000"/>
                  </a:schemeClr>
                </a:solidFill>
                <a:latin typeface="Lora" pitchFamily="2" charset="-18"/>
              </a:rPr>
              <a:t>Lower share of non-motorized transport:</a:t>
            </a:r>
          </a:p>
          <a:p>
            <a:pPr lvl="2"/>
            <a:r>
              <a:rPr lang="en-GB" sz="1200">
                <a:solidFill>
                  <a:schemeClr val="tx1">
                    <a:lumMod val="65000"/>
                    <a:lumOff val="35000"/>
                  </a:schemeClr>
                </a:solidFill>
                <a:latin typeface="Lora" pitchFamily="2" charset="-18"/>
              </a:rPr>
              <a:t>cycling/walking perform less than cars, trains or buses</a:t>
            </a:r>
          </a:p>
          <a:p>
            <a:pPr marL="457200" lvl="1" indent="0">
              <a:buNone/>
            </a:pPr>
            <a:endParaRPr lang="cs-CZ" sz="1600" dirty="0">
              <a:solidFill>
                <a:schemeClr val="tx1">
                  <a:lumMod val="65000"/>
                  <a:lumOff val="35000"/>
                </a:schemeClr>
              </a:solidFill>
              <a:latin typeface="Lora" pitchFamily="2" charset="-18"/>
            </a:endParaRPr>
          </a:p>
          <a:p>
            <a:r>
              <a:rPr lang="en-GB" sz="2000" b="1">
                <a:solidFill>
                  <a:schemeClr val="tx1">
                    <a:lumMod val="65000"/>
                    <a:lumOff val="35000"/>
                  </a:schemeClr>
                </a:solidFill>
                <a:latin typeface="Lora" pitchFamily="2" charset="-18"/>
              </a:rPr>
              <a:t>From tonne kilometres (tkm)</a:t>
            </a:r>
          </a:p>
          <a:p>
            <a:pPr marL="0" indent="0">
              <a:buNone/>
            </a:pPr>
            <a:endParaRPr lang="cs-CZ" sz="2000" dirty="0">
              <a:solidFill>
                <a:schemeClr val="tx1">
                  <a:lumMod val="65000"/>
                  <a:lumOff val="35000"/>
                </a:schemeClr>
              </a:solidFill>
              <a:latin typeface="Lora" pitchFamily="2" charset="-18"/>
            </a:endParaRPr>
          </a:p>
          <a:p>
            <a:r>
              <a:rPr lang="en-GB" sz="2000" b="1">
                <a:solidFill>
                  <a:schemeClr val="tx1">
                    <a:lumMod val="65000"/>
                    <a:lumOff val="35000"/>
                  </a:schemeClr>
                </a:solidFill>
                <a:latin typeface="Lora" pitchFamily="2" charset="-18"/>
              </a:rPr>
              <a:t>From numbers of trips</a:t>
            </a:r>
          </a:p>
        </p:txBody>
      </p:sp>
      <p:pic>
        <p:nvPicPr>
          <p:cNvPr id="2" name="Zástupný symbol pro obsah 1">
            <a:extLst>
              <a:ext uri="{FF2B5EF4-FFF2-40B4-BE49-F238E27FC236}">
                <a16:creationId xmlns:a16="http://schemas.microsoft.com/office/drawing/2014/main" id="{7F4A5BC6-EBC2-244F-98B0-3146D349F46A}"/>
              </a:ext>
            </a:extLst>
          </p:cNvPr>
          <p:cNvPicPr>
            <a:picLocks noGrp="1" noChangeAspect="1"/>
          </p:cNvPicPr>
          <p:nvPr>
            <p:ph sz="half" idx="2"/>
          </p:nvPr>
        </p:nvPicPr>
        <p:blipFill>
          <a:blip r:embed="rId2"/>
          <a:stretch>
            <a:fillRect/>
          </a:stretch>
        </p:blipFill>
        <p:spPr>
          <a:xfrm>
            <a:off x="6162675" y="2655111"/>
            <a:ext cx="5191125" cy="3873465"/>
          </a:xfrm>
          <a:prstGeom prst="rect">
            <a:avLst/>
          </a:prstGeom>
        </p:spPr>
      </p:pic>
      <p:pic>
        <p:nvPicPr>
          <p:cNvPr id="5" name="Obráze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1458163"/>
          </a:xfrm>
          <a:prstGeom prst="rect">
            <a:avLst/>
          </a:prstGeom>
        </p:spPr>
      </p:pic>
      <p:sp>
        <p:nvSpPr>
          <p:cNvPr id="11" name="TextovéPole 10"/>
          <p:cNvSpPr txBox="1"/>
          <p:nvPr/>
        </p:nvSpPr>
        <p:spPr>
          <a:xfrm>
            <a:off x="483577" y="544415"/>
            <a:ext cx="6567854" cy="400110"/>
          </a:xfrm>
          <a:prstGeom prst="rect">
            <a:avLst/>
          </a:prstGeom>
          <a:noFill/>
        </p:spPr>
        <p:txBody>
          <a:bodyPr wrap="square" rtlCol="0">
            <a:spAutoFit/>
          </a:bodyPr>
          <a:lstStyle/>
          <a:p>
            <a:r>
              <a:rPr lang="en-GB" sz="2000">
                <a:solidFill>
                  <a:schemeClr val="bg1"/>
                </a:solidFill>
                <a:latin typeface="Lora" pitchFamily="2" charset="-18"/>
              </a:rPr>
              <a:t>Modal split and factors influencing transport mode choice</a:t>
            </a:r>
          </a:p>
        </p:txBody>
      </p:sp>
    </p:spTree>
    <p:extLst>
      <p:ext uri="{BB962C8B-B14F-4D97-AF65-F5344CB8AC3E}">
        <p14:creationId xmlns:p14="http://schemas.microsoft.com/office/powerpoint/2010/main" val="12982257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a:extLst>
              <a:ext uri="{FF2B5EF4-FFF2-40B4-BE49-F238E27FC236}">
                <a16:creationId xmlns:a16="http://schemas.microsoft.com/office/drawing/2014/main" id="{B8DFFDE5-D7E9-0A43-83C5-7E61E9BB6F39}"/>
              </a:ext>
            </a:extLst>
          </p:cNvPr>
          <p:cNvPicPr>
            <a:picLocks noChangeAspect="1"/>
          </p:cNvPicPr>
          <p:nvPr/>
        </p:nvPicPr>
        <p:blipFill>
          <a:blip r:embed="rId2"/>
          <a:stretch>
            <a:fillRect/>
          </a:stretch>
        </p:blipFill>
        <p:spPr>
          <a:xfrm>
            <a:off x="154984" y="1458163"/>
            <a:ext cx="3413892" cy="2989851"/>
          </a:xfrm>
          <a:prstGeom prst="rect">
            <a:avLst/>
          </a:prstGeom>
        </p:spPr>
      </p:pic>
      <p:pic>
        <p:nvPicPr>
          <p:cNvPr id="5" name="Obráze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1458163"/>
          </a:xfrm>
          <a:prstGeom prst="rect">
            <a:avLst/>
          </a:prstGeom>
        </p:spPr>
      </p:pic>
      <p:sp>
        <p:nvSpPr>
          <p:cNvPr id="11" name="TextovéPole 10"/>
          <p:cNvSpPr txBox="1"/>
          <p:nvPr/>
        </p:nvSpPr>
        <p:spPr>
          <a:xfrm>
            <a:off x="483577" y="544415"/>
            <a:ext cx="6567854" cy="400110"/>
          </a:xfrm>
          <a:prstGeom prst="rect">
            <a:avLst/>
          </a:prstGeom>
          <a:noFill/>
        </p:spPr>
        <p:txBody>
          <a:bodyPr wrap="square" rtlCol="0">
            <a:spAutoFit/>
          </a:bodyPr>
          <a:lstStyle/>
          <a:p>
            <a:r>
              <a:rPr lang="en-GB" sz="2000">
                <a:solidFill>
                  <a:schemeClr val="bg1"/>
                </a:solidFill>
                <a:latin typeface="Lora" pitchFamily="2" charset="-18"/>
              </a:rPr>
              <a:t>Modal split and factors influencing transport mode choice</a:t>
            </a:r>
          </a:p>
        </p:txBody>
      </p:sp>
      <p:pic>
        <p:nvPicPr>
          <p:cNvPr id="6" name="Obrázek 5">
            <a:extLst>
              <a:ext uri="{FF2B5EF4-FFF2-40B4-BE49-F238E27FC236}">
                <a16:creationId xmlns:a16="http://schemas.microsoft.com/office/drawing/2014/main" id="{A1A6D8AA-E7D9-2A4E-A44B-634C7985F3DB}"/>
              </a:ext>
            </a:extLst>
          </p:cNvPr>
          <p:cNvPicPr>
            <a:picLocks noChangeAspect="1"/>
          </p:cNvPicPr>
          <p:nvPr/>
        </p:nvPicPr>
        <p:blipFill>
          <a:blip r:embed="rId4"/>
          <a:stretch>
            <a:fillRect/>
          </a:stretch>
        </p:blipFill>
        <p:spPr>
          <a:xfrm>
            <a:off x="251295" y="4496234"/>
            <a:ext cx="3221269" cy="2361766"/>
          </a:xfrm>
          <a:prstGeom prst="rect">
            <a:avLst/>
          </a:prstGeom>
        </p:spPr>
      </p:pic>
      <p:pic>
        <p:nvPicPr>
          <p:cNvPr id="7" name="Obrázek 6">
            <a:extLst>
              <a:ext uri="{FF2B5EF4-FFF2-40B4-BE49-F238E27FC236}">
                <a16:creationId xmlns:a16="http://schemas.microsoft.com/office/drawing/2014/main" id="{7653FD70-FF6C-AB4C-B668-BA185930EA9D}"/>
              </a:ext>
            </a:extLst>
          </p:cNvPr>
          <p:cNvPicPr>
            <a:picLocks noChangeAspect="1"/>
          </p:cNvPicPr>
          <p:nvPr/>
        </p:nvPicPr>
        <p:blipFill>
          <a:blip r:embed="rId5"/>
          <a:stretch>
            <a:fillRect/>
          </a:stretch>
        </p:blipFill>
        <p:spPr>
          <a:xfrm>
            <a:off x="6489487" y="1458163"/>
            <a:ext cx="5362414" cy="5413975"/>
          </a:xfrm>
          <a:prstGeom prst="rect">
            <a:avLst/>
          </a:prstGeom>
        </p:spPr>
      </p:pic>
      <p:pic>
        <p:nvPicPr>
          <p:cNvPr id="10" name="Obrázek 9">
            <a:extLst>
              <a:ext uri="{FF2B5EF4-FFF2-40B4-BE49-F238E27FC236}">
                <a16:creationId xmlns:a16="http://schemas.microsoft.com/office/drawing/2014/main" id="{B5F25C1A-5D4F-A140-9C46-4AAC7AFA2C78}"/>
              </a:ext>
            </a:extLst>
          </p:cNvPr>
          <p:cNvPicPr>
            <a:picLocks noChangeAspect="1"/>
          </p:cNvPicPr>
          <p:nvPr/>
        </p:nvPicPr>
        <p:blipFill>
          <a:blip r:embed="rId6"/>
          <a:stretch>
            <a:fillRect/>
          </a:stretch>
        </p:blipFill>
        <p:spPr>
          <a:xfrm>
            <a:off x="3472564" y="4218761"/>
            <a:ext cx="3016923" cy="554946"/>
          </a:xfrm>
          <a:prstGeom prst="rect">
            <a:avLst/>
          </a:prstGeom>
        </p:spPr>
      </p:pic>
      <p:sp>
        <p:nvSpPr>
          <p:cNvPr id="12" name="Obdélník 11">
            <a:extLst>
              <a:ext uri="{FF2B5EF4-FFF2-40B4-BE49-F238E27FC236}">
                <a16:creationId xmlns:a16="http://schemas.microsoft.com/office/drawing/2014/main" id="{F5EE935A-FA59-B845-8DE1-264FB9AAA4CD}"/>
              </a:ext>
            </a:extLst>
          </p:cNvPr>
          <p:cNvSpPr/>
          <p:nvPr/>
        </p:nvSpPr>
        <p:spPr>
          <a:xfrm>
            <a:off x="5489713" y="6610528"/>
            <a:ext cx="1212574" cy="261610"/>
          </a:xfrm>
          <a:prstGeom prst="rect">
            <a:avLst/>
          </a:prstGeom>
        </p:spPr>
        <p:txBody>
          <a:bodyPr wrap="square">
            <a:spAutoFit/>
          </a:bodyPr>
          <a:lstStyle/>
          <a:p>
            <a:r>
              <a:rPr lang="en-GB" sz="1100">
                <a:solidFill>
                  <a:srgbClr val="1EA2C1"/>
                </a:solidFill>
              </a:rPr>
              <a:t>Source: ISSaR, 2019</a:t>
            </a:r>
          </a:p>
        </p:txBody>
      </p:sp>
    </p:spTree>
    <p:extLst>
      <p:ext uri="{BB962C8B-B14F-4D97-AF65-F5344CB8AC3E}">
        <p14:creationId xmlns:p14="http://schemas.microsoft.com/office/powerpoint/2010/main" val="9814059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44057" y="1705707"/>
            <a:ext cx="10533189" cy="638049"/>
          </a:xfrm>
        </p:spPr>
        <p:txBody>
          <a:bodyPr anchor="ctr">
            <a:normAutofit/>
          </a:bodyPr>
          <a:lstStyle/>
          <a:p>
            <a:r>
              <a:rPr lang="en-GB" sz="2800" b="1" cap="all">
                <a:solidFill>
                  <a:srgbClr val="1EA2C1"/>
                </a:solidFill>
                <a:latin typeface="Montserrat" panose="00000500000000000000" pitchFamily="2" charset="-18"/>
              </a:rPr>
              <a:t>Where to find modal split data</a:t>
            </a:r>
          </a:p>
        </p:txBody>
      </p:sp>
      <p:sp>
        <p:nvSpPr>
          <p:cNvPr id="3" name="Zástupný symbol pro text 2"/>
          <p:cNvSpPr>
            <a:spLocks noGrp="1"/>
          </p:cNvSpPr>
          <p:nvPr>
            <p:ph type="body" idx="1"/>
          </p:nvPr>
        </p:nvSpPr>
        <p:spPr>
          <a:xfrm>
            <a:off x="29302" y="2327489"/>
            <a:ext cx="4446903" cy="4514244"/>
          </a:xfrm>
        </p:spPr>
        <p:txBody>
          <a:bodyPr>
            <a:normAutofit fontScale="77500" lnSpcReduction="20000"/>
          </a:bodyPr>
          <a:lstStyle/>
          <a:p>
            <a:pPr marL="342900" indent="-342900">
              <a:buFont typeface="Arial" panose="020B0604020202020204" pitchFamily="34" charset="0"/>
              <a:buChar char="•"/>
            </a:pPr>
            <a:r>
              <a:rPr lang="en-GB" sz="2000">
                <a:solidFill>
                  <a:schemeClr val="tx1">
                    <a:lumMod val="65000"/>
                    <a:lumOff val="35000"/>
                  </a:schemeClr>
                </a:solidFill>
                <a:latin typeface="Lora" pitchFamily="2" charset="-18"/>
              </a:rPr>
              <a:t>EPOMM (</a:t>
            </a:r>
            <a:r>
              <a:rPr lang="en-GB" sz="2000">
                <a:solidFill>
                  <a:schemeClr val="tx1">
                    <a:lumMod val="65000"/>
                    <a:lumOff val="35000"/>
                  </a:schemeClr>
                </a:solidFill>
                <a:latin typeface="Lora" pitchFamily="2" charset="-18"/>
                <a:hlinkClick r:id="rId2"/>
              </a:rPr>
              <a:t>http://tems.epomm.eu/cities.php</a:t>
            </a:r>
            <a:r>
              <a:rPr lang="en-GB" sz="2000">
                <a:solidFill>
                  <a:schemeClr val="tx1">
                    <a:lumMod val="65000"/>
                    <a:lumOff val="35000"/>
                  </a:schemeClr>
                </a:solidFill>
                <a:latin typeface="Lora" pitchFamily="2" charset="-18"/>
              </a:rPr>
              <a:t>)</a:t>
            </a:r>
          </a:p>
          <a:p>
            <a:pPr lvl="1"/>
            <a:r>
              <a:rPr lang="en-GB" sz="1800">
                <a:solidFill>
                  <a:schemeClr val="tx1">
                    <a:lumMod val="65000"/>
                    <a:lumOff val="35000"/>
                  </a:schemeClr>
                </a:solidFill>
              </a:rPr>
              <a:t>• created with the support of Intelligent Energy Europe in the project </a:t>
            </a:r>
            <a:r>
              <a:rPr lang="en-GB" sz="1800">
                <a:solidFill>
                  <a:schemeClr val="tx1">
                    <a:lumMod val="65000"/>
                    <a:lumOff val="35000"/>
                  </a:schemeClr>
                </a:solidFill>
                <a:latin typeface="Lora" pitchFamily="2" charset="-18"/>
              </a:rPr>
              <a:t>EPOMM-PLUS</a:t>
            </a:r>
          </a:p>
          <a:p>
            <a:pPr lvl="1"/>
            <a:r>
              <a:rPr lang="en-GB" sz="1800">
                <a:solidFill>
                  <a:schemeClr val="tx1">
                    <a:lumMod val="65000"/>
                    <a:lumOff val="35000"/>
                  </a:schemeClr>
                </a:solidFill>
              </a:rPr>
              <a:t>• each city across Europe can upload their own data and control the data </a:t>
            </a:r>
            <a:r>
              <a:rPr lang="en-GB" sz="1800">
                <a:solidFill>
                  <a:schemeClr val="tx1">
                    <a:lumMod val="65000"/>
                    <a:lumOff val="35000"/>
                  </a:schemeClr>
                </a:solidFill>
                <a:latin typeface="Lora" pitchFamily="2" charset="-18"/>
              </a:rPr>
              <a:t>themselves</a:t>
            </a:r>
          </a:p>
          <a:p>
            <a:pPr lvl="1"/>
            <a:r>
              <a:rPr lang="en-GB" sz="1800">
                <a:solidFill>
                  <a:schemeClr val="tx1">
                    <a:lumMod val="65000"/>
                    <a:lumOff val="35000"/>
                  </a:schemeClr>
                </a:solidFill>
              </a:rPr>
              <a:t>• cities in the EU with more than 100.000 inhabitants</a:t>
            </a:r>
            <a:r>
              <a:rPr lang="en-GB" sz="1800">
                <a:solidFill>
                  <a:schemeClr val="tx1">
                    <a:lumMod val="65000"/>
                    <a:lumOff val="35000"/>
                  </a:schemeClr>
                </a:solidFill>
                <a:latin typeface="Lora" pitchFamily="2" charset="-18"/>
              </a:rPr>
              <a:t> </a:t>
            </a:r>
          </a:p>
          <a:p>
            <a:pPr marL="342900" indent="-342900">
              <a:buFont typeface="Arial" panose="020B0604020202020204" pitchFamily="34" charset="0"/>
              <a:buChar char="•"/>
            </a:pPr>
            <a:r>
              <a:rPr lang="en-GB" sz="2000">
                <a:solidFill>
                  <a:schemeClr val="tx1">
                    <a:lumMod val="65000"/>
                    <a:lumOff val="35000"/>
                  </a:schemeClr>
                </a:solidFill>
                <a:latin typeface="Lora" pitchFamily="2" charset="-18"/>
              </a:rPr>
              <a:t>Urban Audit database (</a:t>
            </a:r>
            <a:r>
              <a:rPr lang="en-GB" sz="2000">
                <a:solidFill>
                  <a:schemeClr val="tx1">
                    <a:lumMod val="65000"/>
                    <a:lumOff val="35000"/>
                  </a:schemeClr>
                </a:solidFill>
                <a:latin typeface="Lora" pitchFamily="2" charset="-18"/>
                <a:hlinkClick r:id="rId3"/>
              </a:rPr>
              <a:t>https://ec.europa.eu/eurostat/web/cities/data/database</a:t>
            </a:r>
            <a:r>
              <a:rPr lang="en-GB" sz="2000">
                <a:solidFill>
                  <a:schemeClr val="tx1">
                    <a:lumMod val="65000"/>
                    <a:lumOff val="35000"/>
                  </a:schemeClr>
                </a:solidFill>
                <a:latin typeface="Lora" pitchFamily="2" charset="-18"/>
              </a:rPr>
              <a:t>) </a:t>
            </a:r>
          </a:p>
          <a:p>
            <a:pPr lvl="1"/>
            <a:r>
              <a:rPr lang="en-GB" sz="1800">
                <a:solidFill>
                  <a:schemeClr val="tx1">
                    <a:lumMod val="65000"/>
                    <a:lumOff val="35000"/>
                  </a:schemeClr>
                </a:solidFill>
              </a:rPr>
              <a:t>• statistics for 258 cities across 27 European countries.</a:t>
            </a:r>
          </a:p>
          <a:p>
            <a:pPr lvl="1"/>
            <a:r>
              <a:rPr lang="en-GB" sz="1800">
                <a:solidFill>
                  <a:schemeClr val="tx1">
                    <a:lumMod val="65000"/>
                    <a:lumOff val="35000"/>
                  </a:schemeClr>
                </a:solidFill>
              </a:rPr>
              <a:t>• almost 300 statistical indicators on demography, society, the economy, the environment, transport, the information society, public health, and leisure</a:t>
            </a:r>
          </a:p>
          <a:p>
            <a:pPr marL="342900" indent="-342900">
              <a:buFont typeface="Arial" panose="020B0604020202020204" pitchFamily="34" charset="0"/>
              <a:buChar char="•"/>
            </a:pPr>
            <a:r>
              <a:rPr lang="en-GB" sz="2000">
                <a:solidFill>
                  <a:schemeClr val="tx1">
                    <a:lumMod val="65000"/>
                    <a:lumOff val="35000"/>
                  </a:schemeClr>
                </a:solidFill>
                <a:latin typeface="Lora" pitchFamily="2" charset="-18"/>
              </a:rPr>
              <a:t>European Environment Agency </a:t>
            </a:r>
            <a:r>
              <a:rPr lang="en-GB" sz="2100">
                <a:solidFill>
                  <a:schemeClr val="tx1">
                    <a:lumMod val="65000"/>
                    <a:lumOff val="35000"/>
                  </a:schemeClr>
                </a:solidFill>
                <a:latin typeface="Lora" pitchFamily="2" charset="-18"/>
              </a:rPr>
              <a:t>(</a:t>
            </a:r>
            <a:r>
              <a:rPr lang="en-GB" sz="2100">
                <a:solidFill>
                  <a:srgbClr val="0070C0"/>
                </a:solidFill>
                <a:latin typeface="Lora" pitchFamily="2" charset="-18"/>
                <a:hlinkClick r:id="rId4">
                  <a:extLst>
                    <a:ext uri="{A12FA001-AC4F-418D-AE19-62706E023703}">
                      <ahyp:hlinkClr xmlns:ahyp="http://schemas.microsoft.com/office/drawing/2018/hyperlinkcolor" val="tx"/>
                    </a:ext>
                  </a:extLst>
                </a:hlinkClick>
              </a:rPr>
              <a:t>https://www.eea.europa.eu/data-and-maps/daviz/passenger-transport-modal-split-9#eea-comments</a:t>
            </a:r>
            <a:r>
              <a:rPr lang="en-GB" sz="2100">
                <a:solidFill>
                  <a:schemeClr val="tx1">
                    <a:lumMod val="65000"/>
                    <a:lumOff val="35000"/>
                  </a:schemeClr>
                </a:solidFill>
                <a:latin typeface="Lora" pitchFamily="2" charset="-18"/>
              </a:rPr>
              <a:t>)  </a:t>
            </a:r>
          </a:p>
          <a:p>
            <a:pPr marL="342900" indent="-342900">
              <a:buFont typeface="Arial" panose="020B0604020202020204" pitchFamily="34" charset="0"/>
              <a:buChar char="•"/>
            </a:pPr>
            <a:r>
              <a:rPr lang="en-GB" sz="2000">
                <a:solidFill>
                  <a:schemeClr val="tx1">
                    <a:lumMod val="65000"/>
                    <a:lumOff val="35000"/>
                  </a:schemeClr>
                </a:solidFill>
                <a:latin typeface="Lora" pitchFamily="2" charset="-18"/>
              </a:rPr>
              <a:t>Annual reports or studies made for cities</a:t>
            </a:r>
          </a:p>
        </p:txBody>
      </p:sp>
      <p:pic>
        <p:nvPicPr>
          <p:cNvPr id="5" name="Obrázek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92000" cy="1458163"/>
          </a:xfrm>
          <a:prstGeom prst="rect">
            <a:avLst/>
          </a:prstGeom>
        </p:spPr>
      </p:pic>
      <p:sp>
        <p:nvSpPr>
          <p:cNvPr id="11" name="TextovéPole 10"/>
          <p:cNvSpPr txBox="1"/>
          <p:nvPr/>
        </p:nvSpPr>
        <p:spPr>
          <a:xfrm>
            <a:off x="483577" y="544415"/>
            <a:ext cx="6567854" cy="400110"/>
          </a:xfrm>
          <a:prstGeom prst="rect">
            <a:avLst/>
          </a:prstGeom>
          <a:noFill/>
        </p:spPr>
        <p:txBody>
          <a:bodyPr wrap="square" rtlCol="0">
            <a:spAutoFit/>
          </a:bodyPr>
          <a:lstStyle/>
          <a:p>
            <a:r>
              <a:rPr lang="en-GB" sz="2000">
                <a:solidFill>
                  <a:schemeClr val="bg1"/>
                </a:solidFill>
                <a:latin typeface="Lora" pitchFamily="2" charset="-18"/>
              </a:rPr>
              <a:t>Modal split and factors influencing transport mode choice</a:t>
            </a:r>
          </a:p>
        </p:txBody>
      </p:sp>
      <p:pic>
        <p:nvPicPr>
          <p:cNvPr id="6" name="Obrázek 5">
            <a:extLst>
              <a:ext uri="{FF2B5EF4-FFF2-40B4-BE49-F238E27FC236}">
                <a16:creationId xmlns:a16="http://schemas.microsoft.com/office/drawing/2014/main" id="{1E57A402-4491-BE48-B7AF-243D88F2C30E}"/>
              </a:ext>
            </a:extLst>
          </p:cNvPr>
          <p:cNvPicPr>
            <a:picLocks noChangeAspect="1"/>
          </p:cNvPicPr>
          <p:nvPr/>
        </p:nvPicPr>
        <p:blipFill rotWithShape="1">
          <a:blip r:embed="rId6">
            <a:extLst>
              <a:ext uri="{28A0092B-C50C-407E-A947-70E740481C1C}">
                <a14:useLocalDpi xmlns:a14="http://schemas.microsoft.com/office/drawing/2010/main" val="0"/>
              </a:ext>
            </a:extLst>
          </a:blip>
          <a:srcRect b="3397"/>
          <a:stretch/>
        </p:blipFill>
        <p:spPr>
          <a:xfrm>
            <a:off x="4655180" y="2257123"/>
            <a:ext cx="7536820" cy="4514244"/>
          </a:xfrm>
          <a:prstGeom prst="rect">
            <a:avLst/>
          </a:prstGeom>
        </p:spPr>
      </p:pic>
      <p:sp>
        <p:nvSpPr>
          <p:cNvPr id="8" name="Obdélník 7">
            <a:extLst>
              <a:ext uri="{FF2B5EF4-FFF2-40B4-BE49-F238E27FC236}">
                <a16:creationId xmlns:a16="http://schemas.microsoft.com/office/drawing/2014/main" id="{7442182F-BDCD-BE46-976E-C4ED42B08BDC}"/>
              </a:ext>
            </a:extLst>
          </p:cNvPr>
          <p:cNvSpPr/>
          <p:nvPr/>
        </p:nvSpPr>
        <p:spPr>
          <a:xfrm>
            <a:off x="11056107" y="6596390"/>
            <a:ext cx="1212574" cy="261610"/>
          </a:xfrm>
          <a:prstGeom prst="rect">
            <a:avLst/>
          </a:prstGeom>
        </p:spPr>
        <p:txBody>
          <a:bodyPr wrap="square">
            <a:spAutoFit/>
          </a:bodyPr>
          <a:lstStyle/>
          <a:p>
            <a:r>
              <a:rPr lang="en-GB" sz="1100">
                <a:solidFill>
                  <a:srgbClr val="1EA2C1"/>
                </a:solidFill>
              </a:rPr>
              <a:t>Source: EEA, 2015</a:t>
            </a:r>
          </a:p>
        </p:txBody>
      </p:sp>
    </p:spTree>
    <p:extLst>
      <p:ext uri="{BB962C8B-B14F-4D97-AF65-F5344CB8AC3E}">
        <p14:creationId xmlns:p14="http://schemas.microsoft.com/office/powerpoint/2010/main" val="31235365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Nadpis 19"/>
          <p:cNvSpPr>
            <a:spLocks noGrp="1"/>
          </p:cNvSpPr>
          <p:nvPr>
            <p:ph type="title"/>
          </p:nvPr>
        </p:nvSpPr>
        <p:spPr>
          <a:xfrm>
            <a:off x="838200" y="1711857"/>
            <a:ext cx="10515600" cy="632004"/>
          </a:xfrm>
        </p:spPr>
        <p:txBody>
          <a:bodyPr>
            <a:normAutofit/>
          </a:bodyPr>
          <a:lstStyle/>
          <a:p>
            <a:r>
              <a:rPr lang="en-GB" sz="2800" b="1" cap="all">
                <a:solidFill>
                  <a:srgbClr val="1EA2C1"/>
                </a:solidFill>
                <a:latin typeface="Montserrat" panose="00000500000000000000" pitchFamily="2" charset="-18"/>
              </a:rPr>
              <a:t>Modal split – summary</a:t>
            </a:r>
          </a:p>
        </p:txBody>
      </p:sp>
      <p:sp>
        <p:nvSpPr>
          <p:cNvPr id="21" name="Zástupný symbol pro obsah 20"/>
          <p:cNvSpPr>
            <a:spLocks noGrp="1"/>
          </p:cNvSpPr>
          <p:nvPr>
            <p:ph sz="half" idx="1"/>
          </p:nvPr>
        </p:nvSpPr>
        <p:spPr>
          <a:xfrm>
            <a:off x="838200" y="2597555"/>
            <a:ext cx="5181600" cy="3988886"/>
          </a:xfrm>
        </p:spPr>
        <p:txBody>
          <a:bodyPr>
            <a:normAutofit/>
          </a:bodyPr>
          <a:lstStyle/>
          <a:p>
            <a:pPr marL="0" indent="0">
              <a:buNone/>
            </a:pPr>
            <a:r>
              <a:rPr lang="en-GB" b="1">
                <a:solidFill>
                  <a:schemeClr val="tx1">
                    <a:lumMod val="65000"/>
                    <a:lumOff val="35000"/>
                  </a:schemeClr>
                </a:solidFill>
                <a:latin typeface="Lora" pitchFamily="2" charset="-18"/>
              </a:rPr>
              <a:t>Advantages</a:t>
            </a:r>
          </a:p>
          <a:p>
            <a:r>
              <a:rPr lang="en-GB">
                <a:solidFill>
                  <a:schemeClr val="tx1">
                    <a:lumMod val="65000"/>
                    <a:lumOff val="35000"/>
                  </a:schemeClr>
                </a:solidFill>
                <a:latin typeface="Lora" pitchFamily="2" charset="-18"/>
              </a:rPr>
              <a:t>Simple, clear, frequently used indicator</a:t>
            </a:r>
          </a:p>
          <a:p>
            <a:r>
              <a:rPr lang="en-GB">
                <a:solidFill>
                  <a:schemeClr val="tx1">
                    <a:lumMod val="65000"/>
                    <a:lumOff val="35000"/>
                  </a:schemeClr>
                </a:solidFill>
                <a:latin typeface="Lora" pitchFamily="2" charset="-18"/>
              </a:rPr>
              <a:t>Good for identifying trends</a:t>
            </a:r>
          </a:p>
          <a:p>
            <a:r>
              <a:rPr lang="en-GB">
                <a:solidFill>
                  <a:schemeClr val="tx1">
                    <a:lumMod val="65000"/>
                    <a:lumOff val="35000"/>
                  </a:schemeClr>
                </a:solidFill>
                <a:latin typeface="Lora" pitchFamily="2" charset="-18"/>
              </a:rPr>
              <a:t>Used in some transport models</a:t>
            </a:r>
          </a:p>
        </p:txBody>
      </p:sp>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1458163"/>
          </a:xfrm>
          <a:prstGeom prst="rect">
            <a:avLst/>
          </a:prstGeom>
        </p:spPr>
      </p:pic>
      <p:sp>
        <p:nvSpPr>
          <p:cNvPr id="11" name="TextovéPole 10"/>
          <p:cNvSpPr txBox="1"/>
          <p:nvPr/>
        </p:nvSpPr>
        <p:spPr>
          <a:xfrm>
            <a:off x="483577" y="544415"/>
            <a:ext cx="6567854" cy="400110"/>
          </a:xfrm>
          <a:prstGeom prst="rect">
            <a:avLst/>
          </a:prstGeom>
          <a:noFill/>
        </p:spPr>
        <p:txBody>
          <a:bodyPr wrap="square" rtlCol="0">
            <a:spAutoFit/>
          </a:bodyPr>
          <a:lstStyle/>
          <a:p>
            <a:r>
              <a:rPr lang="en-GB" sz="2000">
                <a:solidFill>
                  <a:schemeClr val="bg1"/>
                </a:solidFill>
                <a:latin typeface="Lora" pitchFamily="2" charset="-18"/>
              </a:rPr>
              <a:t>Modal split and factors influencing transport mode choice</a:t>
            </a:r>
          </a:p>
        </p:txBody>
      </p:sp>
      <p:sp>
        <p:nvSpPr>
          <p:cNvPr id="4" name="Zástupný symbol pro obsah 3">
            <a:extLst>
              <a:ext uri="{FF2B5EF4-FFF2-40B4-BE49-F238E27FC236}">
                <a16:creationId xmlns:a16="http://schemas.microsoft.com/office/drawing/2014/main" id="{9C29F89E-8FD6-0640-B3B9-CEB8E7F8D517}"/>
              </a:ext>
            </a:extLst>
          </p:cNvPr>
          <p:cNvSpPr>
            <a:spLocks noGrp="1"/>
          </p:cNvSpPr>
          <p:nvPr>
            <p:ph sz="half" idx="2"/>
          </p:nvPr>
        </p:nvSpPr>
        <p:spPr>
          <a:xfrm>
            <a:off x="6281530" y="2597555"/>
            <a:ext cx="5206066" cy="3988886"/>
          </a:xfrm>
        </p:spPr>
        <p:txBody>
          <a:bodyPr/>
          <a:lstStyle/>
          <a:p>
            <a:pPr marL="0" indent="0">
              <a:buFont typeface="Arial" panose="020B0604020202020204" pitchFamily="34" charset="0"/>
              <a:buNone/>
            </a:pPr>
            <a:r>
              <a:rPr lang="en-GB" b="1">
                <a:solidFill>
                  <a:schemeClr val="tx1">
                    <a:lumMod val="65000"/>
                    <a:lumOff val="35000"/>
                  </a:schemeClr>
                </a:solidFill>
                <a:latin typeface="Lora" pitchFamily="2" charset="-18"/>
              </a:rPr>
              <a:t>Drawbacks</a:t>
            </a:r>
          </a:p>
          <a:p>
            <a:r>
              <a:rPr lang="en-GB">
                <a:solidFill>
                  <a:schemeClr val="tx1">
                    <a:lumMod val="65000"/>
                    <a:lumOff val="35000"/>
                  </a:schemeClr>
                </a:solidFill>
                <a:latin typeface="Lora" pitchFamily="2" charset="-18"/>
              </a:rPr>
              <a:t>Data comparability – careful about how modal split is calculated and from what data (existence of different data in different sources and calculation methods)</a:t>
            </a:r>
          </a:p>
        </p:txBody>
      </p:sp>
    </p:spTree>
    <p:extLst>
      <p:ext uri="{BB962C8B-B14F-4D97-AF65-F5344CB8AC3E}">
        <p14:creationId xmlns:p14="http://schemas.microsoft.com/office/powerpoint/2010/main" val="32116982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44057" y="1705707"/>
            <a:ext cx="10533189" cy="638049"/>
          </a:xfrm>
        </p:spPr>
        <p:txBody>
          <a:bodyPr anchor="ctr">
            <a:normAutofit/>
          </a:bodyPr>
          <a:lstStyle/>
          <a:p>
            <a:r>
              <a:rPr lang="en-GB" sz="2800" b="1" cap="all">
                <a:solidFill>
                  <a:srgbClr val="1EA2C1"/>
                </a:solidFill>
                <a:latin typeface="Montserrat" panose="00000500000000000000" pitchFamily="2" charset="-18"/>
              </a:rPr>
              <a:t>Factors of vehicle choice</a:t>
            </a:r>
          </a:p>
        </p:txBody>
      </p:sp>
      <p:sp>
        <p:nvSpPr>
          <p:cNvPr id="3" name="Zástupný symbol pro text 2"/>
          <p:cNvSpPr>
            <a:spLocks noGrp="1"/>
          </p:cNvSpPr>
          <p:nvPr>
            <p:ph type="body" idx="1"/>
          </p:nvPr>
        </p:nvSpPr>
        <p:spPr>
          <a:xfrm>
            <a:off x="844057" y="2591300"/>
            <a:ext cx="10533189" cy="3853462"/>
          </a:xfrm>
        </p:spPr>
        <p:txBody>
          <a:bodyPr>
            <a:normAutofit/>
          </a:bodyPr>
          <a:lstStyle/>
          <a:p>
            <a:pPr marL="457200" indent="-457200">
              <a:buFont typeface="+mj-lt"/>
              <a:buAutoNum type="arabicPeriod"/>
            </a:pPr>
            <a:r>
              <a:rPr lang="en-GB" sz="2800" b="1">
                <a:solidFill>
                  <a:schemeClr val="tx1">
                    <a:lumMod val="65000"/>
                    <a:lumOff val="35000"/>
                  </a:schemeClr>
                </a:solidFill>
                <a:latin typeface="Lora" pitchFamily="2" charset="-18"/>
              </a:rPr>
              <a:t>Capacities and attitudes of travellers</a:t>
            </a:r>
          </a:p>
          <a:p>
            <a:pPr marL="914400" lvl="1" indent="-457200">
              <a:buFont typeface="Arial" panose="020B0604020202020204" pitchFamily="34" charset="0"/>
              <a:buChar char="•"/>
            </a:pPr>
            <a:r>
              <a:rPr lang="en-GB" sz="2400">
                <a:solidFill>
                  <a:schemeClr val="tx1">
                    <a:lumMod val="65000"/>
                    <a:lumOff val="35000"/>
                  </a:schemeClr>
                </a:solidFill>
                <a:latin typeface="Lora" pitchFamily="2" charset="-18"/>
              </a:rPr>
              <a:t>vehicle availability/ownership</a:t>
            </a:r>
          </a:p>
          <a:p>
            <a:pPr marL="914400" lvl="1" indent="-457200">
              <a:buFont typeface="Arial" panose="020B0604020202020204" pitchFamily="34" charset="0"/>
              <a:buChar char="•"/>
            </a:pPr>
            <a:r>
              <a:rPr lang="en-GB" sz="2400">
                <a:solidFill>
                  <a:schemeClr val="tx1">
                    <a:lumMod val="65000"/>
                    <a:lumOff val="35000"/>
                  </a:schemeClr>
                </a:solidFill>
                <a:latin typeface="Lora" pitchFamily="2" charset="-18"/>
              </a:rPr>
              <a:t>driving licence ownership</a:t>
            </a:r>
          </a:p>
          <a:p>
            <a:pPr marL="914400" lvl="1" indent="-457200">
              <a:buFont typeface="Arial" panose="020B0604020202020204" pitchFamily="34" charset="0"/>
              <a:buChar char="•"/>
            </a:pPr>
            <a:r>
              <a:rPr lang="en-GB" sz="2400">
                <a:solidFill>
                  <a:schemeClr val="tx1">
                    <a:lumMod val="65000"/>
                    <a:lumOff val="35000"/>
                  </a:schemeClr>
                </a:solidFill>
                <a:latin typeface="Lora" pitchFamily="2" charset="-18"/>
              </a:rPr>
              <a:t>household structure</a:t>
            </a:r>
          </a:p>
          <a:p>
            <a:pPr marL="914400" lvl="1" indent="-457200">
              <a:buFont typeface="Arial" panose="020B0604020202020204" pitchFamily="34" charset="0"/>
              <a:buChar char="•"/>
            </a:pPr>
            <a:r>
              <a:rPr lang="en-GB" sz="2400">
                <a:solidFill>
                  <a:schemeClr val="tx1">
                    <a:lumMod val="65000"/>
                    <a:lumOff val="35000"/>
                  </a:schemeClr>
                </a:solidFill>
                <a:latin typeface="Lora" pitchFamily="2" charset="-18"/>
              </a:rPr>
              <a:t>sex, age, income</a:t>
            </a:r>
          </a:p>
          <a:p>
            <a:pPr marL="914400" lvl="1" indent="-457200">
              <a:buFont typeface="Arial" panose="020B0604020202020204" pitchFamily="34" charset="0"/>
              <a:buChar char="•"/>
            </a:pPr>
            <a:r>
              <a:rPr lang="en-GB" sz="2400">
                <a:solidFill>
                  <a:schemeClr val="tx1">
                    <a:lumMod val="65000"/>
                    <a:lumOff val="35000"/>
                  </a:schemeClr>
                </a:solidFill>
                <a:latin typeface="Lora" pitchFamily="2" charset="-18"/>
              </a:rPr>
              <a:t>other factors such as the need to use a car at work, transport of other persons, etc.</a:t>
            </a:r>
          </a:p>
          <a:p>
            <a:pPr marL="914400" lvl="1" indent="-457200">
              <a:buFont typeface="Arial" panose="020B0604020202020204" pitchFamily="34" charset="0"/>
              <a:buChar char="•"/>
            </a:pPr>
            <a:r>
              <a:rPr lang="en-GB" sz="2400">
                <a:solidFill>
                  <a:schemeClr val="tx1">
                    <a:lumMod val="65000"/>
                    <a:lumOff val="35000"/>
                  </a:schemeClr>
                </a:solidFill>
                <a:latin typeface="Lora" pitchFamily="2" charset="-18"/>
              </a:rPr>
              <a:t>population density in the area</a:t>
            </a:r>
          </a:p>
          <a:p>
            <a:pPr lvl="1"/>
            <a:endParaRPr lang="cs-CZ" sz="1600" dirty="0">
              <a:solidFill>
                <a:schemeClr val="tx1">
                  <a:lumMod val="65000"/>
                  <a:lumOff val="35000"/>
                </a:schemeClr>
              </a:solidFill>
              <a:latin typeface="Lora" pitchFamily="2" charset="-18"/>
            </a:endParaRPr>
          </a:p>
        </p:txBody>
      </p:sp>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1458163"/>
          </a:xfrm>
          <a:prstGeom prst="rect">
            <a:avLst/>
          </a:prstGeom>
        </p:spPr>
      </p:pic>
      <p:sp>
        <p:nvSpPr>
          <p:cNvPr id="11" name="TextovéPole 10"/>
          <p:cNvSpPr txBox="1"/>
          <p:nvPr/>
        </p:nvSpPr>
        <p:spPr>
          <a:xfrm>
            <a:off x="483577" y="544415"/>
            <a:ext cx="6567854" cy="400110"/>
          </a:xfrm>
          <a:prstGeom prst="rect">
            <a:avLst/>
          </a:prstGeom>
          <a:noFill/>
        </p:spPr>
        <p:txBody>
          <a:bodyPr wrap="square" rtlCol="0">
            <a:spAutoFit/>
          </a:bodyPr>
          <a:lstStyle/>
          <a:p>
            <a:r>
              <a:rPr lang="en-GB" sz="2000">
                <a:solidFill>
                  <a:schemeClr val="bg1"/>
                </a:solidFill>
                <a:latin typeface="Lora" pitchFamily="2" charset="-18"/>
              </a:rPr>
              <a:t>Modal split and factors influencing transport mode choice</a:t>
            </a:r>
          </a:p>
        </p:txBody>
      </p:sp>
    </p:spTree>
    <p:extLst>
      <p:ext uri="{BB962C8B-B14F-4D97-AF65-F5344CB8AC3E}">
        <p14:creationId xmlns:p14="http://schemas.microsoft.com/office/powerpoint/2010/main" val="5803140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44057" y="1705707"/>
            <a:ext cx="10533189" cy="638049"/>
          </a:xfrm>
        </p:spPr>
        <p:txBody>
          <a:bodyPr anchor="ctr">
            <a:normAutofit/>
          </a:bodyPr>
          <a:lstStyle/>
          <a:p>
            <a:r>
              <a:rPr lang="en-GB" sz="2800" b="1" cap="all">
                <a:solidFill>
                  <a:srgbClr val="1EA2C1"/>
                </a:solidFill>
                <a:latin typeface="Montserrat" panose="00000500000000000000" pitchFamily="2" charset="-18"/>
              </a:rPr>
              <a:t>Factors of vehicle choice</a:t>
            </a:r>
          </a:p>
        </p:txBody>
      </p:sp>
      <p:sp>
        <p:nvSpPr>
          <p:cNvPr id="3" name="Zástupný symbol pro text 2"/>
          <p:cNvSpPr>
            <a:spLocks noGrp="1"/>
          </p:cNvSpPr>
          <p:nvPr>
            <p:ph type="body" idx="1"/>
          </p:nvPr>
        </p:nvSpPr>
        <p:spPr>
          <a:xfrm>
            <a:off x="844057" y="2591300"/>
            <a:ext cx="10533189" cy="3853462"/>
          </a:xfrm>
        </p:spPr>
        <p:txBody>
          <a:bodyPr>
            <a:normAutofit lnSpcReduction="10000"/>
          </a:bodyPr>
          <a:lstStyle/>
          <a:p>
            <a:pPr marL="514350" indent="-514350">
              <a:buFont typeface="+mj-lt"/>
              <a:buAutoNum type="arabicPeriod" startAt="2"/>
            </a:pPr>
            <a:r>
              <a:rPr lang="en-GB" sz="2800" b="1">
                <a:solidFill>
                  <a:schemeClr val="tx1">
                    <a:lumMod val="65000"/>
                    <a:lumOff val="35000"/>
                  </a:schemeClr>
                </a:solidFill>
                <a:latin typeface="Lora" pitchFamily="2" charset="-18"/>
              </a:rPr>
              <a:t>Trip character</a:t>
            </a:r>
          </a:p>
          <a:p>
            <a:pPr marL="742950" lvl="1" indent="-285750">
              <a:buFont typeface="Arial" panose="020B0604020202020204" pitchFamily="34" charset="0"/>
              <a:buChar char="•"/>
            </a:pPr>
            <a:r>
              <a:rPr lang="en-GB" sz="2400">
                <a:solidFill>
                  <a:schemeClr val="tx1">
                    <a:lumMod val="65000"/>
                    <a:lumOff val="35000"/>
                  </a:schemeClr>
                </a:solidFill>
                <a:latin typeface="Lora" pitchFamily="2" charset="-18"/>
              </a:rPr>
              <a:t>Trip purpose</a:t>
            </a:r>
          </a:p>
          <a:p>
            <a:pPr marL="742950" lvl="1" indent="-285750">
              <a:buFont typeface="Arial" panose="020B0604020202020204" pitchFamily="34" charset="0"/>
              <a:buChar char="•"/>
            </a:pPr>
            <a:r>
              <a:rPr lang="en-GB" sz="2400">
                <a:solidFill>
                  <a:schemeClr val="tx1">
                    <a:lumMod val="65000"/>
                    <a:lumOff val="35000"/>
                  </a:schemeClr>
                </a:solidFill>
                <a:latin typeface="Lora" pitchFamily="2" charset="-18"/>
              </a:rPr>
              <a:t>Time of day</a:t>
            </a:r>
          </a:p>
          <a:p>
            <a:pPr marL="742950" lvl="1" indent="-285750">
              <a:buFont typeface="Arial" panose="020B0604020202020204" pitchFamily="34" charset="0"/>
              <a:buChar char="•"/>
            </a:pPr>
            <a:r>
              <a:rPr lang="en-GB" sz="2400">
                <a:solidFill>
                  <a:schemeClr val="tx1">
                    <a:lumMod val="65000"/>
                    <a:lumOff val="35000"/>
                  </a:schemeClr>
                </a:solidFill>
                <a:latin typeface="Lora" pitchFamily="2" charset="-18"/>
              </a:rPr>
              <a:t>Combination of multiple trips</a:t>
            </a:r>
          </a:p>
          <a:p>
            <a:pPr lvl="1"/>
            <a:endParaRPr lang="cs-CZ" sz="2400" dirty="0">
              <a:solidFill>
                <a:schemeClr val="tx1">
                  <a:lumMod val="65000"/>
                  <a:lumOff val="35000"/>
                </a:schemeClr>
              </a:solidFill>
              <a:latin typeface="Lora" pitchFamily="2" charset="-18"/>
            </a:endParaRPr>
          </a:p>
          <a:p>
            <a:pPr marL="514350" indent="-514350">
              <a:buFont typeface="+mj-lt"/>
              <a:buAutoNum type="arabicPeriod" startAt="2"/>
            </a:pPr>
            <a:r>
              <a:rPr lang="en-GB" sz="2800" b="1">
                <a:solidFill>
                  <a:schemeClr val="tx1">
                    <a:lumMod val="65000"/>
                    <a:lumOff val="35000"/>
                  </a:schemeClr>
                </a:solidFill>
                <a:latin typeface="Lora" pitchFamily="2" charset="-18"/>
              </a:rPr>
              <a:t>Other factors</a:t>
            </a:r>
          </a:p>
          <a:p>
            <a:pPr marL="971550" lvl="1" indent="-514350">
              <a:buFont typeface="Arial" panose="020B0604020202020204" pitchFamily="34" charset="0"/>
              <a:buChar char="•"/>
            </a:pPr>
            <a:r>
              <a:rPr lang="en-GB" sz="2400">
                <a:solidFill>
                  <a:schemeClr val="tx1">
                    <a:lumMod val="65000"/>
                    <a:lumOff val="35000"/>
                  </a:schemeClr>
                </a:solidFill>
                <a:latin typeface="Lora" pitchFamily="2" charset="-18"/>
              </a:rPr>
              <a:t>Quantitative: relative travel time, relative financial costs, parking availability and costs</a:t>
            </a:r>
          </a:p>
          <a:p>
            <a:pPr marL="971550" lvl="1" indent="-514350">
              <a:buFont typeface="Arial" panose="020B0604020202020204" pitchFamily="34" charset="0"/>
              <a:buChar char="•"/>
            </a:pPr>
            <a:r>
              <a:rPr lang="en-GB" sz="2400">
                <a:solidFill>
                  <a:schemeClr val="tx1">
                    <a:lumMod val="65000"/>
                    <a:lumOff val="35000"/>
                  </a:schemeClr>
                </a:solidFill>
                <a:latin typeface="Lora" pitchFamily="2" charset="-18"/>
              </a:rPr>
              <a:t>Qualitative: comfort, reliability and regularity, protection and safety</a:t>
            </a:r>
          </a:p>
        </p:txBody>
      </p:sp>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1458163"/>
          </a:xfrm>
          <a:prstGeom prst="rect">
            <a:avLst/>
          </a:prstGeom>
        </p:spPr>
      </p:pic>
      <p:sp>
        <p:nvSpPr>
          <p:cNvPr id="11" name="TextovéPole 10"/>
          <p:cNvSpPr txBox="1"/>
          <p:nvPr/>
        </p:nvSpPr>
        <p:spPr>
          <a:xfrm>
            <a:off x="483577" y="544415"/>
            <a:ext cx="6567854" cy="400110"/>
          </a:xfrm>
          <a:prstGeom prst="rect">
            <a:avLst/>
          </a:prstGeom>
          <a:noFill/>
        </p:spPr>
        <p:txBody>
          <a:bodyPr wrap="square" rtlCol="0">
            <a:spAutoFit/>
          </a:bodyPr>
          <a:lstStyle/>
          <a:p>
            <a:r>
              <a:rPr lang="en-GB" sz="2000">
                <a:solidFill>
                  <a:schemeClr val="bg1"/>
                </a:solidFill>
                <a:latin typeface="Lora" pitchFamily="2" charset="-18"/>
              </a:rPr>
              <a:t>Modal split and factors influencing transport mode choice</a:t>
            </a:r>
          </a:p>
        </p:txBody>
      </p:sp>
    </p:spTree>
    <p:extLst>
      <p:ext uri="{BB962C8B-B14F-4D97-AF65-F5344CB8AC3E}">
        <p14:creationId xmlns:p14="http://schemas.microsoft.com/office/powerpoint/2010/main" val="3505104460"/>
      </p:ext>
    </p:extLst>
  </p:cSld>
  <p:clrMapOvr>
    <a:masterClrMapping/>
  </p:clrMapOvr>
</p:sld>
</file>

<file path=ppt/theme/theme1.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1037</TotalTime>
  <Words>979</Words>
  <Application>Microsoft Office PowerPoint</Application>
  <PresentationFormat>Širokoúhlá obrazovka</PresentationFormat>
  <Paragraphs>100</Paragraphs>
  <Slides>14</Slides>
  <Notes>0</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14</vt:i4>
      </vt:variant>
    </vt:vector>
  </HeadingPairs>
  <TitlesOfParts>
    <vt:vector size="20" baseType="lpstr">
      <vt:lpstr>Arial</vt:lpstr>
      <vt:lpstr>Calibri</vt:lpstr>
      <vt:lpstr>Calibri Light</vt:lpstr>
      <vt:lpstr>Lora</vt:lpstr>
      <vt:lpstr>Montserrat</vt:lpstr>
      <vt:lpstr>Motiv Office</vt:lpstr>
      <vt:lpstr>Modal split and factors influencing transport mode choice</vt:lpstr>
      <vt:lpstr>Topic in the sump cycle  </vt:lpstr>
      <vt:lpstr>Modal split</vt:lpstr>
      <vt:lpstr>How is modal split identified?</vt:lpstr>
      <vt:lpstr>Prezentace aplikace PowerPoint</vt:lpstr>
      <vt:lpstr>Where to find modal split data</vt:lpstr>
      <vt:lpstr>Modal split – summary</vt:lpstr>
      <vt:lpstr>Factors of vehicle choice</vt:lpstr>
      <vt:lpstr>Factors of vehicle choice</vt:lpstr>
      <vt:lpstr>References, Sources, Bibliography</vt:lpstr>
      <vt:lpstr>Thank you for your attention!</vt:lpstr>
      <vt:lpstr>Prezentace aplikace PowerPoint</vt:lpstr>
      <vt:lpstr>tasks</vt:lpstr>
      <vt:lpstr>Thank you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Ing. Alice Králiková</dc:creator>
  <cp:lastModifiedBy>Petr Kurfürst</cp:lastModifiedBy>
  <cp:revision>30</cp:revision>
  <dcterms:created xsi:type="dcterms:W3CDTF">2021-04-05T10:49:40Z</dcterms:created>
  <dcterms:modified xsi:type="dcterms:W3CDTF">2022-03-10T11:16:30Z</dcterms:modified>
</cp:coreProperties>
</file>