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72" r:id="rId4"/>
    <p:sldId id="273" r:id="rId5"/>
    <p:sldId id="297" r:id="rId6"/>
    <p:sldId id="298" r:id="rId7"/>
    <p:sldId id="299" r:id="rId8"/>
    <p:sldId id="300" r:id="rId9"/>
    <p:sldId id="301" r:id="rId10"/>
    <p:sldId id="302" r:id="rId11"/>
    <p:sldId id="303" r:id="rId12"/>
    <p:sldId id="304" r:id="rId13"/>
    <p:sldId id="265" r:id="rId14"/>
    <p:sldId id="270" r:id="rId15"/>
    <p:sldId id="256" r:id="rId16"/>
    <p:sldId id="266" r:id="rId17"/>
    <p:sldId id="271"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2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91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683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5416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2459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428230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63617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22588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D597422-3587-41E8-B69A-AC744C47F59C}" type="datetimeFigureOut">
              <a:rPr lang="cs-CZ" smtClean="0"/>
              <a:t>10.03.2022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8972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D597422-3587-41E8-B69A-AC744C47F59C}" type="datetimeFigureOut">
              <a:rPr lang="cs-CZ" smtClean="0"/>
              <a:t>10.03.2022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44595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597422-3587-41E8-B69A-AC744C47F59C}" type="datetimeFigureOut">
              <a:rPr lang="cs-CZ" smtClean="0"/>
              <a:t>10.03.2022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83154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79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10.03.2022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28970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97422-3587-41E8-B69A-AC744C47F59C}" type="datetimeFigureOut">
              <a:rPr lang="cs-CZ" smtClean="0"/>
              <a:t>10.03.2022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865A0-C6C3-4F59-AA1C-33A7F75F5649}" type="slidenum">
              <a:rPr lang="cs-CZ" smtClean="0"/>
              <a:t>‹#›</a:t>
            </a:fld>
            <a:endParaRPr lang="cs-CZ"/>
          </a:p>
        </p:txBody>
      </p:sp>
    </p:spTree>
    <p:extLst>
      <p:ext uri="{BB962C8B-B14F-4D97-AF65-F5344CB8AC3E}">
        <p14:creationId xmlns:p14="http://schemas.microsoft.com/office/powerpoint/2010/main" val="293033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2461847"/>
            <a:ext cx="9421935" cy="1608268"/>
          </a:xfrm>
        </p:spPr>
        <p:txBody>
          <a:bodyPr>
            <a:normAutofit/>
          </a:bodyPr>
          <a:lstStyle/>
          <a:p>
            <a:pPr algn="ctr"/>
            <a:r>
              <a:rPr lang="en-GB" sz="4000" b="1" cap="all" dirty="0">
                <a:solidFill>
                  <a:srgbClr val="1EA2C1"/>
                </a:solidFill>
                <a:latin typeface="Montserrat" panose="00000500000000000000" pitchFamily="2" charset="-18"/>
              </a:rPr>
              <a:t>Sustainable urban mobility plans (SUMP) – Target setting   </a:t>
            </a:r>
          </a:p>
        </p:txBody>
      </p:sp>
      <p:sp>
        <p:nvSpPr>
          <p:cNvPr id="9" name="TextovéPole 8"/>
          <p:cNvSpPr txBox="1"/>
          <p:nvPr/>
        </p:nvSpPr>
        <p:spPr>
          <a:xfrm>
            <a:off x="640130" y="269282"/>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5" name="Zástupný symbol pro text 4">
            <a:extLst>
              <a:ext uri="{FF2B5EF4-FFF2-40B4-BE49-F238E27FC236}">
                <a16:creationId xmlns:a16="http://schemas.microsoft.com/office/drawing/2014/main" id="{F5988B14-7F26-41DC-AC6A-FBF2C3B022FC}"/>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98249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GB" sz="2800" b="1" dirty="0">
                <a:solidFill>
                  <a:srgbClr val="1EA2C1"/>
                </a:solidFill>
              </a:rPr>
              <a:t>Main targets of PDU (France) - 1:    </a:t>
            </a:r>
          </a:p>
        </p:txBody>
      </p:sp>
      <p:sp>
        <p:nvSpPr>
          <p:cNvPr id="3" name="Zástupný symbol pro text 2"/>
          <p:cNvSpPr>
            <a:spLocks noGrp="1"/>
          </p:cNvSpPr>
          <p:nvPr>
            <p:ph type="body" idx="1"/>
          </p:nvPr>
        </p:nvSpPr>
        <p:spPr>
          <a:xfrm>
            <a:off x="675381" y="2751098"/>
            <a:ext cx="10533189" cy="3853462"/>
          </a:xfrm>
        </p:spPr>
        <p:txBody>
          <a:bodyPr>
            <a:normAutofit/>
          </a:bodyPr>
          <a:lstStyle/>
          <a:p>
            <a:pPr marL="342900" lvl="0" indent="-342900">
              <a:buFont typeface="Wingdings" panose="05000000000000000000" pitchFamily="2" charset="2"/>
              <a:buChar char="§"/>
            </a:pPr>
            <a:r>
              <a:rPr lang="en-GB">
                <a:solidFill>
                  <a:schemeClr val="tx1"/>
                </a:solidFill>
                <a:effectLst>
                  <a:outerShdw blurRad="38100" dist="38100" dir="2700000" algn="tl">
                    <a:srgbClr val="000000">
                      <a:alpha val="43137"/>
                    </a:srgbClr>
                  </a:outerShdw>
                </a:effectLst>
              </a:rPr>
              <a:t>Ensure coordination among all modes of transport </a:t>
            </a:r>
          </a:p>
          <a:p>
            <a:pPr marL="342900" indent="-342900">
              <a:buFont typeface="Wingdings" panose="05000000000000000000" pitchFamily="2" charset="2"/>
              <a:buChar char="§"/>
            </a:pPr>
            <a:r>
              <a:rPr lang="en-GB">
                <a:solidFill>
                  <a:schemeClr val="tx1"/>
                </a:solidFill>
                <a:effectLst>
                  <a:outerShdw blurRad="38100" dist="38100" dir="2700000" algn="tl">
                    <a:srgbClr val="000000">
                      <a:alpha val="43137"/>
                    </a:srgbClr>
                  </a:outerShdw>
                </a:effectLst>
              </a:rPr>
              <a:t>Significant support to energy-efficient modes of transport, alternatives to cars </a:t>
            </a:r>
          </a:p>
          <a:p>
            <a:pPr marL="342900" indent="-342900">
              <a:buFont typeface="Wingdings" panose="05000000000000000000" pitchFamily="2" charset="2"/>
              <a:buChar char="§"/>
            </a:pPr>
            <a:r>
              <a:rPr lang="en-GB">
                <a:solidFill>
                  <a:schemeClr val="tx1"/>
                </a:solidFill>
              </a:rPr>
              <a:t>Traffic safety and safety for all road users (adequate space sharing, safety observatory for cyclists and pedestrians)</a:t>
            </a:r>
          </a:p>
          <a:p>
            <a:pPr marL="342900" indent="-342900">
              <a:buFont typeface="Wingdings" panose="05000000000000000000" pitchFamily="2" charset="2"/>
              <a:buChar char="§"/>
            </a:pPr>
            <a:r>
              <a:rPr lang="en-GB">
                <a:solidFill>
                  <a:schemeClr val="tx1"/>
                </a:solidFill>
              </a:rPr>
              <a:t>Reduction of car traffic </a:t>
            </a:r>
          </a:p>
          <a:p>
            <a:pPr marL="342900" indent="-342900">
              <a:buFont typeface="Wingdings" panose="05000000000000000000" pitchFamily="2" charset="2"/>
              <a:buChar char="§"/>
            </a:pPr>
            <a:r>
              <a:rPr lang="en-GB">
                <a:solidFill>
                  <a:schemeClr val="tx1"/>
                </a:solidFill>
              </a:rPr>
              <a:t>Development of public transport and all other environmentally favourable modes of transport, notably cycling and walking </a:t>
            </a:r>
          </a:p>
          <a:p>
            <a:endParaRPr lang="cs-CZ" dirty="0">
              <a:solidFill>
                <a:srgbClr val="0070C0"/>
              </a:solidFill>
            </a:endParaRPr>
          </a:p>
          <a:p>
            <a:pPr lvl="0"/>
            <a:r>
              <a:rPr lang="en-GB">
                <a:solidFill>
                  <a:srgbClr val="0070C0"/>
                </a:solidFill>
                <a:effectLst>
                  <a:outerShdw blurRad="38100" dist="38100" dir="2700000" algn="tl">
                    <a:srgbClr val="000000">
                      <a:alpha val="43137"/>
                    </a:srgbClr>
                  </a:outerShdw>
                </a:effectLst>
              </a:rPr>
              <a:t> </a:t>
            </a:r>
          </a:p>
          <a:p>
            <a:endParaRPr lang="cs-CZ" sz="2000" dirty="0">
              <a:solidFill>
                <a:schemeClr val="tx1">
                  <a:lumMod val="65000"/>
                  <a:lumOff val="35000"/>
                </a:schemeClr>
              </a:solidFill>
              <a:latin typeface="Lora" pitchFamily="2" charset="-18"/>
            </a:endParaRPr>
          </a:p>
        </p:txBody>
      </p:sp>
      <p:sp>
        <p:nvSpPr>
          <p:cNvPr id="7" name="TextovéPole 6">
            <a:extLst>
              <a:ext uri="{FF2B5EF4-FFF2-40B4-BE49-F238E27FC236}">
                <a16:creationId xmlns:a16="http://schemas.microsoft.com/office/drawing/2014/main" id="{AEA64AEE-0FAA-4B56-BA11-EB87F011C03B}"/>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336388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GB" sz="2800" b="1" dirty="0">
                <a:solidFill>
                  <a:srgbClr val="1EA2C1"/>
                </a:solidFill>
              </a:rPr>
              <a:t>Main targets of PDU (France) - 2:    </a:t>
            </a:r>
          </a:p>
        </p:txBody>
      </p:sp>
      <p:sp>
        <p:nvSpPr>
          <p:cNvPr id="3" name="Zástupný symbol pro text 2"/>
          <p:cNvSpPr>
            <a:spLocks noGrp="1"/>
          </p:cNvSpPr>
          <p:nvPr>
            <p:ph type="body" idx="1"/>
          </p:nvPr>
        </p:nvSpPr>
        <p:spPr>
          <a:xfrm>
            <a:off x="675381" y="2751098"/>
            <a:ext cx="10533189" cy="3853462"/>
          </a:xfrm>
        </p:spPr>
        <p:txBody>
          <a:bodyPr>
            <a:normAutofit fontScale="92500" lnSpcReduction="20000"/>
          </a:bodyPr>
          <a:lstStyle/>
          <a:p>
            <a:pPr marL="342900" lvl="0" indent="-342900">
              <a:buFont typeface="Wingdings" panose="05000000000000000000" pitchFamily="2" charset="2"/>
              <a:buChar char="§"/>
            </a:pPr>
            <a:r>
              <a:rPr lang="en-GB">
                <a:solidFill>
                  <a:schemeClr val="tx1"/>
                </a:solidFill>
              </a:rPr>
              <a:t>Optimum utilization of transport network of whole agglomeration and transport information </a:t>
            </a:r>
          </a:p>
          <a:p>
            <a:pPr marL="342900" indent="-342900">
              <a:buFont typeface="Wingdings" panose="05000000000000000000" pitchFamily="2" charset="2"/>
              <a:buChar char="§"/>
            </a:pPr>
            <a:r>
              <a:rPr lang="en-GB">
                <a:solidFill>
                  <a:schemeClr val="tx1"/>
                </a:solidFill>
              </a:rPr>
              <a:t>Parking organisation and regulation, including P+R systems and parking areas for freight vehicles </a:t>
            </a:r>
          </a:p>
          <a:p>
            <a:pPr marL="342900" indent="-342900">
              <a:buFont typeface="Wingdings" panose="05000000000000000000" pitchFamily="2" charset="2"/>
              <a:buChar char="§"/>
            </a:pPr>
            <a:r>
              <a:rPr lang="en-GB">
                <a:solidFill>
                  <a:schemeClr val="tx1"/>
                </a:solidFill>
              </a:rPr>
              <a:t>Freight road transport control and regulation and shift to railways and waterways, combined transport </a:t>
            </a:r>
          </a:p>
          <a:p>
            <a:pPr marL="342900" indent="-342900">
              <a:buFont typeface="Wingdings" panose="05000000000000000000" pitchFamily="2" charset="2"/>
              <a:buChar char="§"/>
            </a:pPr>
            <a:r>
              <a:rPr lang="en-GB">
                <a:solidFill>
                  <a:schemeClr val="tx1"/>
                </a:solidFill>
              </a:rPr>
              <a:t>Support to company mobility plans and public institutions with an emphasis on public transport and carpooling</a:t>
            </a:r>
          </a:p>
          <a:p>
            <a:pPr marL="342900" indent="-342900">
              <a:buFont typeface="Wingdings" panose="05000000000000000000" pitchFamily="2" charset="2"/>
              <a:buChar char="§"/>
            </a:pPr>
            <a:r>
              <a:rPr lang="en-GB">
                <a:solidFill>
                  <a:schemeClr val="tx1"/>
                </a:solidFill>
              </a:rPr>
              <a:t>Development of integrated fare systems for the entire mobility range, parking and support to intermodality </a:t>
            </a:r>
          </a:p>
          <a:p>
            <a:pPr marL="342900" indent="-342900">
              <a:buFont typeface="Wingdings" panose="05000000000000000000" pitchFamily="2" charset="2"/>
              <a:buChar char="§"/>
            </a:pPr>
            <a:endParaRPr lang="cs-CZ" dirty="0">
              <a:solidFill>
                <a:schemeClr val="tx1"/>
              </a:solidFill>
            </a:endParaRPr>
          </a:p>
          <a:p>
            <a:endParaRPr lang="cs-CZ" dirty="0">
              <a:solidFill>
                <a:srgbClr val="0070C0"/>
              </a:solidFill>
            </a:endParaRPr>
          </a:p>
          <a:p>
            <a:pPr lvl="0"/>
            <a:r>
              <a:rPr lang="en-GB">
                <a:solidFill>
                  <a:srgbClr val="0070C0"/>
                </a:solidFill>
                <a:effectLst>
                  <a:outerShdw blurRad="38100" dist="38100" dir="2700000" algn="tl">
                    <a:srgbClr val="000000">
                      <a:alpha val="43137"/>
                    </a:srgbClr>
                  </a:outerShdw>
                </a:effectLst>
              </a:rPr>
              <a:t> </a:t>
            </a:r>
          </a:p>
          <a:p>
            <a:endParaRPr lang="cs-CZ" sz="2000" dirty="0">
              <a:solidFill>
                <a:schemeClr val="tx1">
                  <a:lumMod val="65000"/>
                  <a:lumOff val="35000"/>
                </a:schemeClr>
              </a:solidFill>
              <a:latin typeface="Lora" pitchFamily="2" charset="-18"/>
            </a:endParaRPr>
          </a:p>
        </p:txBody>
      </p:sp>
      <p:sp>
        <p:nvSpPr>
          <p:cNvPr id="7" name="TextovéPole 6">
            <a:extLst>
              <a:ext uri="{FF2B5EF4-FFF2-40B4-BE49-F238E27FC236}">
                <a16:creationId xmlns:a16="http://schemas.microsoft.com/office/drawing/2014/main" id="{761CBEC9-17D5-4E0B-824A-0E88158B72A4}"/>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257407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GB" sz="2800" b="1" dirty="0">
                <a:solidFill>
                  <a:srgbClr val="1EA2C1"/>
                </a:solidFill>
              </a:rPr>
              <a:t>Main targets of SUMP - České Budějovice (Czechia):    </a:t>
            </a:r>
          </a:p>
        </p:txBody>
      </p:sp>
      <p:sp>
        <p:nvSpPr>
          <p:cNvPr id="3" name="Zástupný symbol pro text 2"/>
          <p:cNvSpPr>
            <a:spLocks noGrp="1"/>
          </p:cNvSpPr>
          <p:nvPr>
            <p:ph type="body" idx="1"/>
          </p:nvPr>
        </p:nvSpPr>
        <p:spPr>
          <a:xfrm>
            <a:off x="353163" y="2925270"/>
            <a:ext cx="10941854" cy="3853462"/>
          </a:xfrm>
        </p:spPr>
        <p:txBody>
          <a:bodyPr>
            <a:normAutofit fontScale="40000" lnSpcReduction="20000"/>
          </a:bodyPr>
          <a:lstStyle/>
          <a:p>
            <a:pPr marL="342900" indent="-342900">
              <a:buFont typeface="Wingdings" panose="05000000000000000000" pitchFamily="2" charset="2"/>
              <a:buChar char="§"/>
              <a:defRPr/>
            </a:pPr>
            <a:endParaRPr lang="cs-CZ" sz="3200" dirty="0">
              <a:solidFill>
                <a:schemeClr val="tx1"/>
              </a:solidFill>
            </a:endParaRPr>
          </a:p>
          <a:p>
            <a:pPr marL="342900" indent="-342900">
              <a:buFont typeface="Wingdings" panose="05000000000000000000" pitchFamily="2" charset="2"/>
              <a:buChar char="§"/>
              <a:defRPr/>
            </a:pPr>
            <a:r>
              <a:rPr lang="en-GB" sz="4200" b="1" dirty="0">
                <a:solidFill>
                  <a:schemeClr val="tx1"/>
                </a:solidFill>
              </a:rPr>
              <a:t>Redirect through traffic </a:t>
            </a:r>
            <a:r>
              <a:rPr lang="en-GB" sz="4200" dirty="0">
                <a:solidFill>
                  <a:schemeClr val="tx1"/>
                </a:solidFill>
              </a:rPr>
              <a:t>outside the city, particularly the broader city centre and</a:t>
            </a:r>
            <a:endParaRPr lang="cs-CZ" sz="4200" dirty="0">
              <a:solidFill>
                <a:schemeClr val="tx1"/>
              </a:solidFill>
            </a:endParaRPr>
          </a:p>
          <a:p>
            <a:pPr marL="342900" indent="-342900">
              <a:buFont typeface="Wingdings" panose="05000000000000000000" pitchFamily="2" charset="2"/>
              <a:buChar char="§"/>
              <a:defRPr/>
            </a:pPr>
            <a:r>
              <a:rPr lang="en-GB" sz="4200" dirty="0">
                <a:solidFill>
                  <a:schemeClr val="tx1"/>
                </a:solidFill>
              </a:rPr>
              <a:t>residential</a:t>
            </a:r>
            <a:r>
              <a:rPr lang="cs-CZ" sz="4200" dirty="0">
                <a:solidFill>
                  <a:schemeClr val="tx1"/>
                </a:solidFill>
              </a:rPr>
              <a:t> </a:t>
            </a:r>
            <a:r>
              <a:rPr lang="en-GB" sz="4200" dirty="0">
                <a:solidFill>
                  <a:schemeClr val="tx1"/>
                </a:solidFill>
              </a:rPr>
              <a:t>zones;</a:t>
            </a:r>
          </a:p>
          <a:p>
            <a:pPr marL="342900" indent="-342900">
              <a:buFont typeface="Wingdings" panose="05000000000000000000" pitchFamily="2" charset="2"/>
              <a:buChar char="§"/>
              <a:defRPr/>
            </a:pPr>
            <a:endParaRPr lang="cs-CZ" sz="4200" dirty="0">
              <a:solidFill>
                <a:schemeClr val="tx1"/>
              </a:solidFill>
            </a:endParaRPr>
          </a:p>
          <a:p>
            <a:pPr marL="342900" indent="-342900">
              <a:buFont typeface="Wingdings" panose="05000000000000000000" pitchFamily="2" charset="2"/>
              <a:buChar char="§"/>
              <a:defRPr/>
            </a:pPr>
            <a:r>
              <a:rPr lang="en-GB" sz="4200" dirty="0">
                <a:solidFill>
                  <a:schemeClr val="tx1"/>
                </a:solidFill>
              </a:rPr>
              <a:t>Execute parallel routes and new road connections via territorial barriers to </a:t>
            </a:r>
            <a:r>
              <a:rPr lang="en-GB" sz="4200" b="1" dirty="0">
                <a:solidFill>
                  <a:schemeClr val="tx1"/>
                </a:solidFill>
              </a:rPr>
              <a:t>relieve traffic burden</a:t>
            </a:r>
            <a:r>
              <a:rPr lang="en-GB" sz="4200" dirty="0">
                <a:solidFill>
                  <a:schemeClr val="tx1"/>
                </a:solidFill>
              </a:rPr>
              <a:t> at critical nodes in the network;</a:t>
            </a:r>
          </a:p>
          <a:p>
            <a:pPr>
              <a:defRPr/>
            </a:pPr>
            <a:endParaRPr lang="cs-CZ" sz="4200" dirty="0">
              <a:solidFill>
                <a:schemeClr val="tx1"/>
              </a:solidFill>
            </a:endParaRPr>
          </a:p>
          <a:p>
            <a:pPr marL="342900" indent="-342900">
              <a:buFont typeface="Wingdings" panose="05000000000000000000" pitchFamily="2" charset="2"/>
              <a:buChar char="§"/>
              <a:defRPr/>
            </a:pPr>
            <a:r>
              <a:rPr lang="en-GB" sz="4200" b="1" dirty="0">
                <a:solidFill>
                  <a:schemeClr val="tx1"/>
                </a:solidFill>
              </a:rPr>
              <a:t>Reduce the total growth of car traffic</a:t>
            </a:r>
            <a:r>
              <a:rPr lang="en-GB" sz="4200" dirty="0">
                <a:solidFill>
                  <a:schemeClr val="tx1"/>
                </a:solidFill>
              </a:rPr>
              <a:t> induced by increasing road capacity;</a:t>
            </a:r>
          </a:p>
          <a:p>
            <a:pPr marL="342900" indent="-342900">
              <a:buFont typeface="Wingdings" panose="05000000000000000000" pitchFamily="2" charset="2"/>
              <a:buChar char="§"/>
              <a:defRPr/>
            </a:pPr>
            <a:endParaRPr lang="cs-CZ" sz="4200" dirty="0">
              <a:solidFill>
                <a:schemeClr val="tx1"/>
              </a:solidFill>
            </a:endParaRPr>
          </a:p>
          <a:p>
            <a:pPr marL="342900" indent="-342900">
              <a:buFont typeface="Wingdings" panose="05000000000000000000" pitchFamily="2" charset="2"/>
              <a:buChar char="§"/>
              <a:defRPr/>
            </a:pPr>
            <a:r>
              <a:rPr lang="en-GB" sz="4200" dirty="0">
                <a:solidFill>
                  <a:schemeClr val="tx1"/>
                </a:solidFill>
              </a:rPr>
              <a:t>Include modifications to traffic regime on existing roads </a:t>
            </a:r>
            <a:r>
              <a:rPr lang="en-GB" sz="4200" b="1" dirty="0">
                <a:solidFill>
                  <a:schemeClr val="tx1"/>
                </a:solidFill>
              </a:rPr>
              <a:t>in favour of walking, cycling and public transport</a:t>
            </a:r>
            <a:r>
              <a:rPr lang="en-GB" sz="4200" dirty="0">
                <a:solidFill>
                  <a:schemeClr val="tx1"/>
                </a:solidFill>
              </a:rPr>
              <a:t>, executed simultaneously with new road building.</a:t>
            </a:r>
          </a:p>
          <a:p>
            <a:endParaRPr lang="cs-CZ" sz="4200" dirty="0">
              <a:solidFill>
                <a:schemeClr val="tx1"/>
              </a:solidFill>
            </a:endParaRPr>
          </a:p>
          <a:p>
            <a:endParaRPr lang="cs-CZ" dirty="0">
              <a:solidFill>
                <a:srgbClr val="0070C0"/>
              </a:solidFill>
            </a:endParaRPr>
          </a:p>
          <a:p>
            <a:pPr lvl="0"/>
            <a:r>
              <a:rPr lang="en-GB" dirty="0">
                <a:solidFill>
                  <a:srgbClr val="0070C0"/>
                </a:solidFill>
                <a:effectLst>
                  <a:outerShdw blurRad="38100" dist="38100" dir="2700000" algn="tl">
                    <a:srgbClr val="000000">
                      <a:alpha val="43137"/>
                    </a:srgbClr>
                  </a:outerShdw>
                </a:effectLst>
              </a:rPr>
              <a:t> </a:t>
            </a:r>
          </a:p>
          <a:p>
            <a:endParaRPr lang="cs-CZ" sz="2000" dirty="0">
              <a:solidFill>
                <a:schemeClr val="tx1">
                  <a:lumMod val="65000"/>
                  <a:lumOff val="35000"/>
                </a:schemeClr>
              </a:solidFill>
              <a:latin typeface="Lora" pitchFamily="2" charset="-18"/>
            </a:endParaRPr>
          </a:p>
        </p:txBody>
      </p:sp>
      <p:pic>
        <p:nvPicPr>
          <p:cNvPr id="4" name="Obrázek 3">
            <a:extLst>
              <a:ext uri="{FF2B5EF4-FFF2-40B4-BE49-F238E27FC236}">
                <a16:creationId xmlns:a16="http://schemas.microsoft.com/office/drawing/2014/main" id="{96537EF4-4CBC-427D-B754-13299B4588BD}"/>
              </a:ext>
            </a:extLst>
          </p:cNvPr>
          <p:cNvPicPr>
            <a:picLocks noChangeAspect="1"/>
          </p:cNvPicPr>
          <p:nvPr/>
        </p:nvPicPr>
        <p:blipFill>
          <a:blip r:embed="rId3"/>
          <a:stretch>
            <a:fillRect/>
          </a:stretch>
        </p:blipFill>
        <p:spPr>
          <a:xfrm>
            <a:off x="8480980" y="1628650"/>
            <a:ext cx="3275336" cy="1837554"/>
          </a:xfrm>
          <a:prstGeom prst="rect">
            <a:avLst/>
          </a:prstGeom>
        </p:spPr>
      </p:pic>
      <p:sp>
        <p:nvSpPr>
          <p:cNvPr id="7" name="TextovéPole 6">
            <a:extLst>
              <a:ext uri="{FF2B5EF4-FFF2-40B4-BE49-F238E27FC236}">
                <a16:creationId xmlns:a16="http://schemas.microsoft.com/office/drawing/2014/main" id="{28430EB9-4DCD-485E-9B2F-9A0A7E0AD6AA}"/>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352096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References, Sources, Bibliography</a:t>
            </a:r>
          </a:p>
        </p:txBody>
      </p:sp>
      <p:sp>
        <p:nvSpPr>
          <p:cNvPr id="3" name="Zástupný symbol pro text 2"/>
          <p:cNvSpPr>
            <a:spLocks noGrp="1"/>
          </p:cNvSpPr>
          <p:nvPr>
            <p:ph type="body" idx="1"/>
          </p:nvPr>
        </p:nvSpPr>
        <p:spPr>
          <a:xfrm>
            <a:off x="844057" y="2591300"/>
            <a:ext cx="10533189" cy="3853462"/>
          </a:xfrm>
        </p:spPr>
        <p:txBody>
          <a:bodyPr>
            <a:normAutofit/>
          </a:bodyPr>
          <a:lstStyle/>
          <a:p>
            <a:endParaRPr lang="cs-CZ" sz="1900" u="sng" dirty="0"/>
          </a:p>
          <a:p>
            <a:pPr marL="285750" indent="-285750">
              <a:buFont typeface="Wingdings" panose="05000000000000000000" pitchFamily="2" charset="2"/>
              <a:buChar char="§"/>
            </a:pPr>
            <a:r>
              <a:rPr lang="en-GB" sz="1900" b="1"/>
              <a:t>EU SUMP Guidelines</a:t>
            </a:r>
            <a:r>
              <a:rPr lang="en-GB" sz="1900"/>
              <a:t> - Rupprecht Consult (editor), </a:t>
            </a:r>
            <a:r>
              <a:rPr lang="en-GB" sz="1900" i="1"/>
              <a:t>Guidelines for Developing and Implementing a Sustainable Urban Mobility Plan</a:t>
            </a:r>
            <a:r>
              <a:rPr lang="en-GB" sz="1900"/>
              <a:t> (SUMP), Second Edition, 2019.</a:t>
            </a:r>
          </a:p>
          <a:p>
            <a:r>
              <a:rPr lang="en-GB" sz="1900" b="1"/>
              <a:t> </a:t>
            </a:r>
          </a:p>
          <a:p>
            <a:endParaRPr lang="cs-CZ" dirty="0"/>
          </a:p>
          <a:p>
            <a:endParaRPr lang="cs-CZ" sz="2000" dirty="0">
              <a:solidFill>
                <a:schemeClr val="tx1">
                  <a:lumMod val="65000"/>
                  <a:lumOff val="35000"/>
                </a:schemeClr>
              </a:solidFill>
              <a:latin typeface="Lora" pitchFamily="2" charset="-18"/>
            </a:endParaRPr>
          </a:p>
        </p:txBody>
      </p:sp>
      <p:sp>
        <p:nvSpPr>
          <p:cNvPr id="7" name="TextovéPole 6">
            <a:extLst>
              <a:ext uri="{FF2B5EF4-FFF2-40B4-BE49-F238E27FC236}">
                <a16:creationId xmlns:a16="http://schemas.microsoft.com/office/drawing/2014/main" id="{CD7512E7-7D92-40A9-8B8C-6CEBCE4D343F}"/>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26236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1564078"/>
            <a:ext cx="9922853" cy="746623"/>
          </a:xfrm>
        </p:spPr>
        <p:txBody>
          <a:bodyPr>
            <a:normAutofit/>
          </a:bodyPr>
          <a:lstStyle/>
          <a:p>
            <a:pPr algn="ctr"/>
            <a:r>
              <a:rPr lang="en-GB" sz="4000" b="1" cap="all" dirty="0">
                <a:solidFill>
                  <a:srgbClr val="1EA2C1"/>
                </a:solidFill>
                <a:latin typeface="Montserrat" panose="00000500000000000000" pitchFamily="2" charset="-18"/>
              </a:rPr>
              <a:t>Thank you for your attention!</a:t>
            </a:r>
          </a:p>
        </p:txBody>
      </p:sp>
      <p:sp>
        <p:nvSpPr>
          <p:cNvPr id="9" name="TextovéPole 8"/>
          <p:cNvSpPr txBox="1"/>
          <p:nvPr/>
        </p:nvSpPr>
        <p:spPr>
          <a:xfrm>
            <a:off x="826943" y="319595"/>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a:solidFill>
                  <a:schemeClr val="tx1">
                    <a:lumMod val="65000"/>
                    <a:lumOff val="35000"/>
                  </a:schemeClr>
                </a:solidFill>
                <a:latin typeface="Lora" pitchFamily="2" charset="-18"/>
              </a:rPr>
              <a:t>Project information:</a:t>
            </a:r>
          </a:p>
          <a:p>
            <a:pPr algn="just">
              <a:lnSpc>
                <a:spcPct val="120000"/>
              </a:lnSpc>
            </a:pPr>
            <a:r>
              <a:rPr lang="en-GB">
                <a:solidFill>
                  <a:schemeClr val="tx1">
                    <a:lumMod val="65000"/>
                    <a:lumOff val="35000"/>
                  </a:schemeClr>
                </a:solidFill>
                <a:latin typeface="Lora" pitchFamily="2" charset="-18"/>
              </a:rPr>
              <a:t>The main project objective is to enhance the quality of teaching at the involved universities in the field of sustainable urban mobility management. Our efforts consist in expanding students‘ practical skills through implementation of a practical project teaching method. An emphasis is put on the reflection of challenges which cities have to tackle in the real world, especially in the area of Sustainable Urban Mobility Plans (SUMP). The project is intended to contribute to improving students‘ knowledge and skills, particularly for the position and job placement of mobility managers.</a:t>
            </a:r>
          </a:p>
          <a:p>
            <a:pPr algn="just">
              <a:lnSpc>
                <a:spcPct val="120000"/>
              </a:lnSpc>
            </a:pPr>
            <a:endParaRPr lang="cs-CZ" dirty="0">
              <a:solidFill>
                <a:schemeClr val="tx1">
                  <a:lumMod val="65000"/>
                  <a:lumOff val="35000"/>
                </a:schemeClr>
              </a:solidFill>
              <a:latin typeface="Lora" pitchFamily="2" charset="-18"/>
            </a:endParaRPr>
          </a:p>
          <a:p>
            <a:pPr algn="ctr"/>
            <a:r>
              <a:rPr lang="en-GB">
                <a:solidFill>
                  <a:schemeClr val="tx1">
                    <a:lumMod val="65000"/>
                    <a:lumOff val="35000"/>
                  </a:schemeClr>
                </a:solidFill>
                <a:latin typeface="Lora" pitchFamily="2" charset="-18"/>
              </a:rPr>
              <a:t>Topic elaborated by: Radomíra Jordová </a:t>
            </a:r>
          </a:p>
          <a:p>
            <a:pPr algn="ctr"/>
            <a:r>
              <a:rPr lang="en-GB">
                <a:solidFill>
                  <a:schemeClr val="tx1">
                    <a:lumMod val="65000"/>
                    <a:lumOff val="35000"/>
                  </a:schemeClr>
                </a:solidFill>
                <a:latin typeface="Lora" pitchFamily="2" charset="-18"/>
                <a:hlinkClick r:id="rId6"/>
              </a:rPr>
              <a:t>mobilita-ieep.cz</a:t>
            </a:r>
          </a:p>
          <a:p>
            <a:pPr algn="ctr"/>
            <a:r>
              <a:rPr lang="en-GB">
                <a:solidFill>
                  <a:schemeClr val="tx1">
                    <a:lumMod val="65000"/>
                    <a:lumOff val="35000"/>
                  </a:schemeClr>
                </a:solidFill>
                <a:latin typeface="Lora" pitchFamily="2" charset="-18"/>
              </a:rPr>
              <a:t>Link to the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7776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50000" t="20073" r="10067" b="49977"/>
          <a:stretch/>
        </p:blipFill>
        <p:spPr>
          <a:xfrm>
            <a:off x="-1" y="0"/>
            <a:ext cx="12192001" cy="9143999"/>
          </a:xfrm>
          <a:prstGeom prst="rect">
            <a:avLst/>
          </a:prstGeom>
        </p:spPr>
      </p:pic>
      <p:sp>
        <p:nvSpPr>
          <p:cNvPr id="7" name="TextovéPole 6"/>
          <p:cNvSpPr txBox="1"/>
          <p:nvPr/>
        </p:nvSpPr>
        <p:spPr>
          <a:xfrm>
            <a:off x="1837592" y="3323492"/>
            <a:ext cx="8818685"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18"/>
              </a:rPr>
              <a:t>CORRESPONDING PART FOR TEACHERS AND THEIR COMMUNICATION WITH STUDENTS</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189" y="248324"/>
            <a:ext cx="4973977" cy="1370331"/>
          </a:xfrm>
          <a:prstGeom prst="rect">
            <a:avLst/>
          </a:prstGeom>
        </p:spPr>
      </p:pic>
    </p:spTree>
    <p:extLst>
      <p:ext uri="{BB962C8B-B14F-4D97-AF65-F5344CB8AC3E}">
        <p14:creationId xmlns:p14="http://schemas.microsoft.com/office/powerpoint/2010/main" val="298116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cap="all">
                <a:solidFill>
                  <a:srgbClr val="1EA2C1"/>
                </a:solidFill>
                <a:latin typeface="Montserrat" panose="00000500000000000000" pitchFamily="2" charset="-18"/>
              </a:rPr>
              <a:t>Questions for students </a:t>
            </a:r>
          </a:p>
        </p:txBody>
      </p:sp>
      <p:sp>
        <p:nvSpPr>
          <p:cNvPr id="3" name="Zástupný symbol pro text 2"/>
          <p:cNvSpPr>
            <a:spLocks noGrp="1"/>
          </p:cNvSpPr>
          <p:nvPr>
            <p:ph type="body" idx="1"/>
          </p:nvPr>
        </p:nvSpPr>
        <p:spPr>
          <a:xfrm>
            <a:off x="844057" y="2591300"/>
            <a:ext cx="10533189" cy="3853462"/>
          </a:xfrm>
        </p:spPr>
        <p:txBody>
          <a:bodyPr>
            <a:normAutofit/>
          </a:bodyPr>
          <a:lstStyle/>
          <a:p>
            <a:pPr marL="342900" indent="-342900">
              <a:buFont typeface="Wingdings" panose="05000000000000000000" pitchFamily="2" charset="2"/>
              <a:buChar char="§"/>
            </a:pPr>
            <a:r>
              <a:rPr lang="en-GB" sz="2000" dirty="0">
                <a:solidFill>
                  <a:schemeClr val="tx1">
                    <a:lumMod val="65000"/>
                    <a:lumOff val="35000"/>
                  </a:schemeClr>
                </a:solidFill>
                <a:latin typeface="Lora" pitchFamily="2" charset="-18"/>
              </a:rPr>
              <a:t>What is target setting based on?  </a:t>
            </a: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GB" sz="2000" dirty="0">
                <a:solidFill>
                  <a:schemeClr val="tx1">
                    <a:lumMod val="65000"/>
                    <a:lumOff val="35000"/>
                  </a:schemeClr>
                </a:solidFill>
                <a:latin typeface="Lora" pitchFamily="2" charset="-18"/>
              </a:rPr>
              <a:t>What should the targets be like to make sense and be useful?  </a:t>
            </a: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GB" sz="2000" dirty="0">
                <a:solidFill>
                  <a:schemeClr val="tx1">
                    <a:lumMod val="65000"/>
                    <a:lumOff val="35000"/>
                  </a:schemeClr>
                </a:solidFill>
                <a:latin typeface="Lora" pitchFamily="2" charset="-18"/>
              </a:rPr>
              <a:t>What is the target setting process? </a:t>
            </a:r>
          </a:p>
          <a:p>
            <a:pPr marL="342900" indent="-342900">
              <a:buFont typeface="Wingdings" panose="05000000000000000000" pitchFamily="2" charset="2"/>
              <a:buChar char="§"/>
            </a:pPr>
            <a:endParaRPr lang="cs-CZ"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GB" sz="2000" dirty="0">
                <a:solidFill>
                  <a:schemeClr val="tx1">
                    <a:lumMod val="65000"/>
                    <a:lumOff val="35000"/>
                  </a:schemeClr>
                </a:solidFill>
                <a:latin typeface="Lora" pitchFamily="2" charset="-18"/>
              </a:rPr>
              <a:t>What examples of SUMP targets can you quote? </a:t>
            </a:r>
          </a:p>
          <a:p>
            <a:endParaRPr lang="cs-CZ" sz="2000" dirty="0">
              <a:solidFill>
                <a:schemeClr val="tx1">
                  <a:lumMod val="65000"/>
                  <a:lumOff val="35000"/>
                </a:schemeClr>
              </a:solidFill>
              <a:latin typeface="Lora" pitchFamily="2" charset="-18"/>
            </a:endParaRPr>
          </a:p>
          <a:p>
            <a:endParaRPr lang="cs-CZ" sz="2000" dirty="0">
              <a:solidFill>
                <a:schemeClr val="tx1">
                  <a:lumMod val="65000"/>
                  <a:lumOff val="35000"/>
                </a:schemeClr>
              </a:solidFill>
              <a:latin typeface="Lora" pitchFamily="2" charset="-18"/>
            </a:endParaRPr>
          </a:p>
        </p:txBody>
      </p:sp>
      <p:sp>
        <p:nvSpPr>
          <p:cNvPr id="7" name="TextovéPole 6">
            <a:extLst>
              <a:ext uri="{FF2B5EF4-FFF2-40B4-BE49-F238E27FC236}">
                <a16:creationId xmlns:a16="http://schemas.microsoft.com/office/drawing/2014/main" id="{C763F222-1E8B-48F6-A6E9-EAA2B3670C61}"/>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279568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1564078"/>
            <a:ext cx="10065728" cy="746623"/>
          </a:xfrm>
        </p:spPr>
        <p:txBody>
          <a:bodyPr>
            <a:normAutofit/>
          </a:bodyPr>
          <a:lstStyle/>
          <a:p>
            <a:pPr algn="ctr"/>
            <a:r>
              <a:rPr lang="en-GB" sz="4000" b="1" cap="all" dirty="0">
                <a:solidFill>
                  <a:srgbClr val="1EA2C1"/>
                </a:solidFill>
                <a:latin typeface="Montserrat" panose="00000500000000000000" pitchFamily="2" charset="-18"/>
              </a:rPr>
              <a:t>Thank you for your attention!</a:t>
            </a:r>
          </a:p>
        </p:txBody>
      </p:sp>
      <p:sp>
        <p:nvSpPr>
          <p:cNvPr id="9" name="TextovéPole 8"/>
          <p:cNvSpPr txBox="1"/>
          <p:nvPr/>
        </p:nvSpPr>
        <p:spPr>
          <a:xfrm>
            <a:off x="640130" y="286867"/>
            <a:ext cx="7097104" cy="861774"/>
          </a:xfrm>
          <a:prstGeom prst="rect">
            <a:avLst/>
          </a:prstGeom>
          <a:noFill/>
        </p:spPr>
        <p:txBody>
          <a:bodyPr wrap="square" rtlCol="0">
            <a:spAutoFit/>
          </a:bodyPr>
          <a:lstStyle/>
          <a:p>
            <a:r>
              <a:rPr lang="en-GB" sz="3200" b="1">
                <a:solidFill>
                  <a:schemeClr val="bg1"/>
                </a:solidFill>
                <a:latin typeface="Calibri" panose="020F0502020204030204" pitchFamily="34" charset="0"/>
                <a:cs typeface="Calibri" panose="020F0502020204030204" pitchFamily="34" charset="0"/>
              </a:rPr>
              <a:t>S@mpler</a:t>
            </a:r>
          </a:p>
          <a:p>
            <a:r>
              <a:rPr lang="en-GB" b="1">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a:solidFill>
                  <a:schemeClr val="tx1">
                    <a:lumMod val="65000"/>
                    <a:lumOff val="35000"/>
                  </a:schemeClr>
                </a:solidFill>
                <a:latin typeface="Lora" pitchFamily="2" charset="-18"/>
              </a:rPr>
              <a:t>Project information:</a:t>
            </a:r>
          </a:p>
          <a:p>
            <a:pPr algn="just">
              <a:lnSpc>
                <a:spcPct val="120000"/>
              </a:lnSpc>
            </a:pPr>
            <a:r>
              <a:rPr lang="en-GB">
                <a:solidFill>
                  <a:schemeClr val="tx1">
                    <a:lumMod val="65000"/>
                    <a:lumOff val="35000"/>
                  </a:schemeClr>
                </a:solidFill>
                <a:latin typeface="Lora" pitchFamily="2" charset="-18"/>
              </a:rPr>
              <a:t>The main project objective is to enhance the quality of teaching at the involved universities in the field of sustainable urban mobility management. Our efforts consist in expanding students‘ practical skills through implementation of a practical project teaching method. An emphasis is put on the reflection of challenges which cities have to tackle in the real world, especially in the area of Sustainable Urban Mobility Plans (SUMP). The project is intended to contribute to improving students‘ knowledge and skills, particularly for the position and job placement of mobility managers.</a:t>
            </a:r>
          </a:p>
          <a:p>
            <a:pPr algn="just">
              <a:lnSpc>
                <a:spcPct val="120000"/>
              </a:lnSpc>
            </a:pPr>
            <a:endParaRPr lang="cs-CZ" dirty="0">
              <a:solidFill>
                <a:schemeClr val="tx1">
                  <a:lumMod val="65000"/>
                  <a:lumOff val="35000"/>
                </a:schemeClr>
              </a:solidFill>
              <a:latin typeface="Lora" pitchFamily="2" charset="-18"/>
            </a:endParaRPr>
          </a:p>
          <a:p>
            <a:pPr algn="ctr"/>
            <a:r>
              <a:rPr lang="en-GB">
                <a:solidFill>
                  <a:schemeClr val="tx1">
                    <a:lumMod val="65000"/>
                    <a:lumOff val="35000"/>
                  </a:schemeClr>
                </a:solidFill>
                <a:latin typeface="Lora" pitchFamily="2" charset="-18"/>
              </a:rPr>
              <a:t>Topic elaborated by: Radomíra Jordová</a:t>
            </a:r>
          </a:p>
          <a:p>
            <a:pPr algn="ctr"/>
            <a:r>
              <a:rPr lang="en-GB">
                <a:solidFill>
                  <a:schemeClr val="tx1">
                    <a:lumMod val="65000"/>
                    <a:lumOff val="35000"/>
                  </a:schemeClr>
                </a:solidFill>
                <a:latin typeface="Lora" pitchFamily="2" charset="-18"/>
                <a:hlinkClick r:id="rId6"/>
              </a:rPr>
              <a:t>mobilita-ieep.cz</a:t>
            </a:r>
          </a:p>
          <a:p>
            <a:pPr algn="ctr"/>
            <a:r>
              <a:rPr lang="en-GB">
                <a:solidFill>
                  <a:schemeClr val="tx1">
                    <a:lumMod val="65000"/>
                    <a:lumOff val="35000"/>
                  </a:schemeClr>
                </a:solidFill>
                <a:latin typeface="Lora" pitchFamily="2" charset="-18"/>
              </a:rPr>
              <a:t>Link to the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80776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0" name="Nadpis 19"/>
          <p:cNvSpPr>
            <a:spLocks noGrp="1"/>
          </p:cNvSpPr>
          <p:nvPr>
            <p:ph type="title"/>
          </p:nvPr>
        </p:nvSpPr>
        <p:spPr>
          <a:xfrm>
            <a:off x="838200" y="1711857"/>
            <a:ext cx="10515600" cy="632004"/>
          </a:xfrm>
        </p:spPr>
        <p:txBody>
          <a:bodyPr>
            <a:normAutofit/>
          </a:bodyPr>
          <a:lstStyle/>
          <a:p>
            <a:r>
              <a:rPr lang="en-GB" sz="2800" b="1" cap="all">
                <a:solidFill>
                  <a:srgbClr val="1EA2C1"/>
                </a:solidFill>
                <a:latin typeface="Montserrat" panose="00000500000000000000" pitchFamily="2" charset="-18"/>
              </a:rPr>
              <a:t>Topic in the sump cycle </a:t>
            </a:r>
          </a:p>
        </p:txBody>
      </p:sp>
      <p:pic>
        <p:nvPicPr>
          <p:cNvPr id="3" name="Zástupný symbol pro obsah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6561" y="2425887"/>
            <a:ext cx="6127048" cy="4176506"/>
          </a:xfrm>
        </p:spPr>
      </p:pic>
      <p:sp>
        <p:nvSpPr>
          <p:cNvPr id="22" name="Zástupný symbol pro obsah 21"/>
          <p:cNvSpPr>
            <a:spLocks noGrp="1"/>
          </p:cNvSpPr>
          <p:nvPr>
            <p:ph sz="half" idx="2"/>
          </p:nvPr>
        </p:nvSpPr>
        <p:spPr>
          <a:xfrm>
            <a:off x="6567854" y="2597555"/>
            <a:ext cx="4785946" cy="3760310"/>
          </a:xfrm>
        </p:spPr>
        <p:txBody>
          <a:bodyPr>
            <a:normAutofit/>
          </a:bodyPr>
          <a:lstStyle/>
          <a:p>
            <a:pPr marL="0" indent="0">
              <a:buNone/>
            </a:pPr>
            <a:r>
              <a:rPr lang="en-GB" sz="2000" dirty="0">
                <a:solidFill>
                  <a:schemeClr val="tx1">
                    <a:lumMod val="65000"/>
                    <a:lumOff val="35000"/>
                  </a:schemeClr>
                </a:solidFill>
                <a:latin typeface="Lora" pitchFamily="2" charset="-18"/>
              </a:rPr>
              <a:t>06 – Set targets and indicators  </a:t>
            </a: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161671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GB" sz="2800" b="1" dirty="0">
                <a:solidFill>
                  <a:srgbClr val="1EA2C1"/>
                </a:solidFill>
              </a:rPr>
              <a:t>Prioritization and target setting </a:t>
            </a:r>
          </a:p>
        </p:txBody>
      </p:sp>
      <p:sp>
        <p:nvSpPr>
          <p:cNvPr id="3" name="Zástupný symbol pro text 2"/>
          <p:cNvSpPr>
            <a:spLocks noGrp="1"/>
          </p:cNvSpPr>
          <p:nvPr>
            <p:ph type="body" idx="1"/>
          </p:nvPr>
        </p:nvSpPr>
        <p:spPr>
          <a:xfrm>
            <a:off x="844057" y="2591300"/>
            <a:ext cx="10533189" cy="3853462"/>
          </a:xfrm>
        </p:spPr>
        <p:txBody>
          <a:bodyPr>
            <a:normAutofit/>
          </a:bodyPr>
          <a:lstStyle/>
          <a:p>
            <a:pPr algn="just"/>
            <a:endParaRPr lang="cs-CZ" sz="1600" dirty="0"/>
          </a:p>
          <a:p>
            <a:endParaRPr lang="cs-CZ" sz="2000" dirty="0">
              <a:solidFill>
                <a:schemeClr val="tx1">
                  <a:lumMod val="65000"/>
                  <a:lumOff val="35000"/>
                </a:schemeClr>
              </a:solidFill>
              <a:latin typeface="Lora" pitchFamily="2" charset="-18"/>
            </a:endParaRPr>
          </a:p>
        </p:txBody>
      </p:sp>
      <p:sp>
        <p:nvSpPr>
          <p:cNvPr id="5" name="Ovál 4">
            <a:extLst>
              <a:ext uri="{FF2B5EF4-FFF2-40B4-BE49-F238E27FC236}">
                <a16:creationId xmlns:a16="http://schemas.microsoft.com/office/drawing/2014/main" id="{53CA117A-BB90-4202-A559-D80DB7F29C0E}"/>
              </a:ext>
            </a:extLst>
          </p:cNvPr>
          <p:cNvSpPr/>
          <p:nvPr/>
        </p:nvSpPr>
        <p:spPr>
          <a:xfrm>
            <a:off x="1677087" y="2763043"/>
            <a:ext cx="3585883" cy="276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6.1 Set priorities </a:t>
            </a:r>
          </a:p>
        </p:txBody>
      </p:sp>
      <p:sp>
        <p:nvSpPr>
          <p:cNvPr id="10" name="Ovál 9">
            <a:extLst>
              <a:ext uri="{FF2B5EF4-FFF2-40B4-BE49-F238E27FC236}">
                <a16:creationId xmlns:a16="http://schemas.microsoft.com/office/drawing/2014/main" id="{B4C5C121-2559-4F62-9C95-D3D72A55BF8D}"/>
              </a:ext>
            </a:extLst>
          </p:cNvPr>
          <p:cNvSpPr/>
          <p:nvPr/>
        </p:nvSpPr>
        <p:spPr>
          <a:xfrm>
            <a:off x="6241378" y="2763042"/>
            <a:ext cx="3585883" cy="276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6.2 Set targets </a:t>
            </a:r>
          </a:p>
        </p:txBody>
      </p:sp>
      <p:sp>
        <p:nvSpPr>
          <p:cNvPr id="12" name="Šipka: doprava 11">
            <a:extLst>
              <a:ext uri="{FF2B5EF4-FFF2-40B4-BE49-F238E27FC236}">
                <a16:creationId xmlns:a16="http://schemas.microsoft.com/office/drawing/2014/main" id="{BA09C937-A2B6-477D-B093-0B79CBBC7203}"/>
              </a:ext>
            </a:extLst>
          </p:cNvPr>
          <p:cNvSpPr/>
          <p:nvPr/>
        </p:nvSpPr>
        <p:spPr>
          <a:xfrm>
            <a:off x="5262970" y="39012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704D1D2D-5DF5-4D23-A817-837AD7AB27E2}"/>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134999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GB" sz="2800" b="1" dirty="0">
                <a:solidFill>
                  <a:srgbClr val="1EA2C1"/>
                </a:solidFill>
              </a:rPr>
              <a:t>Setting targets using the vision   </a:t>
            </a:r>
          </a:p>
        </p:txBody>
      </p:sp>
      <p:sp>
        <p:nvSpPr>
          <p:cNvPr id="3" name="Zástupný symbol pro text 2"/>
          <p:cNvSpPr>
            <a:spLocks noGrp="1"/>
          </p:cNvSpPr>
          <p:nvPr>
            <p:ph type="body" idx="1"/>
          </p:nvPr>
        </p:nvSpPr>
        <p:spPr>
          <a:xfrm>
            <a:off x="675381" y="2751098"/>
            <a:ext cx="10533189" cy="3853462"/>
          </a:xfrm>
        </p:spPr>
        <p:txBody>
          <a:bodyPr>
            <a:normAutofit/>
          </a:bodyPr>
          <a:lstStyle/>
          <a:p>
            <a:pPr>
              <a:defRPr/>
            </a:pPr>
            <a:r>
              <a:rPr lang="en-GB" b="1" dirty="0">
                <a:solidFill>
                  <a:schemeClr val="tx1"/>
                </a:solidFill>
                <a:effectLst>
                  <a:outerShdw blurRad="38100" dist="38100" dir="2700000" algn="tl">
                    <a:srgbClr val="000000">
                      <a:alpha val="43137"/>
                    </a:srgbClr>
                  </a:outerShdw>
                </a:effectLst>
              </a:rPr>
              <a:t>Vision</a:t>
            </a:r>
            <a:r>
              <a:rPr lang="en-GB" dirty="0">
                <a:solidFill>
                  <a:schemeClr val="tx1"/>
                </a:solidFill>
              </a:rPr>
              <a:t> – a qualitative description of mobility, desirable state in the long run (horizon)</a:t>
            </a:r>
          </a:p>
          <a:p>
            <a:pPr>
              <a:defRPr/>
            </a:pPr>
            <a:endParaRPr lang="cs-CZ" altLang="cs-CZ" dirty="0">
              <a:solidFill>
                <a:schemeClr val="tx1"/>
              </a:solidFill>
            </a:endParaRPr>
          </a:p>
          <a:p>
            <a:pPr>
              <a:defRPr/>
            </a:pPr>
            <a:endParaRPr lang="cs-CZ" altLang="cs-CZ" b="1" dirty="0">
              <a:solidFill>
                <a:schemeClr val="tx1"/>
              </a:solidFill>
              <a:effectLst>
                <a:outerShdw blurRad="38100" dist="38100" dir="2700000" algn="tl">
                  <a:srgbClr val="000000">
                    <a:alpha val="43137"/>
                  </a:srgbClr>
                </a:outerShdw>
              </a:effectLst>
            </a:endParaRPr>
          </a:p>
          <a:p>
            <a:pPr>
              <a:defRPr/>
            </a:pPr>
            <a:endParaRPr lang="cs-CZ" altLang="cs-CZ" b="1" dirty="0">
              <a:solidFill>
                <a:schemeClr val="tx1"/>
              </a:solidFill>
              <a:effectLst>
                <a:outerShdw blurRad="38100" dist="38100" dir="2700000" algn="tl">
                  <a:srgbClr val="000000">
                    <a:alpha val="43137"/>
                  </a:srgbClr>
                </a:outerShdw>
              </a:effectLst>
            </a:endParaRPr>
          </a:p>
          <a:p>
            <a:pPr>
              <a:defRPr/>
            </a:pPr>
            <a:r>
              <a:rPr lang="en-GB" b="1" dirty="0">
                <a:solidFill>
                  <a:schemeClr val="tx1"/>
                </a:solidFill>
                <a:effectLst>
                  <a:outerShdw blurRad="38100" dist="38100" dir="2700000" algn="tl">
                    <a:srgbClr val="000000">
                      <a:alpha val="43137"/>
                    </a:srgbClr>
                  </a:outerShdw>
                </a:effectLst>
              </a:rPr>
              <a:t>Targets</a:t>
            </a:r>
            <a:r>
              <a:rPr lang="en-GB" dirty="0">
                <a:solidFill>
                  <a:schemeClr val="tx1"/>
                </a:solidFill>
              </a:rPr>
              <a:t> – define desirable changes, measurable</a:t>
            </a:r>
          </a:p>
          <a:p>
            <a:pPr>
              <a:defRPr/>
            </a:pPr>
            <a:r>
              <a:rPr lang="en-GB" dirty="0">
                <a:solidFill>
                  <a:schemeClr val="tx1"/>
                </a:solidFill>
              </a:rPr>
              <a:t> </a:t>
            </a:r>
          </a:p>
          <a:p>
            <a:pPr>
              <a:defRPr/>
            </a:pPr>
            <a:r>
              <a:rPr lang="en-GB" b="1" dirty="0">
                <a:solidFill>
                  <a:schemeClr val="tx1"/>
                </a:solidFill>
                <a:effectLst>
                  <a:outerShdw blurRad="38100" dist="38100" dir="2700000" algn="tl">
                    <a:srgbClr val="000000">
                      <a:alpha val="43137"/>
                    </a:srgbClr>
                  </a:outerShdw>
                </a:effectLst>
              </a:rPr>
              <a:t>Indicators</a:t>
            </a:r>
            <a:r>
              <a:rPr lang="en-GB" dirty="0">
                <a:solidFill>
                  <a:schemeClr val="tx1"/>
                </a:solidFill>
                <a:effectLst>
                  <a:outerShdw blurRad="38100" dist="38100" dir="2700000" algn="tl">
                    <a:srgbClr val="000000">
                      <a:alpha val="43137"/>
                    </a:srgbClr>
                  </a:outerShdw>
                </a:effectLst>
              </a:rPr>
              <a:t> </a:t>
            </a:r>
            <a:r>
              <a:rPr lang="en-GB" dirty="0">
                <a:solidFill>
                  <a:schemeClr val="tx1"/>
                </a:solidFill>
              </a:rPr>
              <a:t>– used to measure progress towards the targets    </a:t>
            </a:r>
          </a:p>
          <a:p>
            <a:endParaRPr lang="cs-CZ" sz="2000" dirty="0">
              <a:solidFill>
                <a:schemeClr val="tx1">
                  <a:lumMod val="65000"/>
                  <a:lumOff val="35000"/>
                </a:schemeClr>
              </a:solidFill>
              <a:latin typeface="Lora" pitchFamily="2" charset="-18"/>
            </a:endParaRPr>
          </a:p>
        </p:txBody>
      </p:sp>
      <p:sp>
        <p:nvSpPr>
          <p:cNvPr id="10" name="Šipka: doprava 9">
            <a:extLst>
              <a:ext uri="{FF2B5EF4-FFF2-40B4-BE49-F238E27FC236}">
                <a16:creationId xmlns:a16="http://schemas.microsoft.com/office/drawing/2014/main" id="{E47DE880-795A-45E7-997E-B686DFD2227D}"/>
              </a:ext>
            </a:extLst>
          </p:cNvPr>
          <p:cNvSpPr/>
          <p:nvPr/>
        </p:nvSpPr>
        <p:spPr>
          <a:xfrm rot="5400000">
            <a:off x="989526" y="38487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7A4A6B98-FA0F-4FEE-A5B3-3D0A45A8D5AA}"/>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77049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GB" sz="2800" b="1" dirty="0">
                <a:solidFill>
                  <a:srgbClr val="1EA2C1"/>
                </a:solidFill>
              </a:rPr>
              <a:t>Targets are firmly connected with concrete measures   </a:t>
            </a:r>
          </a:p>
        </p:txBody>
      </p:sp>
      <p:sp>
        <p:nvSpPr>
          <p:cNvPr id="3" name="Zástupný symbol pro text 2"/>
          <p:cNvSpPr>
            <a:spLocks noGrp="1"/>
          </p:cNvSpPr>
          <p:nvPr>
            <p:ph type="body" idx="1"/>
          </p:nvPr>
        </p:nvSpPr>
        <p:spPr>
          <a:xfrm>
            <a:off x="675381" y="2751098"/>
            <a:ext cx="10533189" cy="3853462"/>
          </a:xfrm>
        </p:spPr>
        <p:txBody>
          <a:bodyPr>
            <a:normAutofit/>
          </a:bodyPr>
          <a:lstStyle/>
          <a:p>
            <a:pPr>
              <a:defRPr/>
            </a:pPr>
            <a:r>
              <a:rPr lang="en-GB" dirty="0">
                <a:solidFill>
                  <a:schemeClr val="tx1"/>
                </a:solidFill>
                <a:effectLst>
                  <a:outerShdw blurRad="38100" dist="38100" dir="2700000" algn="tl">
                    <a:srgbClr val="000000">
                      <a:alpha val="43137"/>
                    </a:srgbClr>
                  </a:outerShdw>
                </a:effectLst>
              </a:rPr>
              <a:t>Targets</a:t>
            </a:r>
            <a:r>
              <a:rPr lang="en-GB" dirty="0">
                <a:solidFill>
                  <a:schemeClr val="tx1"/>
                </a:solidFill>
              </a:rPr>
              <a:t> </a:t>
            </a:r>
          </a:p>
          <a:p>
            <a:pPr>
              <a:defRPr/>
            </a:pPr>
            <a:r>
              <a:rPr lang="en-GB" dirty="0">
                <a:solidFill>
                  <a:schemeClr val="tx1"/>
                </a:solidFill>
              </a:rPr>
              <a:t>- define in which areas improvements should occur, what is to be “reduced, increased, maintained”, e.g., reduce traffic jams, increase share of PT, etc.  </a:t>
            </a:r>
          </a:p>
          <a:p>
            <a:pPr>
              <a:defRPr/>
            </a:pPr>
            <a:endParaRPr lang="cs-CZ" altLang="cs-CZ" dirty="0">
              <a:solidFill>
                <a:schemeClr val="tx1"/>
              </a:solidFill>
            </a:endParaRPr>
          </a:p>
          <a:p>
            <a:pPr>
              <a:defRPr/>
            </a:pPr>
            <a:r>
              <a:rPr lang="en-GB" dirty="0">
                <a:solidFill>
                  <a:schemeClr val="tx1"/>
                </a:solidFill>
                <a:effectLst>
                  <a:outerShdw blurRad="38100" dist="38100" dir="2700000" algn="tl">
                    <a:srgbClr val="000000">
                      <a:alpha val="43137"/>
                    </a:srgbClr>
                  </a:outerShdw>
                </a:effectLst>
              </a:rPr>
              <a:t>Measures</a:t>
            </a:r>
            <a:r>
              <a:rPr lang="en-GB" dirty="0">
                <a:solidFill>
                  <a:schemeClr val="tx1"/>
                </a:solidFill>
              </a:rPr>
              <a:t> (following phase 7 of the SUMP cycle) </a:t>
            </a:r>
          </a:p>
          <a:p>
            <a:pPr>
              <a:defRPr/>
            </a:pPr>
            <a:r>
              <a:rPr lang="en-GB" dirty="0">
                <a:solidFill>
                  <a:schemeClr val="tx1"/>
                </a:solidFill>
              </a:rPr>
              <a:t>– offer solutions for achieving the desirable state of mobility (e.g., boosting PT services)</a:t>
            </a:r>
          </a:p>
          <a:p>
            <a:endParaRPr lang="cs-CZ" sz="2000" dirty="0">
              <a:solidFill>
                <a:schemeClr val="tx1">
                  <a:lumMod val="65000"/>
                  <a:lumOff val="35000"/>
                </a:schemeClr>
              </a:solidFill>
              <a:latin typeface="Lora" pitchFamily="2" charset="-18"/>
            </a:endParaRPr>
          </a:p>
        </p:txBody>
      </p:sp>
      <p:sp>
        <p:nvSpPr>
          <p:cNvPr id="7" name="TextovéPole 6">
            <a:extLst>
              <a:ext uri="{FF2B5EF4-FFF2-40B4-BE49-F238E27FC236}">
                <a16:creationId xmlns:a16="http://schemas.microsoft.com/office/drawing/2014/main" id="{A9419775-2745-43DC-8FFA-37F173D6BA44}"/>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211203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GB" sz="2800" b="1">
                <a:solidFill>
                  <a:srgbClr val="1EA2C1"/>
                </a:solidFill>
              </a:rPr>
              <a:t>Selection of priorities    </a:t>
            </a:r>
          </a:p>
        </p:txBody>
      </p:sp>
      <p:sp>
        <p:nvSpPr>
          <p:cNvPr id="3" name="Zástupný symbol pro text 2"/>
          <p:cNvSpPr>
            <a:spLocks noGrp="1"/>
          </p:cNvSpPr>
          <p:nvPr>
            <p:ph type="body" idx="1"/>
          </p:nvPr>
        </p:nvSpPr>
        <p:spPr>
          <a:xfrm>
            <a:off x="675381" y="2751098"/>
            <a:ext cx="10533189" cy="3853462"/>
          </a:xfrm>
        </p:spPr>
        <p:txBody>
          <a:bodyPr>
            <a:normAutofit/>
          </a:bodyPr>
          <a:lstStyle/>
          <a:p>
            <a:pPr marL="342900" indent="-342900">
              <a:buFont typeface="Wingdings" panose="05000000000000000000" pitchFamily="2" charset="2"/>
              <a:buChar char="§"/>
              <a:defRPr/>
            </a:pPr>
            <a:r>
              <a:rPr lang="en-GB">
                <a:solidFill>
                  <a:schemeClr val="tx1"/>
                </a:solidFill>
              </a:rPr>
              <a:t>Areas affected by </a:t>
            </a:r>
            <a:r>
              <a:rPr lang="en-GB">
                <a:solidFill>
                  <a:schemeClr val="tx1"/>
                </a:solidFill>
                <a:effectLst>
                  <a:outerShdw blurRad="38100" dist="38100" dir="2700000" algn="tl">
                    <a:srgbClr val="000000">
                      <a:alpha val="43137"/>
                    </a:srgbClr>
                  </a:outerShdw>
                </a:effectLst>
              </a:rPr>
              <a:t>negative impacts of transport </a:t>
            </a:r>
          </a:p>
          <a:p>
            <a:pPr marL="342900" indent="-342900">
              <a:buFont typeface="Wingdings" panose="05000000000000000000" pitchFamily="2" charset="2"/>
              <a:buChar char="§"/>
              <a:defRPr/>
            </a:pPr>
            <a:endParaRPr lang="cs-CZ" altLang="cs-CZ" dirty="0">
              <a:solidFill>
                <a:schemeClr val="tx1"/>
              </a:solidFill>
            </a:endParaRPr>
          </a:p>
          <a:p>
            <a:pPr marL="342900" indent="-342900">
              <a:buFont typeface="Wingdings" panose="05000000000000000000" pitchFamily="2" charset="2"/>
              <a:buChar char="§"/>
              <a:defRPr/>
            </a:pPr>
            <a:r>
              <a:rPr lang="en-GB">
                <a:solidFill>
                  <a:schemeClr val="tx1"/>
                </a:solidFill>
              </a:rPr>
              <a:t>Those </a:t>
            </a:r>
            <a:r>
              <a:rPr lang="en-GB">
                <a:solidFill>
                  <a:schemeClr val="tx1"/>
                </a:solidFill>
                <a:effectLst>
                  <a:outerShdw blurRad="38100" dist="38100" dir="2700000" algn="tl">
                    <a:srgbClr val="000000">
                      <a:alpha val="43137"/>
                    </a:srgbClr>
                  </a:outerShdw>
                </a:effectLst>
              </a:rPr>
              <a:t>whose solution </a:t>
            </a:r>
            <a:r>
              <a:rPr lang="en-GB">
                <a:solidFill>
                  <a:schemeClr val="tx1"/>
                </a:solidFill>
              </a:rPr>
              <a:t>will bring</a:t>
            </a:r>
            <a:r>
              <a:rPr lang="en-GB">
                <a:solidFill>
                  <a:schemeClr val="tx1"/>
                </a:solidFill>
                <a:effectLst>
                  <a:outerShdw blurRad="38100" dist="38100" dir="2700000" algn="tl">
                    <a:srgbClr val="000000">
                      <a:alpha val="43137"/>
                    </a:srgbClr>
                  </a:outerShdw>
                </a:effectLst>
              </a:rPr>
              <a:t> the greatest positive impact and synergies </a:t>
            </a:r>
            <a:r>
              <a:rPr lang="en-GB">
                <a:solidFill>
                  <a:schemeClr val="tx1"/>
                </a:solidFill>
              </a:rPr>
              <a:t>with other sectors and activities</a:t>
            </a:r>
          </a:p>
          <a:p>
            <a:pPr marL="342900" indent="-342900">
              <a:buFont typeface="Wingdings" panose="05000000000000000000" pitchFamily="2" charset="2"/>
              <a:buChar char="§"/>
              <a:defRPr/>
            </a:pPr>
            <a:endParaRPr lang="cs-CZ" altLang="cs-CZ" dirty="0">
              <a:solidFill>
                <a:schemeClr val="tx1"/>
              </a:solidFill>
              <a:effectLst>
                <a:outerShdw blurRad="38100" dist="38100" dir="2700000" algn="tl">
                  <a:srgbClr val="000000">
                    <a:alpha val="43137"/>
                  </a:srgbClr>
                </a:outerShdw>
              </a:effectLst>
            </a:endParaRPr>
          </a:p>
          <a:p>
            <a:pPr marL="342900" indent="-342900">
              <a:buFont typeface="Wingdings" panose="05000000000000000000" pitchFamily="2" charset="2"/>
              <a:buChar char="§"/>
              <a:defRPr/>
            </a:pPr>
            <a:r>
              <a:rPr lang="en-GB">
                <a:solidFill>
                  <a:schemeClr val="tx1"/>
                </a:solidFill>
                <a:effectLst>
                  <a:outerShdw blurRad="38100" dist="38100" dir="2700000" algn="tl">
                    <a:srgbClr val="000000">
                      <a:alpha val="43137"/>
                    </a:srgbClr>
                  </a:outerShdw>
                </a:effectLst>
              </a:rPr>
              <a:t>Short-term, long-term </a:t>
            </a:r>
          </a:p>
          <a:p>
            <a:endParaRPr lang="cs-CZ" sz="2000" dirty="0">
              <a:solidFill>
                <a:schemeClr val="tx1">
                  <a:lumMod val="65000"/>
                  <a:lumOff val="35000"/>
                </a:schemeClr>
              </a:solidFill>
              <a:latin typeface="Lora" pitchFamily="2" charset="-18"/>
            </a:endParaRPr>
          </a:p>
        </p:txBody>
      </p:sp>
      <p:sp>
        <p:nvSpPr>
          <p:cNvPr id="7" name="TextovéPole 6">
            <a:extLst>
              <a:ext uri="{FF2B5EF4-FFF2-40B4-BE49-F238E27FC236}">
                <a16:creationId xmlns:a16="http://schemas.microsoft.com/office/drawing/2014/main" id="{B29F00F5-1052-45F0-9A88-BEAE7CDC13B3}"/>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118963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pic>
        <p:nvPicPr>
          <p:cNvPr id="4" name="Obrázek 3">
            <a:extLst>
              <a:ext uri="{FF2B5EF4-FFF2-40B4-BE49-F238E27FC236}">
                <a16:creationId xmlns:a16="http://schemas.microsoft.com/office/drawing/2014/main" id="{A398373B-CA4A-47C7-AEAB-9F66E03629FB}"/>
              </a:ext>
            </a:extLst>
          </p:cNvPr>
          <p:cNvPicPr>
            <a:picLocks noChangeAspect="1"/>
          </p:cNvPicPr>
          <p:nvPr/>
        </p:nvPicPr>
        <p:blipFill>
          <a:blip r:embed="rId3"/>
          <a:stretch>
            <a:fillRect/>
          </a:stretch>
        </p:blipFill>
        <p:spPr>
          <a:xfrm>
            <a:off x="1562470" y="2002578"/>
            <a:ext cx="8886547" cy="4828359"/>
          </a:xfrm>
          <a:prstGeom prst="rect">
            <a:avLst/>
          </a:prstGeom>
        </p:spPr>
      </p:pic>
      <p:sp>
        <p:nvSpPr>
          <p:cNvPr id="5" name="TextovéPole 4">
            <a:extLst>
              <a:ext uri="{FF2B5EF4-FFF2-40B4-BE49-F238E27FC236}">
                <a16:creationId xmlns:a16="http://schemas.microsoft.com/office/drawing/2014/main" id="{8023D2FA-8A28-4D1D-B938-E9B2107A80F7}"/>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40944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GB" sz="2800" b="1" dirty="0">
                <a:solidFill>
                  <a:srgbClr val="1EA2C1"/>
                </a:solidFill>
              </a:rPr>
              <a:t>Targets have to be SMART to succeed:    </a:t>
            </a:r>
          </a:p>
        </p:txBody>
      </p:sp>
      <p:sp>
        <p:nvSpPr>
          <p:cNvPr id="3" name="Zástupný symbol pro text 2"/>
          <p:cNvSpPr>
            <a:spLocks noGrp="1"/>
          </p:cNvSpPr>
          <p:nvPr>
            <p:ph type="body" idx="1"/>
          </p:nvPr>
        </p:nvSpPr>
        <p:spPr>
          <a:xfrm>
            <a:off x="675381" y="2751098"/>
            <a:ext cx="10533189" cy="3853462"/>
          </a:xfrm>
        </p:spPr>
        <p:txBody>
          <a:bodyPr>
            <a:normAutofit/>
          </a:bodyPr>
          <a:lstStyle/>
          <a:p>
            <a:pPr marL="342900" indent="-342900">
              <a:buFont typeface="Wingdings" panose="05000000000000000000" pitchFamily="2" charset="2"/>
              <a:buChar char="§"/>
              <a:defRPr/>
            </a:pPr>
            <a:r>
              <a:rPr lang="en-GB" dirty="0">
                <a:solidFill>
                  <a:schemeClr val="tx1"/>
                </a:solidFill>
                <a:effectLst>
                  <a:outerShdw blurRad="38100" dist="38100" dir="2700000" algn="tl">
                    <a:srgbClr val="000000">
                      <a:alpha val="43137"/>
                    </a:srgbClr>
                  </a:outerShdw>
                </a:effectLst>
              </a:rPr>
              <a:t>Specific</a:t>
            </a:r>
            <a:r>
              <a:rPr lang="en-GB" dirty="0">
                <a:solidFill>
                  <a:schemeClr val="tx1"/>
                </a:solidFill>
              </a:rPr>
              <a:t> - qualitatively and quantitatively</a:t>
            </a:r>
          </a:p>
          <a:p>
            <a:pPr marL="342900" indent="-342900">
              <a:buFont typeface="Wingdings" panose="05000000000000000000" pitchFamily="2" charset="2"/>
              <a:buChar char="§"/>
              <a:defRPr/>
            </a:pPr>
            <a:r>
              <a:rPr lang="en-GB" dirty="0">
                <a:solidFill>
                  <a:schemeClr val="tx1"/>
                </a:solidFill>
                <a:effectLst>
                  <a:outerShdw blurRad="38100" dist="38100" dir="2700000" algn="tl">
                    <a:srgbClr val="000000">
                      <a:alpha val="43137"/>
                    </a:srgbClr>
                  </a:outerShdw>
                </a:effectLst>
              </a:rPr>
              <a:t>Measurable</a:t>
            </a:r>
            <a:r>
              <a:rPr lang="en-GB" dirty="0">
                <a:solidFill>
                  <a:schemeClr val="tx1"/>
                </a:solidFill>
              </a:rPr>
              <a:t> - present state measured and resources for measuring change allocated </a:t>
            </a:r>
          </a:p>
          <a:p>
            <a:pPr marL="342900" indent="-342900">
              <a:buFont typeface="Wingdings" panose="05000000000000000000" pitchFamily="2" charset="2"/>
              <a:buChar char="§"/>
              <a:defRPr/>
            </a:pPr>
            <a:r>
              <a:rPr lang="en-GB" dirty="0">
                <a:solidFill>
                  <a:schemeClr val="tx1"/>
                </a:solidFill>
                <a:effectLst>
                  <a:outerShdw blurRad="38100" dist="38100" dir="2700000" algn="tl">
                    <a:srgbClr val="000000">
                      <a:alpha val="43137"/>
                    </a:srgbClr>
                  </a:outerShdw>
                </a:effectLst>
              </a:rPr>
              <a:t>Achievable</a:t>
            </a:r>
            <a:r>
              <a:rPr lang="en-GB" dirty="0">
                <a:solidFill>
                  <a:schemeClr val="tx1"/>
                </a:solidFill>
              </a:rPr>
              <a:t> - based on the current state, at realistic costs </a:t>
            </a:r>
          </a:p>
          <a:p>
            <a:pPr marL="342900" indent="-342900">
              <a:buFont typeface="Wingdings" panose="05000000000000000000" pitchFamily="2" charset="2"/>
              <a:buChar char="§"/>
              <a:defRPr/>
            </a:pPr>
            <a:r>
              <a:rPr lang="en-GB" dirty="0">
                <a:solidFill>
                  <a:schemeClr val="tx1"/>
                </a:solidFill>
                <a:effectLst>
                  <a:outerShdw blurRad="38100" dist="38100" dir="2700000" algn="tl">
                    <a:srgbClr val="000000">
                      <a:alpha val="43137"/>
                    </a:srgbClr>
                  </a:outerShdw>
                </a:effectLst>
              </a:rPr>
              <a:t>Realistic</a:t>
            </a:r>
            <a:r>
              <a:rPr lang="en-GB" dirty="0">
                <a:solidFill>
                  <a:schemeClr val="tx1"/>
                </a:solidFill>
              </a:rPr>
              <a:t> - suitable targets as per priorities and linked to other targets, realistic number  </a:t>
            </a:r>
          </a:p>
          <a:p>
            <a:pPr marL="342900" indent="-342900">
              <a:buFont typeface="Wingdings" panose="05000000000000000000" pitchFamily="2" charset="2"/>
              <a:buChar char="§"/>
              <a:defRPr/>
            </a:pPr>
            <a:r>
              <a:rPr lang="en-GB" dirty="0">
                <a:solidFill>
                  <a:schemeClr val="tx1"/>
                </a:solidFill>
                <a:effectLst>
                  <a:outerShdw blurRad="38100" dist="38100" dir="2700000" algn="tl">
                    <a:srgbClr val="000000">
                      <a:alpha val="43137"/>
                    </a:srgbClr>
                  </a:outerShdw>
                </a:effectLst>
              </a:rPr>
              <a:t>Time-bound </a:t>
            </a:r>
            <a:r>
              <a:rPr lang="en-GB" dirty="0">
                <a:solidFill>
                  <a:schemeClr val="tx1"/>
                </a:solidFill>
              </a:rPr>
              <a:t>- performance timetable, phases</a:t>
            </a:r>
          </a:p>
          <a:p>
            <a:endParaRPr lang="cs-CZ" sz="2000" dirty="0">
              <a:solidFill>
                <a:schemeClr val="tx1">
                  <a:lumMod val="65000"/>
                  <a:lumOff val="35000"/>
                </a:schemeClr>
              </a:solidFill>
              <a:latin typeface="Lora" pitchFamily="2" charset="-18"/>
            </a:endParaRPr>
          </a:p>
        </p:txBody>
      </p:sp>
      <p:pic>
        <p:nvPicPr>
          <p:cNvPr id="4" name="Obrázek 3">
            <a:extLst>
              <a:ext uri="{FF2B5EF4-FFF2-40B4-BE49-F238E27FC236}">
                <a16:creationId xmlns:a16="http://schemas.microsoft.com/office/drawing/2014/main" id="{ABF4193D-3F33-45CC-9829-FC43E5C7D2DA}"/>
              </a:ext>
            </a:extLst>
          </p:cNvPr>
          <p:cNvPicPr>
            <a:picLocks noChangeAspect="1"/>
          </p:cNvPicPr>
          <p:nvPr/>
        </p:nvPicPr>
        <p:blipFill>
          <a:blip r:embed="rId3"/>
          <a:stretch>
            <a:fillRect/>
          </a:stretch>
        </p:blipFill>
        <p:spPr>
          <a:xfrm>
            <a:off x="6692052" y="5063092"/>
            <a:ext cx="3228975" cy="1419225"/>
          </a:xfrm>
          <a:prstGeom prst="rect">
            <a:avLst/>
          </a:prstGeom>
        </p:spPr>
      </p:pic>
      <p:sp>
        <p:nvSpPr>
          <p:cNvPr id="7" name="TextovéPole 6">
            <a:extLst>
              <a:ext uri="{FF2B5EF4-FFF2-40B4-BE49-F238E27FC236}">
                <a16:creationId xmlns:a16="http://schemas.microsoft.com/office/drawing/2014/main" id="{E3122872-AA37-4E67-9C7E-346260196A79}"/>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179442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GB" sz="2800" b="1" dirty="0">
                <a:solidFill>
                  <a:srgbClr val="1EA2C1"/>
                </a:solidFill>
              </a:rPr>
              <a:t>Important: Developing targets is a process:     </a:t>
            </a:r>
          </a:p>
        </p:txBody>
      </p:sp>
      <p:pic>
        <p:nvPicPr>
          <p:cNvPr id="5" name="Obrázek 4">
            <a:extLst>
              <a:ext uri="{FF2B5EF4-FFF2-40B4-BE49-F238E27FC236}">
                <a16:creationId xmlns:a16="http://schemas.microsoft.com/office/drawing/2014/main" id="{E8A45994-A367-44FA-8EE0-4F2F44173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529" y="2291700"/>
            <a:ext cx="8151058" cy="4566300"/>
          </a:xfrm>
          <a:prstGeom prst="rect">
            <a:avLst/>
          </a:prstGeom>
        </p:spPr>
      </p:pic>
      <p:sp>
        <p:nvSpPr>
          <p:cNvPr id="7" name="TextovéPole 6">
            <a:extLst>
              <a:ext uri="{FF2B5EF4-FFF2-40B4-BE49-F238E27FC236}">
                <a16:creationId xmlns:a16="http://schemas.microsoft.com/office/drawing/2014/main" id="{403A19AF-BAEC-4AC5-AED5-4B35EC3FBCA9}"/>
              </a:ext>
            </a:extLst>
          </p:cNvPr>
          <p:cNvSpPr txBox="1"/>
          <p:nvPr/>
        </p:nvSpPr>
        <p:spPr>
          <a:xfrm>
            <a:off x="483577" y="544415"/>
            <a:ext cx="6567854" cy="707886"/>
          </a:xfrm>
          <a:prstGeom prst="rect">
            <a:avLst/>
          </a:prstGeom>
          <a:noFill/>
        </p:spPr>
        <p:txBody>
          <a:bodyPr wrap="square" rtlCol="0">
            <a:spAutoFit/>
          </a:bodyPr>
          <a:lstStyle/>
          <a:p>
            <a:r>
              <a:rPr lang="en-GB" sz="2000" b="1" dirty="0" err="1">
                <a:solidFill>
                  <a:schemeClr val="bg1"/>
                </a:solidFill>
                <a:latin typeface="Calibri" panose="020F0502020204030204" pitchFamily="34" charset="0"/>
                <a:cs typeface="Calibri" panose="020F0502020204030204" pitchFamily="34" charset="0"/>
              </a:rPr>
              <a:t>S@mpler</a:t>
            </a:r>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Lora" pitchFamily="2" charset="-18"/>
              </a:rPr>
              <a:t>SUMP – Target setting  </a:t>
            </a:r>
          </a:p>
        </p:txBody>
      </p:sp>
    </p:spTree>
    <p:extLst>
      <p:ext uri="{BB962C8B-B14F-4D97-AF65-F5344CB8AC3E}">
        <p14:creationId xmlns:p14="http://schemas.microsoft.com/office/powerpoint/2010/main" val="38451226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923</Words>
  <Application>Microsoft Office PowerPoint</Application>
  <PresentationFormat>Širokoúhlá obrazovka</PresentationFormat>
  <Paragraphs>122</Paragraphs>
  <Slides>17</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vt:i4>
      </vt:variant>
    </vt:vector>
  </HeadingPairs>
  <TitlesOfParts>
    <vt:vector size="24" baseType="lpstr">
      <vt:lpstr>Arial</vt:lpstr>
      <vt:lpstr>Calibri</vt:lpstr>
      <vt:lpstr>Calibri Light</vt:lpstr>
      <vt:lpstr>Lora</vt:lpstr>
      <vt:lpstr>Montserrat</vt:lpstr>
      <vt:lpstr>Wingdings</vt:lpstr>
      <vt:lpstr>Motiv Office</vt:lpstr>
      <vt:lpstr>Sustainable urban mobility plans (SUMP) – Target setting   </vt:lpstr>
      <vt:lpstr>Topic in the sump cycle </vt:lpstr>
      <vt:lpstr>Prioritization and target setting </vt:lpstr>
      <vt:lpstr>Setting targets using the vision   </vt:lpstr>
      <vt:lpstr>Targets are firmly connected with concrete measures   </vt:lpstr>
      <vt:lpstr>Selection of priorities    </vt:lpstr>
      <vt:lpstr>Prezentace aplikace PowerPoint</vt:lpstr>
      <vt:lpstr>Targets have to be SMART to succeed:    </vt:lpstr>
      <vt:lpstr>Important: Developing targets is a process:     </vt:lpstr>
      <vt:lpstr>Main targets of PDU (France) - 1:    </vt:lpstr>
      <vt:lpstr>Main targets of PDU (France) - 2:    </vt:lpstr>
      <vt:lpstr>Main targets of SUMP - České Budějovice (Czechia):    </vt:lpstr>
      <vt:lpstr>References, Sources, Bibliography</vt:lpstr>
      <vt:lpstr>Thank you for your attention!</vt:lpstr>
      <vt:lpstr>Prezentace aplikace PowerPoint</vt:lpstr>
      <vt:lpstr>Questions for students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Alice Králiková</dc:creator>
  <cp:lastModifiedBy>Petr Kurfürst</cp:lastModifiedBy>
  <cp:revision>55</cp:revision>
  <dcterms:created xsi:type="dcterms:W3CDTF">2021-04-05T10:49:40Z</dcterms:created>
  <dcterms:modified xsi:type="dcterms:W3CDTF">2022-03-10T11:24:12Z</dcterms:modified>
</cp:coreProperties>
</file>